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7" r:id="rId15"/>
    <p:sldId id="269" r:id="rId16"/>
    <p:sldId id="270" r:id="rId1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Malinoff" initials="SM" lastIdx="2" clrIdx="0">
    <p:extLst>
      <p:ext uri="{19B8F6BF-5375-455C-9EA6-DF929625EA0E}">
        <p15:presenceInfo xmlns:p15="http://schemas.microsoft.com/office/powerpoint/2012/main" userId="Stephanie Malino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36" autoAdjust="0"/>
  </p:normalViewPr>
  <p:slideViewPr>
    <p:cSldViewPr snapToGrid="0">
      <p:cViewPr varScale="1">
        <p:scale>
          <a:sx n="50" d="100"/>
          <a:sy n="50" d="100"/>
        </p:scale>
        <p:origin x="14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9BE11EDE-A5B1-4279-814E-9B13ED923F3C}" type="datetimeFigureOut">
              <a:rPr lang="en-US" smtClean="0"/>
              <a:t>6/23/2022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C18027A-91A4-4DC4-A999-BACD9F12BE83}" type="slidenum">
              <a:rPr lang="en-US" smtClean="0"/>
              <a:t>‹#›</a:t>
            </a:fld>
            <a:endParaRPr lang="en-US"/>
          </a:p>
        </p:txBody>
      </p:sp>
    </p:spTree>
    <p:extLst>
      <p:ext uri="{BB962C8B-B14F-4D97-AF65-F5344CB8AC3E}">
        <p14:creationId xmlns:p14="http://schemas.microsoft.com/office/powerpoint/2010/main" val="137408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owardzerodeaths.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for viewing the “Engaging</a:t>
            </a:r>
            <a:r>
              <a:rPr lang="en-US" sz="1200" kern="1200" baseline="0" dirty="0" smtClean="0">
                <a:solidFill>
                  <a:schemeClr val="tx1"/>
                </a:solidFill>
                <a:effectLst/>
                <a:latin typeface="+mn-lt"/>
                <a:ea typeface="+mn-ea"/>
                <a:cs typeface="+mn-cs"/>
              </a:rPr>
              <a:t> the Private Sector in your TZD Program” online tutorial. </a:t>
            </a:r>
            <a:r>
              <a:rPr lang="en-US" sz="1200" kern="1200" dirty="0" smtClean="0">
                <a:solidFill>
                  <a:schemeClr val="tx1"/>
                </a:solidFill>
                <a:effectLst/>
                <a:latin typeface="+mn-lt"/>
                <a:ea typeface="+mn-ea"/>
                <a:cs typeface="+mn-cs"/>
              </a:rPr>
              <a:t>In this tutorial, we’ll discuss strategies for engaging the private sector in your TZD program. </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1</a:t>
            </a:fld>
            <a:endParaRPr lang="en-US"/>
          </a:p>
        </p:txBody>
      </p:sp>
    </p:spTree>
    <p:extLst>
      <p:ext uri="{BB962C8B-B14F-4D97-AF65-F5344CB8AC3E}">
        <p14:creationId xmlns:p14="http://schemas.microsoft.com/office/powerpoint/2010/main" val="97658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Minnesota, AAA partnered with a</a:t>
            </a:r>
            <a:r>
              <a:rPr lang="en-US" sz="1200" kern="1200" baseline="0" dirty="0" smtClean="0">
                <a:solidFill>
                  <a:schemeClr val="tx1"/>
                </a:solidFill>
                <a:effectLst/>
                <a:latin typeface="+mn-lt"/>
                <a:ea typeface="+mn-ea"/>
                <a:cs typeface="+mn-cs"/>
              </a:rPr>
              <a:t> company called Cell Slip and</a:t>
            </a:r>
            <a:r>
              <a:rPr lang="en-US" sz="1200" kern="1200" dirty="0" smtClean="0">
                <a:solidFill>
                  <a:schemeClr val="tx1"/>
                </a:solidFill>
                <a:effectLst/>
                <a:latin typeface="+mn-lt"/>
                <a:ea typeface="+mn-ea"/>
                <a:cs typeface="+mn-cs"/>
              </a:rPr>
              <a:t> law-enforcement agencies across the state by providing cell-phone pouches that block calls and texts while a driver is behind the wheel. Officers distributed thousands of pouches. This provided a way for AAA to share its brand and its commitment to safety with a large, statewide audience while providing officers with a new tool for promoting traffic safety.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18027A-91A4-4DC4-A999-BACD9F12BE83}" type="slidenum">
              <a:rPr lang="en-US" smtClean="0"/>
              <a:t>10</a:t>
            </a:fld>
            <a:endParaRPr lang="en-US"/>
          </a:p>
        </p:txBody>
      </p:sp>
    </p:spTree>
    <p:extLst>
      <p:ext uri="{BB962C8B-B14F-4D97-AF65-F5344CB8AC3E}">
        <p14:creationId xmlns:p14="http://schemas.microsoft.com/office/powerpoint/2010/main" val="90840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Great partners can come in all shapes and sizes. New Jersey officials reached out to the MAYO Performing Arts Center in Morristown because its marquee sign is adjacent to a busy road. The theater posted a traffic-safety message on its marquee and also included a TZD advertisement in its playbills. By providing the advertisement design and language, New Jersey’s TZD program made it easy for the theater to participate in this outreach. </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11</a:t>
            </a:fld>
            <a:endParaRPr lang="en-US"/>
          </a:p>
        </p:txBody>
      </p:sp>
    </p:spTree>
    <p:extLst>
      <p:ext uri="{BB962C8B-B14F-4D97-AF65-F5344CB8AC3E}">
        <p14:creationId xmlns:p14="http://schemas.microsoft.com/office/powerpoint/2010/main" val="348260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Iowa</a:t>
            </a:r>
            <a:r>
              <a:rPr lang="en-US" sz="1200" kern="1200" baseline="0" dirty="0" smtClean="0">
                <a:solidFill>
                  <a:schemeClr val="tx1"/>
                </a:solidFill>
                <a:effectLst/>
                <a:latin typeface="+mn-lt"/>
                <a:ea typeface="+mn-ea"/>
                <a:cs typeface="+mn-cs"/>
              </a:rPr>
              <a:t> also </a:t>
            </a:r>
            <a:r>
              <a:rPr lang="en-US" sz="1200" kern="1200" baseline="0" smtClean="0">
                <a:solidFill>
                  <a:schemeClr val="tx1"/>
                </a:solidFill>
                <a:effectLst/>
                <a:latin typeface="+mn-lt"/>
                <a:ea typeface="+mn-ea"/>
                <a:cs typeface="+mn-cs"/>
              </a:rPr>
              <a:t>found a </a:t>
            </a:r>
            <a:r>
              <a:rPr lang="en-US" sz="1200" kern="1200" baseline="0" dirty="0" smtClean="0">
                <a:solidFill>
                  <a:schemeClr val="tx1"/>
                </a:solidFill>
                <a:effectLst/>
                <a:latin typeface="+mn-lt"/>
                <a:ea typeface="+mn-ea"/>
                <a:cs typeface="+mn-cs"/>
              </a:rPr>
              <a:t>unique partner for TZD program</a:t>
            </a:r>
            <a:r>
              <a:rPr lang="en-US" sz="1200" kern="1200" dirty="0" smtClean="0">
                <a:solidFill>
                  <a:schemeClr val="tx1"/>
                </a:solidFill>
                <a:effectLst/>
                <a:latin typeface="+mn-lt"/>
                <a:ea typeface="+mn-ea"/>
                <a:cs typeface="+mn-cs"/>
              </a:rPr>
              <a:t>. The Governor's Traffic Safety Bureau partnered with the Hy-Vee grocery store chain to place flyers about the dangers of drowsy driving in all grocery bags for a three-week period.  Hy-Vee also contributed funding for the production of public service announcements.  </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12</a:t>
            </a:fld>
            <a:endParaRPr lang="en-US"/>
          </a:p>
        </p:txBody>
      </p:sp>
    </p:spTree>
    <p:extLst>
      <p:ext uri="{BB962C8B-B14F-4D97-AF65-F5344CB8AC3E}">
        <p14:creationId xmlns:p14="http://schemas.microsoft.com/office/powerpoint/2010/main" val="150351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more ideas about engaging private-sector partners in spreading your TZD message, download the “How-to Guide: Implementing the TZD Strategic Communications Plan” from </a:t>
            </a:r>
            <a:r>
              <a:rPr lang="en-US" sz="1200" u="sng" kern="1200" dirty="0" smtClean="0">
                <a:solidFill>
                  <a:schemeClr val="tx1"/>
                </a:solidFill>
                <a:effectLst/>
                <a:latin typeface="+mn-lt"/>
                <a:ea typeface="+mn-ea"/>
                <a:cs typeface="+mn-cs"/>
                <a:hlinkClick r:id="rId3"/>
              </a:rPr>
              <a:t>www.towardzerodeaths.org</a:t>
            </a:r>
            <a:r>
              <a:rPr lang="en-US" sz="1200" kern="1200" dirty="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This guide provides further suggestions for identifying partners, establishing mutual benefit, and securing private-sector support.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70B635-72D9-4CFD-BAFC-D9CF6B2F3A92}" type="slidenum">
              <a:rPr lang="en-US" smtClean="0"/>
              <a:t>13</a:t>
            </a:fld>
            <a:endParaRPr lang="en-US"/>
          </a:p>
        </p:txBody>
      </p:sp>
    </p:spTree>
    <p:extLst>
      <p:ext uri="{BB962C8B-B14F-4D97-AF65-F5344CB8AC3E}">
        <p14:creationId xmlns:p14="http://schemas.microsoft.com/office/powerpoint/2010/main" val="351724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AUDIO.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0B635-72D9-4CFD-BAFC-D9CF6B2F3A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75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should you consider adding private-sector organizations to your partnership? Corporate partners have much to offer. Money might be the first thing that comes to your mind, and for good reason. Private-sector organizations often have community-benefit funds that they can spend at their discretion, with more flexibility and fewer restrictions than public dollars. But don’t limit your thinking because your partners can also offer many other things. For instance, they might be able to provide pro-bono services in areas where you don’t have enough in-house expertise. They might have large groups of volunteers to support your one-day outreach event. Their marketing departments can reach different audiences beyond those you already have, and some audiences may find a message more credible or memorable when it comes from a variety of sources.</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2</a:t>
            </a:fld>
            <a:endParaRPr lang="en-US"/>
          </a:p>
        </p:txBody>
      </p:sp>
    </p:spTree>
    <p:extLst>
      <p:ext uri="{BB962C8B-B14F-4D97-AF65-F5344CB8AC3E}">
        <p14:creationId xmlns:p14="http://schemas.microsoft.com/office/powerpoint/2010/main" val="34414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Establishing</a:t>
            </a:r>
            <a:r>
              <a:rPr lang="en-US" baseline="0" dirty="0" smtClean="0"/>
              <a:t> benefit to all parties in any kind of partnership is important. When reaching out to potential new partners, be sure to identify benefits both parties would gain from the relationship. </a:t>
            </a:r>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3</a:t>
            </a:fld>
            <a:endParaRPr lang="en-US"/>
          </a:p>
        </p:txBody>
      </p:sp>
    </p:spTree>
    <p:extLst>
      <p:ext uri="{BB962C8B-B14F-4D97-AF65-F5344CB8AC3E}">
        <p14:creationId xmlns:p14="http://schemas.microsoft.com/office/powerpoint/2010/main" val="77004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also important to consider the kinds of organizations that would make ideal partners. Consider those who have a motive to improve road safety and/or have existing safety programs that could complement yours. Partners could include healthcare organizations, auto and health insurance companies, vehicle manufacturers, restaurants and bars that serve alcohol, or companies with fleet or shipping services. Each one of these organizations will have a different reason to care about your TZD program, and it’s your task to identify what that reason could be. </a:t>
            </a:r>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4</a:t>
            </a:fld>
            <a:endParaRPr lang="en-US"/>
          </a:p>
        </p:txBody>
      </p:sp>
    </p:spTree>
    <p:extLst>
      <p:ext uri="{BB962C8B-B14F-4D97-AF65-F5344CB8AC3E}">
        <p14:creationId xmlns:p14="http://schemas.microsoft.com/office/powerpoint/2010/main" val="69664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Your goal is to establish a mutual benefit. For a private company, that benefit might be reduced costs, improved employee or customer safety, or good PR. While it might feel awkward to you to describe your TZD program in terms of saving money or preventing bad press for a company, it’s a good tactic for engaging the private sector. Many companies are motivated by “doing the right thing” but they are also required to provide a return to their shareholders.  You can help your partners identify tactics to reach both of those goals at once. Your organization can also do its part to make the partnership easy and rewarding by providing pre-written materials and good publicity for your partners.</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5</a:t>
            </a:fld>
            <a:endParaRPr lang="en-US"/>
          </a:p>
        </p:txBody>
      </p:sp>
    </p:spTree>
    <p:extLst>
      <p:ext uri="{BB962C8B-B14F-4D97-AF65-F5344CB8AC3E}">
        <p14:creationId xmlns:p14="http://schemas.microsoft.com/office/powerpoint/2010/main" val="5083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Network of Employers for Traffic Safety, or NETS, offers resources for employers seeking to reduce traffic crashes both on- and off- the job. Check out their report on the “Cost of Motor Vehicle Crashes to Employers” to understand how their messages are framed. </a:t>
            </a:r>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6</a:t>
            </a:fld>
            <a:endParaRPr lang="en-US"/>
          </a:p>
        </p:txBody>
      </p:sp>
    </p:spTree>
    <p:extLst>
      <p:ext uri="{BB962C8B-B14F-4D97-AF65-F5344CB8AC3E}">
        <p14:creationId xmlns:p14="http://schemas.microsoft.com/office/powerpoint/2010/main" val="352630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instance, the report states that “protecting employees from motor vehicle crash injury can be a profitable investment of time and resources. Traffic safety programs are an alternative to reduce health care expenses to employers without reducing the benefits offered to employees.” Notice how that statement connects the important goal of traffic safety to a bottom-line outcome that companies can easily relate to. How can your TZD program use similar messaging tactics to bring new allies onboard? </a:t>
            </a:r>
          </a:p>
          <a:p>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7</a:t>
            </a:fld>
            <a:endParaRPr lang="en-US"/>
          </a:p>
        </p:txBody>
      </p:sp>
    </p:spTree>
    <p:extLst>
      <p:ext uri="{BB962C8B-B14F-4D97-AF65-F5344CB8AC3E}">
        <p14:creationId xmlns:p14="http://schemas.microsoft.com/office/powerpoint/2010/main" val="182383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explore examples</a:t>
            </a:r>
            <a:r>
              <a:rPr lang="en-US" baseline="0" dirty="0" smtClean="0"/>
              <a:t> of this work in action. </a:t>
            </a:r>
            <a:endParaRPr lang="en-US" dirty="0"/>
          </a:p>
        </p:txBody>
      </p:sp>
      <p:sp>
        <p:nvSpPr>
          <p:cNvPr id="4" name="Slide Number Placeholder 3"/>
          <p:cNvSpPr>
            <a:spLocks noGrp="1"/>
          </p:cNvSpPr>
          <p:nvPr>
            <p:ph type="sldNum" sz="quarter" idx="10"/>
          </p:nvPr>
        </p:nvSpPr>
        <p:spPr/>
        <p:txBody>
          <a:bodyPr/>
          <a:lstStyle/>
          <a:p>
            <a:fld id="{DC18027A-91A4-4DC4-A999-BACD9F12BE83}" type="slidenum">
              <a:rPr lang="en-US" smtClean="0"/>
              <a:t>8</a:t>
            </a:fld>
            <a:endParaRPr lang="en-US"/>
          </a:p>
        </p:txBody>
      </p:sp>
    </p:spTree>
    <p:extLst>
      <p:ext uri="{BB962C8B-B14F-4D97-AF65-F5344CB8AC3E}">
        <p14:creationId xmlns:p14="http://schemas.microsoft.com/office/powerpoint/2010/main" val="130519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Agencies across the nation are using creative strategies for engaging private-sector partners in TZD. For instance, New York City’s Vision Zero program holds an annual safety forum. Leaders of public and private fleet services meet together to exchange best practices, learn about new research, and develop ideas for improving traffic safety. Both the private and city fleet services have adopted new safety techniques that they learned from each other at the forum. This is a great example of mutual benefit.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18027A-91A4-4DC4-A999-BACD9F12BE83}" type="slidenum">
              <a:rPr lang="en-US" smtClean="0"/>
              <a:t>9</a:t>
            </a:fld>
            <a:endParaRPr lang="en-US"/>
          </a:p>
        </p:txBody>
      </p:sp>
    </p:spTree>
    <p:extLst>
      <p:ext uri="{BB962C8B-B14F-4D97-AF65-F5344CB8AC3E}">
        <p14:creationId xmlns:p14="http://schemas.microsoft.com/office/powerpoint/2010/main" val="284638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3801B-844E-4E3E-A452-C114DE39543D}"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14351299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3801B-844E-4E3E-A452-C114DE39543D}"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406618782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3801B-844E-4E3E-A452-C114DE39543D}"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43478334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91146160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3810873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152486308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28478377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92378126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06812677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4936504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20054633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3801B-844E-4E3E-A452-C114DE39543D}"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38463682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98757364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8891685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EDD0-7BA6-4FDB-B326-117B03D52B9E}"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C413B-EBF0-4D6A-85CD-520DA03929FD}" type="slidenum">
              <a:rPr lang="en-US" smtClean="0"/>
              <a:t>‹#›</a:t>
            </a:fld>
            <a:endParaRPr lang="en-US" dirty="0"/>
          </a:p>
        </p:txBody>
      </p:sp>
    </p:spTree>
    <p:extLst>
      <p:ext uri="{BB962C8B-B14F-4D97-AF65-F5344CB8AC3E}">
        <p14:creationId xmlns:p14="http://schemas.microsoft.com/office/powerpoint/2010/main" val="365718425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13801B-844E-4E3E-A452-C114DE39543D}"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314739014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3801B-844E-4E3E-A452-C114DE39543D}"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112014482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3801B-844E-4E3E-A452-C114DE39543D}"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405511880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3801B-844E-4E3E-A452-C114DE39543D}"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114572722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3801B-844E-4E3E-A452-C114DE39543D}"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12779343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3801B-844E-4E3E-A452-C114DE39543D}"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20477023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3801B-844E-4E3E-A452-C114DE39543D}"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C5136-1177-48B0-B19C-A53B592A0D5B}" type="slidenum">
              <a:rPr lang="en-US" smtClean="0"/>
              <a:t>‹#›</a:t>
            </a:fld>
            <a:endParaRPr lang="en-US"/>
          </a:p>
        </p:txBody>
      </p:sp>
    </p:spTree>
    <p:extLst>
      <p:ext uri="{BB962C8B-B14F-4D97-AF65-F5344CB8AC3E}">
        <p14:creationId xmlns:p14="http://schemas.microsoft.com/office/powerpoint/2010/main" val="274769093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3801B-844E-4E3E-A452-C114DE39543D}" type="datetimeFigureOut">
              <a:rPr lang="en-US" smtClean="0"/>
              <a:t>6/23/2022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C5136-1177-48B0-B19C-A53B592A0D5B}" type="slidenum">
              <a:rPr lang="en-US" smtClean="0"/>
              <a:t>‹#›</a:t>
            </a:fld>
            <a:endParaRPr lang="en-US"/>
          </a:p>
        </p:txBody>
      </p:sp>
    </p:spTree>
    <p:extLst>
      <p:ext uri="{BB962C8B-B14F-4D97-AF65-F5344CB8AC3E}">
        <p14:creationId xmlns:p14="http://schemas.microsoft.com/office/powerpoint/2010/main" val="53622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FEDD0-7BA6-4FDB-B326-117B03D52B9E}" type="datetimeFigureOut">
              <a:rPr lang="en-US" smtClean="0"/>
              <a:t>6/23/2022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C413B-EBF0-4D6A-85CD-520DA03929FD}" type="slidenum">
              <a:rPr lang="en-US" smtClean="0"/>
              <a:t>‹#›</a:t>
            </a:fld>
            <a:endParaRPr lang="en-US" dirty="0"/>
          </a:p>
        </p:txBody>
      </p:sp>
    </p:spTree>
    <p:extLst>
      <p:ext uri="{BB962C8B-B14F-4D97-AF65-F5344CB8AC3E}">
        <p14:creationId xmlns:p14="http://schemas.microsoft.com/office/powerpoint/2010/main" val="3902174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4718" y="4061385"/>
            <a:ext cx="9820758" cy="1906292"/>
          </a:xfrm>
        </p:spPr>
        <p:txBody>
          <a:bodyPr>
            <a:noAutofit/>
          </a:bodyPr>
          <a:lstStyle/>
          <a:p>
            <a:r>
              <a:rPr lang="en-US" sz="7200" b="1" dirty="0" smtClean="0">
                <a:latin typeface="Calibri" panose="020F0502020204030204" pitchFamily="34" charset="0"/>
                <a:cs typeface="Calibri" panose="020F0502020204030204" pitchFamily="34" charset="0"/>
              </a:rPr>
              <a:t>Engaging the Private Sector in Your TZD Program</a:t>
            </a:r>
            <a:endParaRPr lang="en-US" sz="7200" b="1" dirty="0">
              <a:latin typeface="Calibri" panose="020F0502020204030204" pitchFamily="34" charset="0"/>
              <a:cs typeface="Calibri" panose="020F0502020204030204" pitchFamily="34" charset="0"/>
            </a:endParaRPr>
          </a:p>
        </p:txBody>
      </p:sp>
      <p:pic>
        <p:nvPicPr>
          <p:cNvPr id="3" name="Priv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0297" y="4709731"/>
            <a:ext cx="609600" cy="609600"/>
          </a:xfrm>
          <a:prstGeom prst="rect">
            <a:avLst/>
          </a:prstGeom>
        </p:spPr>
      </p:pic>
    </p:spTree>
    <p:extLst>
      <p:ext uri="{BB962C8B-B14F-4D97-AF65-F5344CB8AC3E}">
        <p14:creationId xmlns:p14="http://schemas.microsoft.com/office/powerpoint/2010/main" val="1485546777"/>
      </p:ext>
    </p:extLst>
  </p:cSld>
  <p:clrMapOvr>
    <a:masterClrMapping/>
  </p:clrMapOvr>
  <mc:AlternateContent xmlns:mc="http://schemas.openxmlformats.org/markup-compatibility/2006" xmlns:p14="http://schemas.microsoft.com/office/powerpoint/2010/main">
    <mc:Choice Requires="p14">
      <p:transition spd="slow" p14:dur="1500" advClick="0" advTm="12000">
        <p:fade thruBlk="1"/>
      </p:transition>
    </mc:Choice>
    <mc:Fallback xmlns="">
      <p:transition spd="slow" advClick="0" advTm="12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478" y="706901"/>
            <a:ext cx="3629465" cy="5444197"/>
          </a:xfrm>
          <a:prstGeom prst="rect">
            <a:avLst/>
          </a:prstGeom>
          <a:ln>
            <a:noFill/>
          </a:ln>
        </p:spPr>
      </p:pic>
      <p:pic>
        <p:nvPicPr>
          <p:cNvPr id="1026" name="Picture 2" descr="Image result for aaa cellslip"/>
          <p:cNvPicPr>
            <a:picLocks noChangeAspect="1" noChangeArrowheads="1"/>
          </p:cNvPicPr>
          <p:nvPr/>
        </p:nvPicPr>
        <p:blipFill rotWithShape="1">
          <a:blip r:embed="rId6">
            <a:extLst>
              <a:ext uri="{28A0092B-C50C-407E-A947-70E740481C1C}">
                <a14:useLocalDpi xmlns:a14="http://schemas.microsoft.com/office/drawing/2010/main" val="0"/>
              </a:ext>
            </a:extLst>
          </a:blip>
          <a:srcRect r="25034"/>
          <a:stretch/>
        </p:blipFill>
        <p:spPr bwMode="auto">
          <a:xfrm>
            <a:off x="5013641" y="970947"/>
            <a:ext cx="6567054" cy="49161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riv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209826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20" fill="hold"/>
                                        <p:tgtEl>
                                          <p:spTgt spid="3"/>
                                        </p:tgtEl>
                                      </p:cBhvr>
                                    </p:cmd>
                                  </p:childTnLst>
                                </p:cTn>
                              </p:par>
                              <p:par>
                                <p:cTn id="7" presetID="2" presetClass="entr" presetSubtype="2" fill="hold" nodeType="withEffect">
                                  <p:stCondLst>
                                    <p:cond delay="500"/>
                                  </p:stCondLst>
                                  <p:childTnLst>
                                    <p:set>
                                      <p:cBhvr>
                                        <p:cTn id="8" dur="1" fill="hold">
                                          <p:stCondLst>
                                            <p:cond delay="0"/>
                                          </p:stCondLst>
                                        </p:cTn>
                                        <p:tgtEl>
                                          <p:spTgt spid="1026"/>
                                        </p:tgtEl>
                                        <p:attrNameLst>
                                          <p:attrName>style.visibility</p:attrName>
                                        </p:attrNameLst>
                                      </p:cBhvr>
                                      <p:to>
                                        <p:strVal val="visible"/>
                                      </p:to>
                                    </p:set>
                                    <p:anim calcmode="lin" valueType="num">
                                      <p:cBhvr additive="base">
                                        <p:cTn id="9" dur="3000" fill="hold"/>
                                        <p:tgtEl>
                                          <p:spTgt spid="1026"/>
                                        </p:tgtEl>
                                        <p:attrNameLst>
                                          <p:attrName>ppt_x</p:attrName>
                                        </p:attrNameLst>
                                      </p:cBhvr>
                                      <p:tavLst>
                                        <p:tav tm="0">
                                          <p:val>
                                            <p:strVal val="1+#ppt_w/2"/>
                                          </p:val>
                                        </p:tav>
                                        <p:tav tm="100000">
                                          <p:val>
                                            <p:strVal val="#ppt_x"/>
                                          </p:val>
                                        </p:tav>
                                      </p:tavLst>
                                    </p:anim>
                                    <p:anim calcmode="lin" valueType="num">
                                      <p:cBhvr additive="base">
                                        <p:cTn id="10" dur="3000" fill="hold"/>
                                        <p:tgtEl>
                                          <p:spTgt spid="102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20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oto of Mayo Performing Arts Center - Morristown, NJ, United St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898" y="704608"/>
            <a:ext cx="7751299" cy="54956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riv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6320323"/>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44" fill="hold"/>
                                        <p:tgtEl>
                                          <p:spTgt spid="2"/>
                                        </p:tgtEl>
                                      </p:cBhvr>
                                    </p:cmd>
                                  </p:childTnLst>
                                </p:cTn>
                              </p:par>
                              <p:par>
                                <p:cTn id="7" presetID="31" presetClass="entr" presetSubtype="0" fill="hold" nodeType="withEffect">
                                  <p:stCondLst>
                                    <p:cond delay="500"/>
                                  </p:stCondLst>
                                  <p:childTnLst>
                                    <p:set>
                                      <p:cBhvr>
                                        <p:cTn id="8" dur="1" fill="hold">
                                          <p:stCondLst>
                                            <p:cond delay="0"/>
                                          </p:stCondLst>
                                        </p:cTn>
                                        <p:tgtEl>
                                          <p:spTgt spid="2052"/>
                                        </p:tgtEl>
                                        <p:attrNameLst>
                                          <p:attrName>style.visibility</p:attrName>
                                        </p:attrNameLst>
                                      </p:cBhvr>
                                      <p:to>
                                        <p:strVal val="visible"/>
                                      </p:to>
                                    </p:set>
                                    <p:anim calcmode="lin" valueType="num">
                                      <p:cBhvr>
                                        <p:cTn id="9" dur="3000" fill="hold"/>
                                        <p:tgtEl>
                                          <p:spTgt spid="2052"/>
                                        </p:tgtEl>
                                        <p:attrNameLst>
                                          <p:attrName>ppt_w</p:attrName>
                                        </p:attrNameLst>
                                      </p:cBhvr>
                                      <p:tavLst>
                                        <p:tav tm="0">
                                          <p:val>
                                            <p:fltVal val="0"/>
                                          </p:val>
                                        </p:tav>
                                        <p:tav tm="100000">
                                          <p:val>
                                            <p:strVal val="#ppt_w"/>
                                          </p:val>
                                        </p:tav>
                                      </p:tavLst>
                                    </p:anim>
                                    <p:anim calcmode="lin" valueType="num">
                                      <p:cBhvr>
                                        <p:cTn id="10" dur="3000" fill="hold"/>
                                        <p:tgtEl>
                                          <p:spTgt spid="2052"/>
                                        </p:tgtEl>
                                        <p:attrNameLst>
                                          <p:attrName>ppt_h</p:attrName>
                                        </p:attrNameLst>
                                      </p:cBhvr>
                                      <p:tavLst>
                                        <p:tav tm="0">
                                          <p:val>
                                            <p:fltVal val="0"/>
                                          </p:val>
                                        </p:tav>
                                        <p:tav tm="100000">
                                          <p:val>
                                            <p:strVal val="#ppt_h"/>
                                          </p:val>
                                        </p:tav>
                                      </p:tavLst>
                                    </p:anim>
                                    <p:anim calcmode="lin" valueType="num">
                                      <p:cBhvr>
                                        <p:cTn id="11" dur="3000" fill="hold"/>
                                        <p:tgtEl>
                                          <p:spTgt spid="2052"/>
                                        </p:tgtEl>
                                        <p:attrNameLst>
                                          <p:attrName>style.rotation</p:attrName>
                                        </p:attrNameLst>
                                      </p:cBhvr>
                                      <p:tavLst>
                                        <p:tav tm="0">
                                          <p:val>
                                            <p:fltVal val="90"/>
                                          </p:val>
                                        </p:tav>
                                        <p:tav tm="100000">
                                          <p:val>
                                            <p:fltVal val="0"/>
                                          </p:val>
                                        </p:tav>
                                      </p:tavLst>
                                    </p:anim>
                                    <p:animEffect transition="in" filter="fade">
                                      <p:cBhvr>
                                        <p:cTn id="12" dur="3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yvee io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64" y="1283276"/>
            <a:ext cx="7810432" cy="429144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28" name="Picture 4" descr="Image result for hyvee paper b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3496" y="1655618"/>
            <a:ext cx="3546763" cy="35467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riv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57045393"/>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0" fill="hold"/>
                                        <p:tgtEl>
                                          <p:spTgt spid="2"/>
                                        </p:tgtEl>
                                      </p:cBhvr>
                                    </p:cmd>
                                  </p:childTnLst>
                                </p:cTn>
                              </p:par>
                              <p:par>
                                <p:cTn id="7" presetID="2" presetClass="entr" presetSubtype="8" fill="hold" nodeType="withEffect">
                                  <p:stCondLst>
                                    <p:cond delay="500"/>
                                  </p:stCondLst>
                                  <p:childTnLst>
                                    <p:set>
                                      <p:cBhvr>
                                        <p:cTn id="8" dur="1" fill="hold">
                                          <p:stCondLst>
                                            <p:cond delay="0"/>
                                          </p:stCondLst>
                                        </p:cTn>
                                        <p:tgtEl>
                                          <p:spTgt spid="1026"/>
                                        </p:tgtEl>
                                        <p:attrNameLst>
                                          <p:attrName>style.visibility</p:attrName>
                                        </p:attrNameLst>
                                      </p:cBhvr>
                                      <p:to>
                                        <p:strVal val="visible"/>
                                      </p:to>
                                    </p:set>
                                    <p:anim calcmode="lin" valueType="num">
                                      <p:cBhvr additive="base">
                                        <p:cTn id="9" dur="3000" fill="hold"/>
                                        <p:tgtEl>
                                          <p:spTgt spid="1026"/>
                                        </p:tgtEl>
                                        <p:attrNameLst>
                                          <p:attrName>ppt_x</p:attrName>
                                        </p:attrNameLst>
                                      </p:cBhvr>
                                      <p:tavLst>
                                        <p:tav tm="0">
                                          <p:val>
                                            <p:strVal val="0-#ppt_w/2"/>
                                          </p:val>
                                        </p:tav>
                                        <p:tav tm="100000">
                                          <p:val>
                                            <p:strVal val="#ppt_x"/>
                                          </p:val>
                                        </p:tav>
                                      </p:tavLst>
                                    </p:anim>
                                    <p:anim calcmode="lin" valueType="num">
                                      <p:cBhvr additive="base">
                                        <p:cTn id="10" dur="3000" fill="hold"/>
                                        <p:tgtEl>
                                          <p:spTgt spid="1026"/>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850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2250" fill="hold"/>
                                        <p:tgtEl>
                                          <p:spTgt spid="1028"/>
                                        </p:tgtEl>
                                        <p:attrNameLst>
                                          <p:attrName>ppt_x</p:attrName>
                                        </p:attrNameLst>
                                      </p:cBhvr>
                                      <p:tavLst>
                                        <p:tav tm="0">
                                          <p:val>
                                            <p:strVal val="1+#ppt_w/2"/>
                                          </p:val>
                                        </p:tav>
                                        <p:tav tm="100000">
                                          <p:val>
                                            <p:strVal val="#ppt_x"/>
                                          </p:val>
                                        </p:tav>
                                      </p:tavLst>
                                    </p:anim>
                                    <p:anim calcmode="lin" valueType="num">
                                      <p:cBhvr additive="base">
                                        <p:cTn id="14" dur="225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44062"/>
            <a:ext cx="10515600" cy="846626"/>
          </a:xfrm>
        </p:spPr>
        <p:txBody>
          <a:bodyPr/>
          <a:lstStyle/>
          <a:p>
            <a:pPr algn="ctr"/>
            <a:r>
              <a:rPr lang="en-US" dirty="0" smtClean="0"/>
              <a:t>Available at www.TowardZeroDeaths.org</a:t>
            </a:r>
            <a:endParaRPr lang="en-US" dirty="0"/>
          </a:p>
        </p:txBody>
      </p:sp>
      <p:sp>
        <p:nvSpPr>
          <p:cNvPr id="5" name="Content Placeholder 4"/>
          <p:cNvSpPr>
            <a:spLocks noGrp="1"/>
          </p:cNvSpPr>
          <p:nvPr>
            <p:ph idx="1"/>
          </p:nvPr>
        </p:nvSpPr>
        <p:spPr>
          <a:xfrm>
            <a:off x="838200" y="1825625"/>
            <a:ext cx="10515600" cy="4012467"/>
          </a:xfrm>
        </p:spPr>
        <p:txBody>
          <a:bodyPr/>
          <a:lstStyle/>
          <a:p>
            <a:r>
              <a:rPr lang="en-US" dirty="0" smtClean="0"/>
              <a:t>Self-assessment tools:</a:t>
            </a:r>
          </a:p>
          <a:p>
            <a:pPr lvl="1"/>
            <a:r>
              <a:rPr lang="en-US" dirty="0" smtClean="0"/>
              <a:t>TZD program implementation</a:t>
            </a:r>
          </a:p>
          <a:p>
            <a:pPr lvl="1"/>
            <a:r>
              <a:rPr lang="en-US" dirty="0" smtClean="0"/>
              <a:t>Stakeholder engagement</a:t>
            </a:r>
          </a:p>
          <a:p>
            <a:r>
              <a:rPr lang="en-US" dirty="0" smtClean="0"/>
              <a:t>Additional tutorial videos:</a:t>
            </a:r>
          </a:p>
          <a:p>
            <a:pPr lvl="1"/>
            <a:r>
              <a:rPr lang="en-US" dirty="0" smtClean="0"/>
              <a:t>Engaging the Public Sector</a:t>
            </a:r>
          </a:p>
          <a:p>
            <a:pPr lvl="1"/>
            <a:r>
              <a:rPr lang="en-US" dirty="0" smtClean="0"/>
              <a:t>Engaging Public Agencies</a:t>
            </a:r>
          </a:p>
          <a:p>
            <a:pPr marL="233363" lvl="1" indent="-233363"/>
            <a:r>
              <a:rPr lang="en-US" sz="2800" i="1" dirty="0" smtClean="0"/>
              <a:t>How-to Guide: Implementing the TZD Strategic Communications Plan</a:t>
            </a:r>
          </a:p>
          <a:p>
            <a:pPr marL="233363" lvl="1" indent="-233363"/>
            <a:r>
              <a:rPr lang="en-US" sz="2800" i="1" dirty="0"/>
              <a:t>Roadmap for Implementing the TZD National Strategy on Highway Safety</a:t>
            </a:r>
            <a:endParaRPr lang="en-US" sz="2800" dirty="0" smtClean="0"/>
          </a:p>
          <a:p>
            <a:pPr marL="457200" lvl="1" indent="0">
              <a:buNone/>
            </a:pPr>
            <a:endParaRPr lang="en-US" sz="2800" dirty="0"/>
          </a:p>
        </p:txBody>
      </p:sp>
      <p:pic>
        <p:nvPicPr>
          <p:cNvPr id="2" name="Priv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55623602"/>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2" fill="hold"/>
                                        <p:tgtEl>
                                          <p:spTgt spid="2"/>
                                        </p:tgtEl>
                                      </p:cBhvr>
                                    </p:cmd>
                                  </p:childTnLst>
                                </p:cTn>
                              </p:par>
                              <p:par>
                                <p:cTn id="7" presetID="10"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10" presetClass="entr" presetSubtype="0" fill="hold" grpId="0" nodeType="withEffect">
                                  <p:stCondLst>
                                    <p:cond delay="2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par>
                                <p:cTn id="13" presetID="10" presetClass="entr" presetSubtype="0" fill="hold" grpId="0" nodeType="withEffect">
                                  <p:stCondLst>
                                    <p:cond delay="2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par>
                                <p:cTn id="16" presetID="10" presetClass="entr" presetSubtype="0" fill="hold" grpId="0" nodeType="withEffect">
                                  <p:stCondLst>
                                    <p:cond delay="2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childTnLst>
                                </p:cTn>
                              </p:par>
                              <p:par>
                                <p:cTn id="22" presetID="10" presetClass="entr" presetSubtype="0" fill="hold" grpId="0" nodeType="withEffect">
                                  <p:stCondLst>
                                    <p:cond delay="550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childTnLst>
                                </p:cTn>
                              </p:par>
                              <p:par>
                                <p:cTn id="25" presetID="10" presetClass="entr" presetSubtype="0" fill="hold" grpId="0" nodeType="withEffect">
                                  <p:stCondLst>
                                    <p:cond delay="5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childTnLst>
                                </p:cTn>
                              </p:par>
                              <p:par>
                                <p:cTn id="31" presetID="10" presetClass="entr" presetSubtype="0" fill="hold" nodeType="withEffect">
                                  <p:stCondLst>
                                    <p:cond delay="1050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4" grpId="0"/>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6494" y="1366132"/>
            <a:ext cx="10972800" cy="4525963"/>
          </a:xfrm>
        </p:spPr>
        <p:txBody>
          <a:bodyPr>
            <a:normAutofit/>
          </a:bodyPr>
          <a:lstStyle/>
          <a:p>
            <a:pPr marL="0" indent="0" algn="ctr">
              <a:buNone/>
            </a:pPr>
            <a:r>
              <a:rPr lang="en-US" sz="2400" dirty="0"/>
              <a:t>This work was sponsored by the American Association of State Highway and Transportation Officials</a:t>
            </a:r>
            <a:r>
              <a:rPr lang="en-US" sz="2400" dirty="0" smtClean="0"/>
              <a:t>, in </a:t>
            </a:r>
            <a:r>
              <a:rPr lang="en-US" sz="2400" dirty="0"/>
              <a:t>cooperation with the Federal Highway </a:t>
            </a:r>
            <a:r>
              <a:rPr lang="en-US" sz="2400" dirty="0" smtClean="0"/>
              <a:t>Administration</a:t>
            </a:r>
            <a:r>
              <a:rPr lang="en-US" sz="2400" dirty="0"/>
              <a:t>, and was conducted in the </a:t>
            </a:r>
            <a:r>
              <a:rPr lang="en-US" sz="2400" dirty="0" smtClean="0"/>
              <a:t>National Cooperative </a:t>
            </a:r>
            <a:r>
              <a:rPr lang="en-US" sz="2400" dirty="0"/>
              <a:t>Highway Research Program, which is administered by the Transportation </a:t>
            </a:r>
            <a:r>
              <a:rPr lang="en-US" sz="2400" dirty="0" smtClean="0"/>
              <a:t>Research Board </a:t>
            </a:r>
            <a:r>
              <a:rPr lang="en-US" sz="2400" dirty="0"/>
              <a:t>of the National Academies of Sciences, Engineering, and Medicine.</a:t>
            </a:r>
          </a:p>
          <a:p>
            <a:pPr marL="0" indent="0" algn="ctr">
              <a:buNone/>
            </a:pPr>
            <a:endParaRPr lang="en-US" sz="2400" dirty="0" smtClean="0"/>
          </a:p>
          <a:p>
            <a:pPr marL="0" indent="0" algn="ctr">
              <a:buNone/>
            </a:pPr>
            <a:r>
              <a:rPr lang="en-US" sz="2400" dirty="0" smtClean="0"/>
              <a:t>Disclaimer</a:t>
            </a:r>
            <a:r>
              <a:rPr lang="en-US" sz="2400" dirty="0"/>
              <a:t>: This is an uncorrected draft as submitted by the Contractor. The opinions and </a:t>
            </a:r>
            <a:r>
              <a:rPr lang="en-US" sz="2400" dirty="0" smtClean="0"/>
              <a:t>conclusions expressed </a:t>
            </a:r>
            <a:r>
              <a:rPr lang="en-US" sz="2400" dirty="0"/>
              <a:t>or implied herein are those of the Contractor. They are not necessarily those of </a:t>
            </a:r>
            <a:r>
              <a:rPr lang="en-US" sz="2400" dirty="0" smtClean="0"/>
              <a:t>the Transportation </a:t>
            </a:r>
            <a:r>
              <a:rPr lang="en-US" sz="2400" dirty="0"/>
              <a:t>Research Board, the Academies, or the program sponsors.</a:t>
            </a:r>
            <a:endParaRPr lang="en-US" sz="2400" dirty="0" smtClean="0"/>
          </a:p>
          <a:p>
            <a:pPr marL="457200" lvl="1" indent="0">
              <a:buNone/>
            </a:pPr>
            <a:endParaRPr lang="en-US" sz="2800" dirty="0"/>
          </a:p>
        </p:txBody>
      </p:sp>
    </p:spTree>
    <p:extLst>
      <p:ext uri="{BB962C8B-B14F-4D97-AF65-F5344CB8AC3E}">
        <p14:creationId xmlns:p14="http://schemas.microsoft.com/office/powerpoint/2010/main" val="5246158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2356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0550" y="2621705"/>
            <a:ext cx="8802007" cy="1075356"/>
          </a:xfrm>
        </p:spPr>
        <p:txBody>
          <a:bodyPr>
            <a:normAutofit fontScale="90000"/>
          </a:bodyPr>
          <a:lstStyle/>
          <a:p>
            <a:r>
              <a:rPr lang="en-US" sz="6600" b="1" cap="all" dirty="0" smtClean="0">
                <a:latin typeface="Calibri" panose="020F0502020204030204" pitchFamily="34" charset="0"/>
                <a:cs typeface="Calibri" panose="020F0502020204030204" pitchFamily="34" charset="0"/>
              </a:rPr>
              <a:t>Why the Private Sector?</a:t>
            </a:r>
            <a:endParaRPr lang="en-US" sz="6600" b="1" cap="all" dirty="0">
              <a:latin typeface="Calibri" panose="020F0502020204030204" pitchFamily="34" charset="0"/>
              <a:cs typeface="Calibri" panose="020F0502020204030204" pitchFamily="34" charset="0"/>
            </a:endParaRPr>
          </a:p>
        </p:txBody>
      </p:sp>
      <p:pic>
        <p:nvPicPr>
          <p:cNvPr id="2" name="Priv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56753" y="4840458"/>
            <a:ext cx="609600" cy="609600"/>
          </a:xfrm>
          <a:prstGeom prst="rect">
            <a:avLst/>
          </a:prstGeom>
        </p:spPr>
      </p:pic>
    </p:spTree>
    <p:extLst>
      <p:ext uri="{BB962C8B-B14F-4D97-AF65-F5344CB8AC3E}">
        <p14:creationId xmlns:p14="http://schemas.microsoft.com/office/powerpoint/2010/main" val="2747861247"/>
      </p:ext>
    </p:extLst>
  </p:cSld>
  <p:clrMapOvr>
    <a:masterClrMapping/>
  </p:clrMapOvr>
  <mc:AlternateContent xmlns:mc="http://schemas.openxmlformats.org/markup-compatibility/2006" xmlns:p14="http://schemas.microsoft.com/office/powerpoint/2010/main">
    <mc:Choice Requires="p14">
      <p:transition spd="med" p14:dur="700" advClick="0" advTm="50000">
        <p:fade/>
      </p:transition>
    </mc:Choice>
    <mc:Fallback xmlns="">
      <p:transition spd="med" advClick="0"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64"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2057401"/>
            <a:ext cx="11576957" cy="1672318"/>
          </a:xfrm>
        </p:spPr>
        <p:txBody>
          <a:bodyPr>
            <a:noAutofit/>
          </a:bodyPr>
          <a:lstStyle/>
          <a:p>
            <a:r>
              <a:rPr lang="en-US" sz="6600" b="1" cap="all" dirty="0" smtClean="0">
                <a:latin typeface="Calibri" panose="020F0502020204030204" pitchFamily="34" charset="0"/>
                <a:cs typeface="Calibri" panose="020F0502020204030204" pitchFamily="34" charset="0"/>
              </a:rPr>
              <a:t>Establishing Mutual Benefit</a:t>
            </a:r>
            <a:endParaRPr lang="en-US" sz="6600" b="1" cap="all" dirty="0">
              <a:latin typeface="Calibri" panose="020F0502020204030204" pitchFamily="34" charset="0"/>
              <a:cs typeface="Calibri" panose="020F0502020204030204" pitchFamily="34" charset="0"/>
            </a:endParaRPr>
          </a:p>
        </p:txBody>
      </p:sp>
      <p:pic>
        <p:nvPicPr>
          <p:cNvPr id="3" name="Priv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10250" y="4981135"/>
            <a:ext cx="609600" cy="609600"/>
          </a:xfrm>
          <a:prstGeom prst="rect">
            <a:avLst/>
          </a:prstGeom>
        </p:spPr>
      </p:pic>
    </p:spTree>
    <p:extLst>
      <p:ext uri="{BB962C8B-B14F-4D97-AF65-F5344CB8AC3E}">
        <p14:creationId xmlns:p14="http://schemas.microsoft.com/office/powerpoint/2010/main" val="47370263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72" fill="hold"/>
                                        <p:tgtEl>
                                          <p:spTgt spid="3"/>
                                        </p:tgtEl>
                                      </p:cBhvr>
                                    </p:cmd>
                                  </p:childTnLst>
                                </p:cTn>
                              </p:par>
                              <p:par>
                                <p:cTn id="7" presetID="10"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29994"/>
            <a:ext cx="10515600" cy="928162"/>
          </a:xfrm>
        </p:spPr>
        <p:txBody>
          <a:bodyPr/>
          <a:lstStyle/>
          <a:p>
            <a:r>
              <a:rPr lang="en-US" dirty="0" smtClean="0"/>
              <a:t>Potential Partners</a:t>
            </a:r>
            <a:endParaRPr lang="en-US" dirty="0"/>
          </a:p>
        </p:txBody>
      </p:sp>
      <p:sp>
        <p:nvSpPr>
          <p:cNvPr id="5" name="Content Placeholder 4"/>
          <p:cNvSpPr>
            <a:spLocks noGrp="1"/>
          </p:cNvSpPr>
          <p:nvPr>
            <p:ph idx="1"/>
          </p:nvPr>
        </p:nvSpPr>
        <p:spPr>
          <a:xfrm>
            <a:off x="838200" y="2023642"/>
            <a:ext cx="6097172" cy="3251743"/>
          </a:xfrm>
        </p:spPr>
        <p:txBody>
          <a:bodyPr/>
          <a:lstStyle/>
          <a:p>
            <a:r>
              <a:rPr lang="en-US" dirty="0" smtClean="0"/>
              <a:t>Healthcare organizations</a:t>
            </a:r>
          </a:p>
          <a:p>
            <a:r>
              <a:rPr lang="en-US" dirty="0" smtClean="0"/>
              <a:t>Auto and health insurance companies</a:t>
            </a:r>
          </a:p>
          <a:p>
            <a:r>
              <a:rPr lang="en-US" dirty="0" smtClean="0"/>
              <a:t>Vehicle manufacturers</a:t>
            </a:r>
          </a:p>
          <a:p>
            <a:r>
              <a:rPr lang="en-US" dirty="0" smtClean="0"/>
              <a:t>Restaurants and bars</a:t>
            </a:r>
          </a:p>
          <a:p>
            <a:r>
              <a:rPr lang="en-US" dirty="0" smtClean="0"/>
              <a:t>Fleet and shipping providers</a:t>
            </a:r>
          </a:p>
          <a:p>
            <a:endParaRPr lang="en-US" dirty="0"/>
          </a:p>
        </p:txBody>
      </p:sp>
      <p:pic>
        <p:nvPicPr>
          <p:cNvPr id="1026" name="Picture 2" descr="http://134.84.122.224:8085/cts_image_database_2016_version/api/v1/asset/38100/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015" y="1690688"/>
            <a:ext cx="5028217" cy="33311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riv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85934246"/>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208" fill="hold"/>
                                        <p:tgtEl>
                                          <p:spTgt spid="2"/>
                                        </p:tgtEl>
                                      </p:cBhvr>
                                    </p:cmd>
                                  </p:childTnLst>
                                </p:cTn>
                              </p:par>
                              <p:par>
                                <p:cTn id="7" presetID="10"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 presetClass="entr" presetSubtype="2" fill="hold" nodeType="withEffect">
                                  <p:stCondLst>
                                    <p:cond delay="350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500" fill="hold"/>
                                        <p:tgtEl>
                                          <p:spTgt spid="1026"/>
                                        </p:tgtEl>
                                        <p:attrNameLst>
                                          <p:attrName>ppt_x</p:attrName>
                                        </p:attrNameLst>
                                      </p:cBhvr>
                                      <p:tavLst>
                                        <p:tav tm="0">
                                          <p:val>
                                            <p:strVal val="1+#ppt_w/2"/>
                                          </p:val>
                                        </p:tav>
                                        <p:tav tm="100000">
                                          <p:val>
                                            <p:strVal val="#ppt_x"/>
                                          </p:val>
                                        </p:tav>
                                      </p:tavLst>
                                    </p:anim>
                                    <p:anim calcmode="lin" valueType="num">
                                      <p:cBhvr additive="base">
                                        <p:cTn id="13" dur="2500" fill="hold"/>
                                        <p:tgtEl>
                                          <p:spTgt spid="1026"/>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750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par>
                                <p:cTn id="17" presetID="10" presetClass="entr" presetSubtype="0" fill="hold" grpId="0" nodeType="withEffect">
                                  <p:stCondLst>
                                    <p:cond delay="900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childTnLst>
                                </p:cTn>
                              </p:par>
                              <p:par>
                                <p:cTn id="20" presetID="10" presetClass="entr" presetSubtype="0" fill="hold" grpId="0" nodeType="withEffect">
                                  <p:stCondLst>
                                    <p:cond delay="10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childTnLst>
                                </p:cTn>
                              </p:par>
                              <p:par>
                                <p:cTn id="23" presetID="10" presetClass="entr" presetSubtype="0" fill="hold" grpId="0" nodeType="withEffect">
                                  <p:stCondLst>
                                    <p:cond delay="1200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childTnLst>
                                </p:cTn>
                              </p:par>
                              <p:par>
                                <p:cTn id="26" presetID="10" presetClass="entr" presetSubtype="0" fill="hold" grpId="0" nodeType="withEffect">
                                  <p:stCondLst>
                                    <p:cond delay="1350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14400"/>
            <a:ext cx="10515600" cy="776288"/>
          </a:xfrm>
        </p:spPr>
        <p:txBody>
          <a:bodyPr/>
          <a:lstStyle/>
          <a:p>
            <a:r>
              <a:rPr lang="en-US" dirty="0" smtClean="0"/>
              <a:t>Potential Benefits to Partners</a:t>
            </a:r>
            <a:endParaRPr lang="en-US" dirty="0"/>
          </a:p>
        </p:txBody>
      </p:sp>
      <p:sp>
        <p:nvSpPr>
          <p:cNvPr id="5" name="Content Placeholder 4"/>
          <p:cNvSpPr>
            <a:spLocks noGrp="1"/>
          </p:cNvSpPr>
          <p:nvPr>
            <p:ph idx="1"/>
          </p:nvPr>
        </p:nvSpPr>
        <p:spPr/>
        <p:txBody>
          <a:bodyPr/>
          <a:lstStyle/>
          <a:p>
            <a:r>
              <a:rPr lang="en-US" dirty="0" smtClean="0"/>
              <a:t>Reduced costs</a:t>
            </a:r>
          </a:p>
          <a:p>
            <a:pPr lvl="1"/>
            <a:r>
              <a:rPr lang="en-US" dirty="0" smtClean="0"/>
              <a:t>Insurance</a:t>
            </a:r>
          </a:p>
          <a:p>
            <a:pPr lvl="1"/>
            <a:r>
              <a:rPr lang="en-US" dirty="0"/>
              <a:t>H</a:t>
            </a:r>
            <a:r>
              <a:rPr lang="en-US" dirty="0" smtClean="0"/>
              <a:t>ealth care</a:t>
            </a:r>
          </a:p>
          <a:p>
            <a:pPr lvl="1"/>
            <a:r>
              <a:rPr lang="en-US" dirty="0"/>
              <a:t>L</a:t>
            </a:r>
            <a:r>
              <a:rPr lang="en-US" dirty="0" smtClean="0"/>
              <a:t>ost time</a:t>
            </a:r>
          </a:p>
          <a:p>
            <a:pPr lvl="1"/>
            <a:r>
              <a:rPr lang="en-US" dirty="0" smtClean="0"/>
              <a:t>Damages</a:t>
            </a:r>
          </a:p>
          <a:p>
            <a:r>
              <a:rPr lang="en-US" dirty="0" smtClean="0"/>
              <a:t>Employee or customer safety</a:t>
            </a:r>
          </a:p>
          <a:p>
            <a:r>
              <a:rPr lang="en-US" dirty="0" smtClean="0"/>
              <a:t>Positive PR</a:t>
            </a:r>
          </a:p>
          <a:p>
            <a:r>
              <a:rPr lang="en-US" dirty="0" smtClean="0"/>
              <a:t>Employee morale and engagement</a:t>
            </a:r>
          </a:p>
          <a:p>
            <a:endParaRPr lang="en-US" dirty="0"/>
          </a:p>
        </p:txBody>
      </p:sp>
      <p:pic>
        <p:nvPicPr>
          <p:cNvPr id="2050" name="Picture 2" descr="http://134.84.122.224:8085/cts_image_database_2016_version/api/v1/asset/39324/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3933" y="2153826"/>
            <a:ext cx="4454236" cy="29509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riv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60134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92" fill="hold"/>
                                        <p:tgtEl>
                                          <p:spTgt spid="2"/>
                                        </p:tgtEl>
                                      </p:cBhvr>
                                    </p:cmd>
                                  </p:childTnLst>
                                </p:cTn>
                              </p:par>
                              <p:par>
                                <p:cTn id="7" presetID="10"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 presetClass="entr" presetSubtype="2" fill="hold" nodeType="withEffect">
                                  <p:stCondLst>
                                    <p:cond delay="350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2500" fill="hold"/>
                                        <p:tgtEl>
                                          <p:spTgt spid="2050"/>
                                        </p:tgtEl>
                                        <p:attrNameLst>
                                          <p:attrName>ppt_x</p:attrName>
                                        </p:attrNameLst>
                                      </p:cBhvr>
                                      <p:tavLst>
                                        <p:tav tm="0">
                                          <p:val>
                                            <p:strVal val="1+#ppt_w/2"/>
                                          </p:val>
                                        </p:tav>
                                        <p:tav tm="100000">
                                          <p:val>
                                            <p:strVal val="#ppt_x"/>
                                          </p:val>
                                        </p:tav>
                                      </p:tavLst>
                                    </p:anim>
                                    <p:anim calcmode="lin" valueType="num">
                                      <p:cBhvr additive="base">
                                        <p:cTn id="13" dur="2500" fill="hold"/>
                                        <p:tgtEl>
                                          <p:spTgt spid="205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800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par>
                                <p:cTn id="17" presetID="10" presetClass="entr" presetSubtype="0" fill="hold" grpId="0" nodeType="withEffect">
                                  <p:stCondLst>
                                    <p:cond delay="1000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childTnLst>
                                </p:cTn>
                              </p:par>
                              <p:par>
                                <p:cTn id="20" presetID="10" presetClass="entr" presetSubtype="0" fill="hold" grpId="0" nodeType="withEffect">
                                  <p:stCondLst>
                                    <p:cond delay="12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childTnLst>
                                </p:cTn>
                              </p:par>
                              <p:par>
                                <p:cTn id="23" presetID="10" presetClass="entr" presetSubtype="0" fill="hold" grpId="0" nodeType="withEffect">
                                  <p:stCondLst>
                                    <p:cond delay="1400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childTnLst>
                                </p:cTn>
                              </p:par>
                              <p:par>
                                <p:cTn id="26" presetID="10" presetClass="entr" presetSubtype="0" fill="hold" grpId="0" nodeType="withEffect">
                                  <p:stCondLst>
                                    <p:cond delay="1600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par>
                                <p:cTn id="29" presetID="10" presetClass="entr" presetSubtype="0" fill="hold" grpId="0" nodeType="withEffect">
                                  <p:stCondLst>
                                    <p:cond delay="1800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childTnLst>
                                </p:cTn>
                              </p:par>
                              <p:par>
                                <p:cTn id="32" presetID="10" presetClass="entr" presetSubtype="0" fill="hold" grpId="0" nodeType="withEffect">
                                  <p:stCondLst>
                                    <p:cond delay="2000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childTnLst>
                                </p:cTn>
                              </p:par>
                              <p:par>
                                <p:cTn id="35" presetID="10" presetClass="entr" presetSubtype="0" fill="hold" grpId="0" nodeType="withEffect">
                                  <p:stCondLst>
                                    <p:cond delay="2200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4" grpId="0"/>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50" y="1470492"/>
            <a:ext cx="2781300" cy="819150"/>
          </a:xfrm>
          <a:prstGeom prst="rect">
            <a:avLst/>
          </a:prstGeom>
        </p:spPr>
      </p:pic>
      <p:sp>
        <p:nvSpPr>
          <p:cNvPr id="6" name="Rectangle 5"/>
          <p:cNvSpPr/>
          <p:nvPr/>
        </p:nvSpPr>
        <p:spPr>
          <a:xfrm>
            <a:off x="810491" y="6488668"/>
            <a:ext cx="11381509" cy="369332"/>
          </a:xfrm>
          <a:prstGeom prst="rect">
            <a:avLst/>
          </a:prstGeom>
          <a:solidFill>
            <a:srgbClr val="606D73"/>
          </a:solidFill>
        </p:spPr>
        <p:txBody>
          <a:bodyPr wrap="square">
            <a:spAutoFit/>
          </a:bodyPr>
          <a:lstStyle/>
          <a:p>
            <a:pPr algn="r"/>
            <a:r>
              <a:rPr lang="en-US" b="1" dirty="0" smtClean="0">
                <a:solidFill>
                  <a:schemeClr val="bg1"/>
                </a:solidFill>
              </a:rPr>
              <a:t>http://trafficsafety.org/road-safety-resources/public-resources/cost-of-motor-vehicle-crashes-to-employers-2015</a:t>
            </a:r>
            <a:endParaRPr lang="en-US" b="1" dirty="0"/>
          </a:p>
        </p:txBody>
      </p:sp>
      <p:pic>
        <p:nvPicPr>
          <p:cNvPr id="7" name="Picture 6"/>
          <p:cNvPicPr>
            <a:picLocks noChangeAspect="1"/>
          </p:cNvPicPr>
          <p:nvPr/>
        </p:nvPicPr>
        <p:blipFill rotWithShape="1">
          <a:blip r:embed="rId6"/>
          <a:srcRect l="14734" t="19581" r="15153" b="19161"/>
          <a:stretch/>
        </p:blipFill>
        <p:spPr>
          <a:xfrm>
            <a:off x="5933049" y="3205439"/>
            <a:ext cx="6096000" cy="2884979"/>
          </a:xfrm>
          <a:prstGeom prst="rect">
            <a:avLst/>
          </a:prstGeom>
          <a:ln>
            <a:noFill/>
          </a:ln>
        </p:spPr>
      </p:pic>
      <p:pic>
        <p:nvPicPr>
          <p:cNvPr id="5" name="Picture 4"/>
          <p:cNvPicPr>
            <a:picLocks noChangeAspect="1"/>
          </p:cNvPicPr>
          <p:nvPr/>
        </p:nvPicPr>
        <p:blipFill rotWithShape="1">
          <a:blip r:embed="rId7"/>
          <a:srcRect l="13144" t="22518" r="11742" b="13496"/>
          <a:stretch/>
        </p:blipFill>
        <p:spPr>
          <a:xfrm>
            <a:off x="162790" y="827290"/>
            <a:ext cx="6338455" cy="2924703"/>
          </a:xfrm>
          <a:prstGeom prst="rect">
            <a:avLst/>
          </a:prstGeom>
          <a:ln>
            <a:noFill/>
          </a:ln>
        </p:spPr>
      </p:pic>
      <p:pic>
        <p:nvPicPr>
          <p:cNvPr id="2" name="Priv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4615" y="4963271"/>
            <a:ext cx="609600" cy="609600"/>
          </a:xfrm>
          <a:prstGeom prst="rect">
            <a:avLst/>
          </a:prstGeom>
        </p:spPr>
      </p:pic>
    </p:spTree>
    <p:extLst>
      <p:ext uri="{BB962C8B-B14F-4D97-AF65-F5344CB8AC3E}">
        <p14:creationId xmlns:p14="http://schemas.microsoft.com/office/powerpoint/2010/main" val="50531245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96"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Effect transition="in" filter="fade">
                                      <p:cBhvr>
                                        <p:cTn id="11" dur="1000"/>
                                        <p:tgtEl>
                                          <p:spTgt spid="4"/>
                                        </p:tgtEl>
                                      </p:cBhvr>
                                    </p:animEffect>
                                  </p:childTnLst>
                                </p:cTn>
                              </p:par>
                              <p:par>
                                <p:cTn id="12" presetID="2" presetClass="entr" presetSubtype="8" fill="hold" nodeType="withEffect">
                                  <p:stCondLst>
                                    <p:cond delay="3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0-#ppt_w/2"/>
                                          </p:val>
                                        </p:tav>
                                        <p:tav tm="100000">
                                          <p:val>
                                            <p:strVal val="#ppt_x"/>
                                          </p:val>
                                        </p:tav>
                                      </p:tavLst>
                                    </p:anim>
                                    <p:anim calcmode="lin" valueType="num">
                                      <p:cBhvr additive="base">
                                        <p:cTn id="15" dur="20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70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1+#ppt_w/2"/>
                                          </p:val>
                                        </p:tav>
                                        <p:tav tm="100000">
                                          <p:val>
                                            <p:strVal val="#ppt_x"/>
                                          </p:val>
                                        </p:tav>
                                      </p:tavLst>
                                    </p:anim>
                                    <p:anim calcmode="lin" valueType="num">
                                      <p:cBhvr additive="base">
                                        <p:cTn id="19"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898" y="1104273"/>
            <a:ext cx="11685234" cy="2123658"/>
          </a:xfrm>
          <a:prstGeom prst="rect">
            <a:avLst/>
          </a:prstGeom>
        </p:spPr>
        <p:txBody>
          <a:bodyPr wrap="square">
            <a:spAutoFit/>
          </a:bodyPr>
          <a:lstStyle/>
          <a:p>
            <a:pPr algn="ctr"/>
            <a:r>
              <a:rPr lang="en-US" sz="4400" dirty="0" smtClean="0"/>
              <a:t>“Protecting </a:t>
            </a:r>
            <a:r>
              <a:rPr lang="en-US" sz="4400" dirty="0"/>
              <a:t>employees from motor vehicle crash injury can be a profitable investment of time and </a:t>
            </a:r>
            <a:r>
              <a:rPr lang="en-US" sz="4400" dirty="0" smtClean="0"/>
              <a:t>resources.</a:t>
            </a:r>
          </a:p>
        </p:txBody>
      </p:sp>
      <p:sp>
        <p:nvSpPr>
          <p:cNvPr id="3" name="Rectangle 2"/>
          <p:cNvSpPr/>
          <p:nvPr/>
        </p:nvSpPr>
        <p:spPr>
          <a:xfrm>
            <a:off x="5836077" y="5753727"/>
            <a:ext cx="6435436" cy="461665"/>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rPr>
              <a:t>- Cost of Motor Vehicle Crashes to Employers 2015</a:t>
            </a:r>
            <a:endParaRPr lang="en-US" sz="2400" i="1" dirty="0"/>
          </a:p>
        </p:txBody>
      </p:sp>
      <p:pic>
        <p:nvPicPr>
          <p:cNvPr id="4" name="Priv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5" name="Rectangle 4"/>
          <p:cNvSpPr/>
          <p:nvPr/>
        </p:nvSpPr>
        <p:spPr>
          <a:xfrm>
            <a:off x="182880" y="3429000"/>
            <a:ext cx="11690252" cy="2123658"/>
          </a:xfrm>
          <a:prstGeom prst="rect">
            <a:avLst/>
          </a:prstGeom>
        </p:spPr>
        <p:txBody>
          <a:bodyPr wrap="square">
            <a:spAutoFit/>
          </a:bodyPr>
          <a:lstStyle/>
          <a:p>
            <a:pPr algn="ctr"/>
            <a:r>
              <a:rPr lang="en-US" sz="4400" dirty="0" smtClean="0"/>
              <a:t>Traffic safety programs are an alternative to reduce health care expenses to employers without reducing the benefits offered to employees.” </a:t>
            </a:r>
            <a:endParaRPr lang="en-US" sz="4400" dirty="0"/>
          </a:p>
        </p:txBody>
      </p:sp>
    </p:spTree>
    <p:extLst>
      <p:ext uri="{BB962C8B-B14F-4D97-AF65-F5344CB8AC3E}">
        <p14:creationId xmlns:p14="http://schemas.microsoft.com/office/powerpoint/2010/main" val="1744546339"/>
      </p:ext>
    </p:extLst>
  </p:cSld>
  <p:clrMapOvr>
    <a:masterClrMapping/>
  </p:clrMapOvr>
  <mc:AlternateContent xmlns:mc="http://schemas.openxmlformats.org/markup-compatibility/2006" xmlns:p14="http://schemas.microsoft.com/office/powerpoint/2010/main">
    <mc:Choice Requires="p14">
      <p:transition spd="med" p14:dur="700" advClick="0" advTm="33000">
        <p:fade/>
      </p:transition>
    </mc:Choice>
    <mc:Fallback xmlns="">
      <p:transition spd="med"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40" fill="hold"/>
                                        <p:tgtEl>
                                          <p:spTgt spid="4"/>
                                        </p:tgtEl>
                                      </p:cBhvr>
                                    </p:cmd>
                                  </p:childTnLst>
                                </p:cTn>
                              </p:par>
                              <p:par>
                                <p:cTn id="7" presetID="10" presetClass="entr" presetSubtype="0" fill="hold" grpId="0" nodeType="withEffect">
                                  <p:stCondLst>
                                    <p:cond delay="22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407" y="2743200"/>
            <a:ext cx="7871279" cy="1133475"/>
          </a:xfrm>
        </p:spPr>
        <p:txBody>
          <a:bodyPr>
            <a:normAutofit/>
          </a:bodyPr>
          <a:lstStyle/>
          <a:p>
            <a:r>
              <a:rPr lang="en-US" sz="6600" b="1" cap="all" dirty="0" smtClean="0">
                <a:latin typeface="Calibri" panose="020F0502020204030204" pitchFamily="34" charset="0"/>
                <a:cs typeface="Calibri" panose="020F0502020204030204" pitchFamily="34" charset="0"/>
              </a:rPr>
              <a:t>National Examples</a:t>
            </a:r>
            <a:endParaRPr lang="en-US" sz="6600" b="1" cap="all" dirty="0">
              <a:latin typeface="Calibri" panose="020F0502020204030204" pitchFamily="34" charset="0"/>
              <a:cs typeface="Calibri" panose="020F0502020204030204" pitchFamily="34" charset="0"/>
            </a:endParaRPr>
          </a:p>
        </p:txBody>
      </p:sp>
      <p:pic>
        <p:nvPicPr>
          <p:cNvPr id="3" name="Priv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246" y="4840458"/>
            <a:ext cx="609600" cy="609600"/>
          </a:xfrm>
          <a:prstGeom prst="rect">
            <a:avLst/>
          </a:prstGeom>
        </p:spPr>
      </p:pic>
    </p:spTree>
    <p:extLst>
      <p:ext uri="{BB962C8B-B14F-4D97-AF65-F5344CB8AC3E}">
        <p14:creationId xmlns:p14="http://schemas.microsoft.com/office/powerpoint/2010/main" val="206027949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0" fill="hold"/>
                                        <p:tgtEl>
                                          <p:spTgt spid="3"/>
                                        </p:tgtEl>
                                      </p:cBhvr>
                                    </p:cmd>
                                  </p:childTnLst>
                                </p:cTn>
                              </p:par>
                              <p:par>
                                <p:cTn id="7" presetID="10"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0" t="9956" r="170" b="-273"/>
          <a:stretch/>
        </p:blipFill>
        <p:spPr>
          <a:xfrm>
            <a:off x="-99390" y="-1"/>
            <a:ext cx="12291390" cy="6913907"/>
          </a:xfrm>
          <a:prstGeom prst="rect">
            <a:avLst/>
          </a:prstGeom>
        </p:spPr>
      </p:pic>
      <p:pic>
        <p:nvPicPr>
          <p:cNvPr id="2" name="Priv Slide 9">
            <a:hlinkClick r:id="" action="ppaction://media"/>
          </p:cNvPr>
          <p:cNvPicPr>
            <a:picLocks noChangeAspect="1"/>
          </p:cNvPicPr>
          <p:nvPr>
            <a:audioFile r:link="rId1"/>
            <p:extLst>
              <p:ext uri="{DAA4B4D4-6D71-4841-9C94-3DE7FCFB9230}">
                <p14:media xmlns:p14="http://schemas.microsoft.com/office/powerpoint/2010/main" r:embed="rId2">
                  <p14:trim st="652"/>
                </p14:media>
              </p:ext>
            </p:extLst>
          </p:nvPr>
        </p:nvPicPr>
        <p:blipFill>
          <a:blip r:embed="rId6"/>
          <a:stretch>
            <a:fillRect/>
          </a:stretch>
        </p:blipFill>
        <p:spPr>
          <a:xfrm>
            <a:off x="5741505" y="5262490"/>
            <a:ext cx="609600" cy="609600"/>
          </a:xfrm>
          <a:prstGeom prst="rect">
            <a:avLst/>
          </a:prstGeom>
        </p:spPr>
      </p:pic>
    </p:spTree>
    <p:extLst>
      <p:ext uri="{BB962C8B-B14F-4D97-AF65-F5344CB8AC3E}">
        <p14:creationId xmlns:p14="http://schemas.microsoft.com/office/powerpoint/2010/main" val="1205904586"/>
      </p:ext>
    </p:extLst>
  </p:cSld>
  <p:clrMapOvr>
    <a:masterClrMapping/>
  </p:clrMapOvr>
  <mc:AlternateContent xmlns:mc="http://schemas.openxmlformats.org/markup-compatibility/2006" xmlns:p14="http://schemas.microsoft.com/office/powerpoint/2010/main">
    <mc:Choice Requires="p14">
      <p:transition spd="slow" p14:dur="1500" advClick="0" advTm="33000">
        <p:fade/>
      </p:transition>
    </mc:Choice>
    <mc:Fallback xmlns="">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90075E7-FE41-43FB-8DD1-E80BAA9E3802}" vid="{1642531B-4078-4990-B890-2FCAF28BBD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TotalTime>
  <Words>1184</Words>
  <Application>Microsoft Office PowerPoint</Application>
  <PresentationFormat>Widescreen</PresentationFormat>
  <Paragraphs>63</Paragraphs>
  <Slides>15</Slides>
  <Notes>14</Notes>
  <HiddenSlides>0</HiddenSlides>
  <MMClips>13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Calibri Light</vt:lpstr>
      <vt:lpstr>Office Theme</vt:lpstr>
      <vt:lpstr>Theme1</vt:lpstr>
      <vt:lpstr>Engaging the Private Sector in Your TZD Program</vt:lpstr>
      <vt:lpstr>Why the Private Sector?</vt:lpstr>
      <vt:lpstr>Establishing Mutual Benefit</vt:lpstr>
      <vt:lpstr>Potential Partners</vt:lpstr>
      <vt:lpstr>Potential Benefits to Partners</vt:lpstr>
      <vt:lpstr>PowerPoint Presentation</vt:lpstr>
      <vt:lpstr>PowerPoint Presentation</vt:lpstr>
      <vt:lpstr>National Examples</vt:lpstr>
      <vt:lpstr>PowerPoint Presentation</vt:lpstr>
      <vt:lpstr>PowerPoint Presentation</vt:lpstr>
      <vt:lpstr>PowerPoint Presentation</vt:lpstr>
      <vt:lpstr>PowerPoint Presentation</vt:lpstr>
      <vt:lpstr>Available at www.TowardZeroDeaths.org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the Private Sector in Your TZD Program</dc:title>
  <dc:creator>Colleen O'Connor Toberman</dc:creator>
  <cp:lastModifiedBy>Mackie, Paul</cp:lastModifiedBy>
  <cp:revision>40</cp:revision>
  <cp:lastPrinted>2017-09-26T12:32:13Z</cp:lastPrinted>
  <dcterms:created xsi:type="dcterms:W3CDTF">2017-06-20T21:13:21Z</dcterms:created>
  <dcterms:modified xsi:type="dcterms:W3CDTF">2022-06-23T17:31:01Z</dcterms:modified>
</cp:coreProperties>
</file>