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354" r:id="rId3"/>
    <p:sldId id="303" r:id="rId4"/>
    <p:sldId id="314" r:id="rId5"/>
    <p:sldId id="352" r:id="rId6"/>
    <p:sldId id="320" r:id="rId7"/>
    <p:sldId id="321" r:id="rId8"/>
    <p:sldId id="322" r:id="rId9"/>
    <p:sldId id="323" r:id="rId10"/>
    <p:sldId id="318" r:id="rId11"/>
    <p:sldId id="319" r:id="rId12"/>
    <p:sldId id="328" r:id="rId13"/>
    <p:sldId id="329" r:id="rId14"/>
    <p:sldId id="330" r:id="rId15"/>
    <p:sldId id="331" r:id="rId16"/>
    <p:sldId id="325" r:id="rId17"/>
    <p:sldId id="332" r:id="rId18"/>
    <p:sldId id="335" r:id="rId19"/>
    <p:sldId id="336" r:id="rId20"/>
    <p:sldId id="337" r:id="rId21"/>
    <p:sldId id="338" r:id="rId22"/>
    <p:sldId id="317" r:id="rId23"/>
    <p:sldId id="309" r:id="rId24"/>
    <p:sldId id="339" r:id="rId25"/>
    <p:sldId id="340" r:id="rId26"/>
    <p:sldId id="342" r:id="rId27"/>
    <p:sldId id="341" r:id="rId28"/>
    <p:sldId id="326" r:id="rId29"/>
    <p:sldId id="333" r:id="rId30"/>
    <p:sldId id="343" r:id="rId31"/>
    <p:sldId id="344" r:id="rId32"/>
    <p:sldId id="345" r:id="rId33"/>
    <p:sldId id="346" r:id="rId34"/>
    <p:sldId id="327" r:id="rId35"/>
    <p:sldId id="334" r:id="rId36"/>
    <p:sldId id="347" r:id="rId37"/>
    <p:sldId id="353" r:id="rId38"/>
    <p:sldId id="349" r:id="rId39"/>
    <p:sldId id="350" r:id="rId40"/>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28" clrIdx="0">
    <p:extLst/>
  </p:cmAuthor>
  <p:cmAuthor id="2" name="Microsoft Office User" initials="Office [2]" lastIdx="1" clrIdx="1">
    <p:extLst/>
  </p:cmAuthor>
  <p:cmAuthor id="3" name="Microsoft Office User" initials="Office [2] [2]" lastIdx="1" clrIdx="2">
    <p:extLst/>
  </p:cmAuthor>
  <p:cmAuthor id="4" name="Microsoft Office User" initials="Office [3]" lastIdx="1" clrIdx="3">
    <p:extLst/>
  </p:cmAuthor>
  <p:cmAuthor id="5" name="Microsoft Office User" initials="Office [4]" lastIdx="1" clrIdx="4">
    <p:extLst/>
  </p:cmAuthor>
  <p:cmAuthor id="6" name="Microsoft Office User" initials="Office [5]" lastIdx="1" clrIdx="5">
    <p:extLst/>
  </p:cmAuthor>
  <p:cmAuthor id="7" name="Microsoft Office User" initials="Office [6]" lastIdx="1" clrIdx="6">
    <p:extLst/>
  </p:cmAuthor>
  <p:cmAuthor id="8" name="Microsoft Office User" initials="Office [3] [2]" lastIdx="1" clrIdx="7">
    <p:extLst/>
  </p:cmAuthor>
  <p:cmAuthor id="9" name="Microsoft Office User" initials="Office [5] [2]" lastIdx="1" clrIdx="8">
    <p:extLst/>
  </p:cmAuthor>
  <p:cmAuthor id="10" name="Microsoft Office User" initials="Office [6] [2]" lastIdx="1" clrIdx="9">
    <p:extLst/>
  </p:cmAuthor>
  <p:cmAuthor id="11" name="Microsoft Office User" initials="Office [3] [2] [2]" lastIdx="1" clrIdx="10">
    <p:extLst/>
  </p:cmAuthor>
  <p:cmAuthor id="12" name="Microsoft Office User" initials="Office [5] [2] [2]" lastIdx="1" clrIdx="11">
    <p:extLst/>
  </p:cmAuthor>
  <p:cmAuthor id="13" name="Microsoft Office User" initials="Office [7]" lastIdx="1" clrIdx="12">
    <p:extLst/>
  </p:cmAuthor>
  <p:cmAuthor id="14" name="Stephanie Malinoff" initials="SM" lastIdx="99" clrIdx="13">
    <p:extLst/>
  </p:cmAuthor>
  <p:cmAuthor id="15" name="Pam" initials="P" lastIdx="13" clrIdx="14"/>
  <p:cmAuthor id="16" name="user" initials="u" lastIdx="5" clrIdx="1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CC"/>
    <a:srgbClr val="FF7C80"/>
    <a:srgbClr val="9999FF"/>
    <a:srgbClr val="FF0066"/>
    <a:srgbClr val="00CC99"/>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40" autoAdjust="0"/>
    <p:restoredTop sz="92718" autoAdjust="0"/>
  </p:normalViewPr>
  <p:slideViewPr>
    <p:cSldViewPr snapToGrid="0">
      <p:cViewPr varScale="1">
        <p:scale>
          <a:sx n="68" d="100"/>
          <a:sy n="68" d="100"/>
        </p:scale>
        <p:origin x="1530"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13" tIns="46656" rIns="93313" bIns="46656"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13" tIns="46656" rIns="93313" bIns="46656" rtlCol="0"/>
          <a:lstStyle>
            <a:lvl1pPr algn="r">
              <a:defRPr sz="1200"/>
            </a:lvl1pPr>
          </a:lstStyle>
          <a:p>
            <a:fld id="{B3C7FBEF-3A9A-DC48-B836-95A8356B5EEB}" type="datetimeFigureOut">
              <a:rPr lang="en-US" smtClean="0"/>
              <a:pPr/>
              <a:t>6/23/2022</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13" tIns="46656" rIns="93313" bIns="46656" rtlCol="0" anchor="ctr"/>
          <a:lstStyle/>
          <a:p>
            <a:endParaRPr lang="en-US"/>
          </a:p>
        </p:txBody>
      </p:sp>
      <p:sp>
        <p:nvSpPr>
          <p:cNvPr id="5" name="Notes Placeholder 4"/>
          <p:cNvSpPr>
            <a:spLocks noGrp="1"/>
          </p:cNvSpPr>
          <p:nvPr>
            <p:ph type="body" sz="quarter" idx="3"/>
          </p:nvPr>
        </p:nvSpPr>
        <p:spPr>
          <a:xfrm>
            <a:off x="702310" y="4480005"/>
            <a:ext cx="5618480" cy="3665459"/>
          </a:xfrm>
          <a:prstGeom prst="rect">
            <a:avLst/>
          </a:prstGeom>
        </p:spPr>
        <p:txBody>
          <a:bodyPr vert="horz" lIns="93313" tIns="46656" rIns="93313" bIns="4665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1"/>
            <a:ext cx="3043343" cy="467071"/>
          </a:xfrm>
          <a:prstGeom prst="rect">
            <a:avLst/>
          </a:prstGeom>
        </p:spPr>
        <p:txBody>
          <a:bodyPr vert="horz" lIns="93313" tIns="46656" rIns="93313" bIns="46656"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1"/>
            <a:ext cx="3043343" cy="467071"/>
          </a:xfrm>
          <a:prstGeom prst="rect">
            <a:avLst/>
          </a:prstGeom>
        </p:spPr>
        <p:txBody>
          <a:bodyPr vert="horz" lIns="93313" tIns="46656" rIns="93313" bIns="46656" rtlCol="0" anchor="b"/>
          <a:lstStyle>
            <a:lvl1pPr algn="r">
              <a:defRPr sz="1200"/>
            </a:lvl1pPr>
          </a:lstStyle>
          <a:p>
            <a:fld id="{D2E6C80E-DE68-774B-8284-7B58A0982FCE}" type="slidenum">
              <a:rPr lang="en-US" smtClean="0"/>
              <a:pPr/>
              <a:t>‹#›</a:t>
            </a:fld>
            <a:endParaRPr lang="en-US"/>
          </a:p>
        </p:txBody>
      </p:sp>
    </p:spTree>
    <p:extLst>
      <p:ext uri="{BB962C8B-B14F-4D97-AF65-F5344CB8AC3E}">
        <p14:creationId xmlns:p14="http://schemas.microsoft.com/office/powerpoint/2010/main" val="333404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KATHY</a:t>
            </a:r>
            <a:endParaRPr lang="en-US" dirty="0"/>
          </a:p>
        </p:txBody>
      </p:sp>
      <p:sp>
        <p:nvSpPr>
          <p:cNvPr id="4" name="Slide Number Placeholder 3"/>
          <p:cNvSpPr>
            <a:spLocks noGrp="1"/>
          </p:cNvSpPr>
          <p:nvPr>
            <p:ph type="sldNum" sz="quarter" idx="10"/>
          </p:nvPr>
        </p:nvSpPr>
        <p:spPr/>
        <p:txBody>
          <a:bodyPr/>
          <a:lstStyle/>
          <a:p>
            <a:fld id="{254FC960-5AD6-4064-AF36-DF16EA8CBDB0}" type="slidenum">
              <a:rPr lang="en-US" smtClean="0"/>
              <a:pPr/>
              <a:t>3</a:t>
            </a:fld>
            <a:endParaRPr lang="en-US"/>
          </a:p>
        </p:txBody>
      </p:sp>
    </p:spTree>
    <p:extLst>
      <p:ext uri="{BB962C8B-B14F-4D97-AF65-F5344CB8AC3E}">
        <p14:creationId xmlns:p14="http://schemas.microsoft.com/office/powerpoint/2010/main" val="740529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KATHY</a:t>
            </a:r>
            <a:endParaRPr lang="en-US" dirty="0"/>
          </a:p>
        </p:txBody>
      </p:sp>
      <p:sp>
        <p:nvSpPr>
          <p:cNvPr id="4" name="Slide Number Placeholder 3"/>
          <p:cNvSpPr>
            <a:spLocks noGrp="1"/>
          </p:cNvSpPr>
          <p:nvPr>
            <p:ph type="sldNum" sz="quarter" idx="10"/>
          </p:nvPr>
        </p:nvSpPr>
        <p:spPr/>
        <p:txBody>
          <a:bodyPr/>
          <a:lstStyle/>
          <a:p>
            <a:fld id="{254FC960-5AD6-4064-AF36-DF16EA8CBDB0}" type="slidenum">
              <a:rPr lang="en-US" smtClean="0"/>
              <a:pPr/>
              <a:t>4</a:t>
            </a:fld>
            <a:endParaRPr lang="en-US"/>
          </a:p>
        </p:txBody>
      </p:sp>
    </p:spTree>
    <p:extLst>
      <p:ext uri="{BB962C8B-B14F-4D97-AF65-F5344CB8AC3E}">
        <p14:creationId xmlns:p14="http://schemas.microsoft.com/office/powerpoint/2010/main" val="950160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KATHY</a:t>
            </a:r>
            <a:endParaRPr lang="en-US" dirty="0"/>
          </a:p>
        </p:txBody>
      </p:sp>
      <p:sp>
        <p:nvSpPr>
          <p:cNvPr id="4" name="Slide Number Placeholder 3"/>
          <p:cNvSpPr>
            <a:spLocks noGrp="1"/>
          </p:cNvSpPr>
          <p:nvPr>
            <p:ph type="sldNum" sz="quarter" idx="10"/>
          </p:nvPr>
        </p:nvSpPr>
        <p:spPr/>
        <p:txBody>
          <a:bodyPr/>
          <a:lstStyle/>
          <a:p>
            <a:fld id="{254FC960-5AD6-4064-AF36-DF16EA8CBDB0}" type="slidenum">
              <a:rPr lang="en-US" smtClean="0"/>
              <a:pPr/>
              <a:t>10</a:t>
            </a:fld>
            <a:endParaRPr lang="en-US"/>
          </a:p>
        </p:txBody>
      </p:sp>
    </p:spTree>
    <p:extLst>
      <p:ext uri="{BB962C8B-B14F-4D97-AF65-F5344CB8AC3E}">
        <p14:creationId xmlns:p14="http://schemas.microsoft.com/office/powerpoint/2010/main" val="1409443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KATHY</a:t>
            </a:r>
            <a:endParaRPr lang="en-US" dirty="0"/>
          </a:p>
        </p:txBody>
      </p:sp>
      <p:sp>
        <p:nvSpPr>
          <p:cNvPr id="4" name="Slide Number Placeholder 3"/>
          <p:cNvSpPr>
            <a:spLocks noGrp="1"/>
          </p:cNvSpPr>
          <p:nvPr>
            <p:ph type="sldNum" sz="quarter" idx="10"/>
          </p:nvPr>
        </p:nvSpPr>
        <p:spPr/>
        <p:txBody>
          <a:bodyPr/>
          <a:lstStyle/>
          <a:p>
            <a:fld id="{254FC960-5AD6-4064-AF36-DF16EA8CBDB0}" type="slidenum">
              <a:rPr lang="en-US" smtClean="0"/>
              <a:pPr/>
              <a:t>16</a:t>
            </a:fld>
            <a:endParaRPr lang="en-US"/>
          </a:p>
        </p:txBody>
      </p:sp>
    </p:spTree>
    <p:extLst>
      <p:ext uri="{BB962C8B-B14F-4D97-AF65-F5344CB8AC3E}">
        <p14:creationId xmlns:p14="http://schemas.microsoft.com/office/powerpoint/2010/main" val="304544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KATHY</a:t>
            </a:r>
            <a:endParaRPr lang="en-US" dirty="0"/>
          </a:p>
        </p:txBody>
      </p:sp>
      <p:sp>
        <p:nvSpPr>
          <p:cNvPr id="4" name="Slide Number Placeholder 3"/>
          <p:cNvSpPr>
            <a:spLocks noGrp="1"/>
          </p:cNvSpPr>
          <p:nvPr>
            <p:ph type="sldNum" sz="quarter" idx="10"/>
          </p:nvPr>
        </p:nvSpPr>
        <p:spPr/>
        <p:txBody>
          <a:bodyPr/>
          <a:lstStyle/>
          <a:p>
            <a:fld id="{254FC960-5AD6-4064-AF36-DF16EA8CBDB0}" type="slidenum">
              <a:rPr lang="en-US" smtClean="0"/>
              <a:pPr/>
              <a:t>22</a:t>
            </a:fld>
            <a:endParaRPr lang="en-US"/>
          </a:p>
        </p:txBody>
      </p:sp>
    </p:spTree>
    <p:extLst>
      <p:ext uri="{BB962C8B-B14F-4D97-AF65-F5344CB8AC3E}">
        <p14:creationId xmlns:p14="http://schemas.microsoft.com/office/powerpoint/2010/main" val="1522961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KATHY</a:t>
            </a:r>
            <a:endParaRPr lang="en-US" dirty="0"/>
          </a:p>
        </p:txBody>
      </p:sp>
      <p:sp>
        <p:nvSpPr>
          <p:cNvPr id="4" name="Slide Number Placeholder 3"/>
          <p:cNvSpPr>
            <a:spLocks noGrp="1"/>
          </p:cNvSpPr>
          <p:nvPr>
            <p:ph type="sldNum" sz="quarter" idx="10"/>
          </p:nvPr>
        </p:nvSpPr>
        <p:spPr/>
        <p:txBody>
          <a:bodyPr/>
          <a:lstStyle/>
          <a:p>
            <a:fld id="{254FC960-5AD6-4064-AF36-DF16EA8CBDB0}" type="slidenum">
              <a:rPr lang="en-US" smtClean="0"/>
              <a:pPr/>
              <a:t>28</a:t>
            </a:fld>
            <a:endParaRPr lang="en-US"/>
          </a:p>
        </p:txBody>
      </p:sp>
    </p:spTree>
    <p:extLst>
      <p:ext uri="{BB962C8B-B14F-4D97-AF65-F5344CB8AC3E}">
        <p14:creationId xmlns:p14="http://schemas.microsoft.com/office/powerpoint/2010/main" val="760221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KATHY</a:t>
            </a:r>
            <a:endParaRPr lang="en-US" dirty="0"/>
          </a:p>
        </p:txBody>
      </p:sp>
      <p:sp>
        <p:nvSpPr>
          <p:cNvPr id="4" name="Slide Number Placeholder 3"/>
          <p:cNvSpPr>
            <a:spLocks noGrp="1"/>
          </p:cNvSpPr>
          <p:nvPr>
            <p:ph type="sldNum" sz="quarter" idx="10"/>
          </p:nvPr>
        </p:nvSpPr>
        <p:spPr/>
        <p:txBody>
          <a:bodyPr/>
          <a:lstStyle/>
          <a:p>
            <a:fld id="{254FC960-5AD6-4064-AF36-DF16EA8CBDB0}" type="slidenum">
              <a:rPr lang="en-US" smtClean="0"/>
              <a:pPr/>
              <a:t>34</a:t>
            </a:fld>
            <a:endParaRPr lang="en-US"/>
          </a:p>
        </p:txBody>
      </p:sp>
    </p:spTree>
    <p:extLst>
      <p:ext uri="{BB962C8B-B14F-4D97-AF65-F5344CB8AC3E}">
        <p14:creationId xmlns:p14="http://schemas.microsoft.com/office/powerpoint/2010/main" val="10860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E6C80E-DE68-774B-8284-7B58A0982FCE}" type="slidenum">
              <a:rPr lang="en-US" smtClean="0"/>
              <a:pPr/>
              <a:t>36</a:t>
            </a:fld>
            <a:endParaRPr lang="en-US"/>
          </a:p>
        </p:txBody>
      </p:sp>
    </p:spTree>
    <p:extLst>
      <p:ext uri="{BB962C8B-B14F-4D97-AF65-F5344CB8AC3E}">
        <p14:creationId xmlns:p14="http://schemas.microsoft.com/office/powerpoint/2010/main" val="1957688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E6C80E-DE68-774B-8284-7B58A0982FCE}" type="slidenum">
              <a:rPr lang="en-US" smtClean="0"/>
              <a:pPr/>
              <a:t>37</a:t>
            </a:fld>
            <a:endParaRPr lang="en-US"/>
          </a:p>
        </p:txBody>
      </p:sp>
    </p:spTree>
    <p:extLst>
      <p:ext uri="{BB962C8B-B14F-4D97-AF65-F5344CB8AC3E}">
        <p14:creationId xmlns:p14="http://schemas.microsoft.com/office/powerpoint/2010/main" val="16068772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65228C1-35EC-43EF-91DF-90A6055B28B8}" type="datetimeFigureOut">
              <a:rPr lang="en-US" smtClean="0"/>
              <a:pPr/>
              <a:t>6/23/2022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17947-443F-47DF-8FF3-3779EA02E082}" type="slidenum">
              <a:rPr lang="en-US" smtClean="0"/>
              <a:pPr/>
              <a:t>‹#›</a:t>
            </a:fld>
            <a:endParaRPr lang="en-US"/>
          </a:p>
        </p:txBody>
      </p:sp>
    </p:spTree>
    <p:extLst>
      <p:ext uri="{BB962C8B-B14F-4D97-AF65-F5344CB8AC3E}">
        <p14:creationId xmlns:p14="http://schemas.microsoft.com/office/powerpoint/2010/main" val="2801903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5228C1-35EC-43EF-91DF-90A6055B28B8}" type="datetimeFigureOut">
              <a:rPr lang="en-US" smtClean="0"/>
              <a:pPr/>
              <a:t>6/23/2022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17947-443F-47DF-8FF3-3779EA02E082}" type="slidenum">
              <a:rPr lang="en-US" smtClean="0"/>
              <a:pPr/>
              <a:t>‹#›</a:t>
            </a:fld>
            <a:endParaRPr lang="en-US"/>
          </a:p>
        </p:txBody>
      </p:sp>
    </p:spTree>
    <p:extLst>
      <p:ext uri="{BB962C8B-B14F-4D97-AF65-F5344CB8AC3E}">
        <p14:creationId xmlns:p14="http://schemas.microsoft.com/office/powerpoint/2010/main" val="1960251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365125"/>
            <a:ext cx="1478756"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71488" y="365125"/>
            <a:ext cx="4321969"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5228C1-35EC-43EF-91DF-90A6055B28B8}" type="datetimeFigureOut">
              <a:rPr lang="en-US" smtClean="0"/>
              <a:pPr/>
              <a:t>6/23/2022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17947-443F-47DF-8FF3-3779EA02E082}" type="slidenum">
              <a:rPr lang="en-US" smtClean="0"/>
              <a:pPr/>
              <a:t>‹#›</a:t>
            </a:fld>
            <a:endParaRPr lang="en-US"/>
          </a:p>
        </p:txBody>
      </p:sp>
    </p:spTree>
    <p:extLst>
      <p:ext uri="{BB962C8B-B14F-4D97-AF65-F5344CB8AC3E}">
        <p14:creationId xmlns:p14="http://schemas.microsoft.com/office/powerpoint/2010/main" val="525002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5228C1-35EC-43EF-91DF-90A6055B28B8}" type="datetimeFigureOut">
              <a:rPr lang="en-US" smtClean="0"/>
              <a:pPr/>
              <a:t>6/23/2022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17947-443F-47DF-8FF3-3779EA02E082}" type="slidenum">
              <a:rPr lang="en-US" smtClean="0"/>
              <a:pPr/>
              <a:t>‹#›</a:t>
            </a:fld>
            <a:endParaRPr lang="en-US"/>
          </a:p>
        </p:txBody>
      </p:sp>
    </p:spTree>
    <p:extLst>
      <p:ext uri="{BB962C8B-B14F-4D97-AF65-F5344CB8AC3E}">
        <p14:creationId xmlns:p14="http://schemas.microsoft.com/office/powerpoint/2010/main" val="4237605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5228C1-35EC-43EF-91DF-90A6055B28B8}" type="datetimeFigureOut">
              <a:rPr lang="en-US" smtClean="0"/>
              <a:pPr/>
              <a:t>6/23/2022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17947-443F-47DF-8FF3-3779EA02E082}" type="slidenum">
              <a:rPr lang="en-US" smtClean="0"/>
              <a:pPr/>
              <a:t>‹#›</a:t>
            </a:fld>
            <a:endParaRPr lang="en-US"/>
          </a:p>
        </p:txBody>
      </p:sp>
    </p:spTree>
    <p:extLst>
      <p:ext uri="{BB962C8B-B14F-4D97-AF65-F5344CB8AC3E}">
        <p14:creationId xmlns:p14="http://schemas.microsoft.com/office/powerpoint/2010/main" val="2046040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71487" y="1825625"/>
            <a:ext cx="2900363"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1825625"/>
            <a:ext cx="2900363"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65228C1-35EC-43EF-91DF-90A6055B28B8}" type="datetimeFigureOut">
              <a:rPr lang="en-US" smtClean="0"/>
              <a:pPr/>
              <a:t>6/23/2022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917947-443F-47DF-8FF3-3779EA02E082}" type="slidenum">
              <a:rPr lang="en-US" smtClean="0"/>
              <a:pPr/>
              <a:t>‹#›</a:t>
            </a:fld>
            <a:endParaRPr lang="en-US"/>
          </a:p>
        </p:txBody>
      </p:sp>
    </p:spTree>
    <p:extLst>
      <p:ext uri="{BB962C8B-B14F-4D97-AF65-F5344CB8AC3E}">
        <p14:creationId xmlns:p14="http://schemas.microsoft.com/office/powerpoint/2010/main" val="1806640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65228C1-35EC-43EF-91DF-90A6055B28B8}" type="datetimeFigureOut">
              <a:rPr lang="en-US" smtClean="0"/>
              <a:pPr/>
              <a:t>6/23/2022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917947-443F-47DF-8FF3-3779EA02E082}" type="slidenum">
              <a:rPr lang="en-US" smtClean="0"/>
              <a:pPr/>
              <a:t>‹#›</a:t>
            </a:fld>
            <a:endParaRPr lang="en-US"/>
          </a:p>
        </p:txBody>
      </p:sp>
    </p:spTree>
    <p:extLst>
      <p:ext uri="{BB962C8B-B14F-4D97-AF65-F5344CB8AC3E}">
        <p14:creationId xmlns:p14="http://schemas.microsoft.com/office/powerpoint/2010/main" val="327184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65228C1-35EC-43EF-91DF-90A6055B28B8}" type="datetimeFigureOut">
              <a:rPr lang="en-US" smtClean="0"/>
              <a:pPr/>
              <a:t>6/23/2022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917947-443F-47DF-8FF3-3779EA02E082}" type="slidenum">
              <a:rPr lang="en-US" smtClean="0"/>
              <a:pPr/>
              <a:t>‹#›</a:t>
            </a:fld>
            <a:endParaRPr lang="en-US"/>
          </a:p>
        </p:txBody>
      </p:sp>
    </p:spTree>
    <p:extLst>
      <p:ext uri="{BB962C8B-B14F-4D97-AF65-F5344CB8AC3E}">
        <p14:creationId xmlns:p14="http://schemas.microsoft.com/office/powerpoint/2010/main" val="3309460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5228C1-35EC-43EF-91DF-90A6055B28B8}" type="datetimeFigureOut">
              <a:rPr lang="en-US" smtClean="0"/>
              <a:pPr/>
              <a:t>6/23/2022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917947-443F-47DF-8FF3-3779EA02E082}" type="slidenum">
              <a:rPr lang="en-US" smtClean="0"/>
              <a:pPr/>
              <a:t>‹#›</a:t>
            </a:fld>
            <a:endParaRPr lang="en-US"/>
          </a:p>
        </p:txBody>
      </p:sp>
    </p:spTree>
    <p:extLst>
      <p:ext uri="{BB962C8B-B14F-4D97-AF65-F5344CB8AC3E}">
        <p14:creationId xmlns:p14="http://schemas.microsoft.com/office/powerpoint/2010/main" val="3731546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5228C1-35EC-43EF-91DF-90A6055B28B8}" type="datetimeFigureOut">
              <a:rPr lang="en-US" smtClean="0"/>
              <a:pPr/>
              <a:t>6/23/2022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917947-443F-47DF-8FF3-3779EA02E082}" type="slidenum">
              <a:rPr lang="en-US" smtClean="0"/>
              <a:pPr/>
              <a:t>‹#›</a:t>
            </a:fld>
            <a:endParaRPr lang="en-US"/>
          </a:p>
        </p:txBody>
      </p:sp>
    </p:spTree>
    <p:extLst>
      <p:ext uri="{BB962C8B-B14F-4D97-AF65-F5344CB8AC3E}">
        <p14:creationId xmlns:p14="http://schemas.microsoft.com/office/powerpoint/2010/main" val="28423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5228C1-35EC-43EF-91DF-90A6055B28B8}" type="datetimeFigureOut">
              <a:rPr lang="en-US" smtClean="0"/>
              <a:pPr/>
              <a:t>6/23/2022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917947-443F-47DF-8FF3-3779EA02E082}" type="slidenum">
              <a:rPr lang="en-US" smtClean="0"/>
              <a:pPr/>
              <a:t>‹#›</a:t>
            </a:fld>
            <a:endParaRPr lang="en-US"/>
          </a:p>
        </p:txBody>
      </p:sp>
    </p:spTree>
    <p:extLst>
      <p:ext uri="{BB962C8B-B14F-4D97-AF65-F5344CB8AC3E}">
        <p14:creationId xmlns:p14="http://schemas.microsoft.com/office/powerpoint/2010/main" val="286833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65228C1-35EC-43EF-91DF-90A6055B28B8}" type="datetimeFigureOut">
              <a:rPr lang="en-US" smtClean="0"/>
              <a:pPr/>
              <a:t>6/23/2022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2917947-443F-47DF-8FF3-3779EA02E082}" type="slidenum">
              <a:rPr lang="en-US" smtClean="0"/>
              <a:pPr/>
              <a:t>‹#›</a:t>
            </a:fld>
            <a:endParaRPr lang="en-US"/>
          </a:p>
        </p:txBody>
      </p:sp>
    </p:spTree>
    <p:extLst>
      <p:ext uri="{BB962C8B-B14F-4D97-AF65-F5344CB8AC3E}">
        <p14:creationId xmlns:p14="http://schemas.microsoft.com/office/powerpoint/2010/main" val="42435054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drive.google.com/file/d/0B2UnyTyXfq-teElFRDJTYU5KRjg/view?usp=sharin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drive.google.com/file/d/0B2UnyTyXfq-tWkc3NXRETUZOajg/view?usp=sharing" TargetMode="External"/><Relationship Id="rId2" Type="http://schemas.openxmlformats.org/officeDocument/2006/relationships/hyperlink" Target="https://drive.google.com/file/d/0B2UnyTyXfq-teElFRDJTYU5KRjg/view?usp=sharin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drive.google.com/file/d/0B2UnyTyXfq-teElFRDJTYU5KRjg/view?usp=sharin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slide" Target="slide3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slide" Target="slide34.xml"/><Relationship Id="rId1" Type="http://schemas.openxmlformats.org/officeDocument/2006/relationships/slideLayout" Target="../slideLayouts/slideLayout2.xml"/><Relationship Id="rId4" Type="http://schemas.openxmlformats.org/officeDocument/2006/relationships/slide" Target="slide10.xml"/></Relationships>
</file>

<file path=ppt/slides/_rels/slide19.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nap.edu/"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https://drive.google.com/file/d/0B2UnyTyXfq-tYnQ2NDlpcVp2eW8/view?usp=sharin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drive.google.com/file/d/0B2UnyTyXfq-tYnQ2NDlpcVp2eW8/view?usp=sharin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drive.google.com/file/d/0B2UnyTyXfq-tbmxNVHNZOUdjaEE/view?usp=sharing"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drive.google.com/file/d/0B2UnyTyXfq-tYnQ2NDlpcVp2eW8/view?usp=sharing"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hyperlink" Target="https://drive.google.com/file/d/0B2UnyTyXfq-tYnQ2NDlpcVp2eW8/view?usp=sharin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drive.google.com/file/d/0B2UnyTyXfq-tYnQ2NDlpcVp2eW8/view?usp=sharing" TargetMode="External"/><Relationship Id="rId2" Type="http://schemas.openxmlformats.org/officeDocument/2006/relationships/hyperlink" Target="https://drive.google.com/file/d/0B2UnyTyXfq-tbmxNVHNZOUdjaEE/view?usp=sharing"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apps.trb.org/cmsfeed/TRBNetProjectDisplay.asp?ProjectID=3179" TargetMode="External"/><Relationship Id="rId2" Type="http://schemas.openxmlformats.org/officeDocument/2006/relationships/hyperlink" Target="https://dps.mn.gov/divisions/ots/tzd-safe-roads/Documents/countermeasures-that-work.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dps.mn.gov/divisions/ots/tzd-safe-roads/Documents/countermeasures-that-work.pdf" TargetMode="External"/><Relationship Id="rId2" Type="http://schemas.openxmlformats.org/officeDocument/2006/relationships/hyperlink" Target="https://drive.google.com/file/d/0B2UnyTyXfq-tdS0tR1A0eEg3ZGs/view?usp=sharing" TargetMode="External"/><Relationship Id="rId1" Type="http://schemas.openxmlformats.org/officeDocument/2006/relationships/slideLayout" Target="../slideLayouts/slideLayout2.xml"/><Relationship Id="rId4" Type="http://schemas.openxmlformats.org/officeDocument/2006/relationships/hyperlink" Target="http://apps.trb.org/cmsfeed/TRBNetProjectDisplay.asp?ProjectID=3179"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apps.trb.org/cmsfeed/TRBNetProjectDisplay.asp?ProjectID=3179" TargetMode="External"/><Relationship Id="rId2" Type="http://schemas.openxmlformats.org/officeDocument/2006/relationships/hyperlink" Target="https://dps.mn.gov/divisions/ots/tzd-safe-roads/Documents/countermeasures-that-work.pdf" TargetMode="External"/><Relationship Id="rId1" Type="http://schemas.openxmlformats.org/officeDocument/2006/relationships/slideLayout" Target="../slideLayouts/slideLayout2.xml"/><Relationship Id="rId4" Type="http://schemas.openxmlformats.org/officeDocument/2006/relationships/hyperlink" Target="http://www.ksdot.org/bureaus/burTrafficSaf/reports/DashboardReport.asp"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dps.mn.gov/divisions/ots/tzd-safe-roads/Documents/countermeasures-that-work.pdf" TargetMode="External"/><Relationship Id="rId2" Type="http://schemas.openxmlformats.org/officeDocument/2006/relationships/slide" Target="slide30.xml"/><Relationship Id="rId1" Type="http://schemas.openxmlformats.org/officeDocument/2006/relationships/slideLayout" Target="../slideLayouts/slideLayout2.xml"/><Relationship Id="rId4" Type="http://schemas.openxmlformats.org/officeDocument/2006/relationships/hyperlink" Target="http://apps.trb.org/cmsfeed/TRBNetProjectDisplay.asp?ProjectID=3179"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drive.google.com/file/d/0B2UnyTyXfq-teElFRDJTYU5KRjg/view?usp=sharing" TargetMode="External"/><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TZD%20self-assessment%20tool%20materials/Generating_Resources_and_Energizing_Fram.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slide" Target="slide27.xml"/><Relationship Id="rId3" Type="http://schemas.openxmlformats.org/officeDocument/2006/relationships/slide" Target="slide28.xml"/><Relationship Id="rId7" Type="http://schemas.openxmlformats.org/officeDocument/2006/relationships/slide" Target="slide10.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hyperlink" Target="TZD%20self-assessment%20tool%20materials/Generating_Resources_and_Energizing_Fram.pdf"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drive.google.com/file/d/0B2UnyTyXfq-tVklkNl9TOXh1Y00/view?usp=sharing" TargetMode="External"/><Relationship Id="rId7" Type="http://schemas.openxmlformats.org/officeDocument/2006/relationships/slide" Target="slide8.xml"/><Relationship Id="rId2" Type="http://schemas.openxmlformats.org/officeDocument/2006/relationships/hyperlink" Target="https://drive.google.com/file/d/0B2UnyTyXfq-tazhIOFN1cC1JQXc/view?usp=sharing" TargetMode="External"/><Relationship Id="rId1" Type="http://schemas.openxmlformats.org/officeDocument/2006/relationships/slideLayout" Target="../slideLayouts/slideLayout2.xml"/><Relationship Id="rId6" Type="http://schemas.openxmlformats.org/officeDocument/2006/relationships/slide" Target="slide6.xml"/><Relationship Id="rId5" Type="http://schemas.openxmlformats.org/officeDocument/2006/relationships/slide" Target="slide7.xml"/><Relationship Id="rId4" Type="http://schemas.openxmlformats.org/officeDocument/2006/relationships/slide" Target="slide28.xml"/></Relationships>
</file>

<file path=ppt/slides/_rels/slide39.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hyperlink" Target="https://drive.google.com/file/d/0B2UnyTyXfq-tdS0tR1A0eEg3ZGs/view?usp=sharing" TargetMode="External"/><Relationship Id="rId1" Type="http://schemas.openxmlformats.org/officeDocument/2006/relationships/slideLayout" Target="../slideLayouts/slideLayout2.xml"/><Relationship Id="rId5" Type="http://schemas.openxmlformats.org/officeDocument/2006/relationships/slide" Target="slide26.xml"/><Relationship Id="rId4" Type="http://schemas.openxmlformats.org/officeDocument/2006/relationships/slide" Target="slide3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youtu.be/2YTxm_ZkHu0" TargetMode="External"/><Relationship Id="rId2" Type="http://schemas.openxmlformats.org/officeDocument/2006/relationships/hyperlink" Target="https://drive.google.com/file/d/0B2UnyTyXfq-ta2ZXczdHWlZ0SjA/view?usp=sharin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hyperlink" Target="https://www.linkedin.com/pulse/20141209102103-26759263-stakeholders-analysis-power-influence-interest-matrix" TargetMode="External"/><Relationship Id="rId1" Type="http://schemas.openxmlformats.org/officeDocument/2006/relationships/slideLayout" Target="../slideLayouts/slideLayout2.xml"/><Relationship Id="rId5" Type="http://schemas.openxmlformats.org/officeDocument/2006/relationships/hyperlink" Target="https://books.google.com/books?id=UnYWfXigU4UC&amp;lpg=PP1&amp;ots=FCDf7DyZVr&amp;dq=Eden,%20C.%20and%20Ackermann,%20F.%20(1998)%20Making%20Strategy:%20The%20Journey%20of%20Strategic%20Management,%20London:%20Sage%20Publications.&amp;lr&amp;pg=PA125" TargetMode="External"/><Relationship Id="rId4" Type="http://schemas.openxmlformats.org/officeDocument/2006/relationships/hyperlink" Target="https://drive.google.com/file/d/0B2UnyTyXfq-ta2ZXczdHWlZ0SjA/view?usp=sharin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drive.google.com/file/d/0B2UnyTyXfq-tdmp1Ymh6X1R3Rk0/view?usp=sharin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drive.google.com/file/d/0B2UnyTyXfq-tVklkNl9TOXh1Y00/view?usp=sharing" TargetMode="External"/><Relationship Id="rId7" Type="http://schemas.openxmlformats.org/officeDocument/2006/relationships/slide" Target="slide8.xml"/><Relationship Id="rId2" Type="http://schemas.openxmlformats.org/officeDocument/2006/relationships/hyperlink" Target="https://drive.google.com/file/d/0B2UnyTyXfq-tazhIOFN1cC1JQXc/view?usp=sharing" TargetMode="External"/><Relationship Id="rId1" Type="http://schemas.openxmlformats.org/officeDocument/2006/relationships/slideLayout" Target="../slideLayouts/slideLayout2.xml"/><Relationship Id="rId6" Type="http://schemas.openxmlformats.org/officeDocument/2006/relationships/slide" Target="slide6.xml"/><Relationship Id="rId5" Type="http://schemas.openxmlformats.org/officeDocument/2006/relationships/slide" Target="slide7.xml"/><Relationship Id="rId4" Type="http://schemas.openxmlformats.org/officeDocument/2006/relationships/slide" Target="slide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056" y="1302480"/>
            <a:ext cx="8839200" cy="2611949"/>
          </a:xfrm>
        </p:spPr>
        <p:txBody>
          <a:bodyPr>
            <a:normAutofit/>
          </a:bodyPr>
          <a:lstStyle/>
          <a:p>
            <a:r>
              <a:rPr lang="en-US" sz="4900" b="1" dirty="0" smtClean="0">
                <a:solidFill>
                  <a:schemeClr val="accent2"/>
                </a:solidFill>
              </a:rPr>
              <a:t>Self-Assessment Tool</a:t>
            </a:r>
          </a:p>
          <a:p>
            <a:r>
              <a:rPr lang="en-US" sz="4900" b="1" dirty="0">
                <a:solidFill>
                  <a:schemeClr val="accent2"/>
                </a:solidFill>
              </a:rPr>
              <a:t>f</a:t>
            </a:r>
            <a:r>
              <a:rPr lang="en-US" sz="4900" b="1" dirty="0" smtClean="0">
                <a:solidFill>
                  <a:schemeClr val="accent2"/>
                </a:solidFill>
              </a:rPr>
              <a:t>or TZD Stakeholder Involvement</a:t>
            </a:r>
          </a:p>
          <a:p>
            <a:endParaRPr lang="en-US" dirty="0" smtClean="0"/>
          </a:p>
          <a:p>
            <a:endParaRPr lang="en-US" dirty="0" smtClean="0"/>
          </a:p>
          <a:p>
            <a:r>
              <a:rPr lang="en-US" dirty="0" smtClean="0"/>
              <a:t>May 22, 2017</a:t>
            </a:r>
          </a:p>
        </p:txBody>
      </p:sp>
    </p:spTree>
    <p:extLst>
      <p:ext uri="{BB962C8B-B14F-4D97-AF65-F5344CB8AC3E}">
        <p14:creationId xmlns:p14="http://schemas.microsoft.com/office/powerpoint/2010/main" val="23657911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105408"/>
            <a:ext cx="8229600" cy="67757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t>2</a:t>
            </a:r>
            <a:r>
              <a:rPr lang="en-US" sz="2800" b="1" dirty="0" smtClean="0"/>
              <a:t>. Engagement strategy</a:t>
            </a:r>
            <a:endParaRPr lang="en-US" sz="2800" b="1" dirty="0"/>
          </a:p>
        </p:txBody>
      </p:sp>
      <p:graphicFrame>
        <p:nvGraphicFramePr>
          <p:cNvPr id="6" name="Table 5"/>
          <p:cNvGraphicFramePr>
            <a:graphicFrameLocks noGrp="1"/>
          </p:cNvGraphicFramePr>
          <p:nvPr>
            <p:extLst>
              <p:ext uri="{D42A27DB-BD31-4B8C-83A1-F6EECF244321}">
                <p14:modId xmlns:p14="http://schemas.microsoft.com/office/powerpoint/2010/main" val="1163803968"/>
              </p:ext>
            </p:extLst>
          </p:nvPr>
        </p:nvGraphicFramePr>
        <p:xfrm>
          <a:off x="254523" y="741016"/>
          <a:ext cx="8597245" cy="5445084"/>
        </p:xfrm>
        <a:graphic>
          <a:graphicData uri="http://schemas.openxmlformats.org/drawingml/2006/table">
            <a:tbl>
              <a:tblPr>
                <a:tableStyleId>{5C22544A-7EE6-4342-B048-85BDC9FD1C3A}</a:tableStyleId>
              </a:tblPr>
              <a:tblGrid>
                <a:gridCol w="1023671">
                  <a:extLst>
                    <a:ext uri="{9D8B030D-6E8A-4147-A177-3AD203B41FA5}">
                      <a16:colId xmlns:a16="http://schemas.microsoft.com/office/drawing/2014/main" val="1420315861"/>
                    </a:ext>
                  </a:extLst>
                </a:gridCol>
                <a:gridCol w="1387610">
                  <a:extLst>
                    <a:ext uri="{9D8B030D-6E8A-4147-A177-3AD203B41FA5}">
                      <a16:colId xmlns:a16="http://schemas.microsoft.com/office/drawing/2014/main" val="2876892322"/>
                    </a:ext>
                  </a:extLst>
                </a:gridCol>
                <a:gridCol w="1546491">
                  <a:extLst>
                    <a:ext uri="{9D8B030D-6E8A-4147-A177-3AD203B41FA5}">
                      <a16:colId xmlns:a16="http://schemas.microsoft.com/office/drawing/2014/main" val="3511656563"/>
                    </a:ext>
                  </a:extLst>
                </a:gridCol>
                <a:gridCol w="1546491">
                  <a:extLst>
                    <a:ext uri="{9D8B030D-6E8A-4147-A177-3AD203B41FA5}">
                      <a16:colId xmlns:a16="http://schemas.microsoft.com/office/drawing/2014/main" val="1054524511"/>
                    </a:ext>
                  </a:extLst>
                </a:gridCol>
                <a:gridCol w="1546491">
                  <a:extLst>
                    <a:ext uri="{9D8B030D-6E8A-4147-A177-3AD203B41FA5}">
                      <a16:colId xmlns:a16="http://schemas.microsoft.com/office/drawing/2014/main" val="178695797"/>
                    </a:ext>
                  </a:extLst>
                </a:gridCol>
                <a:gridCol w="1546491">
                  <a:extLst>
                    <a:ext uri="{9D8B030D-6E8A-4147-A177-3AD203B41FA5}">
                      <a16:colId xmlns:a16="http://schemas.microsoft.com/office/drawing/2014/main" val="2322189124"/>
                    </a:ext>
                  </a:extLst>
                </a:gridCol>
              </a:tblGrid>
              <a:tr h="267583">
                <a:tc>
                  <a:txBody>
                    <a:bodyPr/>
                    <a:lstStyle/>
                    <a:p>
                      <a:pPr marL="0" marR="0" algn="ctr">
                        <a:lnSpc>
                          <a:spcPct val="115000"/>
                        </a:lnSpc>
                        <a:spcBef>
                          <a:spcPts val="0"/>
                        </a:spcBef>
                        <a:spcAft>
                          <a:spcPts val="0"/>
                        </a:spcAft>
                      </a:pPr>
                      <a:r>
                        <a:rPr lang="en-US" sz="1000" dirty="0">
                          <a:solidFill>
                            <a:schemeClr val="tx1"/>
                          </a:solidFill>
                          <a:effectLst/>
                        </a:rPr>
                        <a:t> </a:t>
                      </a:r>
                      <a:endParaRPr lang="en-US" sz="1000" dirty="0">
                        <a:solidFill>
                          <a:schemeClr val="tx1"/>
                        </a:solidFill>
                        <a:effectLst/>
                        <a:latin typeface="Arial" panose="020B0604020202020204" pitchFamily="34" charset="0"/>
                        <a:ea typeface="Arial" panose="020B0604020202020204" pitchFamily="34" charset="0"/>
                      </a:endParaRPr>
                    </a:p>
                  </a:txBody>
                  <a:tcPr marL="43043" marR="43043" marT="43043" marB="43043"/>
                </a:tc>
                <a:tc gridSpan="5">
                  <a:txBody>
                    <a:bodyPr/>
                    <a:lstStyle/>
                    <a:p>
                      <a:pPr marL="0" marR="0" algn="ctr">
                        <a:lnSpc>
                          <a:spcPct val="115000"/>
                        </a:lnSpc>
                        <a:spcBef>
                          <a:spcPts val="0"/>
                        </a:spcBef>
                        <a:spcAft>
                          <a:spcPts val="0"/>
                        </a:spcAft>
                      </a:pPr>
                      <a:r>
                        <a:rPr lang="en-US" sz="1000" dirty="0">
                          <a:solidFill>
                            <a:schemeClr val="tx1"/>
                          </a:solidFill>
                          <a:effectLst/>
                        </a:rPr>
                        <a:t>Increasing strength of commitment and outcomes → → →  </a:t>
                      </a:r>
                      <a:endParaRPr lang="en-US" sz="1000" dirty="0">
                        <a:solidFill>
                          <a:schemeClr val="tx1"/>
                        </a:solidFill>
                        <a:effectLst/>
                        <a:latin typeface="Arial" panose="020B0604020202020204" pitchFamily="34" charset="0"/>
                        <a:ea typeface="Arial" panose="020B0604020202020204" pitchFamily="34" charset="0"/>
                      </a:endParaRPr>
                    </a:p>
                  </a:txBody>
                  <a:tcPr marL="43043" marR="43043" marT="43043" marB="43043"/>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80704031"/>
                  </a:ext>
                </a:extLst>
              </a:tr>
              <a:tr h="878075">
                <a:tc>
                  <a:txBody>
                    <a:bodyPr/>
                    <a:lstStyle/>
                    <a:p>
                      <a:pPr marL="0" marR="0">
                        <a:lnSpc>
                          <a:spcPct val="115000"/>
                        </a:lnSpc>
                        <a:spcBef>
                          <a:spcPts val="0"/>
                        </a:spcBef>
                        <a:spcAft>
                          <a:spcPts val="0"/>
                        </a:spcAft>
                      </a:pPr>
                      <a:r>
                        <a:rPr lang="en-US" sz="800" b="1" dirty="0" smtClean="0">
                          <a:solidFill>
                            <a:schemeClr val="tx1"/>
                          </a:solidFill>
                          <a:effectLst/>
                        </a:rPr>
                        <a:t>1. Quality of stakeholder partnerships</a:t>
                      </a:r>
                      <a:endParaRPr lang="en-US" sz="1000" b="1" dirty="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baseline="0" dirty="0" smtClean="0">
                          <a:solidFill>
                            <a:schemeClr val="tx1"/>
                          </a:solidFill>
                          <a:effectLst/>
                        </a:rPr>
                        <a:t>Does your agency know who your stakeholders are? </a:t>
                      </a:r>
                      <a:endParaRPr lang="en-US" sz="800" baseline="0" dirty="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baseline="0" dirty="0" smtClean="0">
                          <a:solidFill>
                            <a:schemeClr val="tx1"/>
                          </a:solidFill>
                          <a:effectLst/>
                        </a:rPr>
                        <a:t>Have you identified gaps and set priorities for strengthening relationships with stakeholders?</a:t>
                      </a:r>
                      <a:endParaRPr lang="en-US" sz="800" baseline="0" dirty="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dirty="0">
                          <a:solidFill>
                            <a:schemeClr val="tx1"/>
                          </a:solidFill>
                          <a:effectLst/>
                        </a:rPr>
                        <a:t>Does your agency know </a:t>
                      </a:r>
                      <a:r>
                        <a:rPr lang="en-US" sz="800" dirty="0" smtClean="0">
                          <a:solidFill>
                            <a:schemeClr val="tx1"/>
                          </a:solidFill>
                          <a:effectLst/>
                        </a:rPr>
                        <a:t>the key stakeholders</a:t>
                      </a:r>
                      <a:r>
                        <a:rPr lang="en-US" sz="800" dirty="0">
                          <a:solidFill>
                            <a:schemeClr val="tx1"/>
                          </a:solidFill>
                          <a:effectLst/>
                        </a:rPr>
                        <a:t>’ </a:t>
                      </a:r>
                      <a:r>
                        <a:rPr lang="en-US" sz="800" dirty="0" smtClean="0">
                          <a:solidFill>
                            <a:schemeClr val="tx1"/>
                          </a:solidFill>
                          <a:effectLst/>
                        </a:rPr>
                        <a:t>priorities</a:t>
                      </a:r>
                      <a:r>
                        <a:rPr lang="en-US" sz="800" dirty="0">
                          <a:solidFill>
                            <a:schemeClr val="tx1"/>
                          </a:solidFill>
                          <a:effectLst/>
                        </a:rPr>
                        <a:t>, </a:t>
                      </a:r>
                      <a:r>
                        <a:rPr lang="en-US" sz="800" dirty="0" smtClean="0">
                          <a:solidFill>
                            <a:schemeClr val="tx1"/>
                          </a:solidFill>
                          <a:effectLst/>
                        </a:rPr>
                        <a:t>capacities</a:t>
                      </a:r>
                      <a:r>
                        <a:rPr lang="en-US" sz="800" dirty="0">
                          <a:solidFill>
                            <a:schemeClr val="tx1"/>
                          </a:solidFill>
                          <a:effectLst/>
                        </a:rPr>
                        <a:t>, and desires for </a:t>
                      </a:r>
                      <a:r>
                        <a:rPr lang="en-US" sz="800" dirty="0" smtClean="0">
                          <a:solidFill>
                            <a:schemeClr val="tx1"/>
                          </a:solidFill>
                          <a:effectLst/>
                        </a:rPr>
                        <a:t>partnership</a:t>
                      </a:r>
                      <a:r>
                        <a:rPr lang="en-US" sz="800" baseline="0" dirty="0" smtClean="0">
                          <a:solidFill>
                            <a:schemeClr val="tx1"/>
                          </a:solidFill>
                          <a:effectLst/>
                        </a:rPr>
                        <a:t> on TZD</a:t>
                      </a:r>
                      <a:r>
                        <a:rPr lang="en-US" sz="800" dirty="0" smtClean="0">
                          <a:solidFill>
                            <a:schemeClr val="tx1"/>
                          </a:solidFill>
                          <a:effectLst/>
                        </a:rPr>
                        <a:t>?</a:t>
                      </a:r>
                      <a:endParaRPr lang="en-US" sz="1000" dirty="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a:solidFill>
                            <a:schemeClr val="tx1"/>
                          </a:solidFill>
                          <a:effectLst/>
                        </a:rPr>
                        <a:t>Is there mutual trust and respect between your agency and key stakeholders?</a:t>
                      </a:r>
                      <a:endParaRPr lang="en-US" sz="100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dirty="0" smtClean="0">
                          <a:solidFill>
                            <a:schemeClr val="tx1"/>
                          </a:solidFill>
                          <a:effectLst/>
                        </a:rPr>
                        <a:t>Do your stakeholder relationships provide a net advantage to you</a:t>
                      </a:r>
                      <a:r>
                        <a:rPr lang="en-US" sz="800" baseline="0" dirty="0" smtClean="0">
                          <a:solidFill>
                            <a:schemeClr val="tx1"/>
                          </a:solidFill>
                          <a:effectLst/>
                        </a:rPr>
                        <a:t> and </a:t>
                      </a:r>
                      <a:r>
                        <a:rPr lang="en-US" sz="800" dirty="0" smtClean="0">
                          <a:solidFill>
                            <a:schemeClr val="tx1"/>
                          </a:solidFill>
                          <a:effectLst/>
                        </a:rPr>
                        <a:t>your partners?</a:t>
                      </a:r>
                      <a:endParaRPr lang="en-US" sz="1000" dirty="0">
                        <a:solidFill>
                          <a:schemeClr val="tx1"/>
                        </a:solidFill>
                        <a:effectLst/>
                        <a:latin typeface="Arial" panose="020B0604020202020204" pitchFamily="34" charset="0"/>
                        <a:ea typeface="Arial" panose="020B0604020202020204" pitchFamily="34" charset="0"/>
                      </a:endParaRPr>
                    </a:p>
                  </a:txBody>
                  <a:tcPr marL="43043" marR="43043" marT="43043" marB="43043"/>
                </a:tc>
                <a:extLst>
                  <a:ext uri="{0D108BD9-81ED-4DB2-BD59-A6C34878D82A}">
                    <a16:rowId xmlns:a16="http://schemas.microsoft.com/office/drawing/2014/main" val="10001"/>
                  </a:ext>
                </a:extLst>
              </a:tr>
              <a:tr h="878075">
                <a:tc>
                  <a:txBody>
                    <a:bodyPr/>
                    <a:lstStyle/>
                    <a:p>
                      <a:pPr marL="0" marR="0">
                        <a:lnSpc>
                          <a:spcPct val="115000"/>
                        </a:lnSpc>
                        <a:spcBef>
                          <a:spcPts val="0"/>
                        </a:spcBef>
                        <a:spcAft>
                          <a:spcPts val="0"/>
                        </a:spcAft>
                      </a:pPr>
                      <a:r>
                        <a:rPr lang="en-US" sz="800" b="1" dirty="0" smtClean="0">
                          <a:solidFill>
                            <a:schemeClr val="tx1"/>
                          </a:solidFill>
                          <a:effectLst/>
                        </a:rPr>
                        <a:t>2. Engagement </a:t>
                      </a:r>
                      <a:r>
                        <a:rPr lang="en-US" sz="800" b="1" dirty="0">
                          <a:solidFill>
                            <a:schemeClr val="tx1"/>
                          </a:solidFill>
                          <a:effectLst/>
                        </a:rPr>
                        <a:t>strategy</a:t>
                      </a:r>
                      <a:endParaRPr lang="en-US" sz="800" b="1" dirty="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dirty="0">
                          <a:solidFill>
                            <a:schemeClr val="tx1"/>
                          </a:solidFill>
                          <a:effectLst/>
                        </a:rPr>
                        <a:t>Does your agency have a general plan for communication or outreach to stakeholders?</a:t>
                      </a:r>
                      <a:endParaRPr lang="en-US" sz="1000" dirty="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dirty="0">
                          <a:solidFill>
                            <a:schemeClr val="tx1"/>
                          </a:solidFill>
                          <a:effectLst/>
                        </a:rPr>
                        <a:t>Does your agency have goals for </a:t>
                      </a:r>
                      <a:r>
                        <a:rPr lang="en-US" sz="800" dirty="0" smtClean="0">
                          <a:solidFill>
                            <a:schemeClr val="tx1"/>
                          </a:solidFill>
                          <a:effectLst/>
                        </a:rPr>
                        <a:t>engaging</a:t>
                      </a:r>
                      <a:r>
                        <a:rPr lang="en-US" sz="800" baseline="0" dirty="0" smtClean="0">
                          <a:solidFill>
                            <a:schemeClr val="tx1"/>
                          </a:solidFill>
                          <a:effectLst/>
                        </a:rPr>
                        <a:t> </a:t>
                      </a:r>
                      <a:r>
                        <a:rPr lang="en-US" sz="800" dirty="0" smtClean="0">
                          <a:solidFill>
                            <a:schemeClr val="tx1"/>
                          </a:solidFill>
                          <a:effectLst/>
                        </a:rPr>
                        <a:t>beyond </a:t>
                      </a:r>
                      <a:r>
                        <a:rPr lang="en-US" sz="800" dirty="0">
                          <a:solidFill>
                            <a:schemeClr val="tx1"/>
                          </a:solidFill>
                          <a:effectLst/>
                        </a:rPr>
                        <a:t>basic communication with stakeholders?</a:t>
                      </a:r>
                      <a:endParaRPr lang="en-US" sz="1000" dirty="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dirty="0" smtClean="0">
                          <a:solidFill>
                            <a:schemeClr val="tx1"/>
                          </a:solidFill>
                          <a:effectLst/>
                        </a:rPr>
                        <a:t>Does your agency differentiate your engagement strategies to accomplish different goals (e.g., gathering information vs. building buy-in)?</a:t>
                      </a:r>
                      <a:endParaRPr lang="en-US" sz="1000" dirty="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dirty="0" smtClean="0">
                          <a:solidFill>
                            <a:schemeClr val="tx1"/>
                          </a:solidFill>
                          <a:effectLst/>
                        </a:rPr>
                        <a:t>Is your agency effectively mobilizing methods, resources, and activities to fulfill your different</a:t>
                      </a:r>
                      <a:r>
                        <a:rPr lang="en-US" sz="800" baseline="0" dirty="0" smtClean="0">
                          <a:solidFill>
                            <a:schemeClr val="tx1"/>
                          </a:solidFill>
                          <a:effectLst/>
                        </a:rPr>
                        <a:t> </a:t>
                      </a:r>
                      <a:r>
                        <a:rPr lang="en-US" sz="800" dirty="0" smtClean="0">
                          <a:solidFill>
                            <a:schemeClr val="tx1"/>
                          </a:solidFill>
                          <a:effectLst/>
                        </a:rPr>
                        <a:t>engagement goals?</a:t>
                      </a:r>
                      <a:endParaRPr lang="en-US" sz="1000" dirty="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dirty="0" smtClean="0">
                          <a:solidFill>
                            <a:schemeClr val="tx1"/>
                          </a:solidFill>
                          <a:effectLst/>
                        </a:rPr>
                        <a:t>Does your agency periodically assess your engagement activities and recalibrate to</a:t>
                      </a:r>
                      <a:r>
                        <a:rPr lang="en-US" sz="800" baseline="0" dirty="0" smtClean="0">
                          <a:solidFill>
                            <a:schemeClr val="tx1"/>
                          </a:solidFill>
                          <a:effectLst/>
                        </a:rPr>
                        <a:t> </a:t>
                      </a:r>
                      <a:r>
                        <a:rPr lang="en-US" sz="800" dirty="0" smtClean="0">
                          <a:solidFill>
                            <a:schemeClr val="tx1"/>
                          </a:solidFill>
                          <a:effectLst/>
                        </a:rPr>
                        <a:t>improve?</a:t>
                      </a:r>
                      <a:endParaRPr lang="en-US" sz="1000" dirty="0">
                        <a:solidFill>
                          <a:schemeClr val="tx1"/>
                        </a:solidFill>
                        <a:effectLst/>
                        <a:latin typeface="Arial" panose="020B0604020202020204" pitchFamily="34" charset="0"/>
                        <a:ea typeface="Arial" panose="020B0604020202020204" pitchFamily="34" charset="0"/>
                      </a:endParaRPr>
                    </a:p>
                  </a:txBody>
                  <a:tcPr marL="43043" marR="43043" marT="43043" marB="43043"/>
                </a:tc>
                <a:extLst>
                  <a:ext uri="{0D108BD9-81ED-4DB2-BD59-A6C34878D82A}">
                    <a16:rowId xmlns:a16="http://schemas.microsoft.com/office/drawing/2014/main" val="2396240719"/>
                  </a:ext>
                </a:extLst>
              </a:tr>
              <a:tr h="746077">
                <a:tc>
                  <a:txBody>
                    <a:bodyPr/>
                    <a:lstStyle/>
                    <a:p>
                      <a:pPr marL="0" marR="0">
                        <a:lnSpc>
                          <a:spcPct val="115000"/>
                        </a:lnSpc>
                        <a:spcBef>
                          <a:spcPts val="0"/>
                        </a:spcBef>
                        <a:spcAft>
                          <a:spcPts val="0"/>
                        </a:spcAft>
                      </a:pPr>
                      <a:r>
                        <a:rPr lang="en-US" sz="800" b="1" dirty="0" smtClean="0">
                          <a:solidFill>
                            <a:schemeClr val="tx1"/>
                          </a:solidFill>
                          <a:effectLst/>
                        </a:rPr>
                        <a:t>3. Agency </a:t>
                      </a:r>
                      <a:r>
                        <a:rPr lang="en-US" sz="800" b="1" dirty="0">
                          <a:solidFill>
                            <a:schemeClr val="tx1"/>
                          </a:solidFill>
                          <a:effectLst/>
                        </a:rPr>
                        <a:t>capacity for engagement</a:t>
                      </a:r>
                      <a:endParaRPr lang="en-US" sz="1000" b="1" dirty="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dirty="0">
                          <a:solidFill>
                            <a:schemeClr val="tx1"/>
                          </a:solidFill>
                          <a:effectLst/>
                        </a:rPr>
                        <a:t>Does your agency </a:t>
                      </a:r>
                      <a:r>
                        <a:rPr lang="en-US" sz="800" dirty="0" smtClean="0">
                          <a:solidFill>
                            <a:schemeClr val="tx1"/>
                          </a:solidFill>
                          <a:effectLst/>
                        </a:rPr>
                        <a:t>have </a:t>
                      </a:r>
                      <a:r>
                        <a:rPr lang="en-US" sz="800" dirty="0">
                          <a:solidFill>
                            <a:schemeClr val="tx1"/>
                          </a:solidFill>
                          <a:effectLst/>
                        </a:rPr>
                        <a:t>dedicated staff or </a:t>
                      </a:r>
                      <a:r>
                        <a:rPr lang="en-US" sz="800" dirty="0" smtClean="0">
                          <a:solidFill>
                            <a:schemeClr val="tx1"/>
                          </a:solidFill>
                          <a:effectLst/>
                        </a:rPr>
                        <a:t>a consulting </a:t>
                      </a:r>
                      <a:r>
                        <a:rPr lang="en-US" sz="800" dirty="0">
                          <a:solidFill>
                            <a:schemeClr val="tx1"/>
                          </a:solidFill>
                          <a:effectLst/>
                        </a:rPr>
                        <a:t>budget for communication and outreach?</a:t>
                      </a:r>
                      <a:endParaRPr lang="en-US" sz="1000" dirty="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dirty="0">
                          <a:solidFill>
                            <a:schemeClr val="tx1"/>
                          </a:solidFill>
                          <a:effectLst/>
                        </a:rPr>
                        <a:t>Does your agency have resources (tools, staff, funding) for </a:t>
                      </a:r>
                      <a:r>
                        <a:rPr lang="en-US" sz="800" dirty="0" smtClean="0">
                          <a:solidFill>
                            <a:schemeClr val="tx1"/>
                          </a:solidFill>
                          <a:effectLst/>
                        </a:rPr>
                        <a:t>general TZD-oriented </a:t>
                      </a:r>
                      <a:r>
                        <a:rPr lang="en-US" sz="800" dirty="0">
                          <a:solidFill>
                            <a:schemeClr val="tx1"/>
                          </a:solidFill>
                          <a:effectLst/>
                        </a:rPr>
                        <a:t>communication and outreach?</a:t>
                      </a:r>
                      <a:endParaRPr lang="en-US" sz="1000" dirty="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dirty="0">
                          <a:solidFill>
                            <a:schemeClr val="tx1"/>
                          </a:solidFill>
                          <a:effectLst/>
                        </a:rPr>
                        <a:t>Does your </a:t>
                      </a:r>
                      <a:r>
                        <a:rPr lang="en-US" sz="800" dirty="0" smtClean="0">
                          <a:solidFill>
                            <a:schemeClr val="tx1"/>
                          </a:solidFill>
                          <a:effectLst/>
                        </a:rPr>
                        <a:t>agenc</a:t>
                      </a:r>
                      <a:r>
                        <a:rPr lang="en-US" sz="800" dirty="0">
                          <a:solidFill>
                            <a:schemeClr val="tx1"/>
                          </a:solidFill>
                          <a:effectLst/>
                        </a:rPr>
                        <a:t>y</a:t>
                      </a:r>
                      <a:r>
                        <a:rPr lang="en-US" sz="800" dirty="0" smtClean="0">
                          <a:solidFill>
                            <a:schemeClr val="tx1"/>
                          </a:solidFill>
                          <a:effectLst/>
                        </a:rPr>
                        <a:t> </a:t>
                      </a:r>
                      <a:r>
                        <a:rPr lang="en-US" sz="800" dirty="0">
                          <a:solidFill>
                            <a:schemeClr val="tx1"/>
                          </a:solidFill>
                          <a:effectLst/>
                        </a:rPr>
                        <a:t>have resources for </a:t>
                      </a:r>
                      <a:r>
                        <a:rPr lang="en-US" sz="800" dirty="0" smtClean="0">
                          <a:solidFill>
                            <a:schemeClr val="tx1"/>
                          </a:solidFill>
                          <a:effectLst/>
                        </a:rPr>
                        <a:t>targeted</a:t>
                      </a:r>
                      <a:r>
                        <a:rPr lang="en-US" sz="800" baseline="0" dirty="0" smtClean="0">
                          <a:solidFill>
                            <a:schemeClr val="tx1"/>
                          </a:solidFill>
                          <a:effectLst/>
                        </a:rPr>
                        <a:t> </a:t>
                      </a:r>
                      <a:r>
                        <a:rPr lang="en-US" sz="800" dirty="0" smtClean="0">
                          <a:solidFill>
                            <a:schemeClr val="tx1"/>
                          </a:solidFill>
                          <a:effectLst/>
                        </a:rPr>
                        <a:t>TZD-oriented </a:t>
                      </a:r>
                      <a:r>
                        <a:rPr lang="en-US" sz="800" dirty="0">
                          <a:solidFill>
                            <a:schemeClr val="tx1"/>
                          </a:solidFill>
                          <a:effectLst/>
                        </a:rPr>
                        <a:t>communication </a:t>
                      </a:r>
                      <a:r>
                        <a:rPr lang="en-US" sz="800" dirty="0" smtClean="0">
                          <a:solidFill>
                            <a:schemeClr val="tx1"/>
                          </a:solidFill>
                          <a:effectLst/>
                        </a:rPr>
                        <a:t>and </a:t>
                      </a:r>
                      <a:r>
                        <a:rPr lang="en-US" sz="800" dirty="0">
                          <a:solidFill>
                            <a:schemeClr val="tx1"/>
                          </a:solidFill>
                          <a:effectLst/>
                        </a:rPr>
                        <a:t>outreach with differentiated audiences and stakeholders?</a:t>
                      </a:r>
                      <a:endParaRPr lang="en-US" sz="1000" dirty="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dirty="0" smtClean="0">
                          <a:solidFill>
                            <a:schemeClr val="tx1"/>
                          </a:solidFill>
                          <a:effectLst/>
                        </a:rPr>
                        <a:t>Does </a:t>
                      </a:r>
                      <a:r>
                        <a:rPr lang="en-US" sz="800" dirty="0">
                          <a:solidFill>
                            <a:schemeClr val="tx1"/>
                          </a:solidFill>
                          <a:effectLst/>
                        </a:rPr>
                        <a:t>your agency’s staff have </a:t>
                      </a:r>
                      <a:r>
                        <a:rPr lang="en-US" sz="800" dirty="0" smtClean="0">
                          <a:solidFill>
                            <a:schemeClr val="tx1"/>
                          </a:solidFill>
                          <a:effectLst/>
                        </a:rPr>
                        <a:t>skills </a:t>
                      </a:r>
                      <a:r>
                        <a:rPr lang="en-US" sz="800" dirty="0">
                          <a:solidFill>
                            <a:schemeClr val="tx1"/>
                          </a:solidFill>
                          <a:effectLst/>
                        </a:rPr>
                        <a:t>and resources for supporting collaboration as well as outreach?</a:t>
                      </a:r>
                      <a:endParaRPr lang="en-US" sz="1000" dirty="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dirty="0">
                          <a:solidFill>
                            <a:schemeClr val="tx1"/>
                          </a:solidFill>
                          <a:effectLst/>
                        </a:rPr>
                        <a:t>Does your agency support skill-building or cross-training for TZD activities among stakeholders?</a:t>
                      </a:r>
                      <a:endParaRPr lang="en-US" sz="1000" dirty="0">
                        <a:solidFill>
                          <a:schemeClr val="tx1"/>
                        </a:solidFill>
                        <a:effectLst/>
                        <a:latin typeface="Arial" panose="020B0604020202020204" pitchFamily="34" charset="0"/>
                        <a:ea typeface="Arial" panose="020B0604020202020204" pitchFamily="34" charset="0"/>
                      </a:endParaRPr>
                    </a:p>
                  </a:txBody>
                  <a:tcPr marL="43043" marR="43043" marT="43043" marB="43043"/>
                </a:tc>
                <a:extLst>
                  <a:ext uri="{0D108BD9-81ED-4DB2-BD59-A6C34878D82A}">
                    <a16:rowId xmlns:a16="http://schemas.microsoft.com/office/drawing/2014/main" val="97212858"/>
                  </a:ext>
                </a:extLst>
              </a:tr>
              <a:tr h="878075">
                <a:tc>
                  <a:txBody>
                    <a:bodyPr/>
                    <a:lstStyle/>
                    <a:p>
                      <a:pPr marL="0" marR="0">
                        <a:lnSpc>
                          <a:spcPct val="115000"/>
                        </a:lnSpc>
                        <a:spcBef>
                          <a:spcPts val="0"/>
                        </a:spcBef>
                        <a:spcAft>
                          <a:spcPts val="0"/>
                        </a:spcAft>
                      </a:pPr>
                      <a:r>
                        <a:rPr lang="en-US" sz="800" b="1" dirty="0" smtClean="0">
                          <a:solidFill>
                            <a:schemeClr val="tx1"/>
                          </a:solidFill>
                          <a:effectLst/>
                          <a:latin typeface="Calibri" charset="0"/>
                          <a:ea typeface="Calibri" charset="0"/>
                          <a:cs typeface="Calibri" charset="0"/>
                        </a:rPr>
                        <a:t>4. Level </a:t>
                      </a:r>
                      <a:r>
                        <a:rPr lang="en-US" sz="800" b="1" dirty="0">
                          <a:solidFill>
                            <a:schemeClr val="tx1"/>
                          </a:solidFill>
                          <a:effectLst/>
                          <a:latin typeface="Calibri" charset="0"/>
                          <a:ea typeface="Calibri" charset="0"/>
                          <a:cs typeface="Calibri" charset="0"/>
                        </a:rPr>
                        <a:t>of engagement</a:t>
                      </a:r>
                    </a:p>
                  </a:txBody>
                  <a:tcPr marL="43043" marR="43043" marT="43043" marB="43043"/>
                </a:tc>
                <a:tc>
                  <a:txBody>
                    <a:bodyPr/>
                    <a:lstStyle/>
                    <a:p>
                      <a:pPr marL="0" marR="0">
                        <a:lnSpc>
                          <a:spcPct val="115000"/>
                        </a:lnSpc>
                        <a:spcBef>
                          <a:spcPts val="0"/>
                        </a:spcBef>
                        <a:spcAft>
                          <a:spcPts val="0"/>
                        </a:spcAft>
                      </a:pPr>
                      <a:r>
                        <a:rPr lang="en-US" sz="800" dirty="0">
                          <a:solidFill>
                            <a:schemeClr val="tx1"/>
                          </a:solidFill>
                          <a:effectLst/>
                          <a:latin typeface="Calibri" charset="0"/>
                          <a:ea typeface="Calibri" charset="0"/>
                          <a:cs typeface="Calibri" charset="0"/>
                        </a:rPr>
                        <a:t>Informing: Are your key stakeholders aware of your </a:t>
                      </a:r>
                      <a:r>
                        <a:rPr lang="en-US" sz="800" dirty="0" smtClean="0">
                          <a:solidFill>
                            <a:schemeClr val="tx1"/>
                          </a:solidFill>
                          <a:effectLst/>
                          <a:latin typeface="Calibri" charset="0"/>
                          <a:ea typeface="Calibri" charset="0"/>
                          <a:cs typeface="Calibri" charset="0"/>
                        </a:rPr>
                        <a:t>state goals </a:t>
                      </a:r>
                      <a:r>
                        <a:rPr lang="en-US" sz="800" dirty="0">
                          <a:solidFill>
                            <a:schemeClr val="tx1"/>
                          </a:solidFill>
                          <a:effectLst/>
                          <a:latin typeface="Calibri" charset="0"/>
                          <a:ea typeface="Calibri" charset="0"/>
                          <a:cs typeface="Calibri" charset="0"/>
                        </a:rPr>
                        <a:t>and </a:t>
                      </a:r>
                      <a:r>
                        <a:rPr lang="en-US" sz="800" dirty="0" smtClean="0">
                          <a:solidFill>
                            <a:schemeClr val="tx1"/>
                          </a:solidFill>
                          <a:effectLst/>
                          <a:latin typeface="Calibri" charset="0"/>
                          <a:ea typeface="Calibri" charset="0"/>
                          <a:cs typeface="Calibri" charset="0"/>
                        </a:rPr>
                        <a:t>activities?</a:t>
                      </a:r>
                      <a:endParaRPr lang="en-US" sz="800" dirty="0">
                        <a:solidFill>
                          <a:schemeClr val="tx1"/>
                        </a:solidFill>
                        <a:effectLst/>
                        <a:latin typeface="Calibri" charset="0"/>
                        <a:ea typeface="Calibri" charset="0"/>
                        <a:cs typeface="Calibri" charset="0"/>
                      </a:endParaRPr>
                    </a:p>
                  </a:txBody>
                  <a:tcPr marL="43043" marR="43043" marT="43043" marB="43043"/>
                </a:tc>
                <a:tc>
                  <a:txBody>
                    <a:bodyPr/>
                    <a:lstStyle/>
                    <a:p>
                      <a:pPr marL="0" marR="0">
                        <a:lnSpc>
                          <a:spcPct val="115000"/>
                        </a:lnSpc>
                        <a:spcBef>
                          <a:spcPts val="0"/>
                        </a:spcBef>
                        <a:spcAft>
                          <a:spcPts val="0"/>
                        </a:spcAft>
                      </a:pPr>
                      <a:r>
                        <a:rPr lang="en-US" sz="800" dirty="0">
                          <a:solidFill>
                            <a:schemeClr val="tx1"/>
                          </a:solidFill>
                          <a:effectLst/>
                          <a:latin typeface="Calibri" charset="0"/>
                          <a:ea typeface="Calibri" charset="0"/>
                          <a:cs typeface="Calibri" charset="0"/>
                        </a:rPr>
                        <a:t>Participation: Do key stakeholders provide input to and influence TZD activities in the state?</a:t>
                      </a:r>
                    </a:p>
                  </a:txBody>
                  <a:tcPr marL="43043" marR="43043" marT="43043" marB="43043"/>
                </a:tc>
                <a:tc>
                  <a:txBody>
                    <a:bodyPr/>
                    <a:lstStyle/>
                    <a:p>
                      <a:pPr marL="0" marR="0">
                        <a:lnSpc>
                          <a:spcPct val="115000"/>
                        </a:lnSpc>
                        <a:spcBef>
                          <a:spcPts val="0"/>
                        </a:spcBef>
                        <a:spcAft>
                          <a:spcPts val="0"/>
                        </a:spcAft>
                      </a:pPr>
                      <a:r>
                        <a:rPr lang="en-US" sz="800" dirty="0">
                          <a:solidFill>
                            <a:schemeClr val="tx1"/>
                          </a:solidFill>
                          <a:effectLst/>
                          <a:latin typeface="Calibri" charset="0"/>
                          <a:ea typeface="Calibri" charset="0"/>
                          <a:cs typeface="Calibri" charset="0"/>
                        </a:rPr>
                        <a:t>Collaboration: Do key stakeholders help </a:t>
                      </a:r>
                      <a:r>
                        <a:rPr lang="en-US" sz="800" dirty="0" smtClean="0">
                          <a:solidFill>
                            <a:schemeClr val="tx1"/>
                          </a:solidFill>
                          <a:effectLst/>
                          <a:latin typeface="Calibri" charset="0"/>
                          <a:ea typeface="Calibri" charset="0"/>
                          <a:cs typeface="Calibri" charset="0"/>
                        </a:rPr>
                        <a:t>to implement </a:t>
                      </a:r>
                      <a:r>
                        <a:rPr lang="en-US" sz="800" dirty="0">
                          <a:solidFill>
                            <a:schemeClr val="tx1"/>
                          </a:solidFill>
                          <a:effectLst/>
                          <a:latin typeface="Calibri" charset="0"/>
                          <a:ea typeface="Calibri" charset="0"/>
                          <a:cs typeface="Calibri" charset="0"/>
                        </a:rPr>
                        <a:t>TZD activities in the </a:t>
                      </a:r>
                      <a:r>
                        <a:rPr lang="en-US" sz="800" dirty="0" smtClean="0">
                          <a:solidFill>
                            <a:schemeClr val="tx1"/>
                          </a:solidFill>
                          <a:effectLst/>
                          <a:latin typeface="Calibri" charset="0"/>
                          <a:ea typeface="Calibri" charset="0"/>
                          <a:cs typeface="Calibri" charset="0"/>
                        </a:rPr>
                        <a:t>state?</a:t>
                      </a:r>
                      <a:endParaRPr lang="en-US" sz="800" dirty="0">
                        <a:solidFill>
                          <a:schemeClr val="tx1"/>
                        </a:solidFill>
                        <a:effectLst/>
                        <a:latin typeface="Calibri" charset="0"/>
                        <a:ea typeface="Calibri" charset="0"/>
                        <a:cs typeface="Calibri" charset="0"/>
                      </a:endParaRPr>
                    </a:p>
                  </a:txBody>
                  <a:tcPr marL="43043" marR="43043" marT="43043" marB="43043"/>
                </a:tc>
                <a:tc>
                  <a:txBody>
                    <a:bodyPr/>
                    <a:lstStyle/>
                    <a:p>
                      <a:pPr marL="0" marR="0" indent="0" algn="l" defTabSz="685800" rtl="0" eaLnBrk="1" fontAlgn="auto" latinLnBrk="0" hangingPunct="1">
                        <a:lnSpc>
                          <a:spcPct val="115000"/>
                        </a:lnSpc>
                        <a:spcBef>
                          <a:spcPts val="0"/>
                        </a:spcBef>
                        <a:spcAft>
                          <a:spcPts val="0"/>
                        </a:spcAft>
                        <a:buClrTx/>
                        <a:buSzTx/>
                        <a:buFontTx/>
                        <a:buNone/>
                        <a:tabLst/>
                        <a:defRPr/>
                      </a:pPr>
                      <a:r>
                        <a:rPr lang="en-US" sz="800" dirty="0" smtClean="0">
                          <a:solidFill>
                            <a:schemeClr val="tx1"/>
                          </a:solidFill>
                          <a:effectLst/>
                          <a:latin typeface="Calibri" charset="0"/>
                          <a:ea typeface="Calibri" charset="0"/>
                          <a:cs typeface="Calibri" charset="0"/>
                        </a:rPr>
                        <a:t>Adaptive, shared management: Is your agency part of a well-coordinated TZD network of many active, committed actors in the state?</a:t>
                      </a:r>
                    </a:p>
                  </a:txBody>
                  <a:tcPr marL="43043" marR="43043" marT="43043" marB="43043"/>
                </a:tc>
                <a:tc>
                  <a:txBody>
                    <a:bodyPr/>
                    <a:lstStyle/>
                    <a:p>
                      <a:pPr marL="0" marR="0" indent="0" algn="l" defTabSz="685800" rtl="0" eaLnBrk="1" fontAlgn="auto" latinLnBrk="0" hangingPunct="1">
                        <a:lnSpc>
                          <a:spcPct val="115000"/>
                        </a:lnSpc>
                        <a:spcBef>
                          <a:spcPts val="0"/>
                        </a:spcBef>
                        <a:spcAft>
                          <a:spcPts val="0"/>
                        </a:spcAft>
                        <a:buClrTx/>
                        <a:buSzTx/>
                        <a:buFontTx/>
                        <a:buNone/>
                        <a:tabLst/>
                        <a:defRPr/>
                      </a:pPr>
                      <a:r>
                        <a:rPr lang="en-US" sz="800" dirty="0" smtClean="0">
                          <a:solidFill>
                            <a:schemeClr val="tx1"/>
                          </a:solidFill>
                          <a:effectLst/>
                          <a:latin typeface="Calibri" charset="0"/>
                          <a:ea typeface="Calibri" charset="0"/>
                          <a:cs typeface="Calibri" charset="0"/>
                        </a:rPr>
                        <a:t>Inclusion: Do key stakeholders help set priorities, design and implement programs, and measure TZD activities in the state?</a:t>
                      </a:r>
                    </a:p>
                  </a:txBody>
                  <a:tcPr marL="43043" marR="43043" marT="43043" marB="43043"/>
                </a:tc>
                <a:extLst>
                  <a:ext uri="{0D108BD9-81ED-4DB2-BD59-A6C34878D82A}">
                    <a16:rowId xmlns:a16="http://schemas.microsoft.com/office/drawing/2014/main" val="2566528104"/>
                  </a:ext>
                </a:extLst>
              </a:tr>
              <a:tr h="878075">
                <a:tc>
                  <a:txBody>
                    <a:bodyPr/>
                    <a:lstStyle/>
                    <a:p>
                      <a:pPr marL="0" marR="0" indent="0" algn="l" defTabSz="685800" rtl="0" eaLnBrk="1" fontAlgn="auto" latinLnBrk="0" hangingPunct="1">
                        <a:lnSpc>
                          <a:spcPct val="115000"/>
                        </a:lnSpc>
                        <a:spcBef>
                          <a:spcPts val="0"/>
                        </a:spcBef>
                        <a:spcAft>
                          <a:spcPts val="0"/>
                        </a:spcAft>
                        <a:buClrTx/>
                        <a:buSzTx/>
                        <a:buFontTx/>
                        <a:buNone/>
                        <a:tabLst/>
                        <a:defRPr/>
                      </a:pPr>
                      <a:r>
                        <a:rPr lang="en-US" sz="800" b="1" dirty="0" smtClean="0">
                          <a:solidFill>
                            <a:schemeClr val="tx1"/>
                          </a:solidFill>
                          <a:effectLst/>
                          <a:latin typeface="+mn-lt"/>
                        </a:rPr>
                        <a:t>5. Shared metrics</a:t>
                      </a:r>
                      <a:endParaRPr lang="en-US" sz="1000" b="1" dirty="0">
                        <a:solidFill>
                          <a:schemeClr val="tx1"/>
                        </a:solidFill>
                        <a:effectLst/>
                        <a:latin typeface="+mn-lt"/>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b="0" dirty="0" smtClean="0">
                          <a:solidFill>
                            <a:schemeClr val="tx1"/>
                          </a:solidFill>
                          <a:ea typeface="Arial" panose="020B0604020202020204" pitchFamily="34" charset="0"/>
                        </a:rPr>
                        <a:t>Do your agency and key partners share and review crash data?</a:t>
                      </a:r>
                      <a:endParaRPr lang="en-US" sz="800" b="0" dirty="0">
                        <a:solidFill>
                          <a:schemeClr val="tx1"/>
                        </a:solidFill>
                        <a:effectLst/>
                        <a:latin typeface="+mn-lt"/>
                        <a:ea typeface="Arial" panose="020B0604020202020204" pitchFamily="34" charset="0"/>
                      </a:endParaRPr>
                    </a:p>
                  </a:txBody>
                  <a:tcPr marL="43043" marR="43043" marT="43043" marB="43043"/>
                </a:tc>
                <a:tc>
                  <a:txBody>
                    <a:bodyPr/>
                    <a:lstStyle/>
                    <a:p>
                      <a:pPr marL="0" marR="0" indent="0" algn="l" defTabSz="685800" rtl="0" eaLnBrk="1" fontAlgn="auto" latinLnBrk="0" hangingPunct="1">
                        <a:lnSpc>
                          <a:spcPct val="115000"/>
                        </a:lnSpc>
                        <a:spcBef>
                          <a:spcPts val="0"/>
                        </a:spcBef>
                        <a:spcAft>
                          <a:spcPts val="0"/>
                        </a:spcAft>
                        <a:buClrTx/>
                        <a:buSzTx/>
                        <a:buFontTx/>
                        <a:buNone/>
                        <a:tabLst/>
                        <a:defRPr/>
                      </a:pPr>
                      <a:r>
                        <a:rPr lang="en-US" sz="800" dirty="0" smtClean="0">
                          <a:solidFill>
                            <a:schemeClr val="tx1"/>
                          </a:solidFill>
                          <a:effectLst/>
                          <a:latin typeface="+mn-lt"/>
                          <a:ea typeface="Arial" panose="020B0604020202020204" pitchFamily="34" charset="0"/>
                        </a:rPr>
                        <a:t>Do your</a:t>
                      </a:r>
                      <a:r>
                        <a:rPr lang="en-US" sz="800" baseline="0" dirty="0" smtClean="0">
                          <a:solidFill>
                            <a:schemeClr val="tx1"/>
                          </a:solidFill>
                          <a:effectLst/>
                          <a:latin typeface="+mn-lt"/>
                          <a:ea typeface="Arial" panose="020B0604020202020204" pitchFamily="34" charset="0"/>
                        </a:rPr>
                        <a:t> agency and key partners have shared metrics for setting and monitoring progress toward goals?</a:t>
                      </a:r>
                      <a:endParaRPr lang="en-US" sz="800" dirty="0" smtClean="0">
                        <a:solidFill>
                          <a:schemeClr val="tx1"/>
                        </a:solidFill>
                        <a:effectLst/>
                        <a:latin typeface="+mn-lt"/>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b="0" dirty="0" smtClean="0">
                          <a:solidFill>
                            <a:schemeClr val="tx1"/>
                          </a:solidFill>
                        </a:rPr>
                        <a:t>Do your agency and key partners use the data and metrics to identify safety</a:t>
                      </a:r>
                      <a:r>
                        <a:rPr lang="en-US" sz="800" b="0" baseline="0" dirty="0" smtClean="0">
                          <a:solidFill>
                            <a:schemeClr val="tx1"/>
                          </a:solidFill>
                        </a:rPr>
                        <a:t> issues</a:t>
                      </a:r>
                      <a:r>
                        <a:rPr lang="en-US" sz="800" b="0" dirty="0" smtClean="0">
                          <a:solidFill>
                            <a:schemeClr val="tx1"/>
                          </a:solidFill>
                        </a:rPr>
                        <a:t> and potential resolutions? </a:t>
                      </a:r>
                      <a:endParaRPr lang="en-US" sz="800" b="0" dirty="0">
                        <a:solidFill>
                          <a:schemeClr val="tx1"/>
                        </a:solidFill>
                        <a:effectLst/>
                        <a:latin typeface="+mn-lt"/>
                        <a:ea typeface="Arial" panose="020B0604020202020204" pitchFamily="34" charset="0"/>
                      </a:endParaRPr>
                    </a:p>
                  </a:txBody>
                  <a:tcPr marL="43043" marR="43043" marT="43043" marB="43043"/>
                </a:tc>
                <a:tc>
                  <a:txBody>
                    <a:bodyPr/>
                    <a:lstStyle/>
                    <a:p>
                      <a:pPr marL="0" marR="0" indent="0" algn="l" defTabSz="685800" rtl="0" eaLnBrk="1" fontAlgn="auto" latinLnBrk="0" hangingPunct="1">
                        <a:lnSpc>
                          <a:spcPct val="114000"/>
                        </a:lnSpc>
                        <a:spcBef>
                          <a:spcPts val="750"/>
                        </a:spcBef>
                        <a:spcAft>
                          <a:spcPts val="0"/>
                        </a:spcAft>
                        <a:buClrTx/>
                        <a:buSzTx/>
                        <a:buFont typeface="Arial" panose="020B0604020202020204" pitchFamily="34" charset="0"/>
                        <a:buNone/>
                        <a:tabLst/>
                        <a:defRPr/>
                      </a:pPr>
                      <a:r>
                        <a:rPr lang="en-US" sz="800" b="0" kern="1200" dirty="0" smtClean="0">
                          <a:solidFill>
                            <a:schemeClr val="tx1"/>
                          </a:solidFill>
                          <a:effectLst/>
                        </a:rPr>
                        <a:t>Do</a:t>
                      </a:r>
                      <a:r>
                        <a:rPr lang="en-US" sz="800" b="0" kern="1200" baseline="0" dirty="0" smtClean="0">
                          <a:solidFill>
                            <a:schemeClr val="tx1"/>
                          </a:solidFill>
                          <a:effectLst/>
                        </a:rPr>
                        <a:t> your agency and key partners utilize the data to respond proactively, as well as reactively, to pursue progress on shared metrics?</a:t>
                      </a:r>
                      <a:endParaRPr lang="en-US" sz="800" b="0" dirty="0">
                        <a:solidFill>
                          <a:schemeClr val="tx1"/>
                        </a:solidFill>
                      </a:endParaRPr>
                    </a:p>
                  </a:txBody>
                  <a:tcPr marL="43043" marR="43043" marT="43043" marB="43043"/>
                </a:tc>
                <a:tc>
                  <a:txBody>
                    <a:bodyPr/>
                    <a:lstStyle/>
                    <a:p>
                      <a:pPr marL="0" marR="0" indent="0" algn="l" defTabSz="685800" rtl="0" eaLnBrk="1" fontAlgn="auto" latinLnBrk="0" hangingPunct="1">
                        <a:lnSpc>
                          <a:spcPct val="115000"/>
                        </a:lnSpc>
                        <a:spcBef>
                          <a:spcPts val="0"/>
                        </a:spcBef>
                        <a:spcAft>
                          <a:spcPts val="0"/>
                        </a:spcAft>
                        <a:buClrTx/>
                        <a:buSzTx/>
                        <a:buFontTx/>
                        <a:buNone/>
                        <a:tabLst/>
                        <a:defRPr/>
                      </a:pPr>
                      <a:r>
                        <a:rPr lang="en-US" sz="800" dirty="0" smtClean="0">
                          <a:solidFill>
                            <a:schemeClr val="tx1"/>
                          </a:solidFill>
                          <a:effectLst/>
                          <a:latin typeface="+mn-lt"/>
                          <a:ea typeface="Arial" panose="020B0604020202020204" pitchFamily="34" charset="0"/>
                        </a:rPr>
                        <a:t>Are </a:t>
                      </a:r>
                      <a:r>
                        <a:rPr lang="en-US" sz="800" baseline="0" dirty="0" smtClean="0">
                          <a:solidFill>
                            <a:schemeClr val="tx1"/>
                          </a:solidFill>
                          <a:effectLst/>
                          <a:latin typeface="+mn-lt"/>
                          <a:ea typeface="Arial" panose="020B0604020202020204" pitchFamily="34" charset="0"/>
                        </a:rPr>
                        <a:t>your agency and key partners achieving progress on short- and long- term shared metrics?</a:t>
                      </a:r>
                      <a:endParaRPr lang="en-US" sz="800" dirty="0">
                        <a:solidFill>
                          <a:schemeClr val="tx1"/>
                        </a:solidFill>
                        <a:effectLst/>
                        <a:latin typeface="+mn-lt"/>
                        <a:ea typeface="Arial" panose="020B0604020202020204" pitchFamily="34" charset="0"/>
                      </a:endParaRPr>
                    </a:p>
                  </a:txBody>
                  <a:tcPr marL="43043" marR="43043" marT="43043" marB="43043"/>
                </a:tc>
                <a:extLst>
                  <a:ext uri="{0D108BD9-81ED-4DB2-BD59-A6C34878D82A}">
                    <a16:rowId xmlns:a16="http://schemas.microsoft.com/office/drawing/2014/main" val="10005"/>
                  </a:ext>
                </a:extLst>
              </a:tr>
              <a:tr h="878075">
                <a:tc>
                  <a:txBody>
                    <a:bodyPr/>
                    <a:lstStyle/>
                    <a:p>
                      <a:pPr marL="0" marR="0">
                        <a:lnSpc>
                          <a:spcPct val="115000"/>
                        </a:lnSpc>
                        <a:spcBef>
                          <a:spcPts val="0"/>
                        </a:spcBef>
                        <a:spcAft>
                          <a:spcPts val="0"/>
                        </a:spcAft>
                      </a:pPr>
                      <a:r>
                        <a:rPr lang="en-US" sz="800" b="1" dirty="0" smtClean="0">
                          <a:solidFill>
                            <a:schemeClr val="tx1"/>
                          </a:solidFill>
                          <a:effectLst/>
                        </a:rPr>
                        <a:t>6. Benefits </a:t>
                      </a:r>
                      <a:r>
                        <a:rPr lang="en-US" sz="800" b="1" dirty="0">
                          <a:solidFill>
                            <a:schemeClr val="tx1"/>
                          </a:solidFill>
                          <a:effectLst/>
                        </a:rPr>
                        <a:t>of engagement</a:t>
                      </a:r>
                      <a:endParaRPr lang="en-US" sz="1000" b="1" dirty="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dirty="0" smtClean="0">
                          <a:solidFill>
                            <a:schemeClr val="tx1"/>
                          </a:solidFill>
                          <a:effectLst/>
                        </a:rPr>
                        <a:t>Burnout</a:t>
                      </a:r>
                      <a:r>
                        <a:rPr lang="en-US" sz="800" dirty="0">
                          <a:solidFill>
                            <a:schemeClr val="tx1"/>
                          </a:solidFill>
                          <a:effectLst/>
                        </a:rPr>
                        <a:t>: </a:t>
                      </a:r>
                      <a:r>
                        <a:rPr lang="en-US" sz="800" dirty="0" smtClean="0">
                          <a:solidFill>
                            <a:schemeClr val="tx1"/>
                          </a:solidFill>
                          <a:effectLst/>
                        </a:rPr>
                        <a:t>Has your agency avoided </a:t>
                      </a:r>
                      <a:r>
                        <a:rPr lang="en-US" sz="800" baseline="0" dirty="0" smtClean="0">
                          <a:solidFill>
                            <a:schemeClr val="tx1"/>
                          </a:solidFill>
                          <a:effectLst/>
                        </a:rPr>
                        <a:t>situations where </a:t>
                      </a:r>
                      <a:r>
                        <a:rPr lang="en-US" sz="800" dirty="0" smtClean="0">
                          <a:solidFill>
                            <a:schemeClr val="tx1"/>
                          </a:solidFill>
                          <a:effectLst/>
                        </a:rPr>
                        <a:t> communication or engagement </a:t>
                      </a:r>
                      <a:r>
                        <a:rPr lang="en-US" sz="800" dirty="0">
                          <a:solidFill>
                            <a:schemeClr val="tx1"/>
                          </a:solidFill>
                          <a:effectLst/>
                        </a:rPr>
                        <a:t>efforts </a:t>
                      </a:r>
                      <a:r>
                        <a:rPr lang="en-US" sz="800" dirty="0" smtClean="0">
                          <a:solidFill>
                            <a:schemeClr val="tx1"/>
                          </a:solidFill>
                          <a:effectLst/>
                        </a:rPr>
                        <a:t>seem </a:t>
                      </a:r>
                      <a:r>
                        <a:rPr lang="en-US" sz="800" dirty="0">
                          <a:solidFill>
                            <a:schemeClr val="tx1"/>
                          </a:solidFill>
                          <a:effectLst/>
                        </a:rPr>
                        <a:t>to cause more trouble than they are worth?</a:t>
                      </a:r>
                      <a:endParaRPr lang="en-US" sz="1000" dirty="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dirty="0">
                          <a:solidFill>
                            <a:schemeClr val="tx1"/>
                          </a:solidFill>
                          <a:effectLst/>
                        </a:rPr>
                        <a:t>Resource-intensive: </a:t>
                      </a:r>
                      <a:r>
                        <a:rPr lang="en-US" sz="800" dirty="0" smtClean="0">
                          <a:solidFill>
                            <a:schemeClr val="tx1"/>
                          </a:solidFill>
                          <a:effectLst/>
                        </a:rPr>
                        <a:t>Do your agency’s TZD engagement efforts generate at least as many resources as they consume?</a:t>
                      </a:r>
                      <a:endParaRPr lang="en-US" sz="1000" dirty="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b="0" dirty="0" smtClean="0">
                          <a:solidFill>
                            <a:schemeClr val="tx1"/>
                          </a:solidFill>
                        </a:rPr>
                        <a:t>Net benefit: Do your agency’s TZD engagement efforts provide benefits to collective TZD efforts?</a:t>
                      </a:r>
                      <a:endParaRPr lang="en-US" sz="1000" dirty="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dirty="0" smtClean="0">
                          <a:solidFill>
                            <a:schemeClr val="tx1"/>
                          </a:solidFill>
                          <a:effectLst/>
                        </a:rPr>
                        <a:t>Collaborative advantage: Do your stakeholder relationships provide a net advantage to you</a:t>
                      </a:r>
                      <a:r>
                        <a:rPr lang="en-US" sz="800" baseline="0" dirty="0" smtClean="0">
                          <a:solidFill>
                            <a:schemeClr val="tx1"/>
                          </a:solidFill>
                          <a:effectLst/>
                        </a:rPr>
                        <a:t> and </a:t>
                      </a:r>
                      <a:r>
                        <a:rPr lang="en-US" sz="800" dirty="0" smtClean="0">
                          <a:solidFill>
                            <a:schemeClr val="tx1"/>
                          </a:solidFill>
                          <a:effectLst/>
                        </a:rPr>
                        <a:t>your partners?</a:t>
                      </a:r>
                      <a:endParaRPr lang="en-US" sz="1000" dirty="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dirty="0">
                          <a:solidFill>
                            <a:schemeClr val="tx1"/>
                          </a:solidFill>
                          <a:effectLst/>
                        </a:rPr>
                        <a:t>Collective impact: Do your state’s TZD engagement and collaboration efforts amplify and enhance your positive, collective impact to reduce deaths?</a:t>
                      </a:r>
                      <a:endParaRPr lang="en-US" sz="1000" dirty="0">
                        <a:solidFill>
                          <a:schemeClr val="tx1"/>
                        </a:solidFill>
                        <a:effectLst/>
                        <a:latin typeface="Arial" panose="020B0604020202020204" pitchFamily="34" charset="0"/>
                        <a:ea typeface="Arial" panose="020B0604020202020204" pitchFamily="34" charset="0"/>
                      </a:endParaRPr>
                    </a:p>
                  </a:txBody>
                  <a:tcPr marL="43043" marR="43043" marT="43043" marB="43043"/>
                </a:tc>
                <a:extLst>
                  <a:ext uri="{0D108BD9-81ED-4DB2-BD59-A6C34878D82A}">
                    <a16:rowId xmlns:a16="http://schemas.microsoft.com/office/drawing/2014/main" val="901481208"/>
                  </a:ext>
                </a:extLst>
              </a:tr>
            </a:tbl>
          </a:graphicData>
        </a:graphic>
      </p:graphicFrame>
      <p:sp>
        <p:nvSpPr>
          <p:cNvPr id="4" name="Rounded Rectangle 3"/>
          <p:cNvSpPr/>
          <p:nvPr/>
        </p:nvSpPr>
        <p:spPr>
          <a:xfrm>
            <a:off x="254522" y="1907626"/>
            <a:ext cx="8597246" cy="843147"/>
          </a:xfrm>
          <a:prstGeom prst="roundRect">
            <a:avLst>
              <a:gd name="adj" fmla="val 9188"/>
            </a:avLst>
          </a:prstGeom>
          <a:noFill/>
          <a:ln w="76200">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accent2"/>
              </a:solidFill>
            </a:endParaRPr>
          </a:p>
        </p:txBody>
      </p:sp>
    </p:spTree>
    <p:extLst>
      <p:ext uri="{BB962C8B-B14F-4D97-AF65-F5344CB8AC3E}">
        <p14:creationId xmlns:p14="http://schemas.microsoft.com/office/powerpoint/2010/main" val="19419804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a:t>
            </a:r>
            <a:r>
              <a:rPr lang="en-US" dirty="0" smtClean="0"/>
              <a:t>. Engagement strategy</a:t>
            </a:r>
            <a:endParaRPr lang="en-US" dirty="0"/>
          </a:p>
        </p:txBody>
      </p:sp>
      <p:sp>
        <p:nvSpPr>
          <p:cNvPr id="3" name="Content Placeholder 2"/>
          <p:cNvSpPr>
            <a:spLocks noGrp="1"/>
          </p:cNvSpPr>
          <p:nvPr>
            <p:ph idx="1"/>
          </p:nvPr>
        </p:nvSpPr>
        <p:spPr>
          <a:xfrm>
            <a:off x="628650" y="1426464"/>
            <a:ext cx="7886700" cy="4351338"/>
          </a:xfrm>
        </p:spPr>
        <p:txBody>
          <a:bodyPr>
            <a:normAutofit/>
          </a:bodyPr>
          <a:lstStyle/>
          <a:p>
            <a:pPr marL="0" indent="0">
              <a:lnSpc>
                <a:spcPct val="114000"/>
              </a:lnSpc>
              <a:buNone/>
            </a:pPr>
            <a:r>
              <a:rPr lang="en-US" sz="1800" b="1" dirty="0" smtClean="0">
                <a:solidFill>
                  <a:schemeClr val="accent6"/>
                </a:solidFill>
              </a:rPr>
              <a:t>A. Does </a:t>
            </a:r>
            <a:r>
              <a:rPr lang="en-US" sz="1800" b="1" dirty="0">
                <a:solidFill>
                  <a:schemeClr val="accent6"/>
                </a:solidFill>
              </a:rPr>
              <a:t>your agency have a general plan for communication or outreach to stakeholders</a:t>
            </a:r>
            <a:r>
              <a:rPr lang="en-US" sz="1800" b="1" dirty="0" smtClean="0">
                <a:solidFill>
                  <a:schemeClr val="accent6"/>
                </a:solidFill>
              </a:rPr>
              <a:t>?</a:t>
            </a:r>
            <a:endParaRPr lang="en-US" sz="1800" b="1" dirty="0">
              <a:solidFill>
                <a:schemeClr val="accent6"/>
              </a:solidFill>
            </a:endParaRPr>
          </a:p>
          <a:p>
            <a:pPr marL="0" indent="0">
              <a:lnSpc>
                <a:spcPct val="114000"/>
              </a:lnSpc>
              <a:buNone/>
            </a:pPr>
            <a:r>
              <a:rPr lang="en-US" sz="1800" b="1" dirty="0" smtClean="0"/>
              <a:t>Why</a:t>
            </a:r>
            <a:r>
              <a:rPr lang="en-US" sz="1800" dirty="0" smtClean="0"/>
              <a:t>: A </a:t>
            </a:r>
            <a:r>
              <a:rPr lang="en-US" sz="1800" dirty="0"/>
              <a:t>necessary </a:t>
            </a:r>
            <a:r>
              <a:rPr lang="en-US" sz="1800" dirty="0" smtClean="0"/>
              <a:t>foundation for any productive work with stakeholders is to communicate with them effectively about your work</a:t>
            </a:r>
            <a:r>
              <a:rPr lang="en-US" sz="1800" dirty="0"/>
              <a:t>—</a:t>
            </a:r>
            <a:r>
              <a:rPr lang="en-US" sz="1800" dirty="0" smtClean="0"/>
              <a:t>meaning that you communicate regularly and provide relevant and helpful information. </a:t>
            </a:r>
          </a:p>
          <a:p>
            <a:pPr marL="0" indent="0">
              <a:lnSpc>
                <a:spcPct val="114000"/>
              </a:lnSpc>
              <a:buNone/>
            </a:pPr>
            <a:r>
              <a:rPr lang="en-US" sz="1800" b="1" dirty="0" smtClean="0"/>
              <a:t>How</a:t>
            </a:r>
            <a:r>
              <a:rPr lang="en-US" sz="1800" dirty="0" smtClean="0"/>
              <a:t>: To communicate effectively, you must first be </a:t>
            </a:r>
            <a:r>
              <a:rPr lang="en-US" sz="1800" dirty="0" smtClean="0">
                <a:hlinkClick r:id="rId2" action="ppaction://hlinksldjump"/>
              </a:rPr>
              <a:t>aware of who your stakeholders are</a:t>
            </a:r>
            <a:r>
              <a:rPr lang="en-US" sz="1800" dirty="0" smtClean="0"/>
              <a:t> and understand their needs and desires for information. What TZD goals and metrics will they be most interested in? Second, you need a communication plan and basic resources to implement it. </a:t>
            </a:r>
            <a:endParaRPr lang="en-US" sz="1800" dirty="0"/>
          </a:p>
        </p:txBody>
      </p:sp>
    </p:spTree>
    <p:extLst>
      <p:ext uri="{BB962C8B-B14F-4D97-AF65-F5344CB8AC3E}">
        <p14:creationId xmlns:p14="http://schemas.microsoft.com/office/powerpoint/2010/main" val="5421772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a:t>
            </a:r>
            <a:r>
              <a:rPr lang="en-US" dirty="0" smtClean="0"/>
              <a:t>. Engagement strategy</a:t>
            </a:r>
            <a:endParaRPr lang="en-US" dirty="0"/>
          </a:p>
        </p:txBody>
      </p:sp>
      <p:sp>
        <p:nvSpPr>
          <p:cNvPr id="3" name="Content Placeholder 2"/>
          <p:cNvSpPr>
            <a:spLocks noGrp="1"/>
          </p:cNvSpPr>
          <p:nvPr>
            <p:ph idx="1"/>
          </p:nvPr>
        </p:nvSpPr>
        <p:spPr>
          <a:xfrm>
            <a:off x="628650" y="1426463"/>
            <a:ext cx="7886700" cy="5285421"/>
          </a:xfrm>
        </p:spPr>
        <p:txBody>
          <a:bodyPr>
            <a:normAutofit lnSpcReduction="10000"/>
          </a:bodyPr>
          <a:lstStyle/>
          <a:p>
            <a:pPr marL="0" marR="0" indent="0" algn="l" defTabSz="685800" rtl="0" eaLnBrk="1" fontAlgn="auto" latinLnBrk="0" hangingPunct="1">
              <a:lnSpc>
                <a:spcPct val="124000"/>
              </a:lnSpc>
              <a:spcBef>
                <a:spcPts val="750"/>
              </a:spcBef>
              <a:spcAft>
                <a:spcPts val="0"/>
              </a:spcAft>
              <a:buClrTx/>
              <a:buSzTx/>
              <a:buFont typeface="Arial" panose="020B0604020202020204" pitchFamily="34" charset="0"/>
              <a:buNone/>
              <a:tabLst/>
              <a:defRPr/>
            </a:pPr>
            <a:r>
              <a:rPr lang="en-US" sz="1800" b="1" dirty="0" smtClean="0">
                <a:solidFill>
                  <a:schemeClr val="accent6"/>
                </a:solidFill>
              </a:rPr>
              <a:t>B. </a:t>
            </a:r>
            <a:r>
              <a:rPr lang="en-US" sz="1800" b="1" kern="1200" dirty="0" smtClean="0">
                <a:solidFill>
                  <a:schemeClr val="accent6"/>
                </a:solidFill>
                <a:effectLst/>
                <a:latin typeface="+mn-lt"/>
                <a:ea typeface="+mn-ea"/>
                <a:cs typeface="+mn-cs"/>
              </a:rPr>
              <a:t>Does your agency have goals for engaging</a:t>
            </a:r>
            <a:r>
              <a:rPr lang="en-US" sz="1800" b="1" kern="1200" baseline="0" dirty="0" smtClean="0">
                <a:solidFill>
                  <a:schemeClr val="accent6"/>
                </a:solidFill>
                <a:effectLst/>
                <a:latin typeface="+mn-lt"/>
                <a:ea typeface="+mn-ea"/>
                <a:cs typeface="+mn-cs"/>
              </a:rPr>
              <a:t> </a:t>
            </a:r>
            <a:r>
              <a:rPr lang="en-US" sz="1800" b="1" kern="1200" dirty="0" smtClean="0">
                <a:solidFill>
                  <a:schemeClr val="accent6"/>
                </a:solidFill>
                <a:effectLst/>
              </a:rPr>
              <a:t>beyond basic communication with stakeholders?</a:t>
            </a:r>
            <a:endParaRPr lang="en-US" sz="1800" b="1" dirty="0">
              <a:solidFill>
                <a:schemeClr val="accent6"/>
              </a:solidFill>
            </a:endParaRPr>
          </a:p>
          <a:p>
            <a:pPr marL="0" indent="0">
              <a:lnSpc>
                <a:spcPct val="124000"/>
              </a:lnSpc>
              <a:buNone/>
            </a:pPr>
            <a:r>
              <a:rPr lang="en-US" sz="1800" b="1" dirty="0" smtClean="0"/>
              <a:t>Why</a:t>
            </a:r>
            <a:r>
              <a:rPr lang="en-US" sz="1800" dirty="0" smtClean="0"/>
              <a:t>: Preferably, your engagement strategy consists not only of pushing out information, but also of more extensive outreach, tailored to different kinds of stakeholders, to build awareness about TZD activities and goals of interest to them</a:t>
            </a:r>
            <a:r>
              <a:rPr lang="en-US" sz="1800" dirty="0"/>
              <a:t>. </a:t>
            </a:r>
            <a:r>
              <a:rPr lang="en-US" sz="1800" dirty="0" smtClean="0"/>
              <a:t>This kind of outreach cannot be accomplished through </a:t>
            </a:r>
            <a:r>
              <a:rPr lang="en-US" sz="1800" dirty="0" err="1" smtClean="0"/>
              <a:t>uni</a:t>
            </a:r>
            <a:r>
              <a:rPr lang="en-US" sz="1800" dirty="0" smtClean="0"/>
              <a:t>-directional efforts by your agency to share information; it is built instead through sustained, bi-directional relationships.</a:t>
            </a:r>
          </a:p>
          <a:p>
            <a:pPr marL="0" indent="0">
              <a:lnSpc>
                <a:spcPct val="124000"/>
              </a:lnSpc>
              <a:buNone/>
            </a:pPr>
            <a:r>
              <a:rPr lang="en-US" sz="1800" b="1" dirty="0" smtClean="0"/>
              <a:t>How</a:t>
            </a:r>
            <a:r>
              <a:rPr lang="en-US" sz="1800" dirty="0" smtClean="0"/>
              <a:t>: Effective outreach involves recognizing </a:t>
            </a:r>
            <a:r>
              <a:rPr lang="en-US" sz="1800" dirty="0" smtClean="0">
                <a:hlinkClick r:id="rId2" action="ppaction://hlinksldjump"/>
              </a:rPr>
              <a:t>the </a:t>
            </a:r>
            <a:r>
              <a:rPr lang="en-US" sz="1800" dirty="0">
                <a:hlinkClick r:id="rId2" action="ppaction://hlinksldjump"/>
              </a:rPr>
              <a:t>differences among </a:t>
            </a:r>
            <a:r>
              <a:rPr lang="en-US" sz="1800" dirty="0" smtClean="0">
                <a:hlinkClick r:id="rId2" action="ppaction://hlinksldjump"/>
              </a:rPr>
              <a:t>your stakeholders</a:t>
            </a:r>
            <a:r>
              <a:rPr lang="en-US" sz="1800" dirty="0" smtClean="0"/>
              <a:t> and differentiating accordingly how you communicate with them. For example, some TZD partners may be especially interested in behavioral interventions, and others in emergency response. Once you recognize those differences, create more detailed </a:t>
            </a:r>
            <a:r>
              <a:rPr lang="en-US" sz="1800" dirty="0"/>
              <a:t>outreach strategies and specialized communication materials and </a:t>
            </a:r>
            <a:r>
              <a:rPr lang="en-US" sz="1800" dirty="0" smtClean="0"/>
              <a:t>platforms. Also allocate staff time and budget to refresh information and to build and sustain relationships.</a:t>
            </a:r>
          </a:p>
        </p:txBody>
      </p:sp>
    </p:spTree>
    <p:extLst>
      <p:ext uri="{BB962C8B-B14F-4D97-AF65-F5344CB8AC3E}">
        <p14:creationId xmlns:p14="http://schemas.microsoft.com/office/powerpoint/2010/main" val="18563769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a:t>
            </a:r>
            <a:r>
              <a:rPr lang="en-US" dirty="0" smtClean="0"/>
              <a:t>. Engagement strategy</a:t>
            </a:r>
            <a:endParaRPr lang="en-US" dirty="0"/>
          </a:p>
        </p:txBody>
      </p:sp>
      <p:sp>
        <p:nvSpPr>
          <p:cNvPr id="3" name="Content Placeholder 2"/>
          <p:cNvSpPr>
            <a:spLocks noGrp="1"/>
          </p:cNvSpPr>
          <p:nvPr>
            <p:ph idx="1"/>
          </p:nvPr>
        </p:nvSpPr>
        <p:spPr>
          <a:xfrm>
            <a:off x="628650" y="1426464"/>
            <a:ext cx="7886700" cy="4993190"/>
          </a:xfrm>
        </p:spPr>
        <p:txBody>
          <a:bodyPr>
            <a:normAutofit fontScale="92500" lnSpcReduction="10000"/>
          </a:bodyPr>
          <a:lstStyle/>
          <a:p>
            <a:pPr marL="0" indent="0">
              <a:lnSpc>
                <a:spcPct val="114000"/>
              </a:lnSpc>
              <a:buNone/>
            </a:pPr>
            <a:r>
              <a:rPr lang="en-US" sz="1800" b="1" dirty="0">
                <a:solidFill>
                  <a:schemeClr val="accent6"/>
                </a:solidFill>
              </a:rPr>
              <a:t>C</a:t>
            </a:r>
            <a:r>
              <a:rPr lang="en-US" sz="1800" b="1" dirty="0" smtClean="0">
                <a:solidFill>
                  <a:schemeClr val="accent6"/>
                </a:solidFill>
              </a:rPr>
              <a:t>. Does </a:t>
            </a:r>
            <a:r>
              <a:rPr lang="en-US" sz="1800" b="1" dirty="0">
                <a:solidFill>
                  <a:schemeClr val="accent6"/>
                </a:solidFill>
              </a:rPr>
              <a:t>your agency differentiate </a:t>
            </a:r>
            <a:r>
              <a:rPr lang="en-US" sz="1800" b="1" dirty="0" smtClean="0">
                <a:solidFill>
                  <a:schemeClr val="accent6"/>
                </a:solidFill>
              </a:rPr>
              <a:t>your engagement strategies to accomplish different goals (e.g., gathering information vs. building buy-in)?</a:t>
            </a:r>
            <a:endParaRPr lang="en-US" sz="1800" b="1" dirty="0">
              <a:solidFill>
                <a:schemeClr val="accent6"/>
              </a:solidFill>
            </a:endParaRPr>
          </a:p>
          <a:p>
            <a:pPr marL="0" indent="0">
              <a:lnSpc>
                <a:spcPct val="114000"/>
              </a:lnSpc>
              <a:buNone/>
            </a:pPr>
            <a:r>
              <a:rPr lang="en-US" sz="1800" b="1" dirty="0" smtClean="0"/>
              <a:t>Why</a:t>
            </a:r>
            <a:r>
              <a:rPr lang="en-US" sz="1800" dirty="0" smtClean="0"/>
              <a:t>: Quite often, agencies do not pause to articulate their goals for engagement. Unfortunately, a standard “</a:t>
            </a:r>
            <a:r>
              <a:rPr lang="en-US" sz="1800" dirty="0" smtClean="0">
                <a:hlinkClick r:id="rId2"/>
              </a:rPr>
              <a:t>one-size-fits-all” design</a:t>
            </a:r>
            <a:r>
              <a:rPr lang="en-US" sz="1800" dirty="0" smtClean="0"/>
              <a:t> often leads to ineffective engagement, wasted resources, and even damaged relationships. For example, a goal of meeting a legal requirement to be transparent</a:t>
            </a:r>
            <a:r>
              <a:rPr lang="en-US" sz="1800" dirty="0"/>
              <a:t> </a:t>
            </a:r>
            <a:r>
              <a:rPr lang="en-US" sz="1800" dirty="0" smtClean="0"/>
              <a:t>to the public is quite different from a goal of working with stakeholders to gather input to support a well-informed TZD program design, which in turn is quite different from a goal of building and sustaining relationships with partners to increase buy-in and collaboration. </a:t>
            </a:r>
          </a:p>
          <a:p>
            <a:pPr marL="0" indent="0">
              <a:lnSpc>
                <a:spcPct val="114000"/>
              </a:lnSpc>
              <a:buNone/>
            </a:pPr>
            <a:r>
              <a:rPr lang="en-US" sz="1800" b="1" dirty="0" smtClean="0"/>
              <a:t>How</a:t>
            </a:r>
            <a:r>
              <a:rPr lang="en-US" sz="1800" dirty="0" smtClean="0"/>
              <a:t>: Peruse the list of possible goals in Table 2 of these </a:t>
            </a:r>
            <a:r>
              <a:rPr lang="en-US" sz="1800" dirty="0" smtClean="0">
                <a:hlinkClick r:id="rId2"/>
              </a:rPr>
              <a:t>design guidelines for engagement</a:t>
            </a:r>
            <a:r>
              <a:rPr lang="en-US" sz="1800" dirty="0" smtClean="0"/>
              <a:t>. Keep in mind that you may have multiple goals for your stakeholder partnerships. They may be different for different stakeholders. And they may change over time. Therefore, pause frequently—using this table as a prompt </a:t>
            </a:r>
            <a:r>
              <a:rPr lang="en-US" sz="1800" dirty="0"/>
              <a:t>—</a:t>
            </a:r>
            <a:r>
              <a:rPr lang="en-US" sz="1800" dirty="0" smtClean="0"/>
              <a:t>to revisit your goals for any given stakeholder engagement effort. You may want to also review the </a:t>
            </a:r>
            <a:r>
              <a:rPr lang="en-US" sz="1800" u="sng" dirty="0" smtClean="0">
                <a:solidFill>
                  <a:srgbClr val="0070C0"/>
                </a:solidFill>
              </a:rPr>
              <a:t>“Benefits for specific partner engagement”</a:t>
            </a:r>
            <a:r>
              <a:rPr lang="en-US" sz="1800" dirty="0" smtClean="0">
                <a:solidFill>
                  <a:srgbClr val="0070C0"/>
                </a:solidFill>
              </a:rPr>
              <a:t> </a:t>
            </a:r>
            <a:r>
              <a:rPr lang="en-US" sz="1800" dirty="0" smtClean="0"/>
              <a:t>table in </a:t>
            </a:r>
            <a:r>
              <a:rPr lang="en-US" sz="1800" dirty="0"/>
              <a:t>the </a:t>
            </a:r>
            <a:r>
              <a:rPr lang="en-US" sz="1800" i="1" dirty="0" smtClean="0"/>
              <a:t>How</a:t>
            </a:r>
            <a:r>
              <a:rPr lang="en-US" sz="1800" i="1" dirty="0"/>
              <a:t>-To Guide: Implementing the TZD Strategic Communication Plan</a:t>
            </a:r>
            <a:r>
              <a:rPr lang="en-US" sz="1800" i="1" dirty="0" smtClean="0"/>
              <a:t>. </a:t>
            </a:r>
            <a:r>
              <a:rPr lang="en-US" sz="1800" dirty="0" smtClean="0"/>
              <a:t>Your </a:t>
            </a:r>
            <a:r>
              <a:rPr lang="en-US" sz="1800" dirty="0" smtClean="0">
                <a:hlinkClick r:id="" action="ppaction://hlinkshowjump?jump=nextslide"/>
              </a:rPr>
              <a:t>next step</a:t>
            </a:r>
            <a:r>
              <a:rPr lang="en-US" sz="1800" dirty="0" smtClean="0"/>
              <a:t> is to choose the methods and resources for meeting each goal. </a:t>
            </a:r>
            <a:endParaRPr lang="en-US" sz="1800" dirty="0"/>
          </a:p>
        </p:txBody>
      </p:sp>
    </p:spTree>
    <p:extLst>
      <p:ext uri="{BB962C8B-B14F-4D97-AF65-F5344CB8AC3E}">
        <p14:creationId xmlns:p14="http://schemas.microsoft.com/office/powerpoint/2010/main" val="14847229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a:t>
            </a:r>
            <a:r>
              <a:rPr lang="en-US" dirty="0" smtClean="0"/>
              <a:t>. Engagement strategy</a:t>
            </a:r>
            <a:endParaRPr lang="en-US" dirty="0"/>
          </a:p>
        </p:txBody>
      </p:sp>
      <p:sp>
        <p:nvSpPr>
          <p:cNvPr id="3" name="Content Placeholder 2"/>
          <p:cNvSpPr>
            <a:spLocks noGrp="1"/>
          </p:cNvSpPr>
          <p:nvPr>
            <p:ph idx="1"/>
          </p:nvPr>
        </p:nvSpPr>
        <p:spPr>
          <a:xfrm>
            <a:off x="628650" y="1426463"/>
            <a:ext cx="8210550" cy="5313701"/>
          </a:xfrm>
        </p:spPr>
        <p:txBody>
          <a:bodyPr>
            <a:noAutofit/>
          </a:bodyPr>
          <a:lstStyle/>
          <a:p>
            <a:pPr marL="0" indent="0">
              <a:lnSpc>
                <a:spcPct val="114000"/>
              </a:lnSpc>
              <a:buNone/>
            </a:pPr>
            <a:r>
              <a:rPr lang="en-US" sz="1800" b="1" dirty="0" smtClean="0">
                <a:solidFill>
                  <a:schemeClr val="accent6"/>
                </a:solidFill>
              </a:rPr>
              <a:t>D. Is </a:t>
            </a:r>
            <a:r>
              <a:rPr lang="en-US" sz="1800" b="1" dirty="0">
                <a:solidFill>
                  <a:schemeClr val="accent6"/>
                </a:solidFill>
              </a:rPr>
              <a:t>your agency effectively mobilizing methods, resources, and activities to fulfill your different engagement goals</a:t>
            </a:r>
            <a:r>
              <a:rPr lang="en-US" sz="1800" b="1" dirty="0" smtClean="0">
                <a:solidFill>
                  <a:schemeClr val="accent6"/>
                </a:solidFill>
              </a:rPr>
              <a:t>?</a:t>
            </a:r>
            <a:endParaRPr lang="en-US" sz="1800" b="1" dirty="0">
              <a:solidFill>
                <a:schemeClr val="accent6"/>
              </a:solidFill>
            </a:endParaRPr>
          </a:p>
          <a:p>
            <a:pPr marL="0" indent="0">
              <a:lnSpc>
                <a:spcPct val="114000"/>
              </a:lnSpc>
              <a:buNone/>
            </a:pPr>
            <a:r>
              <a:rPr lang="en-US" sz="1800" b="1" dirty="0" smtClean="0"/>
              <a:t>Why</a:t>
            </a:r>
            <a:r>
              <a:rPr lang="en-US" sz="1800" dirty="0" smtClean="0"/>
              <a:t>: A standard “one-size-fits-all” approach to engagement will not accomplish your TZD goals effectively and efficiently. If your goal is to meet legal requirements for transparency, straightforward public notices will suffice. On the other hand, if your goal is to sustain a network of partners to recognize and proactively address emerging traffic safety risks, you need to invest in convening stakeholders regularly to review crash data, monitor progress on shared metrics, and revisit priorities. The second goal requires sustained attention and expert judgement from agency staff, but those resources would be wasted on the first goal.</a:t>
            </a:r>
          </a:p>
          <a:p>
            <a:pPr marL="0" indent="0">
              <a:lnSpc>
                <a:spcPct val="114000"/>
              </a:lnSpc>
              <a:buNone/>
            </a:pPr>
            <a:r>
              <a:rPr lang="en-US" sz="1800" b="1" dirty="0" smtClean="0"/>
              <a:t>How</a:t>
            </a:r>
            <a:r>
              <a:rPr lang="en-US" sz="1800" dirty="0" smtClean="0"/>
              <a:t>: Once you have clarified your goal(s) for any stakeholder engagement effort, use </a:t>
            </a:r>
            <a:r>
              <a:rPr lang="en-US" sz="1800" dirty="0"/>
              <a:t>Table 2 of these </a:t>
            </a:r>
            <a:r>
              <a:rPr lang="en-US" sz="1800" dirty="0">
                <a:hlinkClick r:id="rId2"/>
              </a:rPr>
              <a:t>design guidelines for engagement </a:t>
            </a:r>
            <a:r>
              <a:rPr lang="en-US" sz="1800" dirty="0" smtClean="0"/>
              <a:t>to select the engagement strategies that align best with those goals. Table 1 of this </a:t>
            </a:r>
            <a:r>
              <a:rPr lang="en-US" sz="1800" dirty="0" smtClean="0">
                <a:hlinkClick r:id="rId3"/>
              </a:rPr>
              <a:t>review of engagement efforts</a:t>
            </a:r>
            <a:r>
              <a:rPr lang="en-US" sz="1800" dirty="0" smtClean="0"/>
              <a:t> provides examples of innovative approaches from U.S. transportation agencies. </a:t>
            </a:r>
            <a:r>
              <a:rPr lang="en-US" sz="1800" dirty="0"/>
              <a:t>Once </a:t>
            </a:r>
            <a:r>
              <a:rPr lang="en-US" sz="1800" dirty="0" smtClean="0"/>
              <a:t>you have decided on the best methods—for example, small-group consultations or large public meetings—create a schedule, staffing plan, and budget. </a:t>
            </a:r>
            <a:endParaRPr lang="en-US" sz="1800" dirty="0"/>
          </a:p>
        </p:txBody>
      </p:sp>
    </p:spTree>
    <p:extLst>
      <p:ext uri="{BB962C8B-B14F-4D97-AF65-F5344CB8AC3E}">
        <p14:creationId xmlns:p14="http://schemas.microsoft.com/office/powerpoint/2010/main" val="21257732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a:t>
            </a:r>
            <a:r>
              <a:rPr lang="en-US" dirty="0" smtClean="0"/>
              <a:t>. Engagement strategy</a:t>
            </a:r>
            <a:endParaRPr lang="en-US" dirty="0"/>
          </a:p>
        </p:txBody>
      </p:sp>
      <p:sp>
        <p:nvSpPr>
          <p:cNvPr id="3" name="Content Placeholder 2"/>
          <p:cNvSpPr>
            <a:spLocks noGrp="1"/>
          </p:cNvSpPr>
          <p:nvPr>
            <p:ph idx="1"/>
          </p:nvPr>
        </p:nvSpPr>
        <p:spPr>
          <a:xfrm>
            <a:off x="628650" y="1426463"/>
            <a:ext cx="7886700" cy="5332555"/>
          </a:xfrm>
        </p:spPr>
        <p:txBody>
          <a:bodyPr>
            <a:normAutofit/>
          </a:bodyPr>
          <a:lstStyle/>
          <a:p>
            <a:pPr marL="0" indent="0">
              <a:lnSpc>
                <a:spcPct val="114000"/>
              </a:lnSpc>
              <a:buNone/>
            </a:pPr>
            <a:r>
              <a:rPr lang="en-US" sz="1800" b="1" dirty="0" smtClean="0">
                <a:solidFill>
                  <a:schemeClr val="accent6"/>
                </a:solidFill>
              </a:rPr>
              <a:t>E. Does </a:t>
            </a:r>
            <a:r>
              <a:rPr lang="en-US" sz="1800" b="1" dirty="0">
                <a:solidFill>
                  <a:schemeClr val="accent6"/>
                </a:solidFill>
              </a:rPr>
              <a:t>your agency periodically assess your engagement activities </a:t>
            </a:r>
            <a:r>
              <a:rPr lang="en-US" sz="1800" b="1" dirty="0" smtClean="0">
                <a:solidFill>
                  <a:schemeClr val="accent6"/>
                </a:solidFill>
              </a:rPr>
              <a:t>and </a:t>
            </a:r>
            <a:r>
              <a:rPr lang="en-US" sz="1800" b="1" dirty="0">
                <a:solidFill>
                  <a:schemeClr val="accent6"/>
                </a:solidFill>
              </a:rPr>
              <a:t>recalibrate to improve</a:t>
            </a:r>
            <a:r>
              <a:rPr lang="en-US" sz="1800" b="1" dirty="0" smtClean="0">
                <a:solidFill>
                  <a:schemeClr val="accent6"/>
                </a:solidFill>
              </a:rPr>
              <a:t>?</a:t>
            </a:r>
            <a:endParaRPr lang="en-US" sz="1800" b="1" dirty="0">
              <a:solidFill>
                <a:schemeClr val="accent6"/>
              </a:solidFill>
            </a:endParaRPr>
          </a:p>
          <a:p>
            <a:pPr marL="0" indent="0">
              <a:lnSpc>
                <a:spcPct val="114000"/>
              </a:lnSpc>
              <a:buNone/>
            </a:pPr>
            <a:r>
              <a:rPr lang="en-US" sz="1800" b="1" dirty="0" smtClean="0"/>
              <a:t>Why</a:t>
            </a:r>
            <a:r>
              <a:rPr lang="en-US" sz="1800" dirty="0" smtClean="0"/>
              <a:t>: Stakeholder engagement takes a lot of attention, and your agency will want to evaluate whether your efforts are effective. Frequent evaluation, using appropriate measures of success, will help you to make timely, data-based decisions about what engagement activities to sustain and how to improve or change to be more effective. Common evaluative measures focus on throughput and output (such as the number of announcements sent out, stakeholder meetings held, or meeting participants), but it is more desirable to measure outcomes (such as whether key stakeholders are aware of and working to advance TZD goals).</a:t>
            </a:r>
          </a:p>
          <a:p>
            <a:pPr marL="0" indent="0">
              <a:lnSpc>
                <a:spcPct val="114000"/>
              </a:lnSpc>
              <a:buNone/>
            </a:pPr>
            <a:r>
              <a:rPr lang="en-US" sz="1800" b="1" dirty="0" smtClean="0"/>
              <a:t>How</a:t>
            </a:r>
            <a:r>
              <a:rPr lang="en-US" sz="1800" dirty="0" smtClean="0"/>
              <a:t>: Use the final </a:t>
            </a:r>
            <a:r>
              <a:rPr lang="en-US" sz="1800" dirty="0"/>
              <a:t>column of Table 2 of these </a:t>
            </a:r>
            <a:r>
              <a:rPr lang="en-US" sz="1800" dirty="0">
                <a:hlinkClick r:id="rId2"/>
              </a:rPr>
              <a:t>design guidelines for </a:t>
            </a:r>
            <a:r>
              <a:rPr lang="en-US" sz="1800" dirty="0" smtClean="0">
                <a:hlinkClick r:id="rId2"/>
              </a:rPr>
              <a:t>engagement</a:t>
            </a:r>
            <a:r>
              <a:rPr lang="en-US" sz="1800" dirty="0" smtClean="0"/>
              <a:t> to </a:t>
            </a:r>
            <a:r>
              <a:rPr lang="en-US" sz="1800" dirty="0"/>
              <a:t>select </a:t>
            </a:r>
            <a:r>
              <a:rPr lang="en-US" sz="1800" dirty="0" smtClean="0"/>
              <a:t>the evaluative metrics that best suit your stakeholder engagement goals and methods. Collect and analyze the data, then refine your engagement activities to improve your outcomes. </a:t>
            </a:r>
            <a:endParaRPr lang="en-US" sz="1800" dirty="0"/>
          </a:p>
        </p:txBody>
      </p:sp>
    </p:spTree>
    <p:extLst>
      <p:ext uri="{BB962C8B-B14F-4D97-AF65-F5344CB8AC3E}">
        <p14:creationId xmlns:p14="http://schemas.microsoft.com/office/powerpoint/2010/main" val="1849053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105408"/>
            <a:ext cx="8229600" cy="67757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t>3</a:t>
            </a:r>
            <a:r>
              <a:rPr lang="en-US" sz="2800" b="1" dirty="0" smtClean="0"/>
              <a:t>. Agency Capacity for Engagement</a:t>
            </a:r>
            <a:endParaRPr lang="en-US" sz="2800" b="1" dirty="0"/>
          </a:p>
        </p:txBody>
      </p:sp>
      <p:graphicFrame>
        <p:nvGraphicFramePr>
          <p:cNvPr id="6" name="Table 5"/>
          <p:cNvGraphicFramePr>
            <a:graphicFrameLocks noGrp="1"/>
          </p:cNvGraphicFramePr>
          <p:nvPr>
            <p:extLst>
              <p:ext uri="{D42A27DB-BD31-4B8C-83A1-F6EECF244321}">
                <p14:modId xmlns:p14="http://schemas.microsoft.com/office/powerpoint/2010/main" val="278699369"/>
              </p:ext>
            </p:extLst>
          </p:nvPr>
        </p:nvGraphicFramePr>
        <p:xfrm>
          <a:off x="254523" y="741016"/>
          <a:ext cx="8597245" cy="5445084"/>
        </p:xfrm>
        <a:graphic>
          <a:graphicData uri="http://schemas.openxmlformats.org/drawingml/2006/table">
            <a:tbl>
              <a:tblPr>
                <a:tableStyleId>{5C22544A-7EE6-4342-B048-85BDC9FD1C3A}</a:tableStyleId>
              </a:tblPr>
              <a:tblGrid>
                <a:gridCol w="988538">
                  <a:extLst>
                    <a:ext uri="{9D8B030D-6E8A-4147-A177-3AD203B41FA5}">
                      <a16:colId xmlns:a16="http://schemas.microsoft.com/office/drawing/2014/main" val="1420315861"/>
                    </a:ext>
                  </a:extLst>
                </a:gridCol>
                <a:gridCol w="1422743">
                  <a:extLst>
                    <a:ext uri="{9D8B030D-6E8A-4147-A177-3AD203B41FA5}">
                      <a16:colId xmlns:a16="http://schemas.microsoft.com/office/drawing/2014/main" val="2876892322"/>
                    </a:ext>
                  </a:extLst>
                </a:gridCol>
                <a:gridCol w="1546491">
                  <a:extLst>
                    <a:ext uri="{9D8B030D-6E8A-4147-A177-3AD203B41FA5}">
                      <a16:colId xmlns:a16="http://schemas.microsoft.com/office/drawing/2014/main" val="3511656563"/>
                    </a:ext>
                  </a:extLst>
                </a:gridCol>
                <a:gridCol w="1546491">
                  <a:extLst>
                    <a:ext uri="{9D8B030D-6E8A-4147-A177-3AD203B41FA5}">
                      <a16:colId xmlns:a16="http://schemas.microsoft.com/office/drawing/2014/main" val="1054524511"/>
                    </a:ext>
                  </a:extLst>
                </a:gridCol>
                <a:gridCol w="1546491">
                  <a:extLst>
                    <a:ext uri="{9D8B030D-6E8A-4147-A177-3AD203B41FA5}">
                      <a16:colId xmlns:a16="http://schemas.microsoft.com/office/drawing/2014/main" val="178695797"/>
                    </a:ext>
                  </a:extLst>
                </a:gridCol>
                <a:gridCol w="1546491">
                  <a:extLst>
                    <a:ext uri="{9D8B030D-6E8A-4147-A177-3AD203B41FA5}">
                      <a16:colId xmlns:a16="http://schemas.microsoft.com/office/drawing/2014/main" val="2322189124"/>
                    </a:ext>
                  </a:extLst>
                </a:gridCol>
              </a:tblGrid>
              <a:tr h="267583">
                <a:tc>
                  <a:txBody>
                    <a:bodyPr/>
                    <a:lstStyle/>
                    <a:p>
                      <a:pPr marL="0" marR="0" algn="ctr">
                        <a:lnSpc>
                          <a:spcPct val="115000"/>
                        </a:lnSpc>
                        <a:spcBef>
                          <a:spcPts val="0"/>
                        </a:spcBef>
                        <a:spcAft>
                          <a:spcPts val="0"/>
                        </a:spcAft>
                      </a:pPr>
                      <a:r>
                        <a:rPr lang="en-US" sz="1000" dirty="0">
                          <a:solidFill>
                            <a:schemeClr val="tx1"/>
                          </a:solidFill>
                          <a:effectLst/>
                        </a:rPr>
                        <a:t> </a:t>
                      </a:r>
                      <a:endParaRPr lang="en-US" sz="1000" dirty="0">
                        <a:solidFill>
                          <a:schemeClr val="tx1"/>
                        </a:solidFill>
                        <a:effectLst/>
                        <a:latin typeface="Arial" panose="020B0604020202020204" pitchFamily="34" charset="0"/>
                        <a:ea typeface="Arial" panose="020B0604020202020204" pitchFamily="34" charset="0"/>
                      </a:endParaRPr>
                    </a:p>
                  </a:txBody>
                  <a:tcPr marL="43043" marR="43043" marT="43043" marB="43043"/>
                </a:tc>
                <a:tc gridSpan="5">
                  <a:txBody>
                    <a:bodyPr/>
                    <a:lstStyle/>
                    <a:p>
                      <a:pPr marL="0" marR="0" algn="ctr">
                        <a:lnSpc>
                          <a:spcPct val="115000"/>
                        </a:lnSpc>
                        <a:spcBef>
                          <a:spcPts val="0"/>
                        </a:spcBef>
                        <a:spcAft>
                          <a:spcPts val="0"/>
                        </a:spcAft>
                      </a:pPr>
                      <a:r>
                        <a:rPr lang="en-US" sz="1000" dirty="0">
                          <a:solidFill>
                            <a:schemeClr val="tx1"/>
                          </a:solidFill>
                          <a:effectLst/>
                        </a:rPr>
                        <a:t>Increasing strength of commitment and outcomes → → →  </a:t>
                      </a:r>
                      <a:endParaRPr lang="en-US" sz="1000" dirty="0">
                        <a:solidFill>
                          <a:schemeClr val="tx1"/>
                        </a:solidFill>
                        <a:effectLst/>
                        <a:latin typeface="Arial" panose="020B0604020202020204" pitchFamily="34" charset="0"/>
                        <a:ea typeface="Arial" panose="020B0604020202020204" pitchFamily="34" charset="0"/>
                      </a:endParaRPr>
                    </a:p>
                  </a:txBody>
                  <a:tcPr marL="43043" marR="43043" marT="43043" marB="43043"/>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80704031"/>
                  </a:ext>
                </a:extLst>
              </a:tr>
              <a:tr h="878075">
                <a:tc>
                  <a:txBody>
                    <a:bodyPr/>
                    <a:lstStyle/>
                    <a:p>
                      <a:pPr marL="0" marR="0">
                        <a:lnSpc>
                          <a:spcPct val="115000"/>
                        </a:lnSpc>
                        <a:spcBef>
                          <a:spcPts val="0"/>
                        </a:spcBef>
                        <a:spcAft>
                          <a:spcPts val="0"/>
                        </a:spcAft>
                      </a:pPr>
                      <a:r>
                        <a:rPr lang="en-US" sz="800" b="1" dirty="0" smtClean="0">
                          <a:solidFill>
                            <a:schemeClr val="tx1"/>
                          </a:solidFill>
                          <a:effectLst/>
                        </a:rPr>
                        <a:t>1. Quality </a:t>
                      </a:r>
                      <a:r>
                        <a:rPr lang="en-US" sz="800" b="1" dirty="0">
                          <a:solidFill>
                            <a:schemeClr val="tx1"/>
                          </a:solidFill>
                          <a:effectLst/>
                        </a:rPr>
                        <a:t>of stakeholder </a:t>
                      </a:r>
                      <a:r>
                        <a:rPr lang="en-US" sz="800" b="1" dirty="0" smtClean="0">
                          <a:solidFill>
                            <a:schemeClr val="tx1"/>
                          </a:solidFill>
                          <a:effectLst/>
                        </a:rPr>
                        <a:t>partnerships</a:t>
                      </a:r>
                      <a:endParaRPr lang="en-US" sz="1000" b="1" dirty="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baseline="0" dirty="0" smtClean="0">
                          <a:solidFill>
                            <a:schemeClr val="tx1"/>
                          </a:solidFill>
                          <a:effectLst/>
                        </a:rPr>
                        <a:t>Does your agency know who your stakeholders are? </a:t>
                      </a:r>
                      <a:endParaRPr lang="en-US" sz="800" baseline="0" dirty="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baseline="0" dirty="0" smtClean="0">
                          <a:solidFill>
                            <a:schemeClr val="tx1"/>
                          </a:solidFill>
                          <a:effectLst/>
                        </a:rPr>
                        <a:t>Have you identified gaps and set priorities for strengthening relationships with stakeholders?</a:t>
                      </a:r>
                      <a:endParaRPr lang="en-US" sz="800" baseline="0" dirty="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dirty="0">
                          <a:solidFill>
                            <a:schemeClr val="tx1"/>
                          </a:solidFill>
                          <a:effectLst/>
                        </a:rPr>
                        <a:t>Does your agency know </a:t>
                      </a:r>
                      <a:r>
                        <a:rPr lang="en-US" sz="800" dirty="0" smtClean="0">
                          <a:solidFill>
                            <a:schemeClr val="tx1"/>
                          </a:solidFill>
                          <a:effectLst/>
                        </a:rPr>
                        <a:t>the key stakeholders</a:t>
                      </a:r>
                      <a:r>
                        <a:rPr lang="en-US" sz="800" dirty="0">
                          <a:solidFill>
                            <a:schemeClr val="tx1"/>
                          </a:solidFill>
                          <a:effectLst/>
                        </a:rPr>
                        <a:t>’ </a:t>
                      </a:r>
                      <a:r>
                        <a:rPr lang="en-US" sz="800" dirty="0" smtClean="0">
                          <a:solidFill>
                            <a:schemeClr val="tx1"/>
                          </a:solidFill>
                          <a:effectLst/>
                        </a:rPr>
                        <a:t>priorities</a:t>
                      </a:r>
                      <a:r>
                        <a:rPr lang="en-US" sz="800" dirty="0">
                          <a:solidFill>
                            <a:schemeClr val="tx1"/>
                          </a:solidFill>
                          <a:effectLst/>
                        </a:rPr>
                        <a:t>, </a:t>
                      </a:r>
                      <a:r>
                        <a:rPr lang="en-US" sz="800" dirty="0" smtClean="0">
                          <a:solidFill>
                            <a:schemeClr val="tx1"/>
                          </a:solidFill>
                          <a:effectLst/>
                        </a:rPr>
                        <a:t>capacities</a:t>
                      </a:r>
                      <a:r>
                        <a:rPr lang="en-US" sz="800" dirty="0">
                          <a:solidFill>
                            <a:schemeClr val="tx1"/>
                          </a:solidFill>
                          <a:effectLst/>
                        </a:rPr>
                        <a:t>, and desires for </a:t>
                      </a:r>
                      <a:r>
                        <a:rPr lang="en-US" sz="800" dirty="0" smtClean="0">
                          <a:solidFill>
                            <a:schemeClr val="tx1"/>
                          </a:solidFill>
                          <a:effectLst/>
                        </a:rPr>
                        <a:t>partnership</a:t>
                      </a:r>
                      <a:r>
                        <a:rPr lang="en-US" sz="800" baseline="0" dirty="0" smtClean="0">
                          <a:solidFill>
                            <a:schemeClr val="tx1"/>
                          </a:solidFill>
                          <a:effectLst/>
                        </a:rPr>
                        <a:t> on TZD</a:t>
                      </a:r>
                      <a:r>
                        <a:rPr lang="en-US" sz="800" dirty="0" smtClean="0">
                          <a:solidFill>
                            <a:schemeClr val="tx1"/>
                          </a:solidFill>
                          <a:effectLst/>
                        </a:rPr>
                        <a:t>?</a:t>
                      </a:r>
                      <a:endParaRPr lang="en-US" sz="1000" dirty="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a:solidFill>
                            <a:schemeClr val="tx1"/>
                          </a:solidFill>
                          <a:effectLst/>
                        </a:rPr>
                        <a:t>Is there mutual trust and respect between your agency and key stakeholders?</a:t>
                      </a:r>
                      <a:endParaRPr lang="en-US" sz="100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dirty="0" smtClean="0">
                          <a:solidFill>
                            <a:schemeClr val="tx1"/>
                          </a:solidFill>
                          <a:effectLst/>
                        </a:rPr>
                        <a:t>Do your stakeholder relationships provide a net advantage to you</a:t>
                      </a:r>
                      <a:r>
                        <a:rPr lang="en-US" sz="800" baseline="0" dirty="0" smtClean="0">
                          <a:solidFill>
                            <a:schemeClr val="tx1"/>
                          </a:solidFill>
                          <a:effectLst/>
                        </a:rPr>
                        <a:t> and </a:t>
                      </a:r>
                      <a:r>
                        <a:rPr lang="en-US" sz="800" dirty="0" smtClean="0">
                          <a:solidFill>
                            <a:schemeClr val="tx1"/>
                          </a:solidFill>
                          <a:effectLst/>
                        </a:rPr>
                        <a:t>your partners?</a:t>
                      </a:r>
                      <a:endParaRPr lang="en-US" sz="1000" dirty="0">
                        <a:solidFill>
                          <a:schemeClr val="tx1"/>
                        </a:solidFill>
                        <a:effectLst/>
                        <a:latin typeface="Arial" panose="020B0604020202020204" pitchFamily="34" charset="0"/>
                        <a:ea typeface="Arial" panose="020B0604020202020204" pitchFamily="34" charset="0"/>
                      </a:endParaRPr>
                    </a:p>
                  </a:txBody>
                  <a:tcPr marL="43043" marR="43043" marT="43043" marB="43043"/>
                </a:tc>
                <a:extLst>
                  <a:ext uri="{0D108BD9-81ED-4DB2-BD59-A6C34878D82A}">
                    <a16:rowId xmlns:a16="http://schemas.microsoft.com/office/drawing/2014/main" val="10001"/>
                  </a:ext>
                </a:extLst>
              </a:tr>
              <a:tr h="878075">
                <a:tc>
                  <a:txBody>
                    <a:bodyPr/>
                    <a:lstStyle/>
                    <a:p>
                      <a:pPr marL="0" marR="0">
                        <a:lnSpc>
                          <a:spcPct val="115000"/>
                        </a:lnSpc>
                        <a:spcBef>
                          <a:spcPts val="0"/>
                        </a:spcBef>
                        <a:spcAft>
                          <a:spcPts val="0"/>
                        </a:spcAft>
                      </a:pPr>
                      <a:r>
                        <a:rPr lang="en-US" sz="800" b="1" dirty="0" smtClean="0">
                          <a:solidFill>
                            <a:schemeClr val="tx1"/>
                          </a:solidFill>
                          <a:effectLst/>
                        </a:rPr>
                        <a:t>2. Engagement </a:t>
                      </a:r>
                      <a:r>
                        <a:rPr lang="en-US" sz="800" b="1" dirty="0">
                          <a:solidFill>
                            <a:schemeClr val="tx1"/>
                          </a:solidFill>
                          <a:effectLst/>
                        </a:rPr>
                        <a:t>strategy</a:t>
                      </a:r>
                      <a:endParaRPr lang="en-US" sz="1000" b="1" dirty="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dirty="0">
                          <a:solidFill>
                            <a:schemeClr val="tx1"/>
                          </a:solidFill>
                          <a:effectLst/>
                        </a:rPr>
                        <a:t>Does your agency have a general plan for communication or outreach to stakeholders?</a:t>
                      </a:r>
                      <a:endParaRPr lang="en-US" sz="1000" dirty="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dirty="0">
                          <a:solidFill>
                            <a:schemeClr val="tx1"/>
                          </a:solidFill>
                          <a:effectLst/>
                        </a:rPr>
                        <a:t>Does your agency have goals for </a:t>
                      </a:r>
                      <a:r>
                        <a:rPr lang="en-US" sz="800" dirty="0" smtClean="0">
                          <a:solidFill>
                            <a:schemeClr val="tx1"/>
                          </a:solidFill>
                          <a:effectLst/>
                        </a:rPr>
                        <a:t>engaging</a:t>
                      </a:r>
                      <a:r>
                        <a:rPr lang="en-US" sz="800" baseline="0" dirty="0" smtClean="0">
                          <a:solidFill>
                            <a:schemeClr val="tx1"/>
                          </a:solidFill>
                          <a:effectLst/>
                        </a:rPr>
                        <a:t> </a:t>
                      </a:r>
                      <a:r>
                        <a:rPr lang="en-US" sz="800" dirty="0" smtClean="0">
                          <a:solidFill>
                            <a:schemeClr val="tx1"/>
                          </a:solidFill>
                          <a:effectLst/>
                        </a:rPr>
                        <a:t>beyond </a:t>
                      </a:r>
                      <a:r>
                        <a:rPr lang="en-US" sz="800" dirty="0">
                          <a:solidFill>
                            <a:schemeClr val="tx1"/>
                          </a:solidFill>
                          <a:effectLst/>
                        </a:rPr>
                        <a:t>basic communication with stakeholders?</a:t>
                      </a:r>
                      <a:endParaRPr lang="en-US" sz="1000" dirty="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dirty="0" smtClean="0">
                          <a:solidFill>
                            <a:schemeClr val="tx1"/>
                          </a:solidFill>
                          <a:effectLst/>
                        </a:rPr>
                        <a:t>Does your agency differentiate your engagement strategies to accomplish different goals (e.g.,</a:t>
                      </a:r>
                      <a:r>
                        <a:rPr lang="en-US" sz="800" baseline="0" dirty="0" smtClean="0">
                          <a:solidFill>
                            <a:schemeClr val="tx1"/>
                          </a:solidFill>
                          <a:effectLst/>
                        </a:rPr>
                        <a:t> </a:t>
                      </a:r>
                      <a:r>
                        <a:rPr lang="en-US" sz="800" dirty="0" smtClean="0">
                          <a:solidFill>
                            <a:schemeClr val="tx1"/>
                          </a:solidFill>
                          <a:effectLst/>
                        </a:rPr>
                        <a:t>gathering information vs. building buy-in)?</a:t>
                      </a:r>
                      <a:endParaRPr lang="en-US" sz="1000" dirty="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dirty="0" smtClean="0">
                          <a:solidFill>
                            <a:schemeClr val="tx1"/>
                          </a:solidFill>
                          <a:effectLst/>
                        </a:rPr>
                        <a:t>Is your agency effectively mobilizing methods, resources, and activities to fulfill your different</a:t>
                      </a:r>
                      <a:r>
                        <a:rPr lang="en-US" sz="800" baseline="0" dirty="0" smtClean="0">
                          <a:solidFill>
                            <a:schemeClr val="tx1"/>
                          </a:solidFill>
                          <a:effectLst/>
                        </a:rPr>
                        <a:t> </a:t>
                      </a:r>
                      <a:r>
                        <a:rPr lang="en-US" sz="800" dirty="0" smtClean="0">
                          <a:solidFill>
                            <a:schemeClr val="tx1"/>
                          </a:solidFill>
                          <a:effectLst/>
                        </a:rPr>
                        <a:t>engagement goals?</a:t>
                      </a:r>
                      <a:endParaRPr lang="en-US" sz="1000" dirty="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dirty="0" smtClean="0">
                          <a:solidFill>
                            <a:schemeClr val="tx1"/>
                          </a:solidFill>
                          <a:effectLst/>
                        </a:rPr>
                        <a:t>Does your agency periodically assess your engagement activities and recalibrate to</a:t>
                      </a:r>
                      <a:r>
                        <a:rPr lang="en-US" sz="800" baseline="0" dirty="0" smtClean="0">
                          <a:solidFill>
                            <a:schemeClr val="tx1"/>
                          </a:solidFill>
                          <a:effectLst/>
                        </a:rPr>
                        <a:t> </a:t>
                      </a:r>
                      <a:r>
                        <a:rPr lang="en-US" sz="800" dirty="0" smtClean="0">
                          <a:solidFill>
                            <a:schemeClr val="tx1"/>
                          </a:solidFill>
                          <a:effectLst/>
                        </a:rPr>
                        <a:t>improve?</a:t>
                      </a:r>
                      <a:endParaRPr lang="en-US" sz="1000" dirty="0">
                        <a:solidFill>
                          <a:schemeClr val="tx1"/>
                        </a:solidFill>
                        <a:effectLst/>
                        <a:latin typeface="Arial" panose="020B0604020202020204" pitchFamily="34" charset="0"/>
                        <a:ea typeface="Arial" panose="020B0604020202020204" pitchFamily="34" charset="0"/>
                      </a:endParaRPr>
                    </a:p>
                  </a:txBody>
                  <a:tcPr marL="43043" marR="43043" marT="43043" marB="43043"/>
                </a:tc>
                <a:extLst>
                  <a:ext uri="{0D108BD9-81ED-4DB2-BD59-A6C34878D82A}">
                    <a16:rowId xmlns:a16="http://schemas.microsoft.com/office/drawing/2014/main" val="2396240719"/>
                  </a:ext>
                </a:extLst>
              </a:tr>
              <a:tr h="746077">
                <a:tc>
                  <a:txBody>
                    <a:bodyPr/>
                    <a:lstStyle/>
                    <a:p>
                      <a:pPr marL="0" marR="0">
                        <a:lnSpc>
                          <a:spcPct val="115000"/>
                        </a:lnSpc>
                        <a:spcBef>
                          <a:spcPts val="0"/>
                        </a:spcBef>
                        <a:spcAft>
                          <a:spcPts val="0"/>
                        </a:spcAft>
                      </a:pPr>
                      <a:r>
                        <a:rPr lang="en-US" sz="800" b="1" dirty="0" smtClean="0">
                          <a:solidFill>
                            <a:schemeClr val="tx1"/>
                          </a:solidFill>
                          <a:effectLst/>
                        </a:rPr>
                        <a:t>3. Agency </a:t>
                      </a:r>
                      <a:r>
                        <a:rPr lang="en-US" sz="800" b="1" dirty="0">
                          <a:solidFill>
                            <a:schemeClr val="tx1"/>
                          </a:solidFill>
                          <a:effectLst/>
                        </a:rPr>
                        <a:t>capacity for engagement</a:t>
                      </a:r>
                      <a:endParaRPr lang="en-US" sz="800" b="1" dirty="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dirty="0">
                          <a:solidFill>
                            <a:schemeClr val="tx1"/>
                          </a:solidFill>
                          <a:effectLst/>
                        </a:rPr>
                        <a:t>Does your agency </a:t>
                      </a:r>
                      <a:r>
                        <a:rPr lang="en-US" sz="800" dirty="0" smtClean="0">
                          <a:solidFill>
                            <a:schemeClr val="tx1"/>
                          </a:solidFill>
                          <a:effectLst/>
                        </a:rPr>
                        <a:t>have </a:t>
                      </a:r>
                      <a:r>
                        <a:rPr lang="en-US" sz="800" dirty="0">
                          <a:solidFill>
                            <a:schemeClr val="tx1"/>
                          </a:solidFill>
                          <a:effectLst/>
                        </a:rPr>
                        <a:t>dedicated staff or </a:t>
                      </a:r>
                      <a:r>
                        <a:rPr lang="en-US" sz="800" dirty="0" smtClean="0">
                          <a:solidFill>
                            <a:schemeClr val="tx1"/>
                          </a:solidFill>
                          <a:effectLst/>
                        </a:rPr>
                        <a:t>a consulting </a:t>
                      </a:r>
                      <a:r>
                        <a:rPr lang="en-US" sz="800" dirty="0">
                          <a:solidFill>
                            <a:schemeClr val="tx1"/>
                          </a:solidFill>
                          <a:effectLst/>
                        </a:rPr>
                        <a:t>budget for communication and outreach?</a:t>
                      </a:r>
                      <a:endParaRPr lang="en-US" sz="1000" dirty="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dirty="0">
                          <a:solidFill>
                            <a:schemeClr val="tx1"/>
                          </a:solidFill>
                          <a:effectLst/>
                        </a:rPr>
                        <a:t>Does your agency have resources (tools, staff, funding) for </a:t>
                      </a:r>
                      <a:r>
                        <a:rPr lang="en-US" sz="800" dirty="0" smtClean="0">
                          <a:solidFill>
                            <a:schemeClr val="tx1"/>
                          </a:solidFill>
                          <a:effectLst/>
                        </a:rPr>
                        <a:t>general TZD-oriented </a:t>
                      </a:r>
                      <a:r>
                        <a:rPr lang="en-US" sz="800" dirty="0">
                          <a:solidFill>
                            <a:schemeClr val="tx1"/>
                          </a:solidFill>
                          <a:effectLst/>
                        </a:rPr>
                        <a:t>communication and outreach?</a:t>
                      </a:r>
                      <a:endParaRPr lang="en-US" sz="1000" dirty="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dirty="0">
                          <a:solidFill>
                            <a:schemeClr val="tx1"/>
                          </a:solidFill>
                          <a:effectLst/>
                        </a:rPr>
                        <a:t>Does your </a:t>
                      </a:r>
                      <a:r>
                        <a:rPr lang="en-US" sz="800" dirty="0" smtClean="0">
                          <a:solidFill>
                            <a:schemeClr val="tx1"/>
                          </a:solidFill>
                          <a:effectLst/>
                        </a:rPr>
                        <a:t>agenc</a:t>
                      </a:r>
                      <a:r>
                        <a:rPr lang="en-US" sz="800" dirty="0">
                          <a:solidFill>
                            <a:schemeClr val="tx1"/>
                          </a:solidFill>
                          <a:effectLst/>
                        </a:rPr>
                        <a:t>y</a:t>
                      </a:r>
                      <a:r>
                        <a:rPr lang="en-US" sz="800" dirty="0" smtClean="0">
                          <a:solidFill>
                            <a:schemeClr val="tx1"/>
                          </a:solidFill>
                          <a:effectLst/>
                        </a:rPr>
                        <a:t> </a:t>
                      </a:r>
                      <a:r>
                        <a:rPr lang="en-US" sz="800" dirty="0">
                          <a:solidFill>
                            <a:schemeClr val="tx1"/>
                          </a:solidFill>
                          <a:effectLst/>
                        </a:rPr>
                        <a:t>have resources for </a:t>
                      </a:r>
                      <a:r>
                        <a:rPr lang="en-US" sz="800" dirty="0" smtClean="0">
                          <a:solidFill>
                            <a:schemeClr val="tx1"/>
                          </a:solidFill>
                          <a:effectLst/>
                        </a:rPr>
                        <a:t>targeted</a:t>
                      </a:r>
                      <a:r>
                        <a:rPr lang="en-US" sz="800" baseline="0" dirty="0" smtClean="0">
                          <a:solidFill>
                            <a:schemeClr val="tx1"/>
                          </a:solidFill>
                          <a:effectLst/>
                        </a:rPr>
                        <a:t> </a:t>
                      </a:r>
                      <a:r>
                        <a:rPr lang="en-US" sz="800" dirty="0" smtClean="0">
                          <a:solidFill>
                            <a:schemeClr val="tx1"/>
                          </a:solidFill>
                          <a:effectLst/>
                        </a:rPr>
                        <a:t>TZD-oriented </a:t>
                      </a:r>
                      <a:r>
                        <a:rPr lang="en-US" sz="800" dirty="0">
                          <a:solidFill>
                            <a:schemeClr val="tx1"/>
                          </a:solidFill>
                          <a:effectLst/>
                        </a:rPr>
                        <a:t>communication </a:t>
                      </a:r>
                      <a:r>
                        <a:rPr lang="en-US" sz="800" dirty="0" smtClean="0">
                          <a:solidFill>
                            <a:schemeClr val="tx1"/>
                          </a:solidFill>
                          <a:effectLst/>
                        </a:rPr>
                        <a:t>and </a:t>
                      </a:r>
                      <a:r>
                        <a:rPr lang="en-US" sz="800" dirty="0">
                          <a:solidFill>
                            <a:schemeClr val="tx1"/>
                          </a:solidFill>
                          <a:effectLst/>
                        </a:rPr>
                        <a:t>outreach with differentiated audiences and stakeholders?</a:t>
                      </a:r>
                      <a:endParaRPr lang="en-US" sz="1000" dirty="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dirty="0" smtClean="0">
                          <a:solidFill>
                            <a:schemeClr val="tx1"/>
                          </a:solidFill>
                          <a:effectLst/>
                        </a:rPr>
                        <a:t>Does </a:t>
                      </a:r>
                      <a:r>
                        <a:rPr lang="en-US" sz="800" dirty="0">
                          <a:solidFill>
                            <a:schemeClr val="tx1"/>
                          </a:solidFill>
                          <a:effectLst/>
                        </a:rPr>
                        <a:t>your agency’s staff have </a:t>
                      </a:r>
                      <a:r>
                        <a:rPr lang="en-US" sz="800" dirty="0" smtClean="0">
                          <a:solidFill>
                            <a:schemeClr val="tx1"/>
                          </a:solidFill>
                          <a:effectLst/>
                        </a:rPr>
                        <a:t>skills </a:t>
                      </a:r>
                      <a:r>
                        <a:rPr lang="en-US" sz="800" dirty="0">
                          <a:solidFill>
                            <a:schemeClr val="tx1"/>
                          </a:solidFill>
                          <a:effectLst/>
                        </a:rPr>
                        <a:t>and resources for supporting collaboration as well as outreach?</a:t>
                      </a:r>
                      <a:endParaRPr lang="en-US" sz="1000" dirty="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dirty="0">
                          <a:solidFill>
                            <a:schemeClr val="tx1"/>
                          </a:solidFill>
                          <a:effectLst/>
                        </a:rPr>
                        <a:t>Does your agency support skill-building or cross-training for TZD activities among stakeholders?</a:t>
                      </a:r>
                      <a:endParaRPr lang="en-US" sz="1000" dirty="0">
                        <a:solidFill>
                          <a:schemeClr val="tx1"/>
                        </a:solidFill>
                        <a:effectLst/>
                        <a:latin typeface="Arial" panose="020B0604020202020204" pitchFamily="34" charset="0"/>
                        <a:ea typeface="Arial" panose="020B0604020202020204" pitchFamily="34" charset="0"/>
                      </a:endParaRPr>
                    </a:p>
                  </a:txBody>
                  <a:tcPr marL="43043" marR="43043" marT="43043" marB="43043"/>
                </a:tc>
                <a:extLst>
                  <a:ext uri="{0D108BD9-81ED-4DB2-BD59-A6C34878D82A}">
                    <a16:rowId xmlns:a16="http://schemas.microsoft.com/office/drawing/2014/main" val="97212858"/>
                  </a:ext>
                </a:extLst>
              </a:tr>
              <a:tr h="878075">
                <a:tc>
                  <a:txBody>
                    <a:bodyPr/>
                    <a:lstStyle/>
                    <a:p>
                      <a:pPr marL="0" marR="0">
                        <a:lnSpc>
                          <a:spcPct val="115000"/>
                        </a:lnSpc>
                        <a:spcBef>
                          <a:spcPts val="0"/>
                        </a:spcBef>
                        <a:spcAft>
                          <a:spcPts val="0"/>
                        </a:spcAft>
                      </a:pPr>
                      <a:r>
                        <a:rPr lang="en-US" sz="800" b="1" dirty="0" smtClean="0">
                          <a:solidFill>
                            <a:schemeClr val="tx1"/>
                          </a:solidFill>
                          <a:effectLst/>
                          <a:latin typeface="Calibri" charset="0"/>
                          <a:ea typeface="Calibri" charset="0"/>
                          <a:cs typeface="Calibri" charset="0"/>
                        </a:rPr>
                        <a:t>4. Level </a:t>
                      </a:r>
                      <a:r>
                        <a:rPr lang="en-US" sz="800" b="1" dirty="0">
                          <a:solidFill>
                            <a:schemeClr val="tx1"/>
                          </a:solidFill>
                          <a:effectLst/>
                          <a:latin typeface="Calibri" charset="0"/>
                          <a:ea typeface="Calibri" charset="0"/>
                          <a:cs typeface="Calibri" charset="0"/>
                        </a:rPr>
                        <a:t>of engagement</a:t>
                      </a:r>
                    </a:p>
                  </a:txBody>
                  <a:tcPr marL="43043" marR="43043" marT="43043" marB="43043"/>
                </a:tc>
                <a:tc>
                  <a:txBody>
                    <a:bodyPr/>
                    <a:lstStyle/>
                    <a:p>
                      <a:pPr marL="0" marR="0">
                        <a:lnSpc>
                          <a:spcPct val="115000"/>
                        </a:lnSpc>
                        <a:spcBef>
                          <a:spcPts val="0"/>
                        </a:spcBef>
                        <a:spcAft>
                          <a:spcPts val="0"/>
                        </a:spcAft>
                      </a:pPr>
                      <a:r>
                        <a:rPr lang="en-US" sz="800" dirty="0">
                          <a:solidFill>
                            <a:schemeClr val="tx1"/>
                          </a:solidFill>
                          <a:effectLst/>
                          <a:latin typeface="Calibri" charset="0"/>
                          <a:ea typeface="Calibri" charset="0"/>
                          <a:cs typeface="Calibri" charset="0"/>
                        </a:rPr>
                        <a:t>Informing: Are your key stakeholders aware of your </a:t>
                      </a:r>
                      <a:r>
                        <a:rPr lang="en-US" sz="800" dirty="0" smtClean="0">
                          <a:solidFill>
                            <a:schemeClr val="tx1"/>
                          </a:solidFill>
                          <a:effectLst/>
                          <a:latin typeface="Calibri" charset="0"/>
                          <a:ea typeface="Calibri" charset="0"/>
                          <a:cs typeface="Calibri" charset="0"/>
                        </a:rPr>
                        <a:t>state goals </a:t>
                      </a:r>
                      <a:r>
                        <a:rPr lang="en-US" sz="800" dirty="0">
                          <a:solidFill>
                            <a:schemeClr val="tx1"/>
                          </a:solidFill>
                          <a:effectLst/>
                          <a:latin typeface="Calibri" charset="0"/>
                          <a:ea typeface="Calibri" charset="0"/>
                          <a:cs typeface="Calibri" charset="0"/>
                        </a:rPr>
                        <a:t>and </a:t>
                      </a:r>
                      <a:r>
                        <a:rPr lang="en-US" sz="800" dirty="0" smtClean="0">
                          <a:solidFill>
                            <a:schemeClr val="tx1"/>
                          </a:solidFill>
                          <a:effectLst/>
                          <a:latin typeface="Calibri" charset="0"/>
                          <a:ea typeface="Calibri" charset="0"/>
                          <a:cs typeface="Calibri" charset="0"/>
                        </a:rPr>
                        <a:t>activities?</a:t>
                      </a:r>
                      <a:endParaRPr lang="en-US" sz="800" dirty="0">
                        <a:solidFill>
                          <a:schemeClr val="tx1"/>
                        </a:solidFill>
                        <a:effectLst/>
                        <a:latin typeface="Calibri" charset="0"/>
                        <a:ea typeface="Calibri" charset="0"/>
                        <a:cs typeface="Calibri" charset="0"/>
                      </a:endParaRPr>
                    </a:p>
                  </a:txBody>
                  <a:tcPr marL="43043" marR="43043" marT="43043" marB="43043"/>
                </a:tc>
                <a:tc>
                  <a:txBody>
                    <a:bodyPr/>
                    <a:lstStyle/>
                    <a:p>
                      <a:pPr marL="0" marR="0">
                        <a:lnSpc>
                          <a:spcPct val="115000"/>
                        </a:lnSpc>
                        <a:spcBef>
                          <a:spcPts val="0"/>
                        </a:spcBef>
                        <a:spcAft>
                          <a:spcPts val="0"/>
                        </a:spcAft>
                      </a:pPr>
                      <a:r>
                        <a:rPr lang="en-US" sz="800" dirty="0">
                          <a:solidFill>
                            <a:schemeClr val="tx1"/>
                          </a:solidFill>
                          <a:effectLst/>
                          <a:latin typeface="Calibri" charset="0"/>
                          <a:ea typeface="Calibri" charset="0"/>
                          <a:cs typeface="Calibri" charset="0"/>
                        </a:rPr>
                        <a:t>Participation: Do key stakeholders provide input to and influence TZD activities in the state?</a:t>
                      </a:r>
                    </a:p>
                  </a:txBody>
                  <a:tcPr marL="43043" marR="43043" marT="43043" marB="43043"/>
                </a:tc>
                <a:tc>
                  <a:txBody>
                    <a:bodyPr/>
                    <a:lstStyle/>
                    <a:p>
                      <a:pPr marL="0" marR="0">
                        <a:lnSpc>
                          <a:spcPct val="115000"/>
                        </a:lnSpc>
                        <a:spcBef>
                          <a:spcPts val="0"/>
                        </a:spcBef>
                        <a:spcAft>
                          <a:spcPts val="0"/>
                        </a:spcAft>
                      </a:pPr>
                      <a:r>
                        <a:rPr lang="en-US" sz="800" dirty="0">
                          <a:solidFill>
                            <a:schemeClr val="tx1"/>
                          </a:solidFill>
                          <a:effectLst/>
                          <a:latin typeface="Calibri" charset="0"/>
                          <a:ea typeface="Calibri" charset="0"/>
                          <a:cs typeface="Calibri" charset="0"/>
                        </a:rPr>
                        <a:t>Collaboration: Do key stakeholders help </a:t>
                      </a:r>
                      <a:r>
                        <a:rPr lang="en-US" sz="800" dirty="0" smtClean="0">
                          <a:solidFill>
                            <a:schemeClr val="tx1"/>
                          </a:solidFill>
                          <a:effectLst/>
                          <a:latin typeface="Calibri" charset="0"/>
                          <a:ea typeface="Calibri" charset="0"/>
                          <a:cs typeface="Calibri" charset="0"/>
                        </a:rPr>
                        <a:t>to implement </a:t>
                      </a:r>
                      <a:r>
                        <a:rPr lang="en-US" sz="800" dirty="0">
                          <a:solidFill>
                            <a:schemeClr val="tx1"/>
                          </a:solidFill>
                          <a:effectLst/>
                          <a:latin typeface="Calibri" charset="0"/>
                          <a:ea typeface="Calibri" charset="0"/>
                          <a:cs typeface="Calibri" charset="0"/>
                        </a:rPr>
                        <a:t>TZD activities in the </a:t>
                      </a:r>
                      <a:r>
                        <a:rPr lang="en-US" sz="800" dirty="0" smtClean="0">
                          <a:solidFill>
                            <a:schemeClr val="tx1"/>
                          </a:solidFill>
                          <a:effectLst/>
                          <a:latin typeface="Calibri" charset="0"/>
                          <a:ea typeface="Calibri" charset="0"/>
                          <a:cs typeface="Calibri" charset="0"/>
                        </a:rPr>
                        <a:t>state?</a:t>
                      </a:r>
                      <a:endParaRPr lang="en-US" sz="800" dirty="0">
                        <a:solidFill>
                          <a:schemeClr val="tx1"/>
                        </a:solidFill>
                        <a:effectLst/>
                        <a:latin typeface="Calibri" charset="0"/>
                        <a:ea typeface="Calibri" charset="0"/>
                        <a:cs typeface="Calibri" charset="0"/>
                      </a:endParaRPr>
                    </a:p>
                  </a:txBody>
                  <a:tcPr marL="43043" marR="43043" marT="43043" marB="43043"/>
                </a:tc>
                <a:tc>
                  <a:txBody>
                    <a:bodyPr/>
                    <a:lstStyle/>
                    <a:p>
                      <a:pPr marL="0" marR="0" indent="0" algn="l" defTabSz="685800" rtl="0" eaLnBrk="1" fontAlgn="auto" latinLnBrk="0" hangingPunct="1">
                        <a:lnSpc>
                          <a:spcPct val="115000"/>
                        </a:lnSpc>
                        <a:spcBef>
                          <a:spcPts val="0"/>
                        </a:spcBef>
                        <a:spcAft>
                          <a:spcPts val="0"/>
                        </a:spcAft>
                        <a:buClrTx/>
                        <a:buSzTx/>
                        <a:buFontTx/>
                        <a:buNone/>
                        <a:tabLst/>
                        <a:defRPr/>
                      </a:pPr>
                      <a:r>
                        <a:rPr lang="en-US" sz="800" dirty="0" smtClean="0">
                          <a:solidFill>
                            <a:schemeClr val="tx1"/>
                          </a:solidFill>
                          <a:effectLst/>
                          <a:latin typeface="Calibri" charset="0"/>
                          <a:ea typeface="Calibri" charset="0"/>
                          <a:cs typeface="Calibri" charset="0"/>
                        </a:rPr>
                        <a:t>Adaptive, shared management: Is your agency part of a well-coordinated TZD network of many active, committed actors in the state?</a:t>
                      </a:r>
                    </a:p>
                  </a:txBody>
                  <a:tcPr marL="43043" marR="43043" marT="43043" marB="43043"/>
                </a:tc>
                <a:tc>
                  <a:txBody>
                    <a:bodyPr/>
                    <a:lstStyle/>
                    <a:p>
                      <a:pPr marL="0" marR="0" indent="0" algn="l" defTabSz="685800" rtl="0" eaLnBrk="1" fontAlgn="auto" latinLnBrk="0" hangingPunct="1">
                        <a:lnSpc>
                          <a:spcPct val="115000"/>
                        </a:lnSpc>
                        <a:spcBef>
                          <a:spcPts val="0"/>
                        </a:spcBef>
                        <a:spcAft>
                          <a:spcPts val="0"/>
                        </a:spcAft>
                        <a:buClrTx/>
                        <a:buSzTx/>
                        <a:buFontTx/>
                        <a:buNone/>
                        <a:tabLst/>
                        <a:defRPr/>
                      </a:pPr>
                      <a:r>
                        <a:rPr lang="en-US" sz="800" dirty="0" smtClean="0">
                          <a:solidFill>
                            <a:schemeClr val="tx1"/>
                          </a:solidFill>
                          <a:effectLst/>
                          <a:latin typeface="Calibri" charset="0"/>
                          <a:ea typeface="Calibri" charset="0"/>
                          <a:cs typeface="Calibri" charset="0"/>
                        </a:rPr>
                        <a:t>Inclusion: Do key stakeholders help set priorities, design and implement programs, and measure TZD activities in the state?</a:t>
                      </a:r>
                    </a:p>
                  </a:txBody>
                  <a:tcPr marL="43043" marR="43043" marT="43043" marB="43043"/>
                </a:tc>
                <a:extLst>
                  <a:ext uri="{0D108BD9-81ED-4DB2-BD59-A6C34878D82A}">
                    <a16:rowId xmlns:a16="http://schemas.microsoft.com/office/drawing/2014/main" val="2566528104"/>
                  </a:ext>
                </a:extLst>
              </a:tr>
              <a:tr h="878075">
                <a:tc>
                  <a:txBody>
                    <a:bodyPr/>
                    <a:lstStyle/>
                    <a:p>
                      <a:pPr marL="0" marR="0" indent="0" algn="l" defTabSz="685800" rtl="0" eaLnBrk="1" fontAlgn="auto" latinLnBrk="0" hangingPunct="1">
                        <a:lnSpc>
                          <a:spcPct val="115000"/>
                        </a:lnSpc>
                        <a:spcBef>
                          <a:spcPts val="0"/>
                        </a:spcBef>
                        <a:spcAft>
                          <a:spcPts val="0"/>
                        </a:spcAft>
                        <a:buClrTx/>
                        <a:buSzTx/>
                        <a:buFontTx/>
                        <a:buNone/>
                        <a:tabLst/>
                        <a:defRPr/>
                      </a:pPr>
                      <a:r>
                        <a:rPr lang="en-US" sz="800" b="1" dirty="0" smtClean="0">
                          <a:solidFill>
                            <a:schemeClr val="tx1"/>
                          </a:solidFill>
                          <a:effectLst/>
                          <a:latin typeface="+mn-lt"/>
                        </a:rPr>
                        <a:t>5. Shared metrics</a:t>
                      </a:r>
                      <a:endParaRPr lang="en-US" sz="1000" b="1" dirty="0">
                        <a:solidFill>
                          <a:schemeClr val="tx1"/>
                        </a:solidFill>
                        <a:effectLst/>
                        <a:latin typeface="+mn-lt"/>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b="0" dirty="0" smtClean="0">
                          <a:solidFill>
                            <a:schemeClr val="tx1"/>
                          </a:solidFill>
                          <a:ea typeface="Arial" panose="020B0604020202020204" pitchFamily="34" charset="0"/>
                        </a:rPr>
                        <a:t>Do your agency and key partners share and review crash data?</a:t>
                      </a:r>
                      <a:endParaRPr lang="en-US" sz="800" b="0" dirty="0">
                        <a:solidFill>
                          <a:schemeClr val="tx1"/>
                        </a:solidFill>
                        <a:effectLst/>
                        <a:latin typeface="+mn-lt"/>
                        <a:ea typeface="Arial" panose="020B0604020202020204" pitchFamily="34" charset="0"/>
                      </a:endParaRPr>
                    </a:p>
                  </a:txBody>
                  <a:tcPr marL="43043" marR="43043" marT="43043" marB="43043"/>
                </a:tc>
                <a:tc>
                  <a:txBody>
                    <a:bodyPr/>
                    <a:lstStyle/>
                    <a:p>
                      <a:pPr marL="0" marR="0" indent="0" algn="l" defTabSz="685800" rtl="0" eaLnBrk="1" fontAlgn="auto" latinLnBrk="0" hangingPunct="1">
                        <a:lnSpc>
                          <a:spcPct val="115000"/>
                        </a:lnSpc>
                        <a:spcBef>
                          <a:spcPts val="0"/>
                        </a:spcBef>
                        <a:spcAft>
                          <a:spcPts val="0"/>
                        </a:spcAft>
                        <a:buClrTx/>
                        <a:buSzTx/>
                        <a:buFontTx/>
                        <a:buNone/>
                        <a:tabLst/>
                        <a:defRPr/>
                      </a:pPr>
                      <a:r>
                        <a:rPr lang="en-US" sz="800" dirty="0" smtClean="0">
                          <a:solidFill>
                            <a:schemeClr val="tx1"/>
                          </a:solidFill>
                          <a:effectLst/>
                          <a:latin typeface="+mn-lt"/>
                          <a:ea typeface="Arial" panose="020B0604020202020204" pitchFamily="34" charset="0"/>
                        </a:rPr>
                        <a:t>Do your</a:t>
                      </a:r>
                      <a:r>
                        <a:rPr lang="en-US" sz="800" baseline="0" dirty="0" smtClean="0">
                          <a:solidFill>
                            <a:schemeClr val="tx1"/>
                          </a:solidFill>
                          <a:effectLst/>
                          <a:latin typeface="+mn-lt"/>
                          <a:ea typeface="Arial" panose="020B0604020202020204" pitchFamily="34" charset="0"/>
                        </a:rPr>
                        <a:t> agency and key partners have shared metrics for setting and monitoring progress toward goals?</a:t>
                      </a:r>
                      <a:endParaRPr lang="en-US" sz="800" dirty="0" smtClean="0">
                        <a:solidFill>
                          <a:schemeClr val="tx1"/>
                        </a:solidFill>
                        <a:effectLst/>
                        <a:latin typeface="+mn-lt"/>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b="0" dirty="0" smtClean="0">
                          <a:solidFill>
                            <a:schemeClr val="tx1"/>
                          </a:solidFill>
                        </a:rPr>
                        <a:t>Do your agency and key partners use the data and metrics to identify safety</a:t>
                      </a:r>
                      <a:r>
                        <a:rPr lang="en-US" sz="800" b="0" baseline="0" dirty="0" smtClean="0">
                          <a:solidFill>
                            <a:schemeClr val="tx1"/>
                          </a:solidFill>
                        </a:rPr>
                        <a:t> issues</a:t>
                      </a:r>
                      <a:r>
                        <a:rPr lang="en-US" sz="800" b="0" dirty="0" smtClean="0">
                          <a:solidFill>
                            <a:schemeClr val="tx1"/>
                          </a:solidFill>
                        </a:rPr>
                        <a:t> and potential resolutions? </a:t>
                      </a:r>
                      <a:endParaRPr lang="en-US" sz="800" b="0" dirty="0">
                        <a:solidFill>
                          <a:schemeClr val="tx1"/>
                        </a:solidFill>
                        <a:effectLst/>
                        <a:latin typeface="+mn-lt"/>
                        <a:ea typeface="Arial" panose="020B0604020202020204" pitchFamily="34" charset="0"/>
                      </a:endParaRPr>
                    </a:p>
                  </a:txBody>
                  <a:tcPr marL="43043" marR="43043" marT="43043" marB="43043"/>
                </a:tc>
                <a:tc>
                  <a:txBody>
                    <a:bodyPr/>
                    <a:lstStyle/>
                    <a:p>
                      <a:pPr marL="0" marR="0" indent="0" algn="l" defTabSz="685800" rtl="0" eaLnBrk="1" fontAlgn="auto" latinLnBrk="0" hangingPunct="1">
                        <a:lnSpc>
                          <a:spcPct val="114000"/>
                        </a:lnSpc>
                        <a:spcBef>
                          <a:spcPts val="750"/>
                        </a:spcBef>
                        <a:spcAft>
                          <a:spcPts val="0"/>
                        </a:spcAft>
                        <a:buClrTx/>
                        <a:buSzTx/>
                        <a:buFont typeface="Arial" panose="020B0604020202020204" pitchFamily="34" charset="0"/>
                        <a:buNone/>
                        <a:tabLst/>
                        <a:defRPr/>
                      </a:pPr>
                      <a:r>
                        <a:rPr lang="en-US" sz="800" b="0" kern="1200" dirty="0" smtClean="0">
                          <a:solidFill>
                            <a:schemeClr val="tx1"/>
                          </a:solidFill>
                          <a:effectLst/>
                        </a:rPr>
                        <a:t>Do</a:t>
                      </a:r>
                      <a:r>
                        <a:rPr lang="en-US" sz="800" b="0" kern="1200" baseline="0" dirty="0" smtClean="0">
                          <a:solidFill>
                            <a:schemeClr val="tx1"/>
                          </a:solidFill>
                          <a:effectLst/>
                        </a:rPr>
                        <a:t> your agency and key partners utilize the data to respond proactively, as well as reactively, to pursue progress on shared metrics?</a:t>
                      </a:r>
                      <a:endParaRPr lang="en-US" sz="800" b="0" dirty="0">
                        <a:solidFill>
                          <a:schemeClr val="tx1"/>
                        </a:solidFill>
                      </a:endParaRPr>
                    </a:p>
                  </a:txBody>
                  <a:tcPr marL="43043" marR="43043" marT="43043" marB="43043"/>
                </a:tc>
                <a:tc>
                  <a:txBody>
                    <a:bodyPr/>
                    <a:lstStyle/>
                    <a:p>
                      <a:pPr marL="0" marR="0" indent="0" algn="l" defTabSz="685800" rtl="0" eaLnBrk="1" fontAlgn="auto" latinLnBrk="0" hangingPunct="1">
                        <a:lnSpc>
                          <a:spcPct val="115000"/>
                        </a:lnSpc>
                        <a:spcBef>
                          <a:spcPts val="0"/>
                        </a:spcBef>
                        <a:spcAft>
                          <a:spcPts val="0"/>
                        </a:spcAft>
                        <a:buClrTx/>
                        <a:buSzTx/>
                        <a:buFontTx/>
                        <a:buNone/>
                        <a:tabLst/>
                        <a:defRPr/>
                      </a:pPr>
                      <a:r>
                        <a:rPr lang="en-US" sz="800" dirty="0" smtClean="0">
                          <a:solidFill>
                            <a:schemeClr val="tx1"/>
                          </a:solidFill>
                          <a:effectLst/>
                          <a:latin typeface="+mn-lt"/>
                          <a:ea typeface="Arial" panose="020B0604020202020204" pitchFamily="34" charset="0"/>
                        </a:rPr>
                        <a:t>Are </a:t>
                      </a:r>
                      <a:r>
                        <a:rPr lang="en-US" sz="800" baseline="0" dirty="0" smtClean="0">
                          <a:solidFill>
                            <a:schemeClr val="tx1"/>
                          </a:solidFill>
                          <a:effectLst/>
                          <a:latin typeface="+mn-lt"/>
                          <a:ea typeface="Arial" panose="020B0604020202020204" pitchFamily="34" charset="0"/>
                        </a:rPr>
                        <a:t>your agency and key partners achieving progress on short- and long- term shared metrics?</a:t>
                      </a:r>
                      <a:endParaRPr lang="en-US" sz="800" dirty="0">
                        <a:solidFill>
                          <a:schemeClr val="tx1"/>
                        </a:solidFill>
                        <a:effectLst/>
                        <a:latin typeface="+mn-lt"/>
                        <a:ea typeface="Arial" panose="020B0604020202020204" pitchFamily="34" charset="0"/>
                      </a:endParaRPr>
                    </a:p>
                  </a:txBody>
                  <a:tcPr marL="43043" marR="43043" marT="43043" marB="43043"/>
                </a:tc>
                <a:extLst>
                  <a:ext uri="{0D108BD9-81ED-4DB2-BD59-A6C34878D82A}">
                    <a16:rowId xmlns:a16="http://schemas.microsoft.com/office/drawing/2014/main" val="10005"/>
                  </a:ext>
                </a:extLst>
              </a:tr>
              <a:tr h="878075">
                <a:tc>
                  <a:txBody>
                    <a:bodyPr/>
                    <a:lstStyle/>
                    <a:p>
                      <a:pPr marL="0" marR="0">
                        <a:lnSpc>
                          <a:spcPct val="115000"/>
                        </a:lnSpc>
                        <a:spcBef>
                          <a:spcPts val="0"/>
                        </a:spcBef>
                        <a:spcAft>
                          <a:spcPts val="0"/>
                        </a:spcAft>
                      </a:pPr>
                      <a:r>
                        <a:rPr lang="en-US" sz="800" b="1" dirty="0" smtClean="0">
                          <a:solidFill>
                            <a:schemeClr val="tx1"/>
                          </a:solidFill>
                          <a:effectLst/>
                        </a:rPr>
                        <a:t>6. Benefits </a:t>
                      </a:r>
                      <a:r>
                        <a:rPr lang="en-US" sz="800" b="1" dirty="0">
                          <a:solidFill>
                            <a:schemeClr val="tx1"/>
                          </a:solidFill>
                          <a:effectLst/>
                        </a:rPr>
                        <a:t>of engagement</a:t>
                      </a:r>
                      <a:endParaRPr lang="en-US" sz="1000" b="1" dirty="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dirty="0" smtClean="0">
                          <a:solidFill>
                            <a:schemeClr val="tx1"/>
                          </a:solidFill>
                          <a:effectLst/>
                        </a:rPr>
                        <a:t>Burnout</a:t>
                      </a:r>
                      <a:r>
                        <a:rPr lang="en-US" sz="800" dirty="0">
                          <a:solidFill>
                            <a:schemeClr val="tx1"/>
                          </a:solidFill>
                          <a:effectLst/>
                        </a:rPr>
                        <a:t>: </a:t>
                      </a:r>
                      <a:r>
                        <a:rPr lang="en-US" sz="800" dirty="0" smtClean="0">
                          <a:solidFill>
                            <a:schemeClr val="tx1"/>
                          </a:solidFill>
                          <a:effectLst/>
                        </a:rPr>
                        <a:t>Has your agency avoided </a:t>
                      </a:r>
                      <a:r>
                        <a:rPr lang="en-US" sz="800" baseline="0" dirty="0" smtClean="0">
                          <a:solidFill>
                            <a:schemeClr val="tx1"/>
                          </a:solidFill>
                          <a:effectLst/>
                        </a:rPr>
                        <a:t>situations where </a:t>
                      </a:r>
                      <a:r>
                        <a:rPr lang="en-US" sz="800" dirty="0" smtClean="0">
                          <a:solidFill>
                            <a:schemeClr val="tx1"/>
                          </a:solidFill>
                          <a:effectLst/>
                        </a:rPr>
                        <a:t> communication or engagement </a:t>
                      </a:r>
                      <a:r>
                        <a:rPr lang="en-US" sz="800" dirty="0">
                          <a:solidFill>
                            <a:schemeClr val="tx1"/>
                          </a:solidFill>
                          <a:effectLst/>
                        </a:rPr>
                        <a:t>efforts </a:t>
                      </a:r>
                      <a:r>
                        <a:rPr lang="en-US" sz="800" dirty="0" smtClean="0">
                          <a:solidFill>
                            <a:schemeClr val="tx1"/>
                          </a:solidFill>
                          <a:effectLst/>
                        </a:rPr>
                        <a:t>seem </a:t>
                      </a:r>
                      <a:r>
                        <a:rPr lang="en-US" sz="800" dirty="0">
                          <a:solidFill>
                            <a:schemeClr val="tx1"/>
                          </a:solidFill>
                          <a:effectLst/>
                        </a:rPr>
                        <a:t>to cause more trouble than they are worth?</a:t>
                      </a:r>
                      <a:endParaRPr lang="en-US" sz="1000" dirty="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dirty="0">
                          <a:solidFill>
                            <a:schemeClr val="tx1"/>
                          </a:solidFill>
                          <a:effectLst/>
                        </a:rPr>
                        <a:t>Resource-intensive: </a:t>
                      </a:r>
                      <a:r>
                        <a:rPr lang="en-US" sz="800" dirty="0" smtClean="0">
                          <a:solidFill>
                            <a:schemeClr val="tx1"/>
                          </a:solidFill>
                          <a:effectLst/>
                        </a:rPr>
                        <a:t>Do your agency’s TZD engagement efforts generate at least as many resources as they consume?</a:t>
                      </a:r>
                      <a:endParaRPr lang="en-US" sz="1000" dirty="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b="0" dirty="0" smtClean="0">
                          <a:solidFill>
                            <a:schemeClr val="tx1"/>
                          </a:solidFill>
                        </a:rPr>
                        <a:t>Net benefit: Do your agency’s TZD engagement efforts provide benefits to collective TZD efforts?</a:t>
                      </a:r>
                      <a:endParaRPr lang="en-US" sz="1000" dirty="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dirty="0" smtClean="0">
                          <a:solidFill>
                            <a:schemeClr val="tx1"/>
                          </a:solidFill>
                          <a:effectLst/>
                        </a:rPr>
                        <a:t>Collaborative advantage: Do your stakeholder relationships provide a net advantage to you</a:t>
                      </a:r>
                      <a:r>
                        <a:rPr lang="en-US" sz="800" baseline="0" dirty="0" smtClean="0">
                          <a:solidFill>
                            <a:schemeClr val="tx1"/>
                          </a:solidFill>
                          <a:effectLst/>
                        </a:rPr>
                        <a:t> and </a:t>
                      </a:r>
                      <a:r>
                        <a:rPr lang="en-US" sz="800" dirty="0" smtClean="0">
                          <a:solidFill>
                            <a:schemeClr val="tx1"/>
                          </a:solidFill>
                          <a:effectLst/>
                        </a:rPr>
                        <a:t>your partners?</a:t>
                      </a:r>
                      <a:endParaRPr lang="en-US" sz="1000" dirty="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dirty="0">
                          <a:solidFill>
                            <a:schemeClr val="tx1"/>
                          </a:solidFill>
                          <a:effectLst/>
                        </a:rPr>
                        <a:t>Collective impact: Do your state’s TZD engagement and collaboration efforts amplify and enhance your positive, collective impact to reduce deaths?</a:t>
                      </a:r>
                      <a:endParaRPr lang="en-US" sz="1000" dirty="0">
                        <a:solidFill>
                          <a:schemeClr val="tx1"/>
                        </a:solidFill>
                        <a:effectLst/>
                        <a:latin typeface="Arial" panose="020B0604020202020204" pitchFamily="34" charset="0"/>
                        <a:ea typeface="Arial" panose="020B0604020202020204" pitchFamily="34" charset="0"/>
                      </a:endParaRPr>
                    </a:p>
                  </a:txBody>
                  <a:tcPr marL="43043" marR="43043" marT="43043" marB="43043"/>
                </a:tc>
                <a:extLst>
                  <a:ext uri="{0D108BD9-81ED-4DB2-BD59-A6C34878D82A}">
                    <a16:rowId xmlns:a16="http://schemas.microsoft.com/office/drawing/2014/main" val="901481208"/>
                  </a:ext>
                </a:extLst>
              </a:tr>
            </a:tbl>
          </a:graphicData>
        </a:graphic>
      </p:graphicFrame>
      <p:sp>
        <p:nvSpPr>
          <p:cNvPr id="4" name="Rounded Rectangle 3"/>
          <p:cNvSpPr/>
          <p:nvPr/>
        </p:nvSpPr>
        <p:spPr>
          <a:xfrm>
            <a:off x="254522" y="2768949"/>
            <a:ext cx="8597246" cy="766731"/>
          </a:xfrm>
          <a:prstGeom prst="roundRect">
            <a:avLst>
              <a:gd name="adj" fmla="val 9188"/>
            </a:avLst>
          </a:prstGeom>
          <a:noFill/>
          <a:ln w="76200">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accent2"/>
              </a:solidFill>
            </a:endParaRPr>
          </a:p>
        </p:txBody>
      </p:sp>
    </p:spTree>
    <p:extLst>
      <p:ext uri="{BB962C8B-B14F-4D97-AF65-F5344CB8AC3E}">
        <p14:creationId xmlns:p14="http://schemas.microsoft.com/office/powerpoint/2010/main" val="10318135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a:t>
            </a:r>
            <a:r>
              <a:rPr lang="en-US" dirty="0" smtClean="0"/>
              <a:t>. Agency capacity for engagement</a:t>
            </a:r>
            <a:endParaRPr lang="en-US" dirty="0"/>
          </a:p>
        </p:txBody>
      </p:sp>
      <p:sp>
        <p:nvSpPr>
          <p:cNvPr id="3" name="Content Placeholder 2"/>
          <p:cNvSpPr>
            <a:spLocks noGrp="1"/>
          </p:cNvSpPr>
          <p:nvPr>
            <p:ph idx="1"/>
          </p:nvPr>
        </p:nvSpPr>
        <p:spPr>
          <a:xfrm>
            <a:off x="628650" y="1426464"/>
            <a:ext cx="7886700" cy="4351338"/>
          </a:xfrm>
        </p:spPr>
        <p:txBody>
          <a:bodyPr>
            <a:normAutofit/>
          </a:bodyPr>
          <a:lstStyle/>
          <a:p>
            <a:pPr marL="0" indent="0">
              <a:lnSpc>
                <a:spcPct val="114000"/>
              </a:lnSpc>
              <a:buNone/>
            </a:pPr>
            <a:r>
              <a:rPr lang="en-US" sz="1800" b="1" dirty="0">
                <a:solidFill>
                  <a:schemeClr val="tx2"/>
                </a:solidFill>
              </a:rPr>
              <a:t>A</a:t>
            </a:r>
            <a:r>
              <a:rPr lang="en-US" sz="1800" b="1" dirty="0" smtClean="0">
                <a:solidFill>
                  <a:schemeClr val="tx2"/>
                </a:solidFill>
              </a:rPr>
              <a:t>. </a:t>
            </a:r>
            <a:r>
              <a:rPr lang="en-US" sz="1800" b="1" dirty="0">
                <a:solidFill>
                  <a:schemeClr val="tx2"/>
                </a:solidFill>
              </a:rPr>
              <a:t>Does your </a:t>
            </a:r>
            <a:r>
              <a:rPr lang="en-US" sz="1800" b="1" dirty="0" smtClean="0">
                <a:solidFill>
                  <a:schemeClr val="tx2"/>
                </a:solidFill>
              </a:rPr>
              <a:t>agency have </a:t>
            </a:r>
            <a:r>
              <a:rPr lang="en-US" sz="1800" b="1" dirty="0">
                <a:solidFill>
                  <a:schemeClr val="tx2"/>
                </a:solidFill>
              </a:rPr>
              <a:t>dedicated staff or </a:t>
            </a:r>
            <a:r>
              <a:rPr lang="en-US" sz="1800" b="1" dirty="0" smtClean="0">
                <a:solidFill>
                  <a:schemeClr val="tx2"/>
                </a:solidFill>
              </a:rPr>
              <a:t>a consulting </a:t>
            </a:r>
            <a:r>
              <a:rPr lang="en-US" sz="1800" b="1" dirty="0">
                <a:solidFill>
                  <a:schemeClr val="tx2"/>
                </a:solidFill>
              </a:rPr>
              <a:t>budget for communication and </a:t>
            </a:r>
            <a:r>
              <a:rPr lang="en-US" sz="1800" b="1" dirty="0" smtClean="0">
                <a:solidFill>
                  <a:schemeClr val="tx2"/>
                </a:solidFill>
              </a:rPr>
              <a:t>outreach?</a:t>
            </a:r>
            <a:endParaRPr lang="en-US" sz="1800" b="1" dirty="0">
              <a:solidFill>
                <a:schemeClr val="tx2"/>
              </a:solidFill>
            </a:endParaRPr>
          </a:p>
          <a:p>
            <a:pPr marL="0" indent="0">
              <a:lnSpc>
                <a:spcPct val="114000"/>
              </a:lnSpc>
              <a:buNone/>
            </a:pPr>
            <a:r>
              <a:rPr lang="en-US" sz="1800" b="1" dirty="0" smtClean="0"/>
              <a:t>Why</a:t>
            </a:r>
            <a:r>
              <a:rPr lang="en-US" sz="1800" dirty="0" smtClean="0"/>
              <a:t>: The recommendations in this matrix for improving outcomes from stakeholder engagement are untenable without the necessary resources. The </a:t>
            </a:r>
            <a:r>
              <a:rPr lang="en-US" sz="1800" dirty="0" smtClean="0">
                <a:hlinkClick r:id="rId2" action="ppaction://hlinksldjump"/>
              </a:rPr>
              <a:t>benefits of engagement </a:t>
            </a:r>
            <a:r>
              <a:rPr lang="en-US" sz="1800" dirty="0" smtClean="0"/>
              <a:t>typically increase with </a:t>
            </a:r>
            <a:r>
              <a:rPr lang="en-US" sz="1800" dirty="0" smtClean="0">
                <a:hlinkClick r:id="rId3" action="ppaction://hlinksldjump"/>
              </a:rPr>
              <a:t>the level of engagement</a:t>
            </a:r>
            <a:r>
              <a:rPr lang="en-US" sz="1800" dirty="0" smtClean="0"/>
              <a:t>. No work can be accomplished without some commitment for your staff to be involved in the work. </a:t>
            </a:r>
          </a:p>
          <a:p>
            <a:pPr marL="0" indent="0">
              <a:lnSpc>
                <a:spcPct val="114000"/>
              </a:lnSpc>
              <a:buNone/>
            </a:pPr>
            <a:r>
              <a:rPr lang="en-US" sz="1800" b="1" dirty="0" smtClean="0"/>
              <a:t>How</a:t>
            </a:r>
            <a:r>
              <a:rPr lang="en-US" sz="1800" dirty="0" smtClean="0"/>
              <a:t>: Consider your human resources needs for building relationships, outreach, or technical assistance. Do you have them in place within your agency or through some consulting or contracting arrangement? </a:t>
            </a:r>
            <a:r>
              <a:rPr lang="en-US" sz="1800" u="sng" dirty="0" smtClean="0">
                <a:solidFill>
                  <a:srgbClr val="0070C0"/>
                </a:solidFill>
              </a:rPr>
              <a:t>More information</a:t>
            </a:r>
            <a:r>
              <a:rPr lang="en-US" sz="1800" dirty="0" smtClean="0"/>
              <a:t> is available </a:t>
            </a:r>
            <a:r>
              <a:rPr lang="en-US" sz="1800" dirty="0"/>
              <a:t>in the </a:t>
            </a:r>
            <a:r>
              <a:rPr lang="en-US" sz="1800" i="1" dirty="0" smtClean="0"/>
              <a:t>How</a:t>
            </a:r>
            <a:r>
              <a:rPr lang="en-US" sz="1800" i="1" dirty="0"/>
              <a:t>-To Guide: Implementing the TZD Strategic Communication Plan</a:t>
            </a:r>
            <a:r>
              <a:rPr lang="en-US" sz="1800" i="1" dirty="0" smtClean="0"/>
              <a:t>. </a:t>
            </a:r>
            <a:endParaRPr lang="en-US" sz="1800" i="1" dirty="0"/>
          </a:p>
        </p:txBody>
      </p:sp>
    </p:spTree>
    <p:extLst>
      <p:ext uri="{BB962C8B-B14F-4D97-AF65-F5344CB8AC3E}">
        <p14:creationId xmlns:p14="http://schemas.microsoft.com/office/powerpoint/2010/main" val="13394214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a:t>
            </a:r>
            <a:r>
              <a:rPr lang="en-US" dirty="0" smtClean="0"/>
              <a:t>. Agency capacity for engagement</a:t>
            </a:r>
            <a:endParaRPr lang="en-US" dirty="0"/>
          </a:p>
        </p:txBody>
      </p:sp>
      <p:sp>
        <p:nvSpPr>
          <p:cNvPr id="3" name="Content Placeholder 2"/>
          <p:cNvSpPr>
            <a:spLocks noGrp="1"/>
          </p:cNvSpPr>
          <p:nvPr>
            <p:ph idx="1"/>
          </p:nvPr>
        </p:nvSpPr>
        <p:spPr>
          <a:xfrm>
            <a:off x="628650" y="1426464"/>
            <a:ext cx="7886700" cy="4351338"/>
          </a:xfrm>
        </p:spPr>
        <p:txBody>
          <a:bodyPr>
            <a:noAutofit/>
          </a:bodyPr>
          <a:lstStyle/>
          <a:p>
            <a:pPr marL="0" indent="0">
              <a:buNone/>
            </a:pPr>
            <a:r>
              <a:rPr lang="en-US" sz="1800" b="1" dirty="0">
                <a:solidFill>
                  <a:schemeClr val="tx2"/>
                </a:solidFill>
              </a:rPr>
              <a:t>B</a:t>
            </a:r>
            <a:r>
              <a:rPr lang="en-US" sz="1800" b="1" dirty="0" smtClean="0">
                <a:solidFill>
                  <a:schemeClr val="tx2"/>
                </a:solidFill>
              </a:rPr>
              <a:t>. </a:t>
            </a:r>
            <a:r>
              <a:rPr lang="en-US" sz="1800" b="1" dirty="0">
                <a:solidFill>
                  <a:schemeClr val="tx2"/>
                </a:solidFill>
              </a:rPr>
              <a:t>Does your agency have resources </a:t>
            </a:r>
            <a:r>
              <a:rPr lang="en-US" sz="1800" b="1" dirty="0" smtClean="0">
                <a:solidFill>
                  <a:schemeClr val="tx2"/>
                </a:solidFill>
              </a:rPr>
              <a:t>for general TZD-oriented </a:t>
            </a:r>
            <a:r>
              <a:rPr lang="en-US" sz="1800" b="1" dirty="0">
                <a:solidFill>
                  <a:schemeClr val="tx2"/>
                </a:solidFill>
              </a:rPr>
              <a:t>communication and outreach?</a:t>
            </a:r>
            <a:endParaRPr lang="en-US" sz="1800" b="1" dirty="0">
              <a:solidFill>
                <a:schemeClr val="tx2"/>
              </a:solidFill>
              <a:latin typeface="Arial" panose="020B0604020202020204" pitchFamily="34" charset="0"/>
              <a:ea typeface="Arial" panose="020B0604020202020204" pitchFamily="34" charset="0"/>
            </a:endParaRPr>
          </a:p>
          <a:p>
            <a:pPr marL="0" indent="0">
              <a:lnSpc>
                <a:spcPct val="114000"/>
              </a:lnSpc>
              <a:buNone/>
            </a:pPr>
            <a:r>
              <a:rPr lang="en-US" sz="1800" b="1" dirty="0"/>
              <a:t>Why</a:t>
            </a:r>
            <a:r>
              <a:rPr lang="en-US" sz="1800" dirty="0"/>
              <a:t>: The recommendations in this matrix for improving outcomes from stakeholder engagement are untenable without the necessary resources. The </a:t>
            </a:r>
            <a:r>
              <a:rPr lang="en-US" sz="1800" dirty="0">
                <a:hlinkClick r:id="rId2" action="ppaction://hlinksldjump"/>
              </a:rPr>
              <a:t>benefits of engagement </a:t>
            </a:r>
            <a:r>
              <a:rPr lang="en-US" sz="1800" dirty="0"/>
              <a:t>typically increase with </a:t>
            </a:r>
            <a:r>
              <a:rPr lang="en-US" sz="1800" dirty="0">
                <a:hlinkClick r:id="rId3" action="ppaction://hlinksldjump"/>
              </a:rPr>
              <a:t>the level of </a:t>
            </a:r>
            <a:r>
              <a:rPr lang="en-US" sz="1800" dirty="0" smtClean="0">
                <a:hlinkClick r:id="rId3" action="ppaction://hlinksldjump"/>
              </a:rPr>
              <a:t>engagement</a:t>
            </a:r>
            <a:r>
              <a:rPr lang="en-US" sz="1800" dirty="0" smtClean="0"/>
              <a:t>. To realize the benefits, your agency must have, as </a:t>
            </a:r>
            <a:r>
              <a:rPr lang="en-US" sz="1800" dirty="0"/>
              <a:t>appropriate, dedicated resources to do the work.</a:t>
            </a:r>
          </a:p>
          <a:p>
            <a:pPr marL="0" indent="0">
              <a:lnSpc>
                <a:spcPct val="114000"/>
              </a:lnSpc>
              <a:buNone/>
            </a:pPr>
            <a:r>
              <a:rPr lang="en-US" sz="1800" b="1" dirty="0"/>
              <a:t>How</a:t>
            </a:r>
            <a:r>
              <a:rPr lang="en-US" sz="1800" dirty="0"/>
              <a:t>: Review your stakeholder </a:t>
            </a:r>
            <a:r>
              <a:rPr lang="en-US" sz="1800" dirty="0">
                <a:hlinkClick r:id="rId4" action="ppaction://hlinksldjump"/>
              </a:rPr>
              <a:t>partnership goals and strategies</a:t>
            </a:r>
            <a:r>
              <a:rPr lang="en-US" sz="1800" dirty="0"/>
              <a:t>. What kind of resources are needed, and when? </a:t>
            </a:r>
            <a:r>
              <a:rPr lang="en-US" sz="1800" dirty="0" smtClean="0"/>
              <a:t>Once you have considered the resources needed for </a:t>
            </a:r>
            <a:r>
              <a:rPr lang="en-US" sz="1800" dirty="0"/>
              <a:t>building relationships, outreach and communication, or specialized areas of technical </a:t>
            </a:r>
            <a:r>
              <a:rPr lang="en-US" sz="1800" dirty="0" smtClean="0"/>
              <a:t>assistance, evaluate whether your current resources are adequate. Do </a:t>
            </a:r>
            <a:r>
              <a:rPr lang="en-US" sz="1800" dirty="0"/>
              <a:t>you have them in place within your </a:t>
            </a:r>
            <a:r>
              <a:rPr lang="en-US" sz="1800" dirty="0" smtClean="0"/>
              <a:t>agency </a:t>
            </a:r>
            <a:r>
              <a:rPr lang="en-US" sz="1800" dirty="0"/>
              <a:t>or through some consulting or contracting arrangement? </a:t>
            </a:r>
            <a:r>
              <a:rPr lang="en-US" sz="1800" dirty="0" smtClean="0"/>
              <a:t>Also, consider material needs for outreach such as mileage, staff time, print materials, and website presence. Do </a:t>
            </a:r>
            <a:r>
              <a:rPr lang="en-US" sz="1800" dirty="0"/>
              <a:t>you have the time </a:t>
            </a:r>
            <a:r>
              <a:rPr lang="en-US" sz="1800" dirty="0" smtClean="0"/>
              <a:t>and budget </a:t>
            </a:r>
            <a:r>
              <a:rPr lang="en-US" sz="1800" dirty="0"/>
              <a:t>for implementation?</a:t>
            </a:r>
          </a:p>
        </p:txBody>
      </p:sp>
    </p:spTree>
    <p:extLst>
      <p:ext uri="{BB962C8B-B14F-4D97-AF65-F5344CB8AC3E}">
        <p14:creationId xmlns:p14="http://schemas.microsoft.com/office/powerpoint/2010/main" val="4457982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a:t>
            </a:r>
            <a:r>
              <a:rPr lang="en-US" dirty="0" smtClean="0"/>
              <a:t>. Agency capacity for engagement</a:t>
            </a:r>
            <a:endParaRPr lang="en-US" dirty="0"/>
          </a:p>
        </p:txBody>
      </p:sp>
      <p:sp>
        <p:nvSpPr>
          <p:cNvPr id="3" name="Content Placeholder 2"/>
          <p:cNvSpPr>
            <a:spLocks noGrp="1"/>
          </p:cNvSpPr>
          <p:nvPr>
            <p:ph idx="1"/>
          </p:nvPr>
        </p:nvSpPr>
        <p:spPr>
          <a:xfrm>
            <a:off x="628650" y="1426463"/>
            <a:ext cx="7886700" cy="5151317"/>
          </a:xfrm>
        </p:spPr>
        <p:txBody>
          <a:bodyPr>
            <a:normAutofit/>
          </a:bodyPr>
          <a:lstStyle/>
          <a:p>
            <a:pPr marL="0" indent="0">
              <a:lnSpc>
                <a:spcPct val="114000"/>
              </a:lnSpc>
              <a:buNone/>
            </a:pPr>
            <a:r>
              <a:rPr lang="en-US" sz="1800" b="1" dirty="0">
                <a:solidFill>
                  <a:schemeClr val="tx2"/>
                </a:solidFill>
              </a:rPr>
              <a:t>C</a:t>
            </a:r>
            <a:r>
              <a:rPr lang="en-US" sz="1800" b="1" dirty="0" smtClean="0">
                <a:solidFill>
                  <a:schemeClr val="tx2"/>
                </a:solidFill>
              </a:rPr>
              <a:t>. </a:t>
            </a:r>
            <a:r>
              <a:rPr lang="en-US" sz="1800" b="1" dirty="0">
                <a:solidFill>
                  <a:schemeClr val="tx2"/>
                </a:solidFill>
              </a:rPr>
              <a:t>Does your agency have resources for </a:t>
            </a:r>
            <a:r>
              <a:rPr lang="en-US" sz="1800" b="1" dirty="0" smtClean="0">
                <a:solidFill>
                  <a:schemeClr val="tx2"/>
                </a:solidFill>
              </a:rPr>
              <a:t>targeted TZD-oriented </a:t>
            </a:r>
            <a:r>
              <a:rPr lang="en-US" sz="1800" b="1" dirty="0">
                <a:solidFill>
                  <a:schemeClr val="tx2"/>
                </a:solidFill>
              </a:rPr>
              <a:t>communication </a:t>
            </a:r>
            <a:r>
              <a:rPr lang="en-US" sz="1800" b="1" dirty="0" smtClean="0">
                <a:solidFill>
                  <a:schemeClr val="tx2"/>
                </a:solidFill>
              </a:rPr>
              <a:t>and </a:t>
            </a:r>
            <a:r>
              <a:rPr lang="en-US" sz="1800" b="1" dirty="0">
                <a:solidFill>
                  <a:schemeClr val="tx2"/>
                </a:solidFill>
              </a:rPr>
              <a:t>outreach with differentiated audiences and stakeholders</a:t>
            </a:r>
            <a:r>
              <a:rPr lang="en-US" sz="1800" b="1" dirty="0" smtClean="0">
                <a:solidFill>
                  <a:schemeClr val="tx2"/>
                </a:solidFill>
              </a:rPr>
              <a:t>?</a:t>
            </a:r>
            <a:endParaRPr lang="en-US" sz="1800" b="1" dirty="0">
              <a:solidFill>
                <a:schemeClr val="tx2"/>
              </a:solidFill>
            </a:endParaRPr>
          </a:p>
          <a:p>
            <a:pPr marL="0" indent="0">
              <a:lnSpc>
                <a:spcPct val="114000"/>
              </a:lnSpc>
              <a:buNone/>
            </a:pPr>
            <a:r>
              <a:rPr lang="en-US" sz="1800" b="1" dirty="0" smtClean="0"/>
              <a:t>Why</a:t>
            </a:r>
            <a:r>
              <a:rPr lang="en-US" sz="1800" dirty="0" smtClean="0"/>
              <a:t>: </a:t>
            </a:r>
            <a:r>
              <a:rPr lang="en-US" sz="1800" dirty="0"/>
              <a:t>Other parts of this matrix can help you to </a:t>
            </a:r>
            <a:r>
              <a:rPr lang="en-US" sz="1800" dirty="0">
                <a:hlinkClick r:id="rId2" action="ppaction://hlinksldjump"/>
              </a:rPr>
              <a:t>identify different stakeholders and their particular </a:t>
            </a:r>
            <a:r>
              <a:rPr lang="en-US" sz="1800" dirty="0" smtClean="0">
                <a:hlinkClick r:id="rId2" action="ppaction://hlinksldjump"/>
              </a:rPr>
              <a:t>needs and interests</a:t>
            </a:r>
            <a:r>
              <a:rPr lang="en-US" sz="1800" dirty="0" smtClean="0"/>
              <a:t>. Your agency needs resources to address those particular needs. For example, even if your goal is simply to communicate information, you may need to provide it in different formats—such as printed materials, video, social media messaging, or live presentations—for audiences with varying levels of technical knowledge or in multiple languages.</a:t>
            </a:r>
          </a:p>
          <a:p>
            <a:pPr marL="0" indent="0">
              <a:lnSpc>
                <a:spcPct val="114000"/>
              </a:lnSpc>
              <a:buNone/>
            </a:pPr>
            <a:r>
              <a:rPr lang="en-US" sz="1800" b="1" dirty="0" smtClean="0"/>
              <a:t>How</a:t>
            </a:r>
            <a:r>
              <a:rPr lang="en-US" sz="1800" dirty="0" smtClean="0"/>
              <a:t>: Reevaluate the particular needs and interests of your potential partners for accomplishing your most important TZD goals. What would effective communication and partnership with them look like for each group of relationships? What kinds of resources—such as staff, consultants, time, budget, translators, print materials, etc.—do you need?</a:t>
            </a:r>
            <a:endParaRPr lang="en-US" sz="1800" dirty="0"/>
          </a:p>
        </p:txBody>
      </p:sp>
    </p:spTree>
    <p:extLst>
      <p:ext uri="{BB962C8B-B14F-4D97-AF65-F5344CB8AC3E}">
        <p14:creationId xmlns:p14="http://schemas.microsoft.com/office/powerpoint/2010/main" val="21080589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1439" y="1720840"/>
            <a:ext cx="7981122" cy="3416320"/>
          </a:xfrm>
          <a:prstGeom prst="rect">
            <a:avLst/>
          </a:prstGeom>
          <a:noFill/>
        </p:spPr>
        <p:txBody>
          <a:bodyPr wrap="square" rtlCol="0">
            <a:spAutoFit/>
          </a:bodyPr>
          <a:lstStyle/>
          <a:p>
            <a:r>
              <a:rPr lang="en-US" dirty="0"/>
              <a:t>More information about this topic can be found in </a:t>
            </a:r>
            <a:r>
              <a:rPr lang="en-US" i="1" dirty="0" smtClean="0"/>
              <a:t>NCHRP </a:t>
            </a:r>
            <a:r>
              <a:rPr lang="en-US" i="1" dirty="0"/>
              <a:t>Web-Only Document 342: Guidelines for Implementation of the Toward Zero Deaths National Strategy on Highway </a:t>
            </a:r>
            <a:r>
              <a:rPr lang="en-US" i="1" dirty="0" smtClean="0"/>
              <a:t>Safety</a:t>
            </a:r>
            <a:r>
              <a:rPr lang="en-US" dirty="0" smtClean="0"/>
              <a:t>, </a:t>
            </a:r>
            <a:r>
              <a:rPr lang="en-US" dirty="0"/>
              <a:t>available on the National Academies Press website (</a:t>
            </a:r>
            <a:r>
              <a:rPr lang="en-US" b="1" dirty="0">
                <a:hlinkClick r:id="rId2"/>
              </a:rPr>
              <a:t>www.nap.edu</a:t>
            </a:r>
            <a:r>
              <a:rPr lang="en-US" dirty="0"/>
              <a:t>). NCHRP is sponsored by the individual state departments of transportation of the American Association of State Highway and Transportation Officials. NCHRP is administered by the Transportation Research Board (TRB), part of the National Academies of Sciences, Engineering, and Medicine, under a cooperative agreement with the Federal Highway Administration (FHWA). Any opinions and conclusions expressed or implied in resulting research products are those of the individuals and organizations who performed the research and are not necessarily those of TRB; the National Academies of Sciences, Engineering, and Medicine; the FHWA; or NCHRP sponsors.</a:t>
            </a:r>
          </a:p>
        </p:txBody>
      </p:sp>
      <p:pic>
        <p:nvPicPr>
          <p:cNvPr id="3" name="Picture 2" descr="http://staff.nationalacademies.org/academynet/cs/groups/academynetsite/documents/webgraphics/academynet_178689.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2300" y="579325"/>
            <a:ext cx="2819400" cy="787400"/>
          </a:xfrm>
          <a:prstGeom prst="rect">
            <a:avLst/>
          </a:prstGeom>
          <a:noFill/>
          <a:ln>
            <a:noFill/>
          </a:ln>
        </p:spPr>
      </p:pic>
    </p:spTree>
    <p:extLst>
      <p:ext uri="{BB962C8B-B14F-4D97-AF65-F5344CB8AC3E}">
        <p14:creationId xmlns:p14="http://schemas.microsoft.com/office/powerpoint/2010/main" val="7361401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a:t>
            </a:r>
            <a:r>
              <a:rPr lang="en-US" dirty="0" smtClean="0"/>
              <a:t>. Agency capacity for engagement</a:t>
            </a:r>
            <a:endParaRPr lang="en-US" dirty="0"/>
          </a:p>
        </p:txBody>
      </p:sp>
      <p:sp>
        <p:nvSpPr>
          <p:cNvPr id="3" name="Content Placeholder 2"/>
          <p:cNvSpPr>
            <a:spLocks noGrp="1"/>
          </p:cNvSpPr>
          <p:nvPr>
            <p:ph idx="1"/>
          </p:nvPr>
        </p:nvSpPr>
        <p:spPr>
          <a:xfrm>
            <a:off x="628650" y="1426464"/>
            <a:ext cx="7886700" cy="4351338"/>
          </a:xfrm>
        </p:spPr>
        <p:txBody>
          <a:bodyPr>
            <a:normAutofit fontScale="92500" lnSpcReduction="10000"/>
          </a:bodyPr>
          <a:lstStyle/>
          <a:p>
            <a:pPr marL="0" indent="0">
              <a:lnSpc>
                <a:spcPct val="114000"/>
              </a:lnSpc>
              <a:buNone/>
            </a:pPr>
            <a:r>
              <a:rPr lang="en-US" sz="1800" b="1" dirty="0" smtClean="0">
                <a:solidFill>
                  <a:schemeClr val="tx2"/>
                </a:solidFill>
              </a:rPr>
              <a:t>D. Does </a:t>
            </a:r>
            <a:r>
              <a:rPr lang="en-US" sz="1800" b="1" dirty="0">
                <a:solidFill>
                  <a:schemeClr val="tx2"/>
                </a:solidFill>
              </a:rPr>
              <a:t>your agency’s staff have </a:t>
            </a:r>
            <a:r>
              <a:rPr lang="en-US" sz="1800" b="1" dirty="0" smtClean="0">
                <a:solidFill>
                  <a:schemeClr val="tx2"/>
                </a:solidFill>
              </a:rPr>
              <a:t>skills </a:t>
            </a:r>
            <a:r>
              <a:rPr lang="en-US" sz="1800" b="1" dirty="0">
                <a:solidFill>
                  <a:schemeClr val="tx2"/>
                </a:solidFill>
              </a:rPr>
              <a:t>and resources for supporting collaboration as well as </a:t>
            </a:r>
            <a:r>
              <a:rPr lang="en-US" sz="1800" b="1" dirty="0" smtClean="0">
                <a:solidFill>
                  <a:schemeClr val="tx2"/>
                </a:solidFill>
              </a:rPr>
              <a:t>outreach?</a:t>
            </a:r>
            <a:endParaRPr lang="en-US" sz="1800" b="1" dirty="0">
              <a:solidFill>
                <a:schemeClr val="tx2"/>
              </a:solidFill>
            </a:endParaRPr>
          </a:p>
          <a:p>
            <a:pPr marL="0" indent="0">
              <a:lnSpc>
                <a:spcPct val="114000"/>
              </a:lnSpc>
              <a:buNone/>
            </a:pPr>
            <a:r>
              <a:rPr lang="en-US" sz="1800" b="1" dirty="0" smtClean="0"/>
              <a:t>Why: </a:t>
            </a:r>
            <a:r>
              <a:rPr lang="en-US" sz="1800" dirty="0" smtClean="0"/>
              <a:t>Basic communication with stakeholders about TZD goals and programs can be accomplished more efficiently and uniformly than more intensive levels of interaction and partnership. Greater levels of engagement reap more benefits but require a higher level of ongoing, dedicated effort to build and sustain relationships and respond to stakeholders.</a:t>
            </a:r>
            <a:endParaRPr lang="en-US" sz="1800" b="1" dirty="0" smtClean="0"/>
          </a:p>
          <a:p>
            <a:pPr marL="0" indent="0">
              <a:lnSpc>
                <a:spcPct val="114000"/>
              </a:lnSpc>
              <a:buNone/>
            </a:pPr>
            <a:r>
              <a:rPr lang="en-US" sz="1800" b="1" dirty="0" smtClean="0"/>
              <a:t>How</a:t>
            </a:r>
            <a:r>
              <a:rPr lang="en-US" sz="1800" dirty="0" smtClean="0"/>
              <a:t>: Revisit your goals and the level of engagement you would like for your stakeholder engagement efforts. Consider the message of </a:t>
            </a:r>
            <a:r>
              <a:rPr lang="en-US" sz="1800" dirty="0">
                <a:latin typeface="Calibri" charset="0"/>
                <a:ea typeface="Calibri" charset="0"/>
                <a:cs typeface="Calibri" charset="0"/>
              </a:rPr>
              <a:t>the </a:t>
            </a:r>
            <a:r>
              <a:rPr lang="en-US" sz="1800" dirty="0">
                <a:hlinkClick r:id="rId2"/>
              </a:rPr>
              <a:t>IAP2 </a:t>
            </a:r>
            <a:r>
              <a:rPr lang="en-US" sz="1800" dirty="0" smtClean="0">
                <a:hlinkClick r:id="rId2"/>
              </a:rPr>
              <a:t>Spectrum of Public Participation</a:t>
            </a:r>
            <a:r>
              <a:rPr lang="en-US" sz="1800" dirty="0" smtClean="0"/>
              <a:t>: </a:t>
            </a:r>
            <a:r>
              <a:rPr lang="en-US" sz="1800" dirty="0"/>
              <a:t>I</a:t>
            </a:r>
            <a:r>
              <a:rPr lang="en-US" sz="1800" dirty="0" smtClean="0"/>
              <a:t>t is critical to align expectations about the level of involvement and influence with your agency’s actual resources and openness to partnership. If you do want to collaborate, consider if your staff has relationship-building skills, performance goals that legitimize their investment in this work, and the time and the budget to be present as collaborators.</a:t>
            </a:r>
            <a:endParaRPr lang="en-US" sz="1800" dirty="0"/>
          </a:p>
        </p:txBody>
      </p:sp>
    </p:spTree>
    <p:extLst>
      <p:ext uri="{BB962C8B-B14F-4D97-AF65-F5344CB8AC3E}">
        <p14:creationId xmlns:p14="http://schemas.microsoft.com/office/powerpoint/2010/main" val="9614636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a:t>
            </a:r>
            <a:r>
              <a:rPr lang="en-US" dirty="0" smtClean="0"/>
              <a:t>. Agency capacity for engagement</a:t>
            </a:r>
            <a:endParaRPr lang="en-US" dirty="0"/>
          </a:p>
        </p:txBody>
      </p:sp>
      <p:sp>
        <p:nvSpPr>
          <p:cNvPr id="3" name="Content Placeholder 2"/>
          <p:cNvSpPr>
            <a:spLocks noGrp="1"/>
          </p:cNvSpPr>
          <p:nvPr>
            <p:ph idx="1"/>
          </p:nvPr>
        </p:nvSpPr>
        <p:spPr>
          <a:xfrm>
            <a:off x="628650" y="1426464"/>
            <a:ext cx="7886700" cy="5190646"/>
          </a:xfrm>
        </p:spPr>
        <p:txBody>
          <a:bodyPr>
            <a:normAutofit/>
          </a:bodyPr>
          <a:lstStyle/>
          <a:p>
            <a: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sz="1800" b="1" dirty="0" smtClean="0">
                <a:solidFill>
                  <a:schemeClr val="tx2"/>
                </a:solidFill>
              </a:rPr>
              <a:t>E. </a:t>
            </a:r>
            <a:r>
              <a:rPr lang="en-US" sz="1800" b="1" kern="1200" dirty="0" smtClean="0">
                <a:solidFill>
                  <a:schemeClr val="tx2"/>
                </a:solidFill>
                <a:effectLst/>
              </a:rPr>
              <a:t>Does your agency support skill-building or cross-training for TZD activities among stakeholders?</a:t>
            </a:r>
            <a:endParaRPr lang="en-US" sz="1800" b="1" dirty="0" smtClean="0">
              <a:solidFill>
                <a:schemeClr val="tx2"/>
              </a:solidFill>
              <a:effectLst/>
            </a:endParaRPr>
          </a:p>
          <a:p>
            <a:pPr marL="0" indent="0">
              <a:buNone/>
            </a:pPr>
            <a:r>
              <a:rPr lang="en-US" sz="1800" b="1" dirty="0" smtClean="0"/>
              <a:t>Why</a:t>
            </a:r>
            <a:r>
              <a:rPr lang="en-US" sz="1800" dirty="0" smtClean="0"/>
              <a:t>: As you increase levels of partnership with your stakeholders, you expand your capacities. By building competence for your high-priority, core TZD areas across your stakeholders, you expand your reach and effectiveness in those priority areas. One of the benefits of rich collaboration is that the partners bring their own particular strengths to the TZD work. For example, some may be particularly skilled in public education for injury prevention, while others may be particularly well connected with a high-priority group for your outreach activities.</a:t>
            </a:r>
          </a:p>
          <a:p>
            <a:pPr marL="0" indent="0">
              <a:buNone/>
            </a:pPr>
            <a:r>
              <a:rPr lang="en-US" sz="1800" b="1" dirty="0" smtClean="0"/>
              <a:t>How</a:t>
            </a:r>
            <a:r>
              <a:rPr lang="en-US" sz="1800" dirty="0" smtClean="0"/>
              <a:t>: Consider two kinds of opportunities for shared skill-building or cross-training:</a:t>
            </a:r>
          </a:p>
          <a:p>
            <a:r>
              <a:rPr lang="en-US" sz="1800" dirty="0" smtClean="0"/>
              <a:t>General—What kinds of skills do you most need to maximize the reach and effectiveness of your highest-priority, core TZD areas? Create regular (perhaps annual) opportunities to train together in these areas. This keeps attention on the priorities, strengthens relationships, and builds capacity.</a:t>
            </a:r>
          </a:p>
          <a:p>
            <a:r>
              <a:rPr lang="en-US" sz="1800" dirty="0" smtClean="0"/>
              <a:t>Specialization—Do some of your partners have essential skills or connections with especially important constituencies for your TZD efforts? Ask them to lead specialized trainings or to invite you and your partners to periodically participate in their trainings. </a:t>
            </a:r>
            <a:endParaRPr lang="en-US" sz="1800" dirty="0"/>
          </a:p>
        </p:txBody>
      </p:sp>
    </p:spTree>
    <p:extLst>
      <p:ext uri="{BB962C8B-B14F-4D97-AF65-F5344CB8AC3E}">
        <p14:creationId xmlns:p14="http://schemas.microsoft.com/office/powerpoint/2010/main" val="16517987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105408"/>
            <a:ext cx="8229600" cy="67757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t>4</a:t>
            </a:r>
            <a:r>
              <a:rPr lang="en-US" sz="2800" b="1" dirty="0" smtClean="0"/>
              <a:t>. Level of Engagement</a:t>
            </a:r>
            <a:endParaRPr lang="en-US" sz="2800" b="1" dirty="0"/>
          </a:p>
        </p:txBody>
      </p:sp>
      <p:graphicFrame>
        <p:nvGraphicFramePr>
          <p:cNvPr id="6" name="Table 5"/>
          <p:cNvGraphicFramePr>
            <a:graphicFrameLocks noGrp="1"/>
          </p:cNvGraphicFramePr>
          <p:nvPr>
            <p:extLst>
              <p:ext uri="{D42A27DB-BD31-4B8C-83A1-F6EECF244321}">
                <p14:modId xmlns:p14="http://schemas.microsoft.com/office/powerpoint/2010/main" val="2961118270"/>
              </p:ext>
            </p:extLst>
          </p:nvPr>
        </p:nvGraphicFramePr>
        <p:xfrm>
          <a:off x="254523" y="741016"/>
          <a:ext cx="8597245" cy="5445084"/>
        </p:xfrm>
        <a:graphic>
          <a:graphicData uri="http://schemas.openxmlformats.org/drawingml/2006/table">
            <a:tbl>
              <a:tblPr>
                <a:tableStyleId>{5C22544A-7EE6-4342-B048-85BDC9FD1C3A}</a:tableStyleId>
              </a:tblPr>
              <a:tblGrid>
                <a:gridCol w="988538">
                  <a:extLst>
                    <a:ext uri="{9D8B030D-6E8A-4147-A177-3AD203B41FA5}">
                      <a16:colId xmlns:a16="http://schemas.microsoft.com/office/drawing/2014/main" val="1420315861"/>
                    </a:ext>
                  </a:extLst>
                </a:gridCol>
                <a:gridCol w="1422743">
                  <a:extLst>
                    <a:ext uri="{9D8B030D-6E8A-4147-A177-3AD203B41FA5}">
                      <a16:colId xmlns:a16="http://schemas.microsoft.com/office/drawing/2014/main" val="2876892322"/>
                    </a:ext>
                  </a:extLst>
                </a:gridCol>
                <a:gridCol w="1546491">
                  <a:extLst>
                    <a:ext uri="{9D8B030D-6E8A-4147-A177-3AD203B41FA5}">
                      <a16:colId xmlns:a16="http://schemas.microsoft.com/office/drawing/2014/main" val="3511656563"/>
                    </a:ext>
                  </a:extLst>
                </a:gridCol>
                <a:gridCol w="1546491">
                  <a:extLst>
                    <a:ext uri="{9D8B030D-6E8A-4147-A177-3AD203B41FA5}">
                      <a16:colId xmlns:a16="http://schemas.microsoft.com/office/drawing/2014/main" val="1054524511"/>
                    </a:ext>
                  </a:extLst>
                </a:gridCol>
                <a:gridCol w="1546491">
                  <a:extLst>
                    <a:ext uri="{9D8B030D-6E8A-4147-A177-3AD203B41FA5}">
                      <a16:colId xmlns:a16="http://schemas.microsoft.com/office/drawing/2014/main" val="178695797"/>
                    </a:ext>
                  </a:extLst>
                </a:gridCol>
                <a:gridCol w="1546491">
                  <a:extLst>
                    <a:ext uri="{9D8B030D-6E8A-4147-A177-3AD203B41FA5}">
                      <a16:colId xmlns:a16="http://schemas.microsoft.com/office/drawing/2014/main" val="2322189124"/>
                    </a:ext>
                  </a:extLst>
                </a:gridCol>
              </a:tblGrid>
              <a:tr h="267583">
                <a:tc>
                  <a:txBody>
                    <a:bodyPr/>
                    <a:lstStyle/>
                    <a:p>
                      <a:pPr marL="0" marR="0" algn="ctr">
                        <a:lnSpc>
                          <a:spcPct val="115000"/>
                        </a:lnSpc>
                        <a:spcBef>
                          <a:spcPts val="0"/>
                        </a:spcBef>
                        <a:spcAft>
                          <a:spcPts val="0"/>
                        </a:spcAft>
                      </a:pPr>
                      <a:r>
                        <a:rPr lang="en-US" sz="800" dirty="0">
                          <a:solidFill>
                            <a:schemeClr val="tx1"/>
                          </a:solidFill>
                          <a:effectLst/>
                          <a:latin typeface="Calibri" charset="0"/>
                          <a:ea typeface="Calibri" charset="0"/>
                          <a:cs typeface="Calibri" charset="0"/>
                        </a:rPr>
                        <a:t> </a:t>
                      </a:r>
                    </a:p>
                  </a:txBody>
                  <a:tcPr marL="43043" marR="43043" marT="43043" marB="43043"/>
                </a:tc>
                <a:tc gridSpan="5">
                  <a:txBody>
                    <a:bodyPr/>
                    <a:lstStyle/>
                    <a:p>
                      <a:pPr marL="0" marR="0" algn="ctr">
                        <a:lnSpc>
                          <a:spcPct val="115000"/>
                        </a:lnSpc>
                        <a:spcBef>
                          <a:spcPts val="0"/>
                        </a:spcBef>
                        <a:spcAft>
                          <a:spcPts val="0"/>
                        </a:spcAft>
                      </a:pPr>
                      <a:r>
                        <a:rPr lang="en-US" sz="800" dirty="0">
                          <a:solidFill>
                            <a:schemeClr val="tx1"/>
                          </a:solidFill>
                          <a:effectLst/>
                          <a:latin typeface="Calibri" charset="0"/>
                          <a:ea typeface="Calibri" charset="0"/>
                          <a:cs typeface="Calibri" charset="0"/>
                        </a:rPr>
                        <a:t>Increasing strength of commitment and outcomes → → </a:t>
                      </a:r>
                      <a:r>
                        <a:rPr lang="en-US" sz="800" dirty="0" smtClean="0">
                          <a:solidFill>
                            <a:schemeClr val="tx1"/>
                          </a:solidFill>
                          <a:effectLst/>
                          <a:latin typeface="Calibri" charset="0"/>
                          <a:ea typeface="Calibri" charset="0"/>
                          <a:cs typeface="Calibri" charset="0"/>
                        </a:rPr>
                        <a:t>→ </a:t>
                      </a:r>
                      <a:endParaRPr lang="en-US" sz="800" dirty="0">
                        <a:solidFill>
                          <a:schemeClr val="tx1"/>
                        </a:solidFill>
                        <a:effectLst/>
                        <a:latin typeface="Calibri" charset="0"/>
                        <a:ea typeface="Calibri" charset="0"/>
                        <a:cs typeface="Calibri" charset="0"/>
                      </a:endParaRPr>
                    </a:p>
                  </a:txBody>
                  <a:tcPr marL="43043" marR="43043" marT="43043" marB="43043"/>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80704031"/>
                  </a:ext>
                </a:extLst>
              </a:tr>
              <a:tr h="878075">
                <a:tc>
                  <a:txBody>
                    <a:bodyPr/>
                    <a:lstStyle/>
                    <a:p>
                      <a:pPr marL="0" marR="0">
                        <a:lnSpc>
                          <a:spcPct val="115000"/>
                        </a:lnSpc>
                        <a:spcBef>
                          <a:spcPts val="0"/>
                        </a:spcBef>
                        <a:spcAft>
                          <a:spcPts val="0"/>
                        </a:spcAft>
                      </a:pPr>
                      <a:r>
                        <a:rPr lang="en-US" sz="800" b="1" dirty="0" smtClean="0">
                          <a:solidFill>
                            <a:schemeClr val="tx1"/>
                          </a:solidFill>
                          <a:effectLst/>
                          <a:latin typeface="Calibri" charset="0"/>
                          <a:ea typeface="Calibri" charset="0"/>
                          <a:cs typeface="Calibri" charset="0"/>
                        </a:rPr>
                        <a:t>1. Quality </a:t>
                      </a:r>
                      <a:r>
                        <a:rPr lang="en-US" sz="800" b="1" dirty="0">
                          <a:solidFill>
                            <a:schemeClr val="tx1"/>
                          </a:solidFill>
                          <a:effectLst/>
                          <a:latin typeface="Calibri" charset="0"/>
                          <a:ea typeface="Calibri" charset="0"/>
                          <a:cs typeface="Calibri" charset="0"/>
                        </a:rPr>
                        <a:t>of stakeholder </a:t>
                      </a:r>
                      <a:r>
                        <a:rPr lang="en-US" sz="800" b="1" dirty="0" smtClean="0">
                          <a:solidFill>
                            <a:schemeClr val="tx1"/>
                          </a:solidFill>
                          <a:effectLst/>
                          <a:latin typeface="Calibri" charset="0"/>
                          <a:ea typeface="Calibri" charset="0"/>
                          <a:cs typeface="Calibri" charset="0"/>
                        </a:rPr>
                        <a:t>partnerships</a:t>
                      </a:r>
                      <a:endParaRPr lang="en-US" sz="800" b="1" dirty="0">
                        <a:solidFill>
                          <a:schemeClr val="tx1"/>
                        </a:solidFill>
                        <a:effectLst/>
                        <a:latin typeface="Calibri" charset="0"/>
                        <a:ea typeface="Calibri" charset="0"/>
                        <a:cs typeface="Calibri" charset="0"/>
                      </a:endParaRPr>
                    </a:p>
                  </a:txBody>
                  <a:tcPr marL="43043" marR="43043" marT="43043" marB="43043"/>
                </a:tc>
                <a:tc>
                  <a:txBody>
                    <a:bodyPr/>
                    <a:lstStyle/>
                    <a:p>
                      <a:pPr marL="0" marR="0">
                        <a:lnSpc>
                          <a:spcPct val="115000"/>
                        </a:lnSpc>
                        <a:spcBef>
                          <a:spcPts val="0"/>
                        </a:spcBef>
                        <a:spcAft>
                          <a:spcPts val="0"/>
                        </a:spcAft>
                      </a:pPr>
                      <a:r>
                        <a:rPr lang="en-US" sz="800" baseline="0" dirty="0" smtClean="0">
                          <a:solidFill>
                            <a:schemeClr val="tx1"/>
                          </a:solidFill>
                          <a:effectLst/>
                        </a:rPr>
                        <a:t>Does your agency know who your stakeholders are? </a:t>
                      </a:r>
                      <a:endParaRPr lang="en-US" sz="800" baseline="0" dirty="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baseline="0" dirty="0" smtClean="0">
                          <a:solidFill>
                            <a:schemeClr val="tx1"/>
                          </a:solidFill>
                          <a:effectLst/>
                        </a:rPr>
                        <a:t>Have you identified gaps and set priorities for strengthening relationships with stakeholders?</a:t>
                      </a:r>
                      <a:endParaRPr lang="en-US" sz="800" baseline="0" dirty="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dirty="0">
                          <a:solidFill>
                            <a:schemeClr val="tx1"/>
                          </a:solidFill>
                          <a:effectLst/>
                        </a:rPr>
                        <a:t>Does your agency know </a:t>
                      </a:r>
                      <a:r>
                        <a:rPr lang="en-US" sz="800" dirty="0" smtClean="0">
                          <a:solidFill>
                            <a:schemeClr val="tx1"/>
                          </a:solidFill>
                          <a:effectLst/>
                        </a:rPr>
                        <a:t>the key stakeholders</a:t>
                      </a:r>
                      <a:r>
                        <a:rPr lang="en-US" sz="800" dirty="0">
                          <a:solidFill>
                            <a:schemeClr val="tx1"/>
                          </a:solidFill>
                          <a:effectLst/>
                        </a:rPr>
                        <a:t>’ </a:t>
                      </a:r>
                      <a:r>
                        <a:rPr lang="en-US" sz="800" dirty="0" smtClean="0">
                          <a:solidFill>
                            <a:schemeClr val="tx1"/>
                          </a:solidFill>
                          <a:effectLst/>
                        </a:rPr>
                        <a:t>priorities</a:t>
                      </a:r>
                      <a:r>
                        <a:rPr lang="en-US" sz="800" dirty="0">
                          <a:solidFill>
                            <a:schemeClr val="tx1"/>
                          </a:solidFill>
                          <a:effectLst/>
                        </a:rPr>
                        <a:t>, </a:t>
                      </a:r>
                      <a:r>
                        <a:rPr lang="en-US" sz="800" dirty="0" smtClean="0">
                          <a:solidFill>
                            <a:schemeClr val="tx1"/>
                          </a:solidFill>
                          <a:effectLst/>
                        </a:rPr>
                        <a:t>capacities</a:t>
                      </a:r>
                      <a:r>
                        <a:rPr lang="en-US" sz="800" dirty="0">
                          <a:solidFill>
                            <a:schemeClr val="tx1"/>
                          </a:solidFill>
                          <a:effectLst/>
                        </a:rPr>
                        <a:t>, and desires for </a:t>
                      </a:r>
                      <a:r>
                        <a:rPr lang="en-US" sz="800" dirty="0" smtClean="0">
                          <a:solidFill>
                            <a:schemeClr val="tx1"/>
                          </a:solidFill>
                          <a:effectLst/>
                        </a:rPr>
                        <a:t>partnership</a:t>
                      </a:r>
                      <a:r>
                        <a:rPr lang="en-US" sz="800" baseline="0" dirty="0" smtClean="0">
                          <a:solidFill>
                            <a:schemeClr val="tx1"/>
                          </a:solidFill>
                          <a:effectLst/>
                        </a:rPr>
                        <a:t> on TZD</a:t>
                      </a:r>
                      <a:r>
                        <a:rPr lang="en-US" sz="800" dirty="0" smtClean="0">
                          <a:solidFill>
                            <a:schemeClr val="tx1"/>
                          </a:solidFill>
                          <a:effectLst/>
                        </a:rPr>
                        <a:t>?</a:t>
                      </a:r>
                      <a:endParaRPr lang="en-US" sz="1000" dirty="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a:solidFill>
                            <a:schemeClr val="tx1"/>
                          </a:solidFill>
                          <a:effectLst/>
                        </a:rPr>
                        <a:t>Is there mutual trust and respect between your agency and key stakeholders?</a:t>
                      </a:r>
                      <a:endParaRPr lang="en-US" sz="100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dirty="0" smtClean="0">
                          <a:solidFill>
                            <a:schemeClr val="tx1"/>
                          </a:solidFill>
                          <a:effectLst/>
                        </a:rPr>
                        <a:t>Do your stakeholder relationships provide a net advantage to you</a:t>
                      </a:r>
                      <a:r>
                        <a:rPr lang="en-US" sz="800" baseline="0" dirty="0" smtClean="0">
                          <a:solidFill>
                            <a:schemeClr val="tx1"/>
                          </a:solidFill>
                          <a:effectLst/>
                        </a:rPr>
                        <a:t> and </a:t>
                      </a:r>
                      <a:r>
                        <a:rPr lang="en-US" sz="800" dirty="0" smtClean="0">
                          <a:solidFill>
                            <a:schemeClr val="tx1"/>
                          </a:solidFill>
                          <a:effectLst/>
                        </a:rPr>
                        <a:t>your partners?</a:t>
                      </a:r>
                      <a:endParaRPr lang="en-US" sz="1000" dirty="0">
                        <a:solidFill>
                          <a:schemeClr val="tx1"/>
                        </a:solidFill>
                        <a:effectLst/>
                        <a:latin typeface="Arial" panose="020B0604020202020204" pitchFamily="34" charset="0"/>
                        <a:ea typeface="Arial" panose="020B0604020202020204" pitchFamily="34" charset="0"/>
                      </a:endParaRPr>
                    </a:p>
                  </a:txBody>
                  <a:tcPr marL="43043" marR="43043" marT="43043" marB="43043"/>
                </a:tc>
                <a:extLst>
                  <a:ext uri="{0D108BD9-81ED-4DB2-BD59-A6C34878D82A}">
                    <a16:rowId xmlns:a16="http://schemas.microsoft.com/office/drawing/2014/main" val="10001"/>
                  </a:ext>
                </a:extLst>
              </a:tr>
              <a:tr h="878075">
                <a:tc>
                  <a:txBody>
                    <a:bodyPr/>
                    <a:lstStyle/>
                    <a:p>
                      <a:pPr marL="0" marR="0">
                        <a:lnSpc>
                          <a:spcPct val="115000"/>
                        </a:lnSpc>
                        <a:spcBef>
                          <a:spcPts val="0"/>
                        </a:spcBef>
                        <a:spcAft>
                          <a:spcPts val="0"/>
                        </a:spcAft>
                      </a:pPr>
                      <a:r>
                        <a:rPr lang="en-US" sz="800" b="1" dirty="0" smtClean="0">
                          <a:solidFill>
                            <a:schemeClr val="tx1"/>
                          </a:solidFill>
                          <a:effectLst/>
                          <a:latin typeface="Calibri" charset="0"/>
                          <a:ea typeface="Calibri" charset="0"/>
                          <a:cs typeface="Calibri" charset="0"/>
                        </a:rPr>
                        <a:t>2. Engagement </a:t>
                      </a:r>
                      <a:r>
                        <a:rPr lang="en-US" sz="800" b="1" dirty="0">
                          <a:solidFill>
                            <a:schemeClr val="tx1"/>
                          </a:solidFill>
                          <a:effectLst/>
                          <a:latin typeface="Calibri" charset="0"/>
                          <a:ea typeface="Calibri" charset="0"/>
                          <a:cs typeface="Calibri" charset="0"/>
                        </a:rPr>
                        <a:t>strategy</a:t>
                      </a:r>
                    </a:p>
                  </a:txBody>
                  <a:tcPr marL="43043" marR="43043" marT="43043" marB="43043"/>
                </a:tc>
                <a:tc>
                  <a:txBody>
                    <a:bodyPr/>
                    <a:lstStyle/>
                    <a:p>
                      <a:pPr marL="0" marR="0">
                        <a:lnSpc>
                          <a:spcPct val="115000"/>
                        </a:lnSpc>
                        <a:spcBef>
                          <a:spcPts val="0"/>
                        </a:spcBef>
                        <a:spcAft>
                          <a:spcPts val="0"/>
                        </a:spcAft>
                      </a:pPr>
                      <a:r>
                        <a:rPr lang="en-US" sz="800" dirty="0">
                          <a:solidFill>
                            <a:schemeClr val="tx1"/>
                          </a:solidFill>
                          <a:effectLst/>
                        </a:rPr>
                        <a:t>Does your agency have a general plan for communication or outreach to stakeholders?</a:t>
                      </a:r>
                      <a:endParaRPr lang="en-US" sz="1000" dirty="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dirty="0">
                          <a:solidFill>
                            <a:schemeClr val="tx1"/>
                          </a:solidFill>
                          <a:effectLst/>
                        </a:rPr>
                        <a:t>Does your agency have goals for </a:t>
                      </a:r>
                      <a:r>
                        <a:rPr lang="en-US" sz="800" dirty="0" smtClean="0">
                          <a:solidFill>
                            <a:schemeClr val="tx1"/>
                          </a:solidFill>
                          <a:effectLst/>
                        </a:rPr>
                        <a:t>engaging</a:t>
                      </a:r>
                      <a:r>
                        <a:rPr lang="en-US" sz="800" baseline="0" dirty="0" smtClean="0">
                          <a:solidFill>
                            <a:schemeClr val="tx1"/>
                          </a:solidFill>
                          <a:effectLst/>
                        </a:rPr>
                        <a:t> </a:t>
                      </a:r>
                      <a:r>
                        <a:rPr lang="en-US" sz="800" dirty="0" smtClean="0">
                          <a:solidFill>
                            <a:schemeClr val="tx1"/>
                          </a:solidFill>
                          <a:effectLst/>
                        </a:rPr>
                        <a:t>beyond </a:t>
                      </a:r>
                      <a:r>
                        <a:rPr lang="en-US" sz="800" dirty="0">
                          <a:solidFill>
                            <a:schemeClr val="tx1"/>
                          </a:solidFill>
                          <a:effectLst/>
                        </a:rPr>
                        <a:t>basic communication with stakeholders?</a:t>
                      </a:r>
                      <a:endParaRPr lang="en-US" sz="1000" dirty="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dirty="0" smtClean="0">
                          <a:solidFill>
                            <a:schemeClr val="tx1"/>
                          </a:solidFill>
                          <a:effectLst/>
                        </a:rPr>
                        <a:t>Does your agency differentiate your engagement strategies to accomplish different goals (e.g., gathering information vs. building buy-in)?</a:t>
                      </a:r>
                      <a:endParaRPr lang="en-US" sz="1000" dirty="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dirty="0" smtClean="0">
                          <a:solidFill>
                            <a:schemeClr val="tx1"/>
                          </a:solidFill>
                          <a:effectLst/>
                        </a:rPr>
                        <a:t>Is your agency effectively mobilizing methods, resources, and activities to fulfill your different</a:t>
                      </a:r>
                      <a:r>
                        <a:rPr lang="en-US" sz="800" baseline="0" dirty="0" smtClean="0">
                          <a:solidFill>
                            <a:schemeClr val="tx1"/>
                          </a:solidFill>
                          <a:effectLst/>
                        </a:rPr>
                        <a:t> </a:t>
                      </a:r>
                      <a:r>
                        <a:rPr lang="en-US" sz="800" dirty="0" smtClean="0">
                          <a:solidFill>
                            <a:schemeClr val="tx1"/>
                          </a:solidFill>
                          <a:effectLst/>
                        </a:rPr>
                        <a:t>engagement goals?</a:t>
                      </a:r>
                      <a:endParaRPr lang="en-US" sz="1000" dirty="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dirty="0" smtClean="0">
                          <a:solidFill>
                            <a:schemeClr val="tx1"/>
                          </a:solidFill>
                          <a:effectLst/>
                        </a:rPr>
                        <a:t>Does your agency periodically assess your engagement activities and recalibrate to</a:t>
                      </a:r>
                      <a:r>
                        <a:rPr lang="en-US" sz="800" baseline="0" dirty="0" smtClean="0">
                          <a:solidFill>
                            <a:schemeClr val="tx1"/>
                          </a:solidFill>
                          <a:effectLst/>
                        </a:rPr>
                        <a:t> </a:t>
                      </a:r>
                      <a:r>
                        <a:rPr lang="en-US" sz="800" dirty="0" smtClean="0">
                          <a:solidFill>
                            <a:schemeClr val="tx1"/>
                          </a:solidFill>
                          <a:effectLst/>
                        </a:rPr>
                        <a:t>improve?</a:t>
                      </a:r>
                      <a:endParaRPr lang="en-US" sz="1000" dirty="0">
                        <a:solidFill>
                          <a:schemeClr val="tx1"/>
                        </a:solidFill>
                        <a:effectLst/>
                        <a:latin typeface="Arial" panose="020B0604020202020204" pitchFamily="34" charset="0"/>
                        <a:ea typeface="Arial" panose="020B0604020202020204" pitchFamily="34" charset="0"/>
                      </a:endParaRPr>
                    </a:p>
                  </a:txBody>
                  <a:tcPr marL="43043" marR="43043" marT="43043" marB="43043"/>
                </a:tc>
                <a:extLst>
                  <a:ext uri="{0D108BD9-81ED-4DB2-BD59-A6C34878D82A}">
                    <a16:rowId xmlns:a16="http://schemas.microsoft.com/office/drawing/2014/main" val="2396240719"/>
                  </a:ext>
                </a:extLst>
              </a:tr>
              <a:tr h="746077">
                <a:tc>
                  <a:txBody>
                    <a:bodyPr/>
                    <a:lstStyle/>
                    <a:p>
                      <a:pPr marL="0" marR="0">
                        <a:lnSpc>
                          <a:spcPct val="115000"/>
                        </a:lnSpc>
                        <a:spcBef>
                          <a:spcPts val="0"/>
                        </a:spcBef>
                        <a:spcAft>
                          <a:spcPts val="0"/>
                        </a:spcAft>
                      </a:pPr>
                      <a:r>
                        <a:rPr lang="en-US" sz="800" b="1" dirty="0" smtClean="0">
                          <a:solidFill>
                            <a:schemeClr val="tx1"/>
                          </a:solidFill>
                          <a:effectLst/>
                          <a:latin typeface="Calibri" charset="0"/>
                          <a:ea typeface="Calibri" charset="0"/>
                          <a:cs typeface="Calibri" charset="0"/>
                        </a:rPr>
                        <a:t>3. Agency </a:t>
                      </a:r>
                      <a:r>
                        <a:rPr lang="en-US" sz="800" b="1" dirty="0">
                          <a:solidFill>
                            <a:schemeClr val="tx1"/>
                          </a:solidFill>
                          <a:effectLst/>
                          <a:latin typeface="Calibri" charset="0"/>
                          <a:ea typeface="Calibri" charset="0"/>
                          <a:cs typeface="Calibri" charset="0"/>
                        </a:rPr>
                        <a:t>capacity for engagement</a:t>
                      </a:r>
                    </a:p>
                  </a:txBody>
                  <a:tcPr marL="43043" marR="43043" marT="43043" marB="43043"/>
                </a:tc>
                <a:tc>
                  <a:txBody>
                    <a:bodyPr/>
                    <a:lstStyle/>
                    <a:p>
                      <a:pPr marL="0" marR="0">
                        <a:lnSpc>
                          <a:spcPct val="115000"/>
                        </a:lnSpc>
                        <a:spcBef>
                          <a:spcPts val="0"/>
                        </a:spcBef>
                        <a:spcAft>
                          <a:spcPts val="0"/>
                        </a:spcAft>
                      </a:pPr>
                      <a:r>
                        <a:rPr lang="en-US" sz="800" dirty="0">
                          <a:solidFill>
                            <a:schemeClr val="tx1"/>
                          </a:solidFill>
                          <a:effectLst/>
                        </a:rPr>
                        <a:t>Does your agency </a:t>
                      </a:r>
                      <a:r>
                        <a:rPr lang="en-US" sz="800" dirty="0" smtClean="0">
                          <a:solidFill>
                            <a:schemeClr val="tx1"/>
                          </a:solidFill>
                          <a:effectLst/>
                        </a:rPr>
                        <a:t>have </a:t>
                      </a:r>
                      <a:r>
                        <a:rPr lang="en-US" sz="800" dirty="0">
                          <a:solidFill>
                            <a:schemeClr val="tx1"/>
                          </a:solidFill>
                          <a:effectLst/>
                        </a:rPr>
                        <a:t>dedicated staff or </a:t>
                      </a:r>
                      <a:r>
                        <a:rPr lang="en-US" sz="800" dirty="0" smtClean="0">
                          <a:solidFill>
                            <a:schemeClr val="tx1"/>
                          </a:solidFill>
                          <a:effectLst/>
                        </a:rPr>
                        <a:t>a consulting </a:t>
                      </a:r>
                      <a:r>
                        <a:rPr lang="en-US" sz="800" dirty="0">
                          <a:solidFill>
                            <a:schemeClr val="tx1"/>
                          </a:solidFill>
                          <a:effectLst/>
                        </a:rPr>
                        <a:t>budget for communication and outreach?</a:t>
                      </a:r>
                      <a:endParaRPr lang="en-US" sz="1000" dirty="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dirty="0">
                          <a:solidFill>
                            <a:schemeClr val="tx1"/>
                          </a:solidFill>
                          <a:effectLst/>
                        </a:rPr>
                        <a:t>Does your agency have resources (tools, staff, funding) for </a:t>
                      </a:r>
                      <a:r>
                        <a:rPr lang="en-US" sz="800" dirty="0" smtClean="0">
                          <a:solidFill>
                            <a:schemeClr val="tx1"/>
                          </a:solidFill>
                          <a:effectLst/>
                        </a:rPr>
                        <a:t>general TZD-oriented </a:t>
                      </a:r>
                      <a:r>
                        <a:rPr lang="en-US" sz="800" dirty="0">
                          <a:solidFill>
                            <a:schemeClr val="tx1"/>
                          </a:solidFill>
                          <a:effectLst/>
                        </a:rPr>
                        <a:t>communication and outreach?</a:t>
                      </a:r>
                      <a:endParaRPr lang="en-US" sz="1000" dirty="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dirty="0">
                          <a:solidFill>
                            <a:schemeClr val="tx1"/>
                          </a:solidFill>
                          <a:effectLst/>
                        </a:rPr>
                        <a:t>Does your </a:t>
                      </a:r>
                      <a:r>
                        <a:rPr lang="en-US" sz="800" dirty="0" smtClean="0">
                          <a:solidFill>
                            <a:schemeClr val="tx1"/>
                          </a:solidFill>
                          <a:effectLst/>
                        </a:rPr>
                        <a:t>agenc</a:t>
                      </a:r>
                      <a:r>
                        <a:rPr lang="en-US" sz="800" dirty="0">
                          <a:solidFill>
                            <a:schemeClr val="tx1"/>
                          </a:solidFill>
                          <a:effectLst/>
                        </a:rPr>
                        <a:t>y</a:t>
                      </a:r>
                      <a:r>
                        <a:rPr lang="en-US" sz="800" dirty="0" smtClean="0">
                          <a:solidFill>
                            <a:schemeClr val="tx1"/>
                          </a:solidFill>
                          <a:effectLst/>
                        </a:rPr>
                        <a:t> </a:t>
                      </a:r>
                      <a:r>
                        <a:rPr lang="en-US" sz="800" dirty="0">
                          <a:solidFill>
                            <a:schemeClr val="tx1"/>
                          </a:solidFill>
                          <a:effectLst/>
                        </a:rPr>
                        <a:t>have resources for </a:t>
                      </a:r>
                      <a:r>
                        <a:rPr lang="en-US" sz="800" dirty="0" smtClean="0">
                          <a:solidFill>
                            <a:schemeClr val="tx1"/>
                          </a:solidFill>
                          <a:effectLst/>
                        </a:rPr>
                        <a:t>targeted</a:t>
                      </a:r>
                      <a:r>
                        <a:rPr lang="en-US" sz="800" baseline="0" dirty="0" smtClean="0">
                          <a:solidFill>
                            <a:schemeClr val="tx1"/>
                          </a:solidFill>
                          <a:effectLst/>
                        </a:rPr>
                        <a:t> </a:t>
                      </a:r>
                      <a:r>
                        <a:rPr lang="en-US" sz="800" dirty="0" smtClean="0">
                          <a:solidFill>
                            <a:schemeClr val="tx1"/>
                          </a:solidFill>
                          <a:effectLst/>
                        </a:rPr>
                        <a:t>TZD-oriented </a:t>
                      </a:r>
                      <a:r>
                        <a:rPr lang="en-US" sz="800" dirty="0">
                          <a:solidFill>
                            <a:schemeClr val="tx1"/>
                          </a:solidFill>
                          <a:effectLst/>
                        </a:rPr>
                        <a:t>communication </a:t>
                      </a:r>
                      <a:r>
                        <a:rPr lang="en-US" sz="800" dirty="0" smtClean="0">
                          <a:solidFill>
                            <a:schemeClr val="tx1"/>
                          </a:solidFill>
                          <a:effectLst/>
                        </a:rPr>
                        <a:t>and </a:t>
                      </a:r>
                      <a:r>
                        <a:rPr lang="en-US" sz="800" dirty="0">
                          <a:solidFill>
                            <a:schemeClr val="tx1"/>
                          </a:solidFill>
                          <a:effectLst/>
                        </a:rPr>
                        <a:t>outreach with differentiated audiences and stakeholders?</a:t>
                      </a:r>
                      <a:endParaRPr lang="en-US" sz="1000" dirty="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dirty="0" smtClean="0">
                          <a:solidFill>
                            <a:schemeClr val="tx1"/>
                          </a:solidFill>
                          <a:effectLst/>
                        </a:rPr>
                        <a:t>Does </a:t>
                      </a:r>
                      <a:r>
                        <a:rPr lang="en-US" sz="800" dirty="0">
                          <a:solidFill>
                            <a:schemeClr val="tx1"/>
                          </a:solidFill>
                          <a:effectLst/>
                        </a:rPr>
                        <a:t>your agency’s staff have </a:t>
                      </a:r>
                      <a:r>
                        <a:rPr lang="en-US" sz="800" dirty="0" smtClean="0">
                          <a:solidFill>
                            <a:schemeClr val="tx1"/>
                          </a:solidFill>
                          <a:effectLst/>
                        </a:rPr>
                        <a:t>skills </a:t>
                      </a:r>
                      <a:r>
                        <a:rPr lang="en-US" sz="800" dirty="0">
                          <a:solidFill>
                            <a:schemeClr val="tx1"/>
                          </a:solidFill>
                          <a:effectLst/>
                        </a:rPr>
                        <a:t>and resources for supporting collaboration as well as outreach?</a:t>
                      </a:r>
                      <a:endParaRPr lang="en-US" sz="1000" dirty="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dirty="0">
                          <a:solidFill>
                            <a:schemeClr val="tx1"/>
                          </a:solidFill>
                          <a:effectLst/>
                        </a:rPr>
                        <a:t>Does your agency support skill-building or cross-training for TZD activities among stakeholders?</a:t>
                      </a:r>
                      <a:endParaRPr lang="en-US" sz="1000" dirty="0">
                        <a:solidFill>
                          <a:schemeClr val="tx1"/>
                        </a:solidFill>
                        <a:effectLst/>
                        <a:latin typeface="Arial" panose="020B0604020202020204" pitchFamily="34" charset="0"/>
                        <a:ea typeface="Arial" panose="020B0604020202020204" pitchFamily="34" charset="0"/>
                      </a:endParaRPr>
                    </a:p>
                  </a:txBody>
                  <a:tcPr marL="43043" marR="43043" marT="43043" marB="43043"/>
                </a:tc>
                <a:extLst>
                  <a:ext uri="{0D108BD9-81ED-4DB2-BD59-A6C34878D82A}">
                    <a16:rowId xmlns:a16="http://schemas.microsoft.com/office/drawing/2014/main" val="97212858"/>
                  </a:ext>
                </a:extLst>
              </a:tr>
              <a:tr h="878075">
                <a:tc>
                  <a:txBody>
                    <a:bodyPr/>
                    <a:lstStyle/>
                    <a:p>
                      <a:pPr marL="0" marR="0">
                        <a:lnSpc>
                          <a:spcPct val="115000"/>
                        </a:lnSpc>
                        <a:spcBef>
                          <a:spcPts val="0"/>
                        </a:spcBef>
                        <a:spcAft>
                          <a:spcPts val="0"/>
                        </a:spcAft>
                      </a:pPr>
                      <a:r>
                        <a:rPr lang="en-US" sz="800" b="1" dirty="0" smtClean="0">
                          <a:solidFill>
                            <a:schemeClr val="tx1"/>
                          </a:solidFill>
                          <a:effectLst/>
                          <a:latin typeface="Calibri" charset="0"/>
                          <a:ea typeface="Calibri" charset="0"/>
                          <a:cs typeface="Calibri" charset="0"/>
                        </a:rPr>
                        <a:t>4. Level </a:t>
                      </a:r>
                      <a:r>
                        <a:rPr lang="en-US" sz="800" b="1" dirty="0">
                          <a:solidFill>
                            <a:schemeClr val="tx1"/>
                          </a:solidFill>
                          <a:effectLst/>
                          <a:latin typeface="Calibri" charset="0"/>
                          <a:ea typeface="Calibri" charset="0"/>
                          <a:cs typeface="Calibri" charset="0"/>
                        </a:rPr>
                        <a:t>of engagement</a:t>
                      </a:r>
                    </a:p>
                  </a:txBody>
                  <a:tcPr marL="43043" marR="43043" marT="43043" marB="43043"/>
                </a:tc>
                <a:tc>
                  <a:txBody>
                    <a:bodyPr/>
                    <a:lstStyle/>
                    <a:p>
                      <a:pPr marL="0" marR="0">
                        <a:lnSpc>
                          <a:spcPct val="115000"/>
                        </a:lnSpc>
                        <a:spcBef>
                          <a:spcPts val="0"/>
                        </a:spcBef>
                        <a:spcAft>
                          <a:spcPts val="0"/>
                        </a:spcAft>
                      </a:pPr>
                      <a:r>
                        <a:rPr lang="en-US" sz="800" dirty="0">
                          <a:solidFill>
                            <a:schemeClr val="tx1"/>
                          </a:solidFill>
                          <a:effectLst/>
                          <a:latin typeface="Calibri" charset="0"/>
                          <a:ea typeface="Calibri" charset="0"/>
                          <a:cs typeface="Calibri" charset="0"/>
                        </a:rPr>
                        <a:t>Informing: Are your key stakeholders aware of your </a:t>
                      </a:r>
                      <a:r>
                        <a:rPr lang="en-US" sz="800" dirty="0" smtClean="0">
                          <a:solidFill>
                            <a:schemeClr val="tx1"/>
                          </a:solidFill>
                          <a:effectLst/>
                          <a:latin typeface="Calibri" charset="0"/>
                          <a:ea typeface="Calibri" charset="0"/>
                          <a:cs typeface="Calibri" charset="0"/>
                        </a:rPr>
                        <a:t>state goals </a:t>
                      </a:r>
                      <a:r>
                        <a:rPr lang="en-US" sz="800" dirty="0">
                          <a:solidFill>
                            <a:schemeClr val="tx1"/>
                          </a:solidFill>
                          <a:effectLst/>
                          <a:latin typeface="Calibri" charset="0"/>
                          <a:ea typeface="Calibri" charset="0"/>
                          <a:cs typeface="Calibri" charset="0"/>
                        </a:rPr>
                        <a:t>and </a:t>
                      </a:r>
                      <a:r>
                        <a:rPr lang="en-US" sz="800" dirty="0" smtClean="0">
                          <a:solidFill>
                            <a:schemeClr val="tx1"/>
                          </a:solidFill>
                          <a:effectLst/>
                          <a:latin typeface="Calibri" charset="0"/>
                          <a:ea typeface="Calibri" charset="0"/>
                          <a:cs typeface="Calibri" charset="0"/>
                        </a:rPr>
                        <a:t>activities?</a:t>
                      </a:r>
                      <a:endParaRPr lang="en-US" sz="800" dirty="0">
                        <a:solidFill>
                          <a:schemeClr val="tx1"/>
                        </a:solidFill>
                        <a:effectLst/>
                        <a:latin typeface="Calibri" charset="0"/>
                        <a:ea typeface="Calibri" charset="0"/>
                        <a:cs typeface="Calibri" charset="0"/>
                      </a:endParaRPr>
                    </a:p>
                  </a:txBody>
                  <a:tcPr marL="43043" marR="43043" marT="43043" marB="43043"/>
                </a:tc>
                <a:tc>
                  <a:txBody>
                    <a:bodyPr/>
                    <a:lstStyle/>
                    <a:p>
                      <a:pPr marL="0" marR="0">
                        <a:lnSpc>
                          <a:spcPct val="115000"/>
                        </a:lnSpc>
                        <a:spcBef>
                          <a:spcPts val="0"/>
                        </a:spcBef>
                        <a:spcAft>
                          <a:spcPts val="0"/>
                        </a:spcAft>
                      </a:pPr>
                      <a:r>
                        <a:rPr lang="en-US" sz="800" dirty="0">
                          <a:solidFill>
                            <a:schemeClr val="tx1"/>
                          </a:solidFill>
                          <a:effectLst/>
                          <a:latin typeface="Calibri" charset="0"/>
                          <a:ea typeface="Calibri" charset="0"/>
                          <a:cs typeface="Calibri" charset="0"/>
                        </a:rPr>
                        <a:t>Participation: Do key stakeholders provide input to and influence TZD activities in the state?</a:t>
                      </a:r>
                    </a:p>
                  </a:txBody>
                  <a:tcPr marL="43043" marR="43043" marT="43043" marB="43043"/>
                </a:tc>
                <a:tc>
                  <a:txBody>
                    <a:bodyPr/>
                    <a:lstStyle/>
                    <a:p>
                      <a:pPr marL="0" marR="0">
                        <a:lnSpc>
                          <a:spcPct val="115000"/>
                        </a:lnSpc>
                        <a:spcBef>
                          <a:spcPts val="0"/>
                        </a:spcBef>
                        <a:spcAft>
                          <a:spcPts val="0"/>
                        </a:spcAft>
                      </a:pPr>
                      <a:r>
                        <a:rPr lang="en-US" sz="800" dirty="0">
                          <a:solidFill>
                            <a:schemeClr val="tx1"/>
                          </a:solidFill>
                          <a:effectLst/>
                          <a:latin typeface="Calibri" charset="0"/>
                          <a:ea typeface="Calibri" charset="0"/>
                          <a:cs typeface="Calibri" charset="0"/>
                        </a:rPr>
                        <a:t>Collaboration: Do key stakeholders help </a:t>
                      </a:r>
                      <a:r>
                        <a:rPr lang="en-US" sz="800" dirty="0" smtClean="0">
                          <a:solidFill>
                            <a:schemeClr val="tx1"/>
                          </a:solidFill>
                          <a:effectLst/>
                          <a:latin typeface="Calibri" charset="0"/>
                          <a:ea typeface="Calibri" charset="0"/>
                          <a:cs typeface="Calibri" charset="0"/>
                        </a:rPr>
                        <a:t>to implement </a:t>
                      </a:r>
                      <a:r>
                        <a:rPr lang="en-US" sz="800" dirty="0">
                          <a:solidFill>
                            <a:schemeClr val="tx1"/>
                          </a:solidFill>
                          <a:effectLst/>
                          <a:latin typeface="Calibri" charset="0"/>
                          <a:ea typeface="Calibri" charset="0"/>
                          <a:cs typeface="Calibri" charset="0"/>
                        </a:rPr>
                        <a:t>TZD activities in the </a:t>
                      </a:r>
                      <a:r>
                        <a:rPr lang="en-US" sz="800" dirty="0" smtClean="0">
                          <a:solidFill>
                            <a:schemeClr val="tx1"/>
                          </a:solidFill>
                          <a:effectLst/>
                          <a:latin typeface="Calibri" charset="0"/>
                          <a:ea typeface="Calibri" charset="0"/>
                          <a:cs typeface="Calibri" charset="0"/>
                        </a:rPr>
                        <a:t>state?</a:t>
                      </a:r>
                      <a:endParaRPr lang="en-US" sz="800" dirty="0">
                        <a:solidFill>
                          <a:schemeClr val="tx1"/>
                        </a:solidFill>
                        <a:effectLst/>
                        <a:latin typeface="Calibri" charset="0"/>
                        <a:ea typeface="Calibri" charset="0"/>
                        <a:cs typeface="Calibri" charset="0"/>
                      </a:endParaRPr>
                    </a:p>
                  </a:txBody>
                  <a:tcPr marL="43043" marR="43043" marT="43043" marB="43043"/>
                </a:tc>
                <a:tc>
                  <a:txBody>
                    <a:bodyPr/>
                    <a:lstStyle/>
                    <a:p>
                      <a:pPr marL="0" marR="0" indent="0" algn="l" defTabSz="685800" rtl="0" eaLnBrk="1" fontAlgn="auto" latinLnBrk="0" hangingPunct="1">
                        <a:lnSpc>
                          <a:spcPct val="115000"/>
                        </a:lnSpc>
                        <a:spcBef>
                          <a:spcPts val="0"/>
                        </a:spcBef>
                        <a:spcAft>
                          <a:spcPts val="0"/>
                        </a:spcAft>
                        <a:buClrTx/>
                        <a:buSzTx/>
                        <a:buFontTx/>
                        <a:buNone/>
                        <a:tabLst/>
                        <a:defRPr/>
                      </a:pPr>
                      <a:r>
                        <a:rPr lang="en-US" sz="800" dirty="0" smtClean="0">
                          <a:solidFill>
                            <a:schemeClr val="tx1"/>
                          </a:solidFill>
                          <a:effectLst/>
                          <a:latin typeface="Calibri" charset="0"/>
                          <a:ea typeface="Calibri" charset="0"/>
                          <a:cs typeface="Calibri" charset="0"/>
                        </a:rPr>
                        <a:t>Adaptive, shared management: Is your agency part of a well-coordinated TZD network of many active, committed actors in the state?</a:t>
                      </a:r>
                    </a:p>
                  </a:txBody>
                  <a:tcPr marL="43043" marR="43043" marT="43043" marB="43043"/>
                </a:tc>
                <a:tc>
                  <a:txBody>
                    <a:bodyPr/>
                    <a:lstStyle/>
                    <a:p>
                      <a:pPr marL="0" marR="0" indent="0" algn="l" defTabSz="685800" rtl="0" eaLnBrk="1" fontAlgn="auto" latinLnBrk="0" hangingPunct="1">
                        <a:lnSpc>
                          <a:spcPct val="115000"/>
                        </a:lnSpc>
                        <a:spcBef>
                          <a:spcPts val="0"/>
                        </a:spcBef>
                        <a:spcAft>
                          <a:spcPts val="0"/>
                        </a:spcAft>
                        <a:buClrTx/>
                        <a:buSzTx/>
                        <a:buFontTx/>
                        <a:buNone/>
                        <a:tabLst/>
                        <a:defRPr/>
                      </a:pPr>
                      <a:r>
                        <a:rPr lang="en-US" sz="800" dirty="0" smtClean="0">
                          <a:solidFill>
                            <a:schemeClr val="tx1"/>
                          </a:solidFill>
                          <a:effectLst/>
                          <a:latin typeface="Calibri" charset="0"/>
                          <a:ea typeface="Calibri" charset="0"/>
                          <a:cs typeface="Calibri" charset="0"/>
                        </a:rPr>
                        <a:t>Inclusion: Do key stakeholders help set priorities, design and implement programs, and measure TZD activities in the state?</a:t>
                      </a:r>
                    </a:p>
                  </a:txBody>
                  <a:tcPr marL="43043" marR="43043" marT="43043" marB="43043"/>
                </a:tc>
                <a:extLst>
                  <a:ext uri="{0D108BD9-81ED-4DB2-BD59-A6C34878D82A}">
                    <a16:rowId xmlns:a16="http://schemas.microsoft.com/office/drawing/2014/main" val="2566528104"/>
                  </a:ext>
                </a:extLst>
              </a:tr>
              <a:tr h="878075">
                <a:tc>
                  <a:txBody>
                    <a:bodyPr/>
                    <a:lstStyle/>
                    <a:p>
                      <a:pPr marL="0" marR="0" indent="0" algn="l" defTabSz="685800" rtl="0" eaLnBrk="1" fontAlgn="auto" latinLnBrk="0" hangingPunct="1">
                        <a:lnSpc>
                          <a:spcPct val="115000"/>
                        </a:lnSpc>
                        <a:spcBef>
                          <a:spcPts val="0"/>
                        </a:spcBef>
                        <a:spcAft>
                          <a:spcPts val="0"/>
                        </a:spcAft>
                        <a:buClrTx/>
                        <a:buSzTx/>
                        <a:buFontTx/>
                        <a:buNone/>
                        <a:tabLst/>
                        <a:defRPr/>
                      </a:pPr>
                      <a:r>
                        <a:rPr lang="en-US" sz="800" b="1" dirty="0" smtClean="0">
                          <a:solidFill>
                            <a:schemeClr val="tx1"/>
                          </a:solidFill>
                          <a:effectLst/>
                          <a:latin typeface="+mn-lt"/>
                        </a:rPr>
                        <a:t>5. Shared metrics</a:t>
                      </a:r>
                      <a:endParaRPr lang="en-US" sz="1000" b="1" dirty="0">
                        <a:solidFill>
                          <a:schemeClr val="tx1"/>
                        </a:solidFill>
                        <a:effectLst/>
                        <a:latin typeface="+mn-lt"/>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b="0" dirty="0" smtClean="0">
                          <a:solidFill>
                            <a:schemeClr val="tx1"/>
                          </a:solidFill>
                          <a:ea typeface="Arial" panose="020B0604020202020204" pitchFamily="34" charset="0"/>
                        </a:rPr>
                        <a:t>Do your agency and key partners share and review crash data?</a:t>
                      </a:r>
                      <a:endParaRPr lang="en-US" sz="800" b="0" dirty="0">
                        <a:solidFill>
                          <a:schemeClr val="tx1"/>
                        </a:solidFill>
                        <a:effectLst/>
                        <a:latin typeface="+mn-lt"/>
                        <a:ea typeface="Arial" panose="020B0604020202020204" pitchFamily="34" charset="0"/>
                      </a:endParaRPr>
                    </a:p>
                  </a:txBody>
                  <a:tcPr marL="43043" marR="43043" marT="43043" marB="43043"/>
                </a:tc>
                <a:tc>
                  <a:txBody>
                    <a:bodyPr/>
                    <a:lstStyle/>
                    <a:p>
                      <a:pPr marL="0" marR="0" indent="0" algn="l" defTabSz="685800" rtl="0" eaLnBrk="1" fontAlgn="auto" latinLnBrk="0" hangingPunct="1">
                        <a:lnSpc>
                          <a:spcPct val="115000"/>
                        </a:lnSpc>
                        <a:spcBef>
                          <a:spcPts val="0"/>
                        </a:spcBef>
                        <a:spcAft>
                          <a:spcPts val="0"/>
                        </a:spcAft>
                        <a:buClrTx/>
                        <a:buSzTx/>
                        <a:buFontTx/>
                        <a:buNone/>
                        <a:tabLst/>
                        <a:defRPr/>
                      </a:pPr>
                      <a:r>
                        <a:rPr lang="en-US" sz="800" dirty="0" smtClean="0">
                          <a:solidFill>
                            <a:schemeClr val="tx1"/>
                          </a:solidFill>
                          <a:effectLst/>
                          <a:latin typeface="+mn-lt"/>
                          <a:ea typeface="Arial" panose="020B0604020202020204" pitchFamily="34" charset="0"/>
                        </a:rPr>
                        <a:t>Do your</a:t>
                      </a:r>
                      <a:r>
                        <a:rPr lang="en-US" sz="800" baseline="0" dirty="0" smtClean="0">
                          <a:solidFill>
                            <a:schemeClr val="tx1"/>
                          </a:solidFill>
                          <a:effectLst/>
                          <a:latin typeface="+mn-lt"/>
                          <a:ea typeface="Arial" panose="020B0604020202020204" pitchFamily="34" charset="0"/>
                        </a:rPr>
                        <a:t> agency and key partners have shared metrics for setting and monitoring progress toward goals?</a:t>
                      </a:r>
                      <a:endParaRPr lang="en-US" sz="800" dirty="0" smtClean="0">
                        <a:solidFill>
                          <a:schemeClr val="tx1"/>
                        </a:solidFill>
                        <a:effectLst/>
                        <a:latin typeface="+mn-lt"/>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b="0" dirty="0" smtClean="0">
                          <a:solidFill>
                            <a:schemeClr val="tx1"/>
                          </a:solidFill>
                        </a:rPr>
                        <a:t>Do your agency and key partners use the data and metrics to identify safety</a:t>
                      </a:r>
                      <a:r>
                        <a:rPr lang="en-US" sz="800" b="0" baseline="0" dirty="0" smtClean="0">
                          <a:solidFill>
                            <a:schemeClr val="tx1"/>
                          </a:solidFill>
                        </a:rPr>
                        <a:t> issues</a:t>
                      </a:r>
                      <a:r>
                        <a:rPr lang="en-US" sz="800" b="0" dirty="0" smtClean="0">
                          <a:solidFill>
                            <a:schemeClr val="tx1"/>
                          </a:solidFill>
                        </a:rPr>
                        <a:t> and potential resolutions? </a:t>
                      </a:r>
                      <a:endParaRPr lang="en-US" sz="800" b="0" dirty="0">
                        <a:solidFill>
                          <a:schemeClr val="tx1"/>
                        </a:solidFill>
                        <a:effectLst/>
                        <a:latin typeface="+mn-lt"/>
                        <a:ea typeface="Arial" panose="020B0604020202020204" pitchFamily="34" charset="0"/>
                      </a:endParaRPr>
                    </a:p>
                  </a:txBody>
                  <a:tcPr marL="43043" marR="43043" marT="43043" marB="43043"/>
                </a:tc>
                <a:tc>
                  <a:txBody>
                    <a:bodyPr/>
                    <a:lstStyle/>
                    <a:p>
                      <a:pPr marL="0" marR="0" indent="0" algn="l" defTabSz="685800" rtl="0" eaLnBrk="1" fontAlgn="auto" latinLnBrk="0" hangingPunct="1">
                        <a:lnSpc>
                          <a:spcPct val="114000"/>
                        </a:lnSpc>
                        <a:spcBef>
                          <a:spcPts val="750"/>
                        </a:spcBef>
                        <a:spcAft>
                          <a:spcPts val="0"/>
                        </a:spcAft>
                        <a:buClrTx/>
                        <a:buSzTx/>
                        <a:buFont typeface="Arial" panose="020B0604020202020204" pitchFamily="34" charset="0"/>
                        <a:buNone/>
                        <a:tabLst/>
                        <a:defRPr/>
                      </a:pPr>
                      <a:r>
                        <a:rPr lang="en-US" sz="800" b="0" kern="1200" dirty="0" smtClean="0">
                          <a:solidFill>
                            <a:schemeClr val="tx1"/>
                          </a:solidFill>
                          <a:effectLst/>
                        </a:rPr>
                        <a:t>Do</a:t>
                      </a:r>
                      <a:r>
                        <a:rPr lang="en-US" sz="800" b="0" kern="1200" baseline="0" dirty="0" smtClean="0">
                          <a:solidFill>
                            <a:schemeClr val="tx1"/>
                          </a:solidFill>
                          <a:effectLst/>
                        </a:rPr>
                        <a:t> your agency and key partners utilize the data to respond proactively, as well as reactively, to pursue progress on shared metrics?</a:t>
                      </a:r>
                      <a:endParaRPr lang="en-US" sz="800" b="0" dirty="0">
                        <a:solidFill>
                          <a:schemeClr val="tx1"/>
                        </a:solidFill>
                      </a:endParaRPr>
                    </a:p>
                  </a:txBody>
                  <a:tcPr marL="43043" marR="43043" marT="43043" marB="43043"/>
                </a:tc>
                <a:tc>
                  <a:txBody>
                    <a:bodyPr/>
                    <a:lstStyle/>
                    <a:p>
                      <a:pPr marL="0" marR="0" indent="0" algn="l" defTabSz="685800" rtl="0" eaLnBrk="1" fontAlgn="auto" latinLnBrk="0" hangingPunct="1">
                        <a:lnSpc>
                          <a:spcPct val="115000"/>
                        </a:lnSpc>
                        <a:spcBef>
                          <a:spcPts val="0"/>
                        </a:spcBef>
                        <a:spcAft>
                          <a:spcPts val="0"/>
                        </a:spcAft>
                        <a:buClrTx/>
                        <a:buSzTx/>
                        <a:buFontTx/>
                        <a:buNone/>
                        <a:tabLst/>
                        <a:defRPr/>
                      </a:pPr>
                      <a:r>
                        <a:rPr lang="en-US" sz="800" dirty="0" smtClean="0">
                          <a:solidFill>
                            <a:schemeClr val="tx1"/>
                          </a:solidFill>
                          <a:effectLst/>
                          <a:latin typeface="+mn-lt"/>
                          <a:ea typeface="Arial" panose="020B0604020202020204" pitchFamily="34" charset="0"/>
                        </a:rPr>
                        <a:t>Are </a:t>
                      </a:r>
                      <a:r>
                        <a:rPr lang="en-US" sz="800" baseline="0" dirty="0" smtClean="0">
                          <a:solidFill>
                            <a:schemeClr val="tx1"/>
                          </a:solidFill>
                          <a:effectLst/>
                          <a:latin typeface="+mn-lt"/>
                          <a:ea typeface="Arial" panose="020B0604020202020204" pitchFamily="34" charset="0"/>
                        </a:rPr>
                        <a:t>your agency and key partners achieving progress on short- and long- term shared metrics?</a:t>
                      </a:r>
                      <a:endParaRPr lang="en-US" sz="800" dirty="0">
                        <a:solidFill>
                          <a:schemeClr val="tx1"/>
                        </a:solidFill>
                        <a:effectLst/>
                        <a:latin typeface="+mn-lt"/>
                        <a:ea typeface="Arial" panose="020B0604020202020204" pitchFamily="34" charset="0"/>
                      </a:endParaRPr>
                    </a:p>
                  </a:txBody>
                  <a:tcPr marL="43043" marR="43043" marT="43043" marB="43043"/>
                </a:tc>
                <a:extLst>
                  <a:ext uri="{0D108BD9-81ED-4DB2-BD59-A6C34878D82A}">
                    <a16:rowId xmlns:a16="http://schemas.microsoft.com/office/drawing/2014/main" val="10005"/>
                  </a:ext>
                </a:extLst>
              </a:tr>
              <a:tr h="878075">
                <a:tc>
                  <a:txBody>
                    <a:bodyPr/>
                    <a:lstStyle/>
                    <a:p>
                      <a:pPr marL="0" marR="0">
                        <a:lnSpc>
                          <a:spcPct val="115000"/>
                        </a:lnSpc>
                        <a:spcBef>
                          <a:spcPts val="0"/>
                        </a:spcBef>
                        <a:spcAft>
                          <a:spcPts val="0"/>
                        </a:spcAft>
                      </a:pPr>
                      <a:r>
                        <a:rPr lang="en-US" sz="800" b="1" dirty="0" smtClean="0">
                          <a:solidFill>
                            <a:schemeClr val="tx1"/>
                          </a:solidFill>
                          <a:effectLst/>
                        </a:rPr>
                        <a:t>6. Benefits </a:t>
                      </a:r>
                      <a:r>
                        <a:rPr lang="en-US" sz="800" b="1" dirty="0">
                          <a:solidFill>
                            <a:schemeClr val="tx1"/>
                          </a:solidFill>
                          <a:effectLst/>
                        </a:rPr>
                        <a:t>of engagement</a:t>
                      </a:r>
                      <a:endParaRPr lang="en-US" sz="1000" b="1" dirty="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dirty="0" smtClean="0">
                          <a:solidFill>
                            <a:schemeClr val="tx1"/>
                          </a:solidFill>
                          <a:effectLst/>
                        </a:rPr>
                        <a:t>Burnout</a:t>
                      </a:r>
                      <a:r>
                        <a:rPr lang="en-US" sz="800" dirty="0">
                          <a:solidFill>
                            <a:schemeClr val="tx1"/>
                          </a:solidFill>
                          <a:effectLst/>
                        </a:rPr>
                        <a:t>: </a:t>
                      </a:r>
                      <a:r>
                        <a:rPr lang="en-US" sz="800" dirty="0" smtClean="0">
                          <a:solidFill>
                            <a:schemeClr val="tx1"/>
                          </a:solidFill>
                          <a:effectLst/>
                        </a:rPr>
                        <a:t>Has your agency avoided </a:t>
                      </a:r>
                      <a:r>
                        <a:rPr lang="en-US" sz="800" baseline="0" dirty="0" smtClean="0">
                          <a:solidFill>
                            <a:schemeClr val="tx1"/>
                          </a:solidFill>
                          <a:effectLst/>
                        </a:rPr>
                        <a:t>situations where </a:t>
                      </a:r>
                      <a:r>
                        <a:rPr lang="en-US" sz="800" dirty="0" smtClean="0">
                          <a:solidFill>
                            <a:schemeClr val="tx1"/>
                          </a:solidFill>
                          <a:effectLst/>
                        </a:rPr>
                        <a:t> communication or engagement </a:t>
                      </a:r>
                      <a:r>
                        <a:rPr lang="en-US" sz="800" dirty="0">
                          <a:solidFill>
                            <a:schemeClr val="tx1"/>
                          </a:solidFill>
                          <a:effectLst/>
                        </a:rPr>
                        <a:t>efforts </a:t>
                      </a:r>
                      <a:r>
                        <a:rPr lang="en-US" sz="800" dirty="0" smtClean="0">
                          <a:solidFill>
                            <a:schemeClr val="tx1"/>
                          </a:solidFill>
                          <a:effectLst/>
                        </a:rPr>
                        <a:t>seem </a:t>
                      </a:r>
                      <a:r>
                        <a:rPr lang="en-US" sz="800" dirty="0">
                          <a:solidFill>
                            <a:schemeClr val="tx1"/>
                          </a:solidFill>
                          <a:effectLst/>
                        </a:rPr>
                        <a:t>to cause more trouble than they are worth?</a:t>
                      </a:r>
                      <a:endParaRPr lang="en-US" sz="1000" dirty="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dirty="0">
                          <a:solidFill>
                            <a:schemeClr val="tx1"/>
                          </a:solidFill>
                          <a:effectLst/>
                        </a:rPr>
                        <a:t>Resource-intensive: </a:t>
                      </a:r>
                      <a:r>
                        <a:rPr lang="en-US" sz="800" dirty="0" smtClean="0">
                          <a:solidFill>
                            <a:schemeClr val="tx1"/>
                          </a:solidFill>
                          <a:effectLst/>
                        </a:rPr>
                        <a:t>Do your agency’s TZD engagement efforts generate at least as many resources as they consume?</a:t>
                      </a:r>
                      <a:endParaRPr lang="en-US" sz="1000" dirty="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b="0" dirty="0" smtClean="0">
                          <a:solidFill>
                            <a:schemeClr val="tx1"/>
                          </a:solidFill>
                        </a:rPr>
                        <a:t>Net benefit: Do your agency’s TZD engagement efforts provide benefits to collective TZD efforts?</a:t>
                      </a:r>
                      <a:endParaRPr lang="en-US" sz="1000" dirty="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dirty="0" smtClean="0">
                          <a:solidFill>
                            <a:schemeClr val="tx1"/>
                          </a:solidFill>
                          <a:effectLst/>
                        </a:rPr>
                        <a:t>Collaborative advantage: Do your stakeholder relationships provide a net advantage to you</a:t>
                      </a:r>
                      <a:r>
                        <a:rPr lang="en-US" sz="800" baseline="0" dirty="0" smtClean="0">
                          <a:solidFill>
                            <a:schemeClr val="tx1"/>
                          </a:solidFill>
                          <a:effectLst/>
                        </a:rPr>
                        <a:t> and </a:t>
                      </a:r>
                      <a:r>
                        <a:rPr lang="en-US" sz="800" dirty="0" smtClean="0">
                          <a:solidFill>
                            <a:schemeClr val="tx1"/>
                          </a:solidFill>
                          <a:effectLst/>
                        </a:rPr>
                        <a:t>your partners?</a:t>
                      </a:r>
                      <a:endParaRPr lang="en-US" sz="1000" dirty="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dirty="0">
                          <a:solidFill>
                            <a:schemeClr val="tx1"/>
                          </a:solidFill>
                          <a:effectLst/>
                        </a:rPr>
                        <a:t>Collective impact: Do your state’s TZD engagement and collaboration efforts amplify and enhance your positive, collective impact to reduce deaths?</a:t>
                      </a:r>
                      <a:endParaRPr lang="en-US" sz="1000" dirty="0">
                        <a:solidFill>
                          <a:schemeClr val="tx1"/>
                        </a:solidFill>
                        <a:effectLst/>
                        <a:latin typeface="Arial" panose="020B0604020202020204" pitchFamily="34" charset="0"/>
                        <a:ea typeface="Arial" panose="020B0604020202020204" pitchFamily="34" charset="0"/>
                      </a:endParaRPr>
                    </a:p>
                  </a:txBody>
                  <a:tcPr marL="43043" marR="43043" marT="43043" marB="43043"/>
                </a:tc>
                <a:extLst>
                  <a:ext uri="{0D108BD9-81ED-4DB2-BD59-A6C34878D82A}">
                    <a16:rowId xmlns:a16="http://schemas.microsoft.com/office/drawing/2014/main" val="901481208"/>
                  </a:ext>
                </a:extLst>
              </a:tr>
            </a:tbl>
          </a:graphicData>
        </a:graphic>
      </p:graphicFrame>
      <p:sp>
        <p:nvSpPr>
          <p:cNvPr id="4" name="Rounded Rectangle 3"/>
          <p:cNvSpPr/>
          <p:nvPr/>
        </p:nvSpPr>
        <p:spPr>
          <a:xfrm>
            <a:off x="254522" y="3515709"/>
            <a:ext cx="8597245" cy="903891"/>
          </a:xfrm>
          <a:prstGeom prst="roundRect">
            <a:avLst>
              <a:gd name="adj" fmla="val 9188"/>
            </a:avLst>
          </a:prstGeom>
          <a:noFill/>
          <a:ln w="76200">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accent2"/>
              </a:solidFill>
            </a:endParaRPr>
          </a:p>
        </p:txBody>
      </p:sp>
    </p:spTree>
    <p:extLst>
      <p:ext uri="{BB962C8B-B14F-4D97-AF65-F5344CB8AC3E}">
        <p14:creationId xmlns:p14="http://schemas.microsoft.com/office/powerpoint/2010/main" val="344822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a:t>
            </a:r>
            <a:r>
              <a:rPr lang="en-US" dirty="0" smtClean="0"/>
              <a:t>. Level of engagement</a:t>
            </a:r>
            <a:endParaRPr lang="en-US" dirty="0"/>
          </a:p>
        </p:txBody>
      </p:sp>
      <p:sp>
        <p:nvSpPr>
          <p:cNvPr id="3" name="Content Placeholder 2"/>
          <p:cNvSpPr>
            <a:spLocks noGrp="1"/>
          </p:cNvSpPr>
          <p:nvPr>
            <p:ph idx="1"/>
          </p:nvPr>
        </p:nvSpPr>
        <p:spPr>
          <a:xfrm>
            <a:off x="628650" y="1426464"/>
            <a:ext cx="7886700" cy="5075936"/>
          </a:xfrm>
        </p:spPr>
        <p:txBody>
          <a:bodyPr>
            <a:normAutofit fontScale="92500" lnSpcReduction="10000"/>
          </a:bodyPr>
          <a:lstStyle/>
          <a:p>
            <a:pPr marL="0" marR="0" indent="0">
              <a:lnSpc>
                <a:spcPct val="114000"/>
              </a:lnSpc>
              <a:spcAft>
                <a:spcPts val="0"/>
              </a:spcAft>
              <a:buNone/>
            </a:pPr>
            <a:r>
              <a:rPr lang="en-US" sz="1800" b="1" dirty="0" smtClean="0">
                <a:solidFill>
                  <a:srgbClr val="00B0F0"/>
                </a:solidFill>
              </a:rPr>
              <a:t>A. Informing</a:t>
            </a:r>
            <a:r>
              <a:rPr lang="en-US" sz="1800" b="1" dirty="0">
                <a:solidFill>
                  <a:srgbClr val="00B0F0"/>
                </a:solidFill>
              </a:rPr>
              <a:t>: Are your key stakeholders aware of your </a:t>
            </a:r>
            <a:r>
              <a:rPr lang="en-US" sz="1800" b="1" dirty="0" smtClean="0">
                <a:solidFill>
                  <a:srgbClr val="00B0F0"/>
                </a:solidFill>
              </a:rPr>
              <a:t>state goals </a:t>
            </a:r>
            <a:r>
              <a:rPr lang="en-US" sz="1800" b="1" dirty="0">
                <a:solidFill>
                  <a:srgbClr val="00B0F0"/>
                </a:solidFill>
              </a:rPr>
              <a:t>and </a:t>
            </a:r>
            <a:r>
              <a:rPr lang="en-US" sz="1800" b="1" dirty="0" smtClean="0">
                <a:solidFill>
                  <a:srgbClr val="00B0F0"/>
                </a:solidFill>
              </a:rPr>
              <a:t>activities?</a:t>
            </a:r>
            <a:endParaRPr lang="en-US" sz="2400" b="1" dirty="0">
              <a:solidFill>
                <a:srgbClr val="00B0F0"/>
              </a:solidFill>
              <a:latin typeface="Arial" panose="020B0604020202020204" pitchFamily="34" charset="0"/>
              <a:ea typeface="Arial" panose="020B0604020202020204" pitchFamily="34" charset="0"/>
            </a:endParaRPr>
          </a:p>
          <a:p>
            <a:pPr marL="0" indent="0">
              <a:lnSpc>
                <a:spcPct val="114000"/>
              </a:lnSpc>
              <a:buNone/>
            </a:pPr>
            <a:r>
              <a:rPr lang="en-US" sz="1800" b="1" dirty="0" smtClean="0"/>
              <a:t>Why</a:t>
            </a:r>
            <a:r>
              <a:rPr lang="en-US" sz="1800" dirty="0" smtClean="0"/>
              <a:t>: It’s important to be clear—within your agency and with your stakeholders—about the kind of involvement you are inviting and the level of influence your stakeholders will have. Otherwise, your agency may inadvertently imply (or stakeholders may infer) that stakeholders will have more influence than they actually will. This kind of misunderstanding often damages trust.</a:t>
            </a:r>
          </a:p>
          <a:p>
            <a:pPr marL="0" indent="0">
              <a:lnSpc>
                <a:spcPct val="114000"/>
              </a:lnSpc>
              <a:buNone/>
            </a:pPr>
            <a:r>
              <a:rPr lang="en-US" sz="1800" b="1" dirty="0" smtClean="0"/>
              <a:t>How</a:t>
            </a:r>
            <a:r>
              <a:rPr lang="en-US" sz="1800" dirty="0" smtClean="0"/>
              <a:t>: </a:t>
            </a:r>
            <a:r>
              <a:rPr lang="en-US" sz="1800" dirty="0"/>
              <a:t>Cells </a:t>
            </a:r>
            <a:r>
              <a:rPr lang="en-US" sz="1800" dirty="0" smtClean="0"/>
              <a:t>4A–4E </a:t>
            </a:r>
            <a:r>
              <a:rPr lang="en-US" sz="1800" dirty="0"/>
              <a:t>of this matrix </a:t>
            </a:r>
            <a:r>
              <a:rPr lang="en-US" sz="1800" dirty="0" smtClean="0"/>
              <a:t>denote increasing levels of stakeholder engagement in and influence over TZD goal setting, resource allocations, and programming decisions. The </a:t>
            </a:r>
            <a:r>
              <a:rPr lang="en-US" sz="1800" dirty="0" smtClean="0">
                <a:hlinkClick r:id="rId2"/>
              </a:rPr>
              <a:t>IAP2 Spectrum of Public Participation</a:t>
            </a:r>
            <a:r>
              <a:rPr lang="en-US" sz="1800" dirty="0" smtClean="0"/>
              <a:t> describes different levels of engagement and suggests how to communicate about them; it also makes clear that a greater level of engagement is not necessarily desirable. </a:t>
            </a:r>
          </a:p>
          <a:p>
            <a:pPr marL="0" indent="0">
              <a:lnSpc>
                <a:spcPct val="114000"/>
              </a:lnSpc>
              <a:buNone/>
            </a:pPr>
            <a:r>
              <a:rPr lang="en-US" sz="1800" dirty="0"/>
              <a:t>E</a:t>
            </a:r>
            <a:r>
              <a:rPr lang="en-US" sz="1800" dirty="0" smtClean="0"/>
              <a:t>ven the most modest </a:t>
            </a:r>
            <a:r>
              <a:rPr lang="en-US" sz="1800" dirty="0"/>
              <a:t>level of </a:t>
            </a:r>
            <a:r>
              <a:rPr lang="en-US" sz="1800" dirty="0" smtClean="0"/>
              <a:t>engagement should at least be on the spectrum: at a minimum, </a:t>
            </a:r>
            <a:r>
              <a:rPr lang="en-US" sz="1800" b="1" dirty="0" smtClean="0"/>
              <a:t>inform </a:t>
            </a:r>
            <a:r>
              <a:rPr lang="en-US" sz="1800" b="1" dirty="0"/>
              <a:t>stakeholders</a:t>
            </a:r>
            <a:r>
              <a:rPr lang="en-US" sz="1800" dirty="0"/>
              <a:t> about TZD goals and </a:t>
            </a:r>
            <a:r>
              <a:rPr lang="en-US" sz="1800" dirty="0" smtClean="0"/>
              <a:t>activities </a:t>
            </a:r>
            <a:r>
              <a:rPr lang="en-US" sz="1800" dirty="0"/>
              <a:t>so that you are acting transparently and </a:t>
            </a:r>
            <a:r>
              <a:rPr lang="en-US" sz="1800" dirty="0" smtClean="0"/>
              <a:t>that stakeholders </a:t>
            </a:r>
            <a:r>
              <a:rPr lang="en-US" sz="1800" dirty="0"/>
              <a:t>know where to go for more information and how to get involved</a:t>
            </a:r>
            <a:r>
              <a:rPr lang="en-US" sz="1800" dirty="0" smtClean="0"/>
              <a:t>. An example of a </a:t>
            </a:r>
            <a:r>
              <a:rPr lang="en-US" sz="1800" u="sng" dirty="0" smtClean="0">
                <a:solidFill>
                  <a:srgbClr val="0070C0"/>
                </a:solidFill>
              </a:rPr>
              <a:t>one-page handout</a:t>
            </a:r>
            <a:r>
              <a:rPr lang="en-US" sz="1800" dirty="0" smtClean="0"/>
              <a:t> with this type of information </a:t>
            </a:r>
            <a:r>
              <a:rPr lang="en-US" sz="1800" dirty="0"/>
              <a:t>is available in the </a:t>
            </a:r>
            <a:r>
              <a:rPr lang="en-US" sz="1800" i="1" dirty="0" smtClean="0"/>
              <a:t>How</a:t>
            </a:r>
            <a:r>
              <a:rPr lang="en-US" sz="1800" i="1" dirty="0"/>
              <a:t>-To Guide: Implementing the TZD Strategic Communication Plan</a:t>
            </a:r>
            <a:r>
              <a:rPr lang="en-US" sz="1800" i="1" dirty="0" smtClean="0"/>
              <a:t>.</a:t>
            </a:r>
            <a:endParaRPr lang="en-US" sz="1800" i="1" dirty="0"/>
          </a:p>
        </p:txBody>
      </p:sp>
    </p:spTree>
    <p:extLst>
      <p:ext uri="{BB962C8B-B14F-4D97-AF65-F5344CB8AC3E}">
        <p14:creationId xmlns:p14="http://schemas.microsoft.com/office/powerpoint/2010/main" val="20854737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a:t>
            </a:r>
            <a:r>
              <a:rPr lang="en-US" dirty="0" smtClean="0"/>
              <a:t>. Level of engagement</a:t>
            </a:r>
            <a:endParaRPr lang="en-US" dirty="0"/>
          </a:p>
        </p:txBody>
      </p:sp>
      <p:sp>
        <p:nvSpPr>
          <p:cNvPr id="3" name="Content Placeholder 2"/>
          <p:cNvSpPr>
            <a:spLocks noGrp="1"/>
          </p:cNvSpPr>
          <p:nvPr>
            <p:ph idx="1"/>
          </p:nvPr>
        </p:nvSpPr>
        <p:spPr>
          <a:xfrm>
            <a:off x="628650" y="1426464"/>
            <a:ext cx="7886700" cy="5106416"/>
          </a:xfrm>
        </p:spPr>
        <p:txBody>
          <a:bodyPr>
            <a:normAutofit/>
          </a:bodyPr>
          <a:lstStyle/>
          <a:p>
            <a:pPr marL="0" indent="0">
              <a:lnSpc>
                <a:spcPct val="124000"/>
              </a:lnSpc>
              <a:spcBef>
                <a:spcPts val="0"/>
              </a:spcBef>
              <a:buNone/>
            </a:pPr>
            <a:r>
              <a:rPr lang="en-US" sz="1800" b="1" dirty="0" smtClean="0">
                <a:solidFill>
                  <a:srgbClr val="00B0F0"/>
                </a:solidFill>
              </a:rPr>
              <a:t>B</a:t>
            </a:r>
            <a:r>
              <a:rPr lang="en-US" sz="1900" b="1" dirty="0" smtClean="0">
                <a:solidFill>
                  <a:srgbClr val="00B0F0"/>
                </a:solidFill>
              </a:rPr>
              <a:t>. Participation</a:t>
            </a:r>
            <a:r>
              <a:rPr lang="en-US" sz="1900" b="1" dirty="0">
                <a:solidFill>
                  <a:srgbClr val="00B0F0"/>
                </a:solidFill>
              </a:rPr>
              <a:t>: Do key stakeholders provide input to and influence TZD activities in the state</a:t>
            </a:r>
            <a:r>
              <a:rPr lang="en-US" sz="1900" b="1" dirty="0" smtClean="0">
                <a:solidFill>
                  <a:srgbClr val="00B0F0"/>
                </a:solidFill>
              </a:rPr>
              <a:t>?</a:t>
            </a:r>
            <a:endParaRPr lang="en-US" sz="1900" b="1" dirty="0">
              <a:solidFill>
                <a:srgbClr val="00B0F0"/>
              </a:solidFill>
              <a:latin typeface="Arial" panose="020B0604020202020204" pitchFamily="34" charset="0"/>
              <a:ea typeface="Arial" panose="020B0604020202020204" pitchFamily="34" charset="0"/>
            </a:endParaRPr>
          </a:p>
          <a:p>
            <a:pPr marL="0" indent="0">
              <a:lnSpc>
                <a:spcPct val="124000"/>
              </a:lnSpc>
              <a:buNone/>
            </a:pPr>
            <a:r>
              <a:rPr lang="en-US" sz="1900" b="1" dirty="0" smtClean="0"/>
              <a:t>Why: </a:t>
            </a:r>
            <a:r>
              <a:rPr lang="en-US" sz="1900" dirty="0" smtClean="0"/>
              <a:t>It’s important to be clear—within your agency and with your stakeholders—about the kind of involvement you are inviting and the level of influence your stakeholders will have. Any invitation to “</a:t>
            </a:r>
            <a:r>
              <a:rPr lang="en-US" sz="1900" dirty="0" smtClean="0">
                <a:hlinkClick r:id="rId2"/>
              </a:rPr>
              <a:t>participate</a:t>
            </a:r>
            <a:r>
              <a:rPr lang="en-US" sz="1900" dirty="0" smtClean="0"/>
              <a:t>” </a:t>
            </a:r>
            <a:r>
              <a:rPr lang="en-US" sz="1900" dirty="0"/>
              <a:t>emphasizes </a:t>
            </a:r>
            <a:r>
              <a:rPr lang="en-US" sz="1900" dirty="0" smtClean="0"/>
              <a:t>the opportunity to provide input </a:t>
            </a:r>
            <a:r>
              <a:rPr lang="en-US" sz="1900" dirty="0"/>
              <a:t>on proposed priorities or actions</a:t>
            </a:r>
            <a:r>
              <a:rPr lang="en-US" sz="1900" dirty="0" smtClean="0"/>
              <a:t>.</a:t>
            </a:r>
          </a:p>
          <a:p>
            <a:pPr marL="0" indent="0">
              <a:lnSpc>
                <a:spcPct val="124000"/>
              </a:lnSpc>
              <a:buNone/>
            </a:pPr>
            <a:r>
              <a:rPr lang="en-US" sz="1900" b="1" dirty="0" smtClean="0"/>
              <a:t>How</a:t>
            </a:r>
            <a:r>
              <a:rPr lang="en-US" sz="1900" dirty="0" smtClean="0"/>
              <a:t>:</a:t>
            </a:r>
            <a:r>
              <a:rPr lang="en-US" sz="2000" dirty="0"/>
              <a:t> </a:t>
            </a:r>
            <a:r>
              <a:rPr lang="en-US" sz="1900" dirty="0" smtClean="0"/>
              <a:t>Successful, high participation requires your agency to:</a:t>
            </a:r>
          </a:p>
          <a:p>
            <a:pPr lvl="1">
              <a:lnSpc>
                <a:spcPct val="124000"/>
              </a:lnSpc>
              <a:buFont typeface="Arial" charset="0"/>
              <a:buChar char="•"/>
            </a:pPr>
            <a:r>
              <a:rPr lang="en-US" sz="1600" dirty="0" smtClean="0"/>
              <a:t>Actively advertise opportunities and encourage stakeholders to provide input;</a:t>
            </a:r>
          </a:p>
          <a:p>
            <a:pPr lvl="1">
              <a:lnSpc>
                <a:spcPct val="124000"/>
              </a:lnSpc>
              <a:buFont typeface="Arial" charset="0"/>
              <a:buChar char="•"/>
            </a:pPr>
            <a:r>
              <a:rPr lang="en-US" sz="1600" dirty="0" smtClean="0"/>
              <a:t>Remove </a:t>
            </a:r>
            <a:r>
              <a:rPr lang="en-US" sz="1600" dirty="0"/>
              <a:t>b</a:t>
            </a:r>
            <a:r>
              <a:rPr lang="en-US" sz="1600" dirty="0" smtClean="0"/>
              <a:t>arriers and be accessible so that many stakeholders with diverse backgrounds do participate. For example, you could choose meeting times and locations that are accessible, provide language translation or childcare, or use a combination of social and traditional media.</a:t>
            </a:r>
          </a:p>
          <a:p>
            <a:pPr lvl="1">
              <a:lnSpc>
                <a:spcPct val="124000"/>
              </a:lnSpc>
              <a:buFont typeface="Arial" charset="0"/>
              <a:buChar char="•"/>
            </a:pPr>
            <a:r>
              <a:rPr lang="en-US" sz="1600" dirty="0" smtClean="0"/>
              <a:t>Gather and act on input. A “window dressing” exercise of taking in input—without actually using it—will damage relationships.</a:t>
            </a:r>
            <a:endParaRPr lang="en-US" sz="1600" dirty="0"/>
          </a:p>
        </p:txBody>
      </p:sp>
    </p:spTree>
    <p:extLst>
      <p:ext uri="{BB962C8B-B14F-4D97-AF65-F5344CB8AC3E}">
        <p14:creationId xmlns:p14="http://schemas.microsoft.com/office/powerpoint/2010/main" val="19423204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a:t>
            </a:r>
            <a:r>
              <a:rPr lang="en-US" dirty="0" smtClean="0"/>
              <a:t>. Level of engagement</a:t>
            </a:r>
            <a:endParaRPr lang="en-US" dirty="0"/>
          </a:p>
        </p:txBody>
      </p:sp>
      <p:sp>
        <p:nvSpPr>
          <p:cNvPr id="3" name="Content Placeholder 2"/>
          <p:cNvSpPr>
            <a:spLocks noGrp="1"/>
          </p:cNvSpPr>
          <p:nvPr>
            <p:ph idx="1"/>
          </p:nvPr>
        </p:nvSpPr>
        <p:spPr>
          <a:xfrm>
            <a:off x="628650" y="1426463"/>
            <a:ext cx="7886700" cy="5151317"/>
          </a:xfrm>
        </p:spPr>
        <p:txBody>
          <a:bodyPr>
            <a:normAutofit fontScale="92500" lnSpcReduction="20000"/>
          </a:bodyPr>
          <a:lstStyle/>
          <a:p>
            <a:pPr marL="0" indent="0">
              <a:lnSpc>
                <a:spcPct val="114000"/>
              </a:lnSpc>
              <a:spcBef>
                <a:spcPts val="0"/>
              </a:spcBef>
              <a:buNone/>
            </a:pPr>
            <a:r>
              <a:rPr lang="en-US" sz="1800" b="1" dirty="0">
                <a:solidFill>
                  <a:srgbClr val="00B0F0"/>
                </a:solidFill>
              </a:rPr>
              <a:t>C</a:t>
            </a:r>
            <a:r>
              <a:rPr lang="en-US" sz="1800" b="1" dirty="0" smtClean="0">
                <a:solidFill>
                  <a:srgbClr val="00B0F0"/>
                </a:solidFill>
              </a:rPr>
              <a:t>. Collaboration</a:t>
            </a:r>
            <a:r>
              <a:rPr lang="en-US" sz="1800" b="1" dirty="0">
                <a:solidFill>
                  <a:srgbClr val="00B0F0"/>
                </a:solidFill>
              </a:rPr>
              <a:t>: Do key stakeholders help </a:t>
            </a:r>
            <a:r>
              <a:rPr lang="en-US" sz="1800" b="1" dirty="0" smtClean="0">
                <a:solidFill>
                  <a:srgbClr val="00B0F0"/>
                </a:solidFill>
              </a:rPr>
              <a:t>to implement </a:t>
            </a:r>
            <a:r>
              <a:rPr lang="en-US" sz="1800" b="1" dirty="0">
                <a:solidFill>
                  <a:srgbClr val="00B0F0"/>
                </a:solidFill>
              </a:rPr>
              <a:t>TZD activities in the state</a:t>
            </a:r>
            <a:r>
              <a:rPr lang="en-US" sz="1800" b="1" dirty="0" smtClean="0">
                <a:solidFill>
                  <a:srgbClr val="00B0F0"/>
                </a:solidFill>
              </a:rPr>
              <a:t>?</a:t>
            </a:r>
            <a:endParaRPr lang="en-US" sz="2400" b="1" dirty="0">
              <a:solidFill>
                <a:srgbClr val="00B0F0"/>
              </a:solidFill>
              <a:latin typeface="Arial" panose="020B0604020202020204" pitchFamily="34" charset="0"/>
              <a:ea typeface="Arial" panose="020B0604020202020204" pitchFamily="34" charset="0"/>
            </a:endParaRPr>
          </a:p>
          <a:p>
            <a:pPr marL="0" indent="0">
              <a:lnSpc>
                <a:spcPct val="114000"/>
              </a:lnSpc>
              <a:buNone/>
            </a:pPr>
            <a:r>
              <a:rPr lang="en-US" sz="1800" b="1" dirty="0" smtClean="0"/>
              <a:t>Why:</a:t>
            </a:r>
            <a:r>
              <a:rPr lang="en-US" sz="1800" dirty="0" smtClean="0"/>
              <a:t> Collaboration literally means “to work together.” Your agency probably depends on stakeholders to develop and implement good TZD programs, while they may depend on your agency to set conducive policies</a:t>
            </a:r>
            <a:r>
              <a:rPr lang="en-US" sz="1800" dirty="0"/>
              <a:t> </a:t>
            </a:r>
            <a:r>
              <a:rPr lang="en-US" sz="1800" dirty="0" smtClean="0"/>
              <a:t>and provide leadership, technical assistance, or funding. You can accomplish more on your shared interests if you intentionally collaborate. </a:t>
            </a:r>
          </a:p>
          <a:p>
            <a:pPr marL="0" indent="0">
              <a:lnSpc>
                <a:spcPct val="114000"/>
              </a:lnSpc>
              <a:buNone/>
            </a:pPr>
            <a:r>
              <a:rPr lang="en-US" sz="1800" b="1" dirty="0" smtClean="0"/>
              <a:t>How</a:t>
            </a:r>
            <a:r>
              <a:rPr lang="en-US" sz="1800" dirty="0" smtClean="0"/>
              <a:t>: </a:t>
            </a:r>
            <a:r>
              <a:rPr lang="en-US" sz="1800" dirty="0"/>
              <a:t>Cells </a:t>
            </a:r>
            <a:r>
              <a:rPr lang="en-US" sz="1800" dirty="0" smtClean="0"/>
              <a:t>4A–4E </a:t>
            </a:r>
            <a:r>
              <a:rPr lang="en-US" sz="1800" dirty="0"/>
              <a:t>of this matrix denote increasing levels of stakeholder engagement in and influence over TZD goal setting, resource allocations, and programming decisions. The </a:t>
            </a:r>
            <a:r>
              <a:rPr lang="en-US" sz="1800" dirty="0">
                <a:hlinkClick r:id="rId2"/>
              </a:rPr>
              <a:t>IAP2 Spectrum of Public Participation</a:t>
            </a:r>
            <a:r>
              <a:rPr lang="en-US" sz="1800" dirty="0"/>
              <a:t> describes different levels of engagement and suggests how to communicate about them; it also makes clear that a greater level of engagement is not necessarily desirable. </a:t>
            </a:r>
          </a:p>
          <a:p>
            <a:pPr marL="0" indent="0">
              <a:lnSpc>
                <a:spcPct val="114000"/>
              </a:lnSpc>
              <a:buNone/>
            </a:pPr>
            <a:r>
              <a:rPr lang="en-US" sz="1800" dirty="0" smtClean="0"/>
              <a:t>Analyze whether and how you and your key stakeholders are interdependent. Identify the areas for which it would be most useful to coordinate </a:t>
            </a:r>
            <a:r>
              <a:rPr lang="en-US" sz="1800" dirty="0"/>
              <a:t>your TZD activities on an ongoing basis</a:t>
            </a:r>
            <a:r>
              <a:rPr lang="en-US" sz="1800" dirty="0" smtClean="0"/>
              <a:t>. This is not a one-size-fits-all approach. For example, you may collaborate with injury prevention and law enforcement officers on driver education, but with a different group of engineering agencies on improving road conditions. An example of </a:t>
            </a:r>
            <a:r>
              <a:rPr lang="en-US" sz="1800" u="sng" dirty="0" smtClean="0">
                <a:solidFill>
                  <a:srgbClr val="0070C0"/>
                </a:solidFill>
              </a:rPr>
              <a:t>successful collaborations</a:t>
            </a:r>
            <a:r>
              <a:rPr lang="en-US" sz="1800" dirty="0" smtClean="0"/>
              <a:t> </a:t>
            </a:r>
            <a:r>
              <a:rPr lang="en-US" sz="1800" dirty="0"/>
              <a:t>is included in the </a:t>
            </a:r>
            <a:r>
              <a:rPr lang="en-US" sz="1800" i="1" dirty="0" smtClean="0"/>
              <a:t>How</a:t>
            </a:r>
            <a:r>
              <a:rPr lang="en-US" sz="1800" i="1" dirty="0"/>
              <a:t>-To Guide: Implementing the TZD Strategic Communication Plan</a:t>
            </a:r>
            <a:r>
              <a:rPr lang="en-US" sz="1800" i="1" dirty="0" smtClean="0"/>
              <a:t>.</a:t>
            </a:r>
            <a:endParaRPr lang="en-US" sz="1800" i="1" dirty="0"/>
          </a:p>
        </p:txBody>
      </p:sp>
    </p:spTree>
    <p:extLst>
      <p:ext uri="{BB962C8B-B14F-4D97-AF65-F5344CB8AC3E}">
        <p14:creationId xmlns:p14="http://schemas.microsoft.com/office/powerpoint/2010/main" val="6806161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a:t>
            </a:r>
            <a:r>
              <a:rPr lang="en-US" dirty="0" smtClean="0"/>
              <a:t>. Level of engagement</a:t>
            </a:r>
            <a:endParaRPr lang="en-US" dirty="0"/>
          </a:p>
        </p:txBody>
      </p:sp>
      <p:sp>
        <p:nvSpPr>
          <p:cNvPr id="3" name="Content Placeholder 2"/>
          <p:cNvSpPr>
            <a:spLocks noGrp="1"/>
          </p:cNvSpPr>
          <p:nvPr>
            <p:ph idx="1"/>
          </p:nvPr>
        </p:nvSpPr>
        <p:spPr>
          <a:xfrm>
            <a:off x="628650" y="1426464"/>
            <a:ext cx="7886700" cy="4351338"/>
          </a:xfrm>
        </p:spPr>
        <p:txBody>
          <a:bodyPr>
            <a:normAutofit/>
          </a:bodyPr>
          <a:lstStyle/>
          <a:p>
            <a:pPr marL="0" indent="0">
              <a:lnSpc>
                <a:spcPct val="105000"/>
              </a:lnSpc>
              <a:buNone/>
            </a:pPr>
            <a:r>
              <a:rPr lang="en-US" sz="1800" b="1" dirty="0">
                <a:solidFill>
                  <a:srgbClr val="00B0F0"/>
                </a:solidFill>
              </a:rPr>
              <a:t>D</a:t>
            </a:r>
            <a:r>
              <a:rPr lang="en-US" sz="1800" b="1" dirty="0" smtClean="0">
                <a:solidFill>
                  <a:srgbClr val="00B0F0"/>
                </a:solidFill>
              </a:rPr>
              <a:t>. </a:t>
            </a:r>
            <a:r>
              <a:rPr lang="en-US" sz="1800" b="1" dirty="0">
                <a:solidFill>
                  <a:srgbClr val="00B0F0"/>
                </a:solidFill>
              </a:rPr>
              <a:t>Adaptive, shared management: Is your agency part of a well-coordinated TZD network of many active, committed actors in the state</a:t>
            </a:r>
            <a:r>
              <a:rPr lang="en-US" sz="1800" b="1" dirty="0" smtClean="0">
                <a:solidFill>
                  <a:srgbClr val="00B0F0"/>
                </a:solidFill>
              </a:rPr>
              <a:t>?</a:t>
            </a:r>
            <a:endParaRPr lang="en-US" sz="1800" b="1" dirty="0">
              <a:solidFill>
                <a:srgbClr val="00B0F0"/>
              </a:solidFill>
              <a:latin typeface="Arial" panose="020B0604020202020204" pitchFamily="34" charset="0"/>
              <a:ea typeface="Arial" panose="020B0604020202020204" pitchFamily="34" charset="0"/>
            </a:endParaRPr>
          </a:p>
          <a:p>
            <a:pPr marL="0" indent="0">
              <a:lnSpc>
                <a:spcPct val="105000"/>
              </a:lnSpc>
              <a:buNone/>
            </a:pPr>
            <a:r>
              <a:rPr lang="en-US" sz="1800" b="1" dirty="0" smtClean="0"/>
              <a:t>Why:</a:t>
            </a:r>
            <a:r>
              <a:rPr lang="en-US" sz="1800" dirty="0" smtClean="0"/>
              <a:t> Adaptive management is well suited to problems like those of TZD: high-stakes issues where new safety risks may continually emerge, where the effects of interventions are not well known, or where you want to speed up the cycle of evaluating needs and programs to adjust activities and improve performance. </a:t>
            </a:r>
            <a:endParaRPr lang="en-US" sz="1800" dirty="0"/>
          </a:p>
          <a:p>
            <a:pPr marL="0" indent="0">
              <a:lnSpc>
                <a:spcPct val="105000"/>
              </a:lnSpc>
              <a:buNone/>
            </a:pPr>
            <a:r>
              <a:rPr lang="en-US" sz="1800" dirty="0" smtClean="0"/>
              <a:t> </a:t>
            </a:r>
            <a:endParaRPr lang="en-US" sz="1800" dirty="0"/>
          </a:p>
        </p:txBody>
      </p:sp>
      <p:sp>
        <p:nvSpPr>
          <p:cNvPr id="4" name="TextBox 3"/>
          <p:cNvSpPr txBox="1"/>
          <p:nvPr/>
        </p:nvSpPr>
        <p:spPr>
          <a:xfrm>
            <a:off x="628650" y="3267264"/>
            <a:ext cx="3933190" cy="3676392"/>
          </a:xfrm>
          <a:prstGeom prst="rect">
            <a:avLst/>
          </a:prstGeom>
          <a:noFill/>
        </p:spPr>
        <p:txBody>
          <a:bodyPr wrap="square" rtlCol="0">
            <a:spAutoFit/>
          </a:bodyPr>
          <a:lstStyle/>
          <a:p>
            <a:pPr>
              <a:lnSpc>
                <a:spcPct val="105000"/>
              </a:lnSpc>
              <a:spcBef>
                <a:spcPts val="750"/>
              </a:spcBef>
            </a:pPr>
            <a:r>
              <a:rPr lang="en-US" dirty="0"/>
              <a:t>Adaptive management is a very high level of stakeholder influence, akin to the “empowerment” level in the </a:t>
            </a:r>
            <a:r>
              <a:rPr lang="en-US" dirty="0">
                <a:hlinkClick r:id="rId2"/>
              </a:rPr>
              <a:t>IAP2 Spectrum of Public Participation</a:t>
            </a:r>
            <a:r>
              <a:rPr lang="en-US" dirty="0"/>
              <a:t>. </a:t>
            </a:r>
            <a:endParaRPr lang="en-US" dirty="0" smtClean="0"/>
          </a:p>
          <a:p>
            <a:pPr>
              <a:lnSpc>
                <a:spcPct val="105000"/>
              </a:lnSpc>
              <a:spcBef>
                <a:spcPts val="750"/>
              </a:spcBef>
            </a:pPr>
            <a:r>
              <a:rPr lang="en-US" b="1" dirty="0" smtClean="0"/>
              <a:t>How:</a:t>
            </a:r>
            <a:r>
              <a:rPr lang="en-US" dirty="0"/>
              <a:t> </a:t>
            </a:r>
            <a:r>
              <a:rPr lang="en-US" dirty="0" smtClean="0"/>
              <a:t>Consider how challenging the TZD </a:t>
            </a:r>
            <a:r>
              <a:rPr lang="en-US" dirty="0"/>
              <a:t>issues </a:t>
            </a:r>
            <a:r>
              <a:rPr lang="en-US" dirty="0" smtClean="0"/>
              <a:t>are and what can be gained from sharing control. If the situation merits sharing </a:t>
            </a:r>
            <a:r>
              <a:rPr lang="en-US" dirty="0"/>
              <a:t>control and investing in program </a:t>
            </a:r>
            <a:r>
              <a:rPr lang="en-US" dirty="0" smtClean="0"/>
              <a:t>goal setting </a:t>
            </a:r>
            <a:r>
              <a:rPr lang="en-US" dirty="0"/>
              <a:t>and data </a:t>
            </a:r>
            <a:r>
              <a:rPr lang="en-US" dirty="0" smtClean="0"/>
              <a:t>monitoring by the group, take an adaptive, shared management approach. </a:t>
            </a:r>
            <a:endParaRPr lang="en-US" dirty="0"/>
          </a:p>
        </p:txBody>
      </p:sp>
      <p:pic>
        <p:nvPicPr>
          <p:cNvPr id="5" name="Picture 4"/>
          <p:cNvPicPr>
            <a:picLocks noChangeAspect="1"/>
          </p:cNvPicPr>
          <p:nvPr/>
        </p:nvPicPr>
        <p:blipFill>
          <a:blip r:embed="rId3"/>
          <a:stretch>
            <a:fillRect/>
          </a:stretch>
        </p:blipFill>
        <p:spPr>
          <a:xfrm>
            <a:off x="4450910" y="3604056"/>
            <a:ext cx="4144449" cy="2999944"/>
          </a:xfrm>
          <a:prstGeom prst="rect">
            <a:avLst/>
          </a:prstGeom>
        </p:spPr>
      </p:pic>
    </p:spTree>
    <p:extLst>
      <p:ext uri="{BB962C8B-B14F-4D97-AF65-F5344CB8AC3E}">
        <p14:creationId xmlns:p14="http://schemas.microsoft.com/office/powerpoint/2010/main" val="7270666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4</a:t>
            </a:r>
            <a:r>
              <a:rPr lang="en-US" dirty="0" smtClean="0"/>
              <a:t>. Level of engagement</a:t>
            </a:r>
            <a:endParaRPr lang="en-US" dirty="0"/>
          </a:p>
        </p:txBody>
      </p:sp>
      <p:sp>
        <p:nvSpPr>
          <p:cNvPr id="3" name="Content Placeholder 2"/>
          <p:cNvSpPr>
            <a:spLocks noGrp="1"/>
          </p:cNvSpPr>
          <p:nvPr>
            <p:ph idx="1"/>
          </p:nvPr>
        </p:nvSpPr>
        <p:spPr>
          <a:xfrm>
            <a:off x="628650" y="1426464"/>
            <a:ext cx="7886700" cy="4351338"/>
          </a:xfrm>
        </p:spPr>
        <p:txBody>
          <a:bodyPr>
            <a:noAutofit/>
          </a:bodyPr>
          <a:lstStyle/>
          <a:p>
            <a:pPr marL="0" marR="0" indent="0">
              <a:lnSpc>
                <a:spcPct val="114000"/>
              </a:lnSpc>
              <a:spcAft>
                <a:spcPts val="0"/>
              </a:spcAft>
              <a:buNone/>
            </a:pPr>
            <a:r>
              <a:rPr lang="en-US" sz="1800" b="1" dirty="0">
                <a:solidFill>
                  <a:srgbClr val="00B0F0"/>
                </a:solidFill>
                <a:latin typeface="Calibri" charset="0"/>
                <a:ea typeface="Calibri" charset="0"/>
                <a:cs typeface="Calibri" charset="0"/>
              </a:rPr>
              <a:t>E</a:t>
            </a:r>
            <a:r>
              <a:rPr lang="en-US" sz="1800" b="1" dirty="0" smtClean="0">
                <a:solidFill>
                  <a:srgbClr val="00B0F0"/>
                </a:solidFill>
                <a:latin typeface="Calibri" charset="0"/>
                <a:ea typeface="Calibri" charset="0"/>
                <a:cs typeface="Calibri" charset="0"/>
              </a:rPr>
              <a:t>. </a:t>
            </a:r>
            <a:r>
              <a:rPr lang="en-US" sz="1800" b="1" dirty="0">
                <a:solidFill>
                  <a:srgbClr val="00B0F0"/>
                </a:solidFill>
                <a:latin typeface="Calibri" charset="0"/>
                <a:ea typeface="Calibri" charset="0"/>
                <a:cs typeface="Calibri" charset="0"/>
              </a:rPr>
              <a:t>Inclusion: Do key stakeholders help set priorities, design and implement programs, and measure TZD activities in the </a:t>
            </a:r>
            <a:r>
              <a:rPr lang="en-US" sz="1800" b="1" dirty="0" smtClean="0">
                <a:solidFill>
                  <a:srgbClr val="00B0F0"/>
                </a:solidFill>
                <a:latin typeface="Calibri" charset="0"/>
                <a:ea typeface="Calibri" charset="0"/>
                <a:cs typeface="Calibri" charset="0"/>
              </a:rPr>
              <a:t>state?</a:t>
            </a:r>
            <a:endParaRPr lang="en-US" sz="1800" b="1" dirty="0">
              <a:solidFill>
                <a:srgbClr val="00B0F0"/>
              </a:solidFill>
              <a:latin typeface="Calibri" charset="0"/>
              <a:ea typeface="Calibri" charset="0"/>
              <a:cs typeface="Calibri" charset="0"/>
            </a:endParaRPr>
          </a:p>
          <a:p>
            <a:pPr marL="0" indent="0">
              <a:lnSpc>
                <a:spcPct val="124000"/>
              </a:lnSpc>
              <a:buNone/>
            </a:pPr>
            <a:r>
              <a:rPr lang="en-US" sz="1800" b="1" dirty="0">
                <a:latin typeface="Calibri" charset="0"/>
                <a:ea typeface="Calibri" charset="0"/>
                <a:cs typeface="Calibri" charset="0"/>
              </a:rPr>
              <a:t>Why: </a:t>
            </a:r>
            <a:r>
              <a:rPr lang="en-US" sz="1800" dirty="0" smtClean="0">
                <a:latin typeface="Calibri" charset="0"/>
                <a:ea typeface="Calibri" charset="0"/>
                <a:cs typeface="Calibri" charset="0"/>
              </a:rPr>
              <a:t>“</a:t>
            </a:r>
            <a:r>
              <a:rPr lang="en-US" sz="1800" dirty="0" smtClean="0">
                <a:latin typeface="Calibri" charset="0"/>
                <a:ea typeface="Calibri" charset="0"/>
                <a:cs typeface="Calibri" charset="0"/>
                <a:hlinkClick r:id="rId2"/>
              </a:rPr>
              <a:t>Inclusion</a:t>
            </a:r>
            <a:r>
              <a:rPr lang="en-US" sz="1800" dirty="0" smtClean="0">
                <a:latin typeface="Calibri" charset="0"/>
                <a:ea typeface="Calibri" charset="0"/>
                <a:cs typeface="Calibri" charset="0"/>
              </a:rPr>
              <a:t>” is an intensive and highly productive level of engagement. It goes well beyond providing opportunities to “participate” by allowing input on proposed TZD activities. Instead, it is a bi-directional relationship of mutually strong influence.</a:t>
            </a:r>
          </a:p>
          <a:p>
            <a:pPr marL="0" indent="0">
              <a:lnSpc>
                <a:spcPct val="124000"/>
              </a:lnSpc>
              <a:buNone/>
            </a:pPr>
            <a:r>
              <a:rPr lang="en-US" sz="1800" dirty="0" smtClean="0">
                <a:latin typeface="Calibri" charset="0"/>
                <a:ea typeface="Calibri" charset="0"/>
                <a:cs typeface="Calibri" charset="0"/>
              </a:rPr>
              <a:t> </a:t>
            </a:r>
            <a:r>
              <a:rPr lang="en-US" sz="1800" b="1" dirty="0" smtClean="0">
                <a:latin typeface="Calibri" charset="0"/>
                <a:ea typeface="Calibri" charset="0"/>
                <a:cs typeface="Calibri" charset="0"/>
              </a:rPr>
              <a:t>How</a:t>
            </a:r>
            <a:r>
              <a:rPr lang="en-US" sz="1800" dirty="0">
                <a:latin typeface="Calibri" charset="0"/>
                <a:ea typeface="Calibri" charset="0"/>
                <a:cs typeface="Calibri" charset="0"/>
              </a:rPr>
              <a:t>: Successful, high </a:t>
            </a:r>
            <a:r>
              <a:rPr lang="en-US" sz="1800" dirty="0" smtClean="0">
                <a:latin typeface="Calibri" charset="0"/>
                <a:ea typeface="Calibri" charset="0"/>
                <a:cs typeface="Calibri" charset="0"/>
              </a:rPr>
              <a:t>inclusion </a:t>
            </a:r>
            <a:r>
              <a:rPr lang="en-US" sz="1800" dirty="0">
                <a:latin typeface="Calibri" charset="0"/>
                <a:ea typeface="Calibri" charset="0"/>
                <a:cs typeface="Calibri" charset="0"/>
              </a:rPr>
              <a:t>requires your agency </a:t>
            </a:r>
            <a:r>
              <a:rPr lang="en-US" sz="1800" dirty="0" smtClean="0">
                <a:latin typeface="Calibri" charset="0"/>
                <a:ea typeface="Calibri" charset="0"/>
                <a:cs typeface="Calibri" charset="0"/>
              </a:rPr>
              <a:t>to b</a:t>
            </a:r>
            <a:r>
              <a:rPr lang="en-US" sz="1700" dirty="0" smtClean="0">
                <a:latin typeface="Calibri" charset="0"/>
                <a:ea typeface="Calibri" charset="0"/>
                <a:cs typeface="Calibri" charset="0"/>
              </a:rPr>
              <a:t>e open to defining the key problems and the process for collaboration—as well as the policies, resource allocations, and activities you will undertake—</a:t>
            </a:r>
            <a:r>
              <a:rPr lang="en-US" sz="1700" i="1" dirty="0" smtClean="0">
                <a:latin typeface="Calibri" charset="0"/>
                <a:ea typeface="Calibri" charset="0"/>
                <a:cs typeface="Calibri" charset="0"/>
              </a:rPr>
              <a:t>in conjunction with</a:t>
            </a:r>
            <a:r>
              <a:rPr lang="en-US" sz="1700" dirty="0" smtClean="0">
                <a:latin typeface="Calibri" charset="0"/>
                <a:ea typeface="Calibri" charset="0"/>
                <a:cs typeface="Calibri" charset="0"/>
              </a:rPr>
              <a:t> your stakeholders. It reduces the level of control you have as the lead agency; conversely, it reduces the burden on your agency to do most of the work and bear the risk of ending up with beautiful solutions to the wrong problem. Recheck the </a:t>
            </a:r>
            <a:r>
              <a:rPr lang="en-US" sz="1800" dirty="0" smtClean="0">
                <a:hlinkClick r:id="rId3"/>
              </a:rPr>
              <a:t>IAP2 </a:t>
            </a:r>
            <a:r>
              <a:rPr lang="en-US" sz="1800" dirty="0">
                <a:hlinkClick r:id="rId3"/>
              </a:rPr>
              <a:t>Spectrum of Public </a:t>
            </a:r>
            <a:r>
              <a:rPr lang="en-US" sz="1800" dirty="0" smtClean="0">
                <a:hlinkClick r:id="rId3"/>
              </a:rPr>
              <a:t>Participation</a:t>
            </a:r>
            <a:r>
              <a:rPr lang="en-US" sz="1800" dirty="0"/>
              <a:t> </a:t>
            </a:r>
            <a:r>
              <a:rPr lang="en-US" sz="1800" dirty="0" smtClean="0"/>
              <a:t>to consider whether this is a desirable, appropriate level of stakeholder engagement and influence for some parts of your TZD work.</a:t>
            </a:r>
            <a:endParaRPr lang="en-US" sz="1700" dirty="0">
              <a:latin typeface="Calibri" charset="0"/>
              <a:ea typeface="Calibri" charset="0"/>
              <a:cs typeface="Calibri" charset="0"/>
            </a:endParaRPr>
          </a:p>
        </p:txBody>
      </p:sp>
    </p:spTree>
    <p:extLst>
      <p:ext uri="{BB962C8B-B14F-4D97-AF65-F5344CB8AC3E}">
        <p14:creationId xmlns:p14="http://schemas.microsoft.com/office/powerpoint/2010/main" val="16184182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105408"/>
            <a:ext cx="8229600" cy="67757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smtClean="0"/>
              <a:t>5. Shared Metrics</a:t>
            </a:r>
            <a:endParaRPr lang="en-US" sz="2800" b="1" dirty="0"/>
          </a:p>
        </p:txBody>
      </p:sp>
      <p:graphicFrame>
        <p:nvGraphicFramePr>
          <p:cNvPr id="6" name="Table 5"/>
          <p:cNvGraphicFramePr>
            <a:graphicFrameLocks noGrp="1"/>
          </p:cNvGraphicFramePr>
          <p:nvPr>
            <p:extLst>
              <p:ext uri="{D42A27DB-BD31-4B8C-83A1-F6EECF244321}">
                <p14:modId xmlns:p14="http://schemas.microsoft.com/office/powerpoint/2010/main" val="3203722763"/>
              </p:ext>
            </p:extLst>
          </p:nvPr>
        </p:nvGraphicFramePr>
        <p:xfrm>
          <a:off x="254523" y="741016"/>
          <a:ext cx="8597245" cy="5445084"/>
        </p:xfrm>
        <a:graphic>
          <a:graphicData uri="http://schemas.openxmlformats.org/drawingml/2006/table">
            <a:tbl>
              <a:tblPr>
                <a:tableStyleId>{5C22544A-7EE6-4342-B048-85BDC9FD1C3A}</a:tableStyleId>
              </a:tblPr>
              <a:tblGrid>
                <a:gridCol w="988538">
                  <a:extLst>
                    <a:ext uri="{9D8B030D-6E8A-4147-A177-3AD203B41FA5}">
                      <a16:colId xmlns:a16="http://schemas.microsoft.com/office/drawing/2014/main" val="1420315861"/>
                    </a:ext>
                  </a:extLst>
                </a:gridCol>
                <a:gridCol w="1422743">
                  <a:extLst>
                    <a:ext uri="{9D8B030D-6E8A-4147-A177-3AD203B41FA5}">
                      <a16:colId xmlns:a16="http://schemas.microsoft.com/office/drawing/2014/main" val="2876892322"/>
                    </a:ext>
                  </a:extLst>
                </a:gridCol>
                <a:gridCol w="1546491">
                  <a:extLst>
                    <a:ext uri="{9D8B030D-6E8A-4147-A177-3AD203B41FA5}">
                      <a16:colId xmlns:a16="http://schemas.microsoft.com/office/drawing/2014/main" val="3511656563"/>
                    </a:ext>
                  </a:extLst>
                </a:gridCol>
                <a:gridCol w="1546491">
                  <a:extLst>
                    <a:ext uri="{9D8B030D-6E8A-4147-A177-3AD203B41FA5}">
                      <a16:colId xmlns:a16="http://schemas.microsoft.com/office/drawing/2014/main" val="1054524511"/>
                    </a:ext>
                  </a:extLst>
                </a:gridCol>
                <a:gridCol w="1546491">
                  <a:extLst>
                    <a:ext uri="{9D8B030D-6E8A-4147-A177-3AD203B41FA5}">
                      <a16:colId xmlns:a16="http://schemas.microsoft.com/office/drawing/2014/main" val="178695797"/>
                    </a:ext>
                  </a:extLst>
                </a:gridCol>
                <a:gridCol w="1546491">
                  <a:extLst>
                    <a:ext uri="{9D8B030D-6E8A-4147-A177-3AD203B41FA5}">
                      <a16:colId xmlns:a16="http://schemas.microsoft.com/office/drawing/2014/main" val="2322189124"/>
                    </a:ext>
                  </a:extLst>
                </a:gridCol>
              </a:tblGrid>
              <a:tr h="267583">
                <a:tc>
                  <a:txBody>
                    <a:bodyPr/>
                    <a:lstStyle/>
                    <a:p>
                      <a:pPr marL="0" marR="0" algn="ctr">
                        <a:lnSpc>
                          <a:spcPct val="115000"/>
                        </a:lnSpc>
                        <a:spcBef>
                          <a:spcPts val="0"/>
                        </a:spcBef>
                        <a:spcAft>
                          <a:spcPts val="0"/>
                        </a:spcAft>
                      </a:pPr>
                      <a:r>
                        <a:rPr lang="en-US" sz="1000" dirty="0">
                          <a:solidFill>
                            <a:schemeClr val="tx1"/>
                          </a:solidFill>
                          <a:effectLst/>
                        </a:rPr>
                        <a:t> </a:t>
                      </a:r>
                      <a:endParaRPr lang="en-US" sz="1000" dirty="0">
                        <a:solidFill>
                          <a:schemeClr val="tx1"/>
                        </a:solidFill>
                        <a:effectLst/>
                        <a:latin typeface="Arial" panose="020B0604020202020204" pitchFamily="34" charset="0"/>
                        <a:ea typeface="Arial" panose="020B0604020202020204" pitchFamily="34" charset="0"/>
                      </a:endParaRPr>
                    </a:p>
                  </a:txBody>
                  <a:tcPr marL="43043" marR="43043" marT="43043" marB="43043"/>
                </a:tc>
                <a:tc gridSpan="5">
                  <a:txBody>
                    <a:bodyPr/>
                    <a:lstStyle/>
                    <a:p>
                      <a:pPr marL="0" marR="0" algn="ctr">
                        <a:lnSpc>
                          <a:spcPct val="115000"/>
                        </a:lnSpc>
                        <a:spcBef>
                          <a:spcPts val="0"/>
                        </a:spcBef>
                        <a:spcAft>
                          <a:spcPts val="0"/>
                        </a:spcAft>
                      </a:pPr>
                      <a:r>
                        <a:rPr lang="en-US" sz="1000" dirty="0">
                          <a:solidFill>
                            <a:schemeClr val="tx1"/>
                          </a:solidFill>
                          <a:effectLst/>
                        </a:rPr>
                        <a:t>Increasing strength of commitment and outcomes → → →  </a:t>
                      </a:r>
                      <a:endParaRPr lang="en-US" sz="1000" dirty="0">
                        <a:solidFill>
                          <a:schemeClr val="tx1"/>
                        </a:solidFill>
                        <a:effectLst/>
                        <a:latin typeface="Arial" panose="020B0604020202020204" pitchFamily="34" charset="0"/>
                        <a:ea typeface="Arial" panose="020B0604020202020204" pitchFamily="34" charset="0"/>
                      </a:endParaRPr>
                    </a:p>
                  </a:txBody>
                  <a:tcPr marL="43043" marR="43043" marT="43043" marB="43043"/>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80704031"/>
                  </a:ext>
                </a:extLst>
              </a:tr>
              <a:tr h="878075">
                <a:tc>
                  <a:txBody>
                    <a:bodyPr/>
                    <a:lstStyle/>
                    <a:p>
                      <a:pPr marL="0" marR="0">
                        <a:lnSpc>
                          <a:spcPct val="115000"/>
                        </a:lnSpc>
                        <a:spcBef>
                          <a:spcPts val="0"/>
                        </a:spcBef>
                        <a:spcAft>
                          <a:spcPts val="0"/>
                        </a:spcAft>
                      </a:pPr>
                      <a:r>
                        <a:rPr lang="en-US" sz="800" b="1" dirty="0" smtClean="0">
                          <a:solidFill>
                            <a:schemeClr val="tx1"/>
                          </a:solidFill>
                          <a:effectLst/>
                        </a:rPr>
                        <a:t>1. Quality </a:t>
                      </a:r>
                      <a:r>
                        <a:rPr lang="en-US" sz="800" b="1" dirty="0">
                          <a:solidFill>
                            <a:schemeClr val="tx1"/>
                          </a:solidFill>
                          <a:effectLst/>
                        </a:rPr>
                        <a:t>of stakeholder </a:t>
                      </a:r>
                      <a:r>
                        <a:rPr lang="en-US" sz="800" b="1" dirty="0" smtClean="0">
                          <a:solidFill>
                            <a:schemeClr val="tx1"/>
                          </a:solidFill>
                          <a:effectLst/>
                        </a:rPr>
                        <a:t>partnerships</a:t>
                      </a:r>
                      <a:endParaRPr lang="en-US" sz="1000" b="1" dirty="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baseline="0" dirty="0" smtClean="0">
                          <a:solidFill>
                            <a:schemeClr val="tx1"/>
                          </a:solidFill>
                          <a:effectLst/>
                        </a:rPr>
                        <a:t>Does your agency know who your stakeholders are? </a:t>
                      </a:r>
                      <a:endParaRPr lang="en-US" sz="800" baseline="0" dirty="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baseline="0" dirty="0" smtClean="0">
                          <a:solidFill>
                            <a:schemeClr val="tx1"/>
                          </a:solidFill>
                          <a:effectLst/>
                        </a:rPr>
                        <a:t>Have you identified gaps and set priorities for strengthening relationships with stakeholders?</a:t>
                      </a:r>
                      <a:endParaRPr lang="en-US" sz="800" baseline="0" dirty="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dirty="0">
                          <a:solidFill>
                            <a:schemeClr val="tx1"/>
                          </a:solidFill>
                          <a:effectLst/>
                        </a:rPr>
                        <a:t>Does your agency know </a:t>
                      </a:r>
                      <a:r>
                        <a:rPr lang="en-US" sz="800" dirty="0" smtClean="0">
                          <a:solidFill>
                            <a:schemeClr val="tx1"/>
                          </a:solidFill>
                          <a:effectLst/>
                        </a:rPr>
                        <a:t>the key stakeholders</a:t>
                      </a:r>
                      <a:r>
                        <a:rPr lang="en-US" sz="800" dirty="0">
                          <a:solidFill>
                            <a:schemeClr val="tx1"/>
                          </a:solidFill>
                          <a:effectLst/>
                        </a:rPr>
                        <a:t>’ </a:t>
                      </a:r>
                      <a:r>
                        <a:rPr lang="en-US" sz="800" dirty="0" smtClean="0">
                          <a:solidFill>
                            <a:schemeClr val="tx1"/>
                          </a:solidFill>
                          <a:effectLst/>
                        </a:rPr>
                        <a:t>priorities</a:t>
                      </a:r>
                      <a:r>
                        <a:rPr lang="en-US" sz="800" dirty="0">
                          <a:solidFill>
                            <a:schemeClr val="tx1"/>
                          </a:solidFill>
                          <a:effectLst/>
                        </a:rPr>
                        <a:t>, </a:t>
                      </a:r>
                      <a:r>
                        <a:rPr lang="en-US" sz="800" dirty="0" smtClean="0">
                          <a:solidFill>
                            <a:schemeClr val="tx1"/>
                          </a:solidFill>
                          <a:effectLst/>
                        </a:rPr>
                        <a:t>capacities</a:t>
                      </a:r>
                      <a:r>
                        <a:rPr lang="en-US" sz="800" dirty="0">
                          <a:solidFill>
                            <a:schemeClr val="tx1"/>
                          </a:solidFill>
                          <a:effectLst/>
                        </a:rPr>
                        <a:t>, and desires for </a:t>
                      </a:r>
                      <a:r>
                        <a:rPr lang="en-US" sz="800" dirty="0" smtClean="0">
                          <a:solidFill>
                            <a:schemeClr val="tx1"/>
                          </a:solidFill>
                          <a:effectLst/>
                        </a:rPr>
                        <a:t>partnership</a:t>
                      </a:r>
                      <a:r>
                        <a:rPr lang="en-US" sz="800" baseline="0" dirty="0" smtClean="0">
                          <a:solidFill>
                            <a:schemeClr val="tx1"/>
                          </a:solidFill>
                          <a:effectLst/>
                        </a:rPr>
                        <a:t> on TZD</a:t>
                      </a:r>
                      <a:r>
                        <a:rPr lang="en-US" sz="800" dirty="0" smtClean="0">
                          <a:solidFill>
                            <a:schemeClr val="tx1"/>
                          </a:solidFill>
                          <a:effectLst/>
                        </a:rPr>
                        <a:t>?</a:t>
                      </a:r>
                      <a:endParaRPr lang="en-US" sz="1000" dirty="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a:solidFill>
                            <a:schemeClr val="tx1"/>
                          </a:solidFill>
                          <a:effectLst/>
                        </a:rPr>
                        <a:t>Is there mutual trust and respect between your agency and key stakeholders?</a:t>
                      </a:r>
                      <a:endParaRPr lang="en-US" sz="100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dirty="0" smtClean="0">
                          <a:solidFill>
                            <a:schemeClr val="tx1"/>
                          </a:solidFill>
                          <a:effectLst/>
                        </a:rPr>
                        <a:t>Do your stakeholder relationships provide a net advantage to you</a:t>
                      </a:r>
                      <a:r>
                        <a:rPr lang="en-US" sz="800" baseline="0" dirty="0" smtClean="0">
                          <a:solidFill>
                            <a:schemeClr val="tx1"/>
                          </a:solidFill>
                          <a:effectLst/>
                        </a:rPr>
                        <a:t> and </a:t>
                      </a:r>
                      <a:r>
                        <a:rPr lang="en-US" sz="800" dirty="0" smtClean="0">
                          <a:solidFill>
                            <a:schemeClr val="tx1"/>
                          </a:solidFill>
                          <a:effectLst/>
                        </a:rPr>
                        <a:t>your partners?</a:t>
                      </a:r>
                      <a:endParaRPr lang="en-US" sz="1000" dirty="0">
                        <a:solidFill>
                          <a:schemeClr val="tx1"/>
                        </a:solidFill>
                        <a:effectLst/>
                        <a:latin typeface="Arial" panose="020B0604020202020204" pitchFamily="34" charset="0"/>
                        <a:ea typeface="Arial" panose="020B0604020202020204" pitchFamily="34" charset="0"/>
                      </a:endParaRPr>
                    </a:p>
                  </a:txBody>
                  <a:tcPr marL="43043" marR="43043" marT="43043" marB="43043"/>
                </a:tc>
                <a:extLst>
                  <a:ext uri="{0D108BD9-81ED-4DB2-BD59-A6C34878D82A}">
                    <a16:rowId xmlns:a16="http://schemas.microsoft.com/office/drawing/2014/main" val="10001"/>
                  </a:ext>
                </a:extLst>
              </a:tr>
              <a:tr h="878075">
                <a:tc>
                  <a:txBody>
                    <a:bodyPr/>
                    <a:lstStyle/>
                    <a:p>
                      <a:pPr marL="0" marR="0">
                        <a:lnSpc>
                          <a:spcPct val="115000"/>
                        </a:lnSpc>
                        <a:spcBef>
                          <a:spcPts val="0"/>
                        </a:spcBef>
                        <a:spcAft>
                          <a:spcPts val="0"/>
                        </a:spcAft>
                      </a:pPr>
                      <a:r>
                        <a:rPr lang="en-US" sz="800" b="1" dirty="0" smtClean="0">
                          <a:solidFill>
                            <a:schemeClr val="tx1"/>
                          </a:solidFill>
                          <a:effectLst/>
                        </a:rPr>
                        <a:t>2. Engagement </a:t>
                      </a:r>
                      <a:r>
                        <a:rPr lang="en-US" sz="800" b="1" dirty="0">
                          <a:solidFill>
                            <a:schemeClr val="tx1"/>
                          </a:solidFill>
                          <a:effectLst/>
                        </a:rPr>
                        <a:t>strategy</a:t>
                      </a:r>
                      <a:endParaRPr lang="en-US" sz="1000" b="1" dirty="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dirty="0">
                          <a:solidFill>
                            <a:schemeClr val="tx1"/>
                          </a:solidFill>
                          <a:effectLst/>
                        </a:rPr>
                        <a:t>Does your agency have a general plan for communication or outreach to stakeholders?</a:t>
                      </a:r>
                      <a:endParaRPr lang="en-US" sz="1000" dirty="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dirty="0">
                          <a:solidFill>
                            <a:schemeClr val="tx1"/>
                          </a:solidFill>
                          <a:effectLst/>
                        </a:rPr>
                        <a:t>Does your agency have goals for </a:t>
                      </a:r>
                      <a:r>
                        <a:rPr lang="en-US" sz="800" dirty="0" smtClean="0">
                          <a:solidFill>
                            <a:schemeClr val="tx1"/>
                          </a:solidFill>
                          <a:effectLst/>
                        </a:rPr>
                        <a:t>engaging</a:t>
                      </a:r>
                      <a:r>
                        <a:rPr lang="en-US" sz="800" baseline="0" dirty="0" smtClean="0">
                          <a:solidFill>
                            <a:schemeClr val="tx1"/>
                          </a:solidFill>
                          <a:effectLst/>
                        </a:rPr>
                        <a:t> </a:t>
                      </a:r>
                      <a:r>
                        <a:rPr lang="en-US" sz="800" dirty="0" smtClean="0">
                          <a:solidFill>
                            <a:schemeClr val="tx1"/>
                          </a:solidFill>
                          <a:effectLst/>
                        </a:rPr>
                        <a:t>beyond </a:t>
                      </a:r>
                      <a:r>
                        <a:rPr lang="en-US" sz="800" dirty="0">
                          <a:solidFill>
                            <a:schemeClr val="tx1"/>
                          </a:solidFill>
                          <a:effectLst/>
                        </a:rPr>
                        <a:t>basic communication with stakeholders?</a:t>
                      </a:r>
                      <a:endParaRPr lang="en-US" sz="1000" dirty="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dirty="0" smtClean="0">
                          <a:solidFill>
                            <a:schemeClr val="tx1"/>
                          </a:solidFill>
                          <a:effectLst/>
                        </a:rPr>
                        <a:t>Does your agency differentiate your engagement strategies to accomplish different goals (e.g., gathering information vs. building buy-in)?</a:t>
                      </a:r>
                      <a:endParaRPr lang="en-US" sz="1000" dirty="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dirty="0" smtClean="0">
                          <a:solidFill>
                            <a:schemeClr val="tx1"/>
                          </a:solidFill>
                          <a:effectLst/>
                        </a:rPr>
                        <a:t>Is your agency effectively mobilizing methods, resources, and activities to fulfill your different</a:t>
                      </a:r>
                      <a:r>
                        <a:rPr lang="en-US" sz="800" baseline="0" dirty="0" smtClean="0">
                          <a:solidFill>
                            <a:schemeClr val="tx1"/>
                          </a:solidFill>
                          <a:effectLst/>
                        </a:rPr>
                        <a:t> </a:t>
                      </a:r>
                      <a:r>
                        <a:rPr lang="en-US" sz="800" dirty="0" smtClean="0">
                          <a:solidFill>
                            <a:schemeClr val="tx1"/>
                          </a:solidFill>
                          <a:effectLst/>
                        </a:rPr>
                        <a:t>engagement goals?</a:t>
                      </a:r>
                      <a:endParaRPr lang="en-US" sz="1000" dirty="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dirty="0" smtClean="0">
                          <a:solidFill>
                            <a:schemeClr val="tx1"/>
                          </a:solidFill>
                          <a:effectLst/>
                        </a:rPr>
                        <a:t>Does your agency periodically assess your engagement activities and recalibrate to</a:t>
                      </a:r>
                      <a:r>
                        <a:rPr lang="en-US" sz="800" baseline="0" dirty="0" smtClean="0">
                          <a:solidFill>
                            <a:schemeClr val="tx1"/>
                          </a:solidFill>
                          <a:effectLst/>
                        </a:rPr>
                        <a:t> </a:t>
                      </a:r>
                      <a:r>
                        <a:rPr lang="en-US" sz="800" dirty="0" smtClean="0">
                          <a:solidFill>
                            <a:schemeClr val="tx1"/>
                          </a:solidFill>
                          <a:effectLst/>
                        </a:rPr>
                        <a:t>improve?</a:t>
                      </a:r>
                      <a:endParaRPr lang="en-US" sz="1000" dirty="0">
                        <a:solidFill>
                          <a:schemeClr val="tx1"/>
                        </a:solidFill>
                        <a:effectLst/>
                        <a:latin typeface="Arial" panose="020B0604020202020204" pitchFamily="34" charset="0"/>
                        <a:ea typeface="Arial" panose="020B0604020202020204" pitchFamily="34" charset="0"/>
                      </a:endParaRPr>
                    </a:p>
                  </a:txBody>
                  <a:tcPr marL="43043" marR="43043" marT="43043" marB="43043"/>
                </a:tc>
                <a:extLst>
                  <a:ext uri="{0D108BD9-81ED-4DB2-BD59-A6C34878D82A}">
                    <a16:rowId xmlns:a16="http://schemas.microsoft.com/office/drawing/2014/main" val="2396240719"/>
                  </a:ext>
                </a:extLst>
              </a:tr>
              <a:tr h="746077">
                <a:tc>
                  <a:txBody>
                    <a:bodyPr/>
                    <a:lstStyle/>
                    <a:p>
                      <a:pPr marL="0" marR="0">
                        <a:lnSpc>
                          <a:spcPct val="115000"/>
                        </a:lnSpc>
                        <a:spcBef>
                          <a:spcPts val="0"/>
                        </a:spcBef>
                        <a:spcAft>
                          <a:spcPts val="0"/>
                        </a:spcAft>
                      </a:pPr>
                      <a:r>
                        <a:rPr lang="en-US" sz="800" b="1" dirty="0" smtClean="0">
                          <a:solidFill>
                            <a:schemeClr val="tx1"/>
                          </a:solidFill>
                          <a:effectLst/>
                        </a:rPr>
                        <a:t>3. Agency </a:t>
                      </a:r>
                      <a:r>
                        <a:rPr lang="en-US" sz="800" b="1" dirty="0">
                          <a:solidFill>
                            <a:schemeClr val="tx1"/>
                          </a:solidFill>
                          <a:effectLst/>
                        </a:rPr>
                        <a:t>capacity for engagement</a:t>
                      </a:r>
                      <a:endParaRPr lang="en-US" sz="1000" b="1" dirty="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dirty="0">
                          <a:solidFill>
                            <a:schemeClr val="tx1"/>
                          </a:solidFill>
                          <a:effectLst/>
                        </a:rPr>
                        <a:t>Does your agency </a:t>
                      </a:r>
                      <a:r>
                        <a:rPr lang="en-US" sz="800" dirty="0" smtClean="0">
                          <a:solidFill>
                            <a:schemeClr val="tx1"/>
                          </a:solidFill>
                          <a:effectLst/>
                        </a:rPr>
                        <a:t>have </a:t>
                      </a:r>
                      <a:r>
                        <a:rPr lang="en-US" sz="800" dirty="0">
                          <a:solidFill>
                            <a:schemeClr val="tx1"/>
                          </a:solidFill>
                          <a:effectLst/>
                        </a:rPr>
                        <a:t>dedicated staff or </a:t>
                      </a:r>
                      <a:r>
                        <a:rPr lang="en-US" sz="800" dirty="0" smtClean="0">
                          <a:solidFill>
                            <a:schemeClr val="tx1"/>
                          </a:solidFill>
                          <a:effectLst/>
                        </a:rPr>
                        <a:t>a consulting </a:t>
                      </a:r>
                      <a:r>
                        <a:rPr lang="en-US" sz="800" dirty="0">
                          <a:solidFill>
                            <a:schemeClr val="tx1"/>
                          </a:solidFill>
                          <a:effectLst/>
                        </a:rPr>
                        <a:t>budget for communication and outreach?</a:t>
                      </a:r>
                      <a:endParaRPr lang="en-US" sz="1000" dirty="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dirty="0">
                          <a:solidFill>
                            <a:schemeClr val="tx1"/>
                          </a:solidFill>
                          <a:effectLst/>
                        </a:rPr>
                        <a:t>Does your agency have resources (tools, staff, funding) for </a:t>
                      </a:r>
                      <a:r>
                        <a:rPr lang="en-US" sz="800" dirty="0" smtClean="0">
                          <a:solidFill>
                            <a:schemeClr val="tx1"/>
                          </a:solidFill>
                          <a:effectLst/>
                        </a:rPr>
                        <a:t>general TZD-oriented </a:t>
                      </a:r>
                      <a:r>
                        <a:rPr lang="en-US" sz="800" dirty="0">
                          <a:solidFill>
                            <a:schemeClr val="tx1"/>
                          </a:solidFill>
                          <a:effectLst/>
                        </a:rPr>
                        <a:t>communication and outreach?</a:t>
                      </a:r>
                      <a:endParaRPr lang="en-US" sz="1000" dirty="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dirty="0">
                          <a:solidFill>
                            <a:schemeClr val="tx1"/>
                          </a:solidFill>
                          <a:effectLst/>
                        </a:rPr>
                        <a:t>Does your </a:t>
                      </a:r>
                      <a:r>
                        <a:rPr lang="en-US" sz="800" dirty="0" smtClean="0">
                          <a:solidFill>
                            <a:schemeClr val="tx1"/>
                          </a:solidFill>
                          <a:effectLst/>
                        </a:rPr>
                        <a:t>agenc</a:t>
                      </a:r>
                      <a:r>
                        <a:rPr lang="en-US" sz="800" dirty="0">
                          <a:solidFill>
                            <a:schemeClr val="tx1"/>
                          </a:solidFill>
                          <a:effectLst/>
                        </a:rPr>
                        <a:t>y</a:t>
                      </a:r>
                      <a:r>
                        <a:rPr lang="en-US" sz="800" dirty="0" smtClean="0">
                          <a:solidFill>
                            <a:schemeClr val="tx1"/>
                          </a:solidFill>
                          <a:effectLst/>
                        </a:rPr>
                        <a:t> </a:t>
                      </a:r>
                      <a:r>
                        <a:rPr lang="en-US" sz="800" dirty="0">
                          <a:solidFill>
                            <a:schemeClr val="tx1"/>
                          </a:solidFill>
                          <a:effectLst/>
                        </a:rPr>
                        <a:t>have resources for </a:t>
                      </a:r>
                      <a:r>
                        <a:rPr lang="en-US" sz="800" dirty="0" smtClean="0">
                          <a:solidFill>
                            <a:schemeClr val="tx1"/>
                          </a:solidFill>
                          <a:effectLst/>
                        </a:rPr>
                        <a:t>targeted</a:t>
                      </a:r>
                      <a:r>
                        <a:rPr lang="en-US" sz="800" baseline="0" dirty="0" smtClean="0">
                          <a:solidFill>
                            <a:schemeClr val="tx1"/>
                          </a:solidFill>
                          <a:effectLst/>
                        </a:rPr>
                        <a:t> </a:t>
                      </a:r>
                      <a:r>
                        <a:rPr lang="en-US" sz="800" dirty="0" smtClean="0">
                          <a:solidFill>
                            <a:schemeClr val="tx1"/>
                          </a:solidFill>
                          <a:effectLst/>
                        </a:rPr>
                        <a:t>TZD-oriented </a:t>
                      </a:r>
                      <a:r>
                        <a:rPr lang="en-US" sz="800" dirty="0">
                          <a:solidFill>
                            <a:schemeClr val="tx1"/>
                          </a:solidFill>
                          <a:effectLst/>
                        </a:rPr>
                        <a:t>communication </a:t>
                      </a:r>
                      <a:r>
                        <a:rPr lang="en-US" sz="800" dirty="0" smtClean="0">
                          <a:solidFill>
                            <a:schemeClr val="tx1"/>
                          </a:solidFill>
                          <a:effectLst/>
                        </a:rPr>
                        <a:t>and </a:t>
                      </a:r>
                      <a:r>
                        <a:rPr lang="en-US" sz="800" dirty="0">
                          <a:solidFill>
                            <a:schemeClr val="tx1"/>
                          </a:solidFill>
                          <a:effectLst/>
                        </a:rPr>
                        <a:t>outreach with differentiated audiences and stakeholders?</a:t>
                      </a:r>
                      <a:endParaRPr lang="en-US" sz="1000" dirty="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dirty="0" smtClean="0">
                          <a:solidFill>
                            <a:schemeClr val="tx1"/>
                          </a:solidFill>
                          <a:effectLst/>
                        </a:rPr>
                        <a:t>Does </a:t>
                      </a:r>
                      <a:r>
                        <a:rPr lang="en-US" sz="800" dirty="0">
                          <a:solidFill>
                            <a:schemeClr val="tx1"/>
                          </a:solidFill>
                          <a:effectLst/>
                        </a:rPr>
                        <a:t>your agency’s staff have </a:t>
                      </a:r>
                      <a:r>
                        <a:rPr lang="en-US" sz="800" dirty="0" smtClean="0">
                          <a:solidFill>
                            <a:schemeClr val="tx1"/>
                          </a:solidFill>
                          <a:effectLst/>
                        </a:rPr>
                        <a:t>skills </a:t>
                      </a:r>
                      <a:r>
                        <a:rPr lang="en-US" sz="800" dirty="0">
                          <a:solidFill>
                            <a:schemeClr val="tx1"/>
                          </a:solidFill>
                          <a:effectLst/>
                        </a:rPr>
                        <a:t>and resources for supporting collaboration as well as outreach?</a:t>
                      </a:r>
                      <a:endParaRPr lang="en-US" sz="1000" dirty="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dirty="0">
                          <a:solidFill>
                            <a:schemeClr val="tx1"/>
                          </a:solidFill>
                          <a:effectLst/>
                        </a:rPr>
                        <a:t>Does your agency support skill-building or cross-training for TZD activities among stakeholders?</a:t>
                      </a:r>
                      <a:endParaRPr lang="en-US" sz="1000" dirty="0">
                        <a:solidFill>
                          <a:schemeClr val="tx1"/>
                        </a:solidFill>
                        <a:effectLst/>
                        <a:latin typeface="Arial" panose="020B0604020202020204" pitchFamily="34" charset="0"/>
                        <a:ea typeface="Arial" panose="020B0604020202020204" pitchFamily="34" charset="0"/>
                      </a:endParaRPr>
                    </a:p>
                  </a:txBody>
                  <a:tcPr marL="43043" marR="43043" marT="43043" marB="43043"/>
                </a:tc>
                <a:extLst>
                  <a:ext uri="{0D108BD9-81ED-4DB2-BD59-A6C34878D82A}">
                    <a16:rowId xmlns:a16="http://schemas.microsoft.com/office/drawing/2014/main" val="97212858"/>
                  </a:ext>
                </a:extLst>
              </a:tr>
              <a:tr h="878075">
                <a:tc>
                  <a:txBody>
                    <a:bodyPr/>
                    <a:lstStyle/>
                    <a:p>
                      <a:pPr marL="0" marR="0">
                        <a:lnSpc>
                          <a:spcPct val="115000"/>
                        </a:lnSpc>
                        <a:spcBef>
                          <a:spcPts val="0"/>
                        </a:spcBef>
                        <a:spcAft>
                          <a:spcPts val="0"/>
                        </a:spcAft>
                      </a:pPr>
                      <a:r>
                        <a:rPr lang="en-US" sz="800" b="1" dirty="0" smtClean="0">
                          <a:solidFill>
                            <a:schemeClr val="tx1"/>
                          </a:solidFill>
                          <a:effectLst/>
                          <a:latin typeface="Calibri" charset="0"/>
                          <a:ea typeface="Calibri" charset="0"/>
                          <a:cs typeface="Calibri" charset="0"/>
                        </a:rPr>
                        <a:t>4. Level </a:t>
                      </a:r>
                      <a:r>
                        <a:rPr lang="en-US" sz="800" b="1" dirty="0">
                          <a:solidFill>
                            <a:schemeClr val="tx1"/>
                          </a:solidFill>
                          <a:effectLst/>
                          <a:latin typeface="Calibri" charset="0"/>
                          <a:ea typeface="Calibri" charset="0"/>
                          <a:cs typeface="Calibri" charset="0"/>
                        </a:rPr>
                        <a:t>of engagement</a:t>
                      </a:r>
                    </a:p>
                  </a:txBody>
                  <a:tcPr marL="43043" marR="43043" marT="43043" marB="43043"/>
                </a:tc>
                <a:tc>
                  <a:txBody>
                    <a:bodyPr/>
                    <a:lstStyle/>
                    <a:p>
                      <a:pPr marL="0" marR="0">
                        <a:lnSpc>
                          <a:spcPct val="115000"/>
                        </a:lnSpc>
                        <a:spcBef>
                          <a:spcPts val="0"/>
                        </a:spcBef>
                        <a:spcAft>
                          <a:spcPts val="0"/>
                        </a:spcAft>
                      </a:pPr>
                      <a:r>
                        <a:rPr lang="en-US" sz="800" dirty="0">
                          <a:solidFill>
                            <a:schemeClr val="tx1"/>
                          </a:solidFill>
                          <a:effectLst/>
                          <a:latin typeface="Calibri" charset="0"/>
                          <a:ea typeface="Calibri" charset="0"/>
                          <a:cs typeface="Calibri" charset="0"/>
                        </a:rPr>
                        <a:t>Informing: Are your key stakeholders aware of your </a:t>
                      </a:r>
                      <a:r>
                        <a:rPr lang="en-US" sz="800" dirty="0" smtClean="0">
                          <a:solidFill>
                            <a:schemeClr val="tx1"/>
                          </a:solidFill>
                          <a:effectLst/>
                          <a:latin typeface="Calibri" charset="0"/>
                          <a:ea typeface="Calibri" charset="0"/>
                          <a:cs typeface="Calibri" charset="0"/>
                        </a:rPr>
                        <a:t>state goals </a:t>
                      </a:r>
                      <a:r>
                        <a:rPr lang="en-US" sz="800" dirty="0">
                          <a:solidFill>
                            <a:schemeClr val="tx1"/>
                          </a:solidFill>
                          <a:effectLst/>
                          <a:latin typeface="Calibri" charset="0"/>
                          <a:ea typeface="Calibri" charset="0"/>
                          <a:cs typeface="Calibri" charset="0"/>
                        </a:rPr>
                        <a:t>and </a:t>
                      </a:r>
                      <a:r>
                        <a:rPr lang="en-US" sz="800" dirty="0" smtClean="0">
                          <a:solidFill>
                            <a:schemeClr val="tx1"/>
                          </a:solidFill>
                          <a:effectLst/>
                          <a:latin typeface="Calibri" charset="0"/>
                          <a:ea typeface="Calibri" charset="0"/>
                          <a:cs typeface="Calibri" charset="0"/>
                        </a:rPr>
                        <a:t>activities?</a:t>
                      </a:r>
                      <a:endParaRPr lang="en-US" sz="800" dirty="0">
                        <a:solidFill>
                          <a:schemeClr val="tx1"/>
                        </a:solidFill>
                        <a:effectLst/>
                        <a:latin typeface="Calibri" charset="0"/>
                        <a:ea typeface="Calibri" charset="0"/>
                        <a:cs typeface="Calibri" charset="0"/>
                      </a:endParaRPr>
                    </a:p>
                  </a:txBody>
                  <a:tcPr marL="43043" marR="43043" marT="43043" marB="43043"/>
                </a:tc>
                <a:tc>
                  <a:txBody>
                    <a:bodyPr/>
                    <a:lstStyle/>
                    <a:p>
                      <a:pPr marL="0" marR="0">
                        <a:lnSpc>
                          <a:spcPct val="115000"/>
                        </a:lnSpc>
                        <a:spcBef>
                          <a:spcPts val="0"/>
                        </a:spcBef>
                        <a:spcAft>
                          <a:spcPts val="0"/>
                        </a:spcAft>
                      </a:pPr>
                      <a:r>
                        <a:rPr lang="en-US" sz="800" dirty="0">
                          <a:solidFill>
                            <a:schemeClr val="tx1"/>
                          </a:solidFill>
                          <a:effectLst/>
                          <a:latin typeface="Calibri" charset="0"/>
                          <a:ea typeface="Calibri" charset="0"/>
                          <a:cs typeface="Calibri" charset="0"/>
                        </a:rPr>
                        <a:t>Participation: Do key stakeholders provide input to and influence TZD activities in the state?</a:t>
                      </a:r>
                    </a:p>
                  </a:txBody>
                  <a:tcPr marL="43043" marR="43043" marT="43043" marB="43043"/>
                </a:tc>
                <a:tc>
                  <a:txBody>
                    <a:bodyPr/>
                    <a:lstStyle/>
                    <a:p>
                      <a:pPr marL="0" marR="0">
                        <a:lnSpc>
                          <a:spcPct val="115000"/>
                        </a:lnSpc>
                        <a:spcBef>
                          <a:spcPts val="0"/>
                        </a:spcBef>
                        <a:spcAft>
                          <a:spcPts val="0"/>
                        </a:spcAft>
                      </a:pPr>
                      <a:r>
                        <a:rPr lang="en-US" sz="800" dirty="0">
                          <a:solidFill>
                            <a:schemeClr val="tx1"/>
                          </a:solidFill>
                          <a:effectLst/>
                          <a:latin typeface="Calibri" charset="0"/>
                          <a:ea typeface="Calibri" charset="0"/>
                          <a:cs typeface="Calibri" charset="0"/>
                        </a:rPr>
                        <a:t>Collaboration: Do key stakeholders help </a:t>
                      </a:r>
                      <a:r>
                        <a:rPr lang="en-US" sz="800" dirty="0" smtClean="0">
                          <a:solidFill>
                            <a:schemeClr val="tx1"/>
                          </a:solidFill>
                          <a:effectLst/>
                          <a:latin typeface="Calibri" charset="0"/>
                          <a:ea typeface="Calibri" charset="0"/>
                          <a:cs typeface="Calibri" charset="0"/>
                        </a:rPr>
                        <a:t>to implement </a:t>
                      </a:r>
                      <a:r>
                        <a:rPr lang="en-US" sz="800" dirty="0">
                          <a:solidFill>
                            <a:schemeClr val="tx1"/>
                          </a:solidFill>
                          <a:effectLst/>
                          <a:latin typeface="Calibri" charset="0"/>
                          <a:ea typeface="Calibri" charset="0"/>
                          <a:cs typeface="Calibri" charset="0"/>
                        </a:rPr>
                        <a:t>TZD activities in the </a:t>
                      </a:r>
                      <a:r>
                        <a:rPr lang="en-US" sz="800" dirty="0" smtClean="0">
                          <a:solidFill>
                            <a:schemeClr val="tx1"/>
                          </a:solidFill>
                          <a:effectLst/>
                          <a:latin typeface="Calibri" charset="0"/>
                          <a:ea typeface="Calibri" charset="0"/>
                          <a:cs typeface="Calibri" charset="0"/>
                        </a:rPr>
                        <a:t>state?</a:t>
                      </a:r>
                      <a:endParaRPr lang="en-US" sz="800" dirty="0">
                        <a:solidFill>
                          <a:schemeClr val="tx1"/>
                        </a:solidFill>
                        <a:effectLst/>
                        <a:latin typeface="Calibri" charset="0"/>
                        <a:ea typeface="Calibri" charset="0"/>
                        <a:cs typeface="Calibri" charset="0"/>
                      </a:endParaRPr>
                    </a:p>
                  </a:txBody>
                  <a:tcPr marL="43043" marR="43043" marT="43043" marB="43043"/>
                </a:tc>
                <a:tc>
                  <a:txBody>
                    <a:bodyPr/>
                    <a:lstStyle/>
                    <a:p>
                      <a:pPr marL="0" marR="0" indent="0" algn="l" defTabSz="685800" rtl="0" eaLnBrk="1" fontAlgn="auto" latinLnBrk="0" hangingPunct="1">
                        <a:lnSpc>
                          <a:spcPct val="115000"/>
                        </a:lnSpc>
                        <a:spcBef>
                          <a:spcPts val="0"/>
                        </a:spcBef>
                        <a:spcAft>
                          <a:spcPts val="0"/>
                        </a:spcAft>
                        <a:buClrTx/>
                        <a:buSzTx/>
                        <a:buFontTx/>
                        <a:buNone/>
                        <a:tabLst/>
                        <a:defRPr/>
                      </a:pPr>
                      <a:r>
                        <a:rPr lang="en-US" sz="800" dirty="0" smtClean="0">
                          <a:solidFill>
                            <a:schemeClr val="tx1"/>
                          </a:solidFill>
                          <a:effectLst/>
                          <a:latin typeface="Calibri" charset="0"/>
                          <a:ea typeface="Calibri" charset="0"/>
                          <a:cs typeface="Calibri" charset="0"/>
                        </a:rPr>
                        <a:t>Adaptive, shared management: Is your agency part of a well-coordinated TZD network of many active, committed actors in the state?</a:t>
                      </a:r>
                    </a:p>
                  </a:txBody>
                  <a:tcPr marL="43043" marR="43043" marT="43043" marB="43043"/>
                </a:tc>
                <a:tc>
                  <a:txBody>
                    <a:bodyPr/>
                    <a:lstStyle/>
                    <a:p>
                      <a:pPr marL="0" marR="0" indent="0" algn="l" defTabSz="685800" rtl="0" eaLnBrk="1" fontAlgn="auto" latinLnBrk="0" hangingPunct="1">
                        <a:lnSpc>
                          <a:spcPct val="115000"/>
                        </a:lnSpc>
                        <a:spcBef>
                          <a:spcPts val="0"/>
                        </a:spcBef>
                        <a:spcAft>
                          <a:spcPts val="0"/>
                        </a:spcAft>
                        <a:buClrTx/>
                        <a:buSzTx/>
                        <a:buFontTx/>
                        <a:buNone/>
                        <a:tabLst/>
                        <a:defRPr/>
                      </a:pPr>
                      <a:r>
                        <a:rPr lang="en-US" sz="800" dirty="0" smtClean="0">
                          <a:solidFill>
                            <a:schemeClr val="tx1"/>
                          </a:solidFill>
                          <a:effectLst/>
                          <a:latin typeface="Calibri" charset="0"/>
                          <a:ea typeface="Calibri" charset="0"/>
                          <a:cs typeface="Calibri" charset="0"/>
                        </a:rPr>
                        <a:t>Inclusion: Do key stakeholders help set priorities, design and implement programs, and measure TZD activities in the state?</a:t>
                      </a:r>
                    </a:p>
                  </a:txBody>
                  <a:tcPr marL="43043" marR="43043" marT="43043" marB="43043"/>
                </a:tc>
                <a:extLst>
                  <a:ext uri="{0D108BD9-81ED-4DB2-BD59-A6C34878D82A}">
                    <a16:rowId xmlns:a16="http://schemas.microsoft.com/office/drawing/2014/main" val="2566528104"/>
                  </a:ext>
                </a:extLst>
              </a:tr>
              <a:tr h="878075">
                <a:tc>
                  <a:txBody>
                    <a:bodyPr/>
                    <a:lstStyle/>
                    <a:p>
                      <a:pPr marL="0" marR="0" indent="0" algn="l" defTabSz="685800" rtl="0" eaLnBrk="1" fontAlgn="auto" latinLnBrk="0" hangingPunct="1">
                        <a:lnSpc>
                          <a:spcPct val="115000"/>
                        </a:lnSpc>
                        <a:spcBef>
                          <a:spcPts val="0"/>
                        </a:spcBef>
                        <a:spcAft>
                          <a:spcPts val="0"/>
                        </a:spcAft>
                        <a:buClrTx/>
                        <a:buSzTx/>
                        <a:buFontTx/>
                        <a:buNone/>
                        <a:tabLst/>
                        <a:defRPr/>
                      </a:pPr>
                      <a:r>
                        <a:rPr lang="en-US" sz="800" b="1" dirty="0" smtClean="0">
                          <a:solidFill>
                            <a:schemeClr val="tx1"/>
                          </a:solidFill>
                          <a:effectLst/>
                          <a:latin typeface="+mn-lt"/>
                        </a:rPr>
                        <a:t>5. Shared metrics</a:t>
                      </a:r>
                      <a:endParaRPr lang="en-US" sz="800" b="1" dirty="0">
                        <a:solidFill>
                          <a:schemeClr val="tx1"/>
                        </a:solidFill>
                        <a:effectLst/>
                        <a:latin typeface="+mn-lt"/>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b="0" dirty="0" smtClean="0">
                          <a:solidFill>
                            <a:schemeClr val="tx1"/>
                          </a:solidFill>
                          <a:ea typeface="Arial" panose="020B0604020202020204" pitchFamily="34" charset="0"/>
                        </a:rPr>
                        <a:t>Do your agency and key partners share and review crash data?</a:t>
                      </a:r>
                      <a:endParaRPr lang="en-US" sz="800" b="0" dirty="0">
                        <a:solidFill>
                          <a:schemeClr val="tx1"/>
                        </a:solidFill>
                        <a:effectLst/>
                        <a:latin typeface="+mn-lt"/>
                        <a:ea typeface="Arial" panose="020B0604020202020204" pitchFamily="34" charset="0"/>
                      </a:endParaRPr>
                    </a:p>
                  </a:txBody>
                  <a:tcPr marL="43043" marR="43043" marT="43043" marB="43043"/>
                </a:tc>
                <a:tc>
                  <a:txBody>
                    <a:bodyPr/>
                    <a:lstStyle/>
                    <a:p>
                      <a:pPr marL="0" marR="0" indent="0" algn="l" defTabSz="685800" rtl="0" eaLnBrk="1" fontAlgn="auto" latinLnBrk="0" hangingPunct="1">
                        <a:lnSpc>
                          <a:spcPct val="115000"/>
                        </a:lnSpc>
                        <a:spcBef>
                          <a:spcPts val="0"/>
                        </a:spcBef>
                        <a:spcAft>
                          <a:spcPts val="0"/>
                        </a:spcAft>
                        <a:buClrTx/>
                        <a:buSzTx/>
                        <a:buFontTx/>
                        <a:buNone/>
                        <a:tabLst/>
                        <a:defRPr/>
                      </a:pPr>
                      <a:r>
                        <a:rPr lang="en-US" sz="800" dirty="0" smtClean="0">
                          <a:solidFill>
                            <a:schemeClr val="tx1"/>
                          </a:solidFill>
                          <a:effectLst/>
                          <a:latin typeface="+mn-lt"/>
                          <a:ea typeface="Arial" panose="020B0604020202020204" pitchFamily="34" charset="0"/>
                        </a:rPr>
                        <a:t>Do your</a:t>
                      </a:r>
                      <a:r>
                        <a:rPr lang="en-US" sz="800" baseline="0" dirty="0" smtClean="0">
                          <a:solidFill>
                            <a:schemeClr val="tx1"/>
                          </a:solidFill>
                          <a:effectLst/>
                          <a:latin typeface="+mn-lt"/>
                          <a:ea typeface="Arial" panose="020B0604020202020204" pitchFamily="34" charset="0"/>
                        </a:rPr>
                        <a:t> agency and key partners have shared metrics for setting and monitoring progress toward goals?</a:t>
                      </a:r>
                      <a:endParaRPr lang="en-US" sz="800" dirty="0" smtClean="0">
                        <a:solidFill>
                          <a:schemeClr val="tx1"/>
                        </a:solidFill>
                        <a:effectLst/>
                        <a:latin typeface="+mn-lt"/>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b="0" dirty="0" smtClean="0">
                          <a:solidFill>
                            <a:schemeClr val="tx1"/>
                          </a:solidFill>
                        </a:rPr>
                        <a:t>Do your agency and key partners use the data and metrics to identify safety</a:t>
                      </a:r>
                      <a:r>
                        <a:rPr lang="en-US" sz="800" b="0" baseline="0" dirty="0" smtClean="0">
                          <a:solidFill>
                            <a:schemeClr val="tx1"/>
                          </a:solidFill>
                        </a:rPr>
                        <a:t> issues</a:t>
                      </a:r>
                      <a:r>
                        <a:rPr lang="en-US" sz="800" b="0" dirty="0" smtClean="0">
                          <a:solidFill>
                            <a:schemeClr val="tx1"/>
                          </a:solidFill>
                        </a:rPr>
                        <a:t> and potential resolutions? </a:t>
                      </a:r>
                      <a:endParaRPr lang="en-US" sz="800" b="0" dirty="0">
                        <a:solidFill>
                          <a:schemeClr val="tx1"/>
                        </a:solidFill>
                        <a:effectLst/>
                        <a:latin typeface="+mn-lt"/>
                        <a:ea typeface="Arial" panose="020B0604020202020204" pitchFamily="34" charset="0"/>
                      </a:endParaRPr>
                    </a:p>
                  </a:txBody>
                  <a:tcPr marL="43043" marR="43043" marT="43043" marB="43043"/>
                </a:tc>
                <a:tc>
                  <a:txBody>
                    <a:bodyPr/>
                    <a:lstStyle/>
                    <a:p>
                      <a:pPr marL="0" marR="0" indent="0" algn="l" defTabSz="685800" rtl="0" eaLnBrk="1" fontAlgn="auto" latinLnBrk="0" hangingPunct="1">
                        <a:lnSpc>
                          <a:spcPct val="114000"/>
                        </a:lnSpc>
                        <a:spcBef>
                          <a:spcPts val="750"/>
                        </a:spcBef>
                        <a:spcAft>
                          <a:spcPts val="0"/>
                        </a:spcAft>
                        <a:buClrTx/>
                        <a:buSzTx/>
                        <a:buFont typeface="Arial" panose="020B0604020202020204" pitchFamily="34" charset="0"/>
                        <a:buNone/>
                        <a:tabLst/>
                        <a:defRPr/>
                      </a:pPr>
                      <a:r>
                        <a:rPr lang="en-US" sz="800" b="0" kern="1200" dirty="0" smtClean="0">
                          <a:solidFill>
                            <a:schemeClr val="tx1"/>
                          </a:solidFill>
                          <a:effectLst/>
                        </a:rPr>
                        <a:t>Do</a:t>
                      </a:r>
                      <a:r>
                        <a:rPr lang="en-US" sz="800" b="0" kern="1200" baseline="0" dirty="0" smtClean="0">
                          <a:solidFill>
                            <a:schemeClr val="tx1"/>
                          </a:solidFill>
                          <a:effectLst/>
                        </a:rPr>
                        <a:t> your agency and key partners utilize the data to respond proactively, as well as reactively, to pursue progress on shared metrics?</a:t>
                      </a:r>
                      <a:endParaRPr lang="en-US" sz="800" b="0" dirty="0">
                        <a:solidFill>
                          <a:schemeClr val="tx1"/>
                        </a:solidFill>
                      </a:endParaRPr>
                    </a:p>
                  </a:txBody>
                  <a:tcPr marL="43043" marR="43043" marT="43043" marB="43043"/>
                </a:tc>
                <a:tc>
                  <a:txBody>
                    <a:bodyPr/>
                    <a:lstStyle/>
                    <a:p>
                      <a:pPr marL="0" marR="0" indent="0" algn="l" defTabSz="685800" rtl="0" eaLnBrk="1" fontAlgn="auto" latinLnBrk="0" hangingPunct="1">
                        <a:lnSpc>
                          <a:spcPct val="115000"/>
                        </a:lnSpc>
                        <a:spcBef>
                          <a:spcPts val="0"/>
                        </a:spcBef>
                        <a:spcAft>
                          <a:spcPts val="0"/>
                        </a:spcAft>
                        <a:buClrTx/>
                        <a:buSzTx/>
                        <a:buFontTx/>
                        <a:buNone/>
                        <a:tabLst/>
                        <a:defRPr/>
                      </a:pPr>
                      <a:r>
                        <a:rPr lang="en-US" sz="800" dirty="0" smtClean="0">
                          <a:solidFill>
                            <a:schemeClr val="tx1"/>
                          </a:solidFill>
                          <a:effectLst/>
                          <a:latin typeface="+mn-lt"/>
                          <a:ea typeface="Arial" panose="020B0604020202020204" pitchFamily="34" charset="0"/>
                        </a:rPr>
                        <a:t>Are </a:t>
                      </a:r>
                      <a:r>
                        <a:rPr lang="en-US" sz="800" baseline="0" dirty="0" smtClean="0">
                          <a:solidFill>
                            <a:schemeClr val="tx1"/>
                          </a:solidFill>
                          <a:effectLst/>
                          <a:latin typeface="+mn-lt"/>
                          <a:ea typeface="Arial" panose="020B0604020202020204" pitchFamily="34" charset="0"/>
                        </a:rPr>
                        <a:t>your agency and key partners achieving progress on short- and long- term shared metrics?</a:t>
                      </a:r>
                      <a:endParaRPr lang="en-US" sz="800" dirty="0">
                        <a:solidFill>
                          <a:schemeClr val="tx1"/>
                        </a:solidFill>
                        <a:effectLst/>
                        <a:latin typeface="+mn-lt"/>
                        <a:ea typeface="Arial" panose="020B0604020202020204" pitchFamily="34" charset="0"/>
                      </a:endParaRPr>
                    </a:p>
                  </a:txBody>
                  <a:tcPr marL="43043" marR="43043" marT="43043" marB="43043"/>
                </a:tc>
                <a:extLst>
                  <a:ext uri="{0D108BD9-81ED-4DB2-BD59-A6C34878D82A}">
                    <a16:rowId xmlns:a16="http://schemas.microsoft.com/office/drawing/2014/main" val="10005"/>
                  </a:ext>
                </a:extLst>
              </a:tr>
              <a:tr h="878075">
                <a:tc>
                  <a:txBody>
                    <a:bodyPr/>
                    <a:lstStyle/>
                    <a:p>
                      <a:pPr marL="0" marR="0">
                        <a:lnSpc>
                          <a:spcPct val="115000"/>
                        </a:lnSpc>
                        <a:spcBef>
                          <a:spcPts val="0"/>
                        </a:spcBef>
                        <a:spcAft>
                          <a:spcPts val="0"/>
                        </a:spcAft>
                      </a:pPr>
                      <a:r>
                        <a:rPr lang="en-US" sz="800" b="1" dirty="0" smtClean="0">
                          <a:solidFill>
                            <a:schemeClr val="tx1"/>
                          </a:solidFill>
                          <a:effectLst/>
                        </a:rPr>
                        <a:t>6. Benefits </a:t>
                      </a:r>
                      <a:r>
                        <a:rPr lang="en-US" sz="800" b="1" dirty="0">
                          <a:solidFill>
                            <a:schemeClr val="tx1"/>
                          </a:solidFill>
                          <a:effectLst/>
                        </a:rPr>
                        <a:t>of engagement</a:t>
                      </a:r>
                      <a:endParaRPr lang="en-US" sz="1000" b="1" dirty="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dirty="0" smtClean="0">
                          <a:solidFill>
                            <a:schemeClr val="tx1"/>
                          </a:solidFill>
                          <a:effectLst/>
                        </a:rPr>
                        <a:t>Burnout</a:t>
                      </a:r>
                      <a:r>
                        <a:rPr lang="en-US" sz="800" dirty="0">
                          <a:solidFill>
                            <a:schemeClr val="tx1"/>
                          </a:solidFill>
                          <a:effectLst/>
                        </a:rPr>
                        <a:t>: </a:t>
                      </a:r>
                      <a:r>
                        <a:rPr lang="en-US" sz="800" dirty="0" smtClean="0">
                          <a:solidFill>
                            <a:schemeClr val="tx1"/>
                          </a:solidFill>
                          <a:effectLst/>
                        </a:rPr>
                        <a:t>Has your agency avoided </a:t>
                      </a:r>
                      <a:r>
                        <a:rPr lang="en-US" sz="800" baseline="0" dirty="0" smtClean="0">
                          <a:solidFill>
                            <a:schemeClr val="tx1"/>
                          </a:solidFill>
                          <a:effectLst/>
                        </a:rPr>
                        <a:t>situations where </a:t>
                      </a:r>
                      <a:r>
                        <a:rPr lang="en-US" sz="800" dirty="0" smtClean="0">
                          <a:solidFill>
                            <a:schemeClr val="tx1"/>
                          </a:solidFill>
                          <a:effectLst/>
                        </a:rPr>
                        <a:t> communication or engagement </a:t>
                      </a:r>
                      <a:r>
                        <a:rPr lang="en-US" sz="800" dirty="0">
                          <a:solidFill>
                            <a:schemeClr val="tx1"/>
                          </a:solidFill>
                          <a:effectLst/>
                        </a:rPr>
                        <a:t>efforts </a:t>
                      </a:r>
                      <a:r>
                        <a:rPr lang="en-US" sz="800" dirty="0" smtClean="0">
                          <a:solidFill>
                            <a:schemeClr val="tx1"/>
                          </a:solidFill>
                          <a:effectLst/>
                        </a:rPr>
                        <a:t>seem </a:t>
                      </a:r>
                      <a:r>
                        <a:rPr lang="en-US" sz="800" dirty="0">
                          <a:solidFill>
                            <a:schemeClr val="tx1"/>
                          </a:solidFill>
                          <a:effectLst/>
                        </a:rPr>
                        <a:t>to cause more trouble than they are worth?</a:t>
                      </a:r>
                      <a:endParaRPr lang="en-US" sz="1000" dirty="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dirty="0">
                          <a:solidFill>
                            <a:schemeClr val="tx1"/>
                          </a:solidFill>
                          <a:effectLst/>
                        </a:rPr>
                        <a:t>Resource-intensive: </a:t>
                      </a:r>
                      <a:r>
                        <a:rPr lang="en-US" sz="800" dirty="0" smtClean="0">
                          <a:solidFill>
                            <a:schemeClr val="tx1"/>
                          </a:solidFill>
                          <a:effectLst/>
                        </a:rPr>
                        <a:t>Do your agency’s TZD engagement efforts generate at least as many resources as they consume?</a:t>
                      </a:r>
                      <a:endParaRPr lang="en-US" sz="1000" dirty="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b="0" dirty="0" smtClean="0">
                          <a:solidFill>
                            <a:schemeClr val="tx1"/>
                          </a:solidFill>
                        </a:rPr>
                        <a:t>Net benefit: Do your agency’s TZD engagement efforts provide benefits to collective TZD efforts?</a:t>
                      </a:r>
                      <a:endParaRPr lang="en-US" sz="1000" dirty="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dirty="0" smtClean="0">
                          <a:solidFill>
                            <a:schemeClr val="tx1"/>
                          </a:solidFill>
                          <a:effectLst/>
                        </a:rPr>
                        <a:t>Collaborative advantage: Do your stakeholder relationships provide a net advantage to you</a:t>
                      </a:r>
                      <a:r>
                        <a:rPr lang="en-US" sz="800" baseline="0" dirty="0" smtClean="0">
                          <a:solidFill>
                            <a:schemeClr val="tx1"/>
                          </a:solidFill>
                          <a:effectLst/>
                        </a:rPr>
                        <a:t> and </a:t>
                      </a:r>
                      <a:r>
                        <a:rPr lang="en-US" sz="800" dirty="0" smtClean="0">
                          <a:solidFill>
                            <a:schemeClr val="tx1"/>
                          </a:solidFill>
                          <a:effectLst/>
                        </a:rPr>
                        <a:t>your partners?</a:t>
                      </a:r>
                      <a:endParaRPr lang="en-US" sz="1000" dirty="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dirty="0">
                          <a:solidFill>
                            <a:schemeClr val="tx1"/>
                          </a:solidFill>
                          <a:effectLst/>
                        </a:rPr>
                        <a:t>Collective impact: Do your state’s TZD engagement and collaboration efforts amplify and enhance your positive, collective impact to reduce deaths?</a:t>
                      </a:r>
                      <a:endParaRPr lang="en-US" sz="1000" dirty="0">
                        <a:solidFill>
                          <a:schemeClr val="tx1"/>
                        </a:solidFill>
                        <a:effectLst/>
                        <a:latin typeface="Arial" panose="020B0604020202020204" pitchFamily="34" charset="0"/>
                        <a:ea typeface="Arial" panose="020B0604020202020204" pitchFamily="34" charset="0"/>
                      </a:endParaRPr>
                    </a:p>
                  </a:txBody>
                  <a:tcPr marL="43043" marR="43043" marT="43043" marB="43043"/>
                </a:tc>
                <a:extLst>
                  <a:ext uri="{0D108BD9-81ED-4DB2-BD59-A6C34878D82A}">
                    <a16:rowId xmlns:a16="http://schemas.microsoft.com/office/drawing/2014/main" val="901481208"/>
                  </a:ext>
                </a:extLst>
              </a:tr>
            </a:tbl>
          </a:graphicData>
        </a:graphic>
      </p:graphicFrame>
      <p:sp>
        <p:nvSpPr>
          <p:cNvPr id="4" name="Rounded Rectangle 3"/>
          <p:cNvSpPr/>
          <p:nvPr/>
        </p:nvSpPr>
        <p:spPr>
          <a:xfrm>
            <a:off x="254523" y="4402677"/>
            <a:ext cx="8597245" cy="872708"/>
          </a:xfrm>
          <a:prstGeom prst="roundRect">
            <a:avLst>
              <a:gd name="adj" fmla="val 9188"/>
            </a:avLst>
          </a:prstGeom>
          <a:noFill/>
          <a:ln w="76200">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accent2"/>
              </a:solidFill>
            </a:endParaRPr>
          </a:p>
        </p:txBody>
      </p:sp>
    </p:spTree>
    <p:extLst>
      <p:ext uri="{BB962C8B-B14F-4D97-AF65-F5344CB8AC3E}">
        <p14:creationId xmlns:p14="http://schemas.microsoft.com/office/powerpoint/2010/main" val="16619462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a:t>
            </a:r>
            <a:r>
              <a:rPr lang="en-US" dirty="0" smtClean="0"/>
              <a:t>. Shared metrics</a:t>
            </a:r>
            <a:endParaRPr lang="en-US" dirty="0"/>
          </a:p>
        </p:txBody>
      </p:sp>
      <p:sp>
        <p:nvSpPr>
          <p:cNvPr id="3" name="Content Placeholder 2"/>
          <p:cNvSpPr>
            <a:spLocks noGrp="1"/>
          </p:cNvSpPr>
          <p:nvPr>
            <p:ph idx="1"/>
          </p:nvPr>
        </p:nvSpPr>
        <p:spPr>
          <a:xfrm>
            <a:off x="628650" y="1426464"/>
            <a:ext cx="7886700" cy="4351338"/>
          </a:xfrm>
        </p:spPr>
        <p:txBody>
          <a:bodyPr>
            <a:normAutofit/>
          </a:bodyPr>
          <a:lstStyle/>
          <a:p>
            <a:pPr marL="0" indent="0">
              <a:lnSpc>
                <a:spcPct val="114000"/>
              </a:lnSpc>
              <a:buNone/>
            </a:pPr>
            <a:r>
              <a:rPr lang="en-US" sz="1800" b="1" dirty="0" smtClean="0">
                <a:solidFill>
                  <a:srgbClr val="7030A0"/>
                </a:solidFill>
              </a:rPr>
              <a:t>A. </a:t>
            </a:r>
            <a:r>
              <a:rPr lang="en-US" sz="1800" b="1" dirty="0">
                <a:solidFill>
                  <a:srgbClr val="7030A0"/>
                </a:solidFill>
                <a:ea typeface="Arial" panose="020B0604020202020204" pitchFamily="34" charset="0"/>
              </a:rPr>
              <a:t>Do your agency and key partners share </a:t>
            </a:r>
            <a:r>
              <a:rPr lang="en-US" sz="1800" b="1" dirty="0" smtClean="0">
                <a:solidFill>
                  <a:srgbClr val="7030A0"/>
                </a:solidFill>
                <a:ea typeface="Arial" panose="020B0604020202020204" pitchFamily="34" charset="0"/>
              </a:rPr>
              <a:t>and review crash data? </a:t>
            </a:r>
            <a:endParaRPr lang="en-US" sz="1800" dirty="0" smtClean="0">
              <a:solidFill>
                <a:srgbClr val="7030A0"/>
              </a:solidFill>
            </a:endParaRPr>
          </a:p>
          <a:p>
            <a:pPr marL="0" indent="0">
              <a:lnSpc>
                <a:spcPct val="114000"/>
              </a:lnSpc>
              <a:buNone/>
            </a:pPr>
            <a:r>
              <a:rPr lang="en-US" sz="1800" b="1" dirty="0" smtClean="0"/>
              <a:t>Why</a:t>
            </a:r>
            <a:r>
              <a:rPr lang="en-US" sz="1800" dirty="0" smtClean="0"/>
              <a:t>: Systematic </a:t>
            </a:r>
            <a:r>
              <a:rPr lang="en-US" sz="1800" dirty="0"/>
              <a:t>data collection and analysis </a:t>
            </a:r>
            <a:r>
              <a:rPr lang="en-US" sz="1800" dirty="0" smtClean="0"/>
              <a:t>allow you and your stakeholders to identify problems and gain a common understanding of the key issues. This will help you to determine and prioritize your TZD activities. </a:t>
            </a:r>
          </a:p>
          <a:p>
            <a:pPr marL="0" indent="0">
              <a:lnSpc>
                <a:spcPct val="114000"/>
              </a:lnSpc>
              <a:buNone/>
            </a:pPr>
            <a:r>
              <a:rPr lang="en-US" sz="1800" b="1" dirty="0" smtClean="0"/>
              <a:t>How</a:t>
            </a:r>
            <a:r>
              <a:rPr lang="en-US" sz="1800" dirty="0" smtClean="0"/>
              <a:t>: This recent </a:t>
            </a:r>
            <a:r>
              <a:rPr lang="en-US" sz="1800" dirty="0" smtClean="0">
                <a:hlinkClick r:id="rId2"/>
              </a:rPr>
              <a:t>NHTSA </a:t>
            </a:r>
            <a:r>
              <a:rPr lang="en-US" sz="1800" dirty="0">
                <a:hlinkClick r:id="rId2"/>
              </a:rPr>
              <a:t>report</a:t>
            </a:r>
            <a:r>
              <a:rPr lang="en-US" sz="1800" dirty="0"/>
              <a:t> suggests </a:t>
            </a:r>
            <a:r>
              <a:rPr lang="en-US" sz="1800" dirty="0" smtClean="0"/>
              <a:t>the kinds </a:t>
            </a:r>
            <a:r>
              <a:rPr lang="en-US" sz="1800" dirty="0"/>
              <a:t>of data collection and analysis to conduct to detect key problems and emerging trends and to measure the effectiveness of </a:t>
            </a:r>
            <a:r>
              <a:rPr lang="en-US" sz="1800" dirty="0" smtClean="0"/>
              <a:t>countermeasures. </a:t>
            </a:r>
            <a:r>
              <a:rPr lang="en-US" sz="1800" dirty="0"/>
              <a:t>See </a:t>
            </a:r>
            <a:r>
              <a:rPr lang="en-US" sz="1800" dirty="0" smtClean="0">
                <a:hlinkClick r:id="rId3"/>
              </a:rPr>
              <a:t>this NCHRP study </a:t>
            </a:r>
            <a:r>
              <a:rPr lang="en-US" sz="1800" dirty="0"/>
              <a:t>for suggestions about developing an injury measurement and reporting system. </a:t>
            </a:r>
          </a:p>
        </p:txBody>
      </p:sp>
    </p:spTree>
    <p:extLst>
      <p:ext uri="{BB962C8B-B14F-4D97-AF65-F5344CB8AC3E}">
        <p14:creationId xmlns:p14="http://schemas.microsoft.com/office/powerpoint/2010/main" val="7042050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105408"/>
            <a:ext cx="8229600" cy="67757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smtClean="0"/>
              <a:t>Self-Assessment Tool for TZD Stakeholder Involvement</a:t>
            </a:r>
            <a:endParaRPr lang="en-US" sz="2800" b="1" dirty="0"/>
          </a:p>
        </p:txBody>
      </p:sp>
      <p:graphicFrame>
        <p:nvGraphicFramePr>
          <p:cNvPr id="3" name="Table 2"/>
          <p:cNvGraphicFramePr>
            <a:graphicFrameLocks noGrp="1"/>
          </p:cNvGraphicFramePr>
          <p:nvPr>
            <p:extLst>
              <p:ext uri="{D42A27DB-BD31-4B8C-83A1-F6EECF244321}">
                <p14:modId xmlns:p14="http://schemas.microsoft.com/office/powerpoint/2010/main" val="1496487233"/>
              </p:ext>
            </p:extLst>
          </p:nvPr>
        </p:nvGraphicFramePr>
        <p:xfrm>
          <a:off x="254523" y="741016"/>
          <a:ext cx="8597245" cy="5706430"/>
        </p:xfrm>
        <a:graphic>
          <a:graphicData uri="http://schemas.openxmlformats.org/drawingml/2006/table">
            <a:tbl>
              <a:tblPr>
                <a:tableStyleId>{5C22544A-7EE6-4342-B048-85BDC9FD1C3A}</a:tableStyleId>
              </a:tblPr>
              <a:tblGrid>
                <a:gridCol w="988538">
                  <a:extLst>
                    <a:ext uri="{9D8B030D-6E8A-4147-A177-3AD203B41FA5}">
                      <a16:colId xmlns:a16="http://schemas.microsoft.com/office/drawing/2014/main" val="1420315861"/>
                    </a:ext>
                  </a:extLst>
                </a:gridCol>
                <a:gridCol w="1422743">
                  <a:extLst>
                    <a:ext uri="{9D8B030D-6E8A-4147-A177-3AD203B41FA5}">
                      <a16:colId xmlns:a16="http://schemas.microsoft.com/office/drawing/2014/main" val="2876892322"/>
                    </a:ext>
                  </a:extLst>
                </a:gridCol>
                <a:gridCol w="1546491">
                  <a:extLst>
                    <a:ext uri="{9D8B030D-6E8A-4147-A177-3AD203B41FA5}">
                      <a16:colId xmlns:a16="http://schemas.microsoft.com/office/drawing/2014/main" val="3511656563"/>
                    </a:ext>
                  </a:extLst>
                </a:gridCol>
                <a:gridCol w="1546491">
                  <a:extLst>
                    <a:ext uri="{9D8B030D-6E8A-4147-A177-3AD203B41FA5}">
                      <a16:colId xmlns:a16="http://schemas.microsoft.com/office/drawing/2014/main" val="1054524511"/>
                    </a:ext>
                  </a:extLst>
                </a:gridCol>
                <a:gridCol w="1546491">
                  <a:extLst>
                    <a:ext uri="{9D8B030D-6E8A-4147-A177-3AD203B41FA5}">
                      <a16:colId xmlns:a16="http://schemas.microsoft.com/office/drawing/2014/main" val="178695797"/>
                    </a:ext>
                  </a:extLst>
                </a:gridCol>
                <a:gridCol w="1546491">
                  <a:extLst>
                    <a:ext uri="{9D8B030D-6E8A-4147-A177-3AD203B41FA5}">
                      <a16:colId xmlns:a16="http://schemas.microsoft.com/office/drawing/2014/main" val="2322189124"/>
                    </a:ext>
                  </a:extLst>
                </a:gridCol>
              </a:tblGrid>
              <a:tr h="267583">
                <a:tc>
                  <a:txBody>
                    <a:bodyPr/>
                    <a:lstStyle/>
                    <a:p>
                      <a:pPr marL="0" marR="0" algn="ctr">
                        <a:lnSpc>
                          <a:spcPct val="115000"/>
                        </a:lnSpc>
                        <a:spcBef>
                          <a:spcPts val="0"/>
                        </a:spcBef>
                        <a:spcAft>
                          <a:spcPts val="0"/>
                        </a:spcAft>
                      </a:pPr>
                      <a:r>
                        <a:rPr lang="en-US" sz="1000" dirty="0">
                          <a:effectLst/>
                        </a:rPr>
                        <a:t> </a:t>
                      </a:r>
                      <a:endParaRPr lang="en-US" sz="1000" dirty="0">
                        <a:solidFill>
                          <a:srgbClr val="000000"/>
                        </a:solidFill>
                        <a:effectLst/>
                        <a:latin typeface="Arial" panose="020B0604020202020204" pitchFamily="34" charset="0"/>
                        <a:ea typeface="Arial" panose="020B0604020202020204" pitchFamily="34" charset="0"/>
                      </a:endParaRPr>
                    </a:p>
                  </a:txBody>
                  <a:tcPr marL="43043" marR="43043" marT="43043" marB="43043"/>
                </a:tc>
                <a:tc gridSpan="5">
                  <a:txBody>
                    <a:bodyPr/>
                    <a:lstStyle/>
                    <a:p>
                      <a:pPr marL="0" marR="0" algn="ctr">
                        <a:lnSpc>
                          <a:spcPct val="115000"/>
                        </a:lnSpc>
                        <a:spcBef>
                          <a:spcPts val="0"/>
                        </a:spcBef>
                        <a:spcAft>
                          <a:spcPts val="0"/>
                        </a:spcAft>
                      </a:pPr>
                      <a:r>
                        <a:rPr lang="en-US" sz="1000" b="1" dirty="0">
                          <a:effectLst/>
                          <a:latin typeface="Arial" charset="0"/>
                          <a:ea typeface="Arial" charset="0"/>
                          <a:cs typeface="Arial" charset="0"/>
                        </a:rPr>
                        <a:t>Increasing strength of commitment and outcomes → → →  </a:t>
                      </a:r>
                      <a:endParaRPr lang="en-US" sz="1000" b="1" dirty="0">
                        <a:solidFill>
                          <a:srgbClr val="000000"/>
                        </a:solidFill>
                        <a:effectLst/>
                        <a:latin typeface="Arial" charset="0"/>
                        <a:ea typeface="Arial" charset="0"/>
                        <a:cs typeface="Arial" charset="0"/>
                      </a:endParaRPr>
                    </a:p>
                  </a:txBody>
                  <a:tcPr marL="43043" marR="43043" marT="43043" marB="43043"/>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80704031"/>
                  </a:ext>
                </a:extLst>
              </a:tr>
              <a:tr h="231622">
                <a:tc>
                  <a:txBody>
                    <a:bodyPr/>
                    <a:lstStyle/>
                    <a:p>
                      <a:pPr marL="0" marR="0">
                        <a:lnSpc>
                          <a:spcPct val="115000"/>
                        </a:lnSpc>
                        <a:spcBef>
                          <a:spcPts val="0"/>
                        </a:spcBef>
                        <a:spcAft>
                          <a:spcPts val="0"/>
                        </a:spcAft>
                      </a:pPr>
                      <a:endParaRPr lang="en-US" sz="1000" b="1" dirty="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gn="ctr">
                        <a:lnSpc>
                          <a:spcPct val="115000"/>
                        </a:lnSpc>
                        <a:spcBef>
                          <a:spcPts val="0"/>
                        </a:spcBef>
                        <a:spcAft>
                          <a:spcPts val="0"/>
                        </a:spcAft>
                      </a:pPr>
                      <a:r>
                        <a:rPr lang="en-US" sz="1000" b="1" baseline="0" dirty="0" smtClean="0">
                          <a:solidFill>
                            <a:schemeClr val="tx1"/>
                          </a:solidFill>
                          <a:effectLst/>
                          <a:latin typeface="Arial" panose="020B0604020202020204" pitchFamily="34" charset="0"/>
                          <a:ea typeface="Arial" panose="020B0604020202020204" pitchFamily="34" charset="0"/>
                        </a:rPr>
                        <a:t>A.</a:t>
                      </a:r>
                      <a:endParaRPr lang="en-US" sz="1000" b="1" baseline="0" dirty="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gn="ctr">
                        <a:lnSpc>
                          <a:spcPct val="115000"/>
                        </a:lnSpc>
                        <a:spcBef>
                          <a:spcPts val="0"/>
                        </a:spcBef>
                        <a:spcAft>
                          <a:spcPts val="0"/>
                        </a:spcAft>
                      </a:pPr>
                      <a:r>
                        <a:rPr lang="en-US" sz="1000" b="1" baseline="0" dirty="0" smtClean="0">
                          <a:solidFill>
                            <a:schemeClr val="tx1"/>
                          </a:solidFill>
                          <a:effectLst/>
                          <a:latin typeface="Arial" panose="020B0604020202020204" pitchFamily="34" charset="0"/>
                          <a:ea typeface="Arial" panose="020B0604020202020204" pitchFamily="34" charset="0"/>
                        </a:rPr>
                        <a:t>B.</a:t>
                      </a:r>
                      <a:endParaRPr lang="en-US" sz="1000" b="1" baseline="0" dirty="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gn="ctr">
                        <a:lnSpc>
                          <a:spcPct val="115000"/>
                        </a:lnSpc>
                        <a:spcBef>
                          <a:spcPts val="0"/>
                        </a:spcBef>
                        <a:spcAft>
                          <a:spcPts val="0"/>
                        </a:spcAft>
                      </a:pPr>
                      <a:r>
                        <a:rPr lang="en-US" sz="1000" b="1" dirty="0" smtClean="0">
                          <a:solidFill>
                            <a:schemeClr val="tx1"/>
                          </a:solidFill>
                          <a:effectLst/>
                          <a:latin typeface="Arial" panose="020B0604020202020204" pitchFamily="34" charset="0"/>
                          <a:ea typeface="Arial" panose="020B0604020202020204" pitchFamily="34" charset="0"/>
                        </a:rPr>
                        <a:t>C.</a:t>
                      </a:r>
                      <a:endParaRPr lang="en-US" sz="1000" b="1" dirty="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gn="ctr">
                        <a:lnSpc>
                          <a:spcPct val="115000"/>
                        </a:lnSpc>
                        <a:spcBef>
                          <a:spcPts val="0"/>
                        </a:spcBef>
                        <a:spcAft>
                          <a:spcPts val="0"/>
                        </a:spcAft>
                      </a:pPr>
                      <a:r>
                        <a:rPr lang="en-US" sz="1000" b="1" dirty="0" smtClean="0">
                          <a:solidFill>
                            <a:schemeClr val="tx1"/>
                          </a:solidFill>
                          <a:effectLst/>
                          <a:latin typeface="Arial" panose="020B0604020202020204" pitchFamily="34" charset="0"/>
                          <a:ea typeface="Arial" panose="020B0604020202020204" pitchFamily="34" charset="0"/>
                        </a:rPr>
                        <a:t>D.</a:t>
                      </a:r>
                      <a:endParaRPr lang="en-US" sz="1000" b="1" dirty="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gn="ctr">
                        <a:lnSpc>
                          <a:spcPct val="115000"/>
                        </a:lnSpc>
                        <a:spcBef>
                          <a:spcPts val="0"/>
                        </a:spcBef>
                        <a:spcAft>
                          <a:spcPts val="0"/>
                        </a:spcAft>
                      </a:pPr>
                      <a:r>
                        <a:rPr lang="en-US" sz="1000" b="1" dirty="0" smtClean="0">
                          <a:solidFill>
                            <a:schemeClr val="tx1"/>
                          </a:solidFill>
                          <a:effectLst/>
                          <a:latin typeface="Arial" panose="020B0604020202020204" pitchFamily="34" charset="0"/>
                          <a:ea typeface="Arial" panose="020B0604020202020204" pitchFamily="34" charset="0"/>
                        </a:rPr>
                        <a:t>E.</a:t>
                      </a:r>
                      <a:endParaRPr lang="en-US" sz="1000" b="1" dirty="0">
                        <a:solidFill>
                          <a:schemeClr val="tx1"/>
                        </a:solidFill>
                        <a:effectLst/>
                        <a:latin typeface="Arial" panose="020B0604020202020204" pitchFamily="34" charset="0"/>
                        <a:ea typeface="Arial" panose="020B0604020202020204" pitchFamily="34" charset="0"/>
                      </a:endParaRPr>
                    </a:p>
                  </a:txBody>
                  <a:tcPr marL="43043" marR="43043" marT="43043" marB="43043"/>
                </a:tc>
                <a:extLst>
                  <a:ext uri="{0D108BD9-81ED-4DB2-BD59-A6C34878D82A}">
                    <a16:rowId xmlns:a16="http://schemas.microsoft.com/office/drawing/2014/main" val="10002"/>
                  </a:ext>
                </a:extLst>
              </a:tr>
              <a:tr h="878075">
                <a:tc>
                  <a:txBody>
                    <a:bodyPr/>
                    <a:lstStyle/>
                    <a:p>
                      <a:pPr marL="0" marR="0">
                        <a:lnSpc>
                          <a:spcPct val="115000"/>
                        </a:lnSpc>
                        <a:spcBef>
                          <a:spcPts val="0"/>
                        </a:spcBef>
                        <a:spcAft>
                          <a:spcPts val="0"/>
                        </a:spcAft>
                      </a:pPr>
                      <a:r>
                        <a:rPr lang="en-US" sz="1000" b="1" dirty="0" smtClean="0">
                          <a:solidFill>
                            <a:schemeClr val="tx1"/>
                          </a:solidFill>
                          <a:effectLst/>
                        </a:rPr>
                        <a:t>1. Quality </a:t>
                      </a:r>
                      <a:r>
                        <a:rPr lang="en-US" sz="1000" b="1" dirty="0">
                          <a:solidFill>
                            <a:schemeClr val="tx1"/>
                          </a:solidFill>
                          <a:effectLst/>
                        </a:rPr>
                        <a:t>of stakeholder </a:t>
                      </a:r>
                      <a:r>
                        <a:rPr lang="en-US" sz="1000" b="1" dirty="0" smtClean="0">
                          <a:solidFill>
                            <a:schemeClr val="tx1"/>
                          </a:solidFill>
                          <a:effectLst/>
                        </a:rPr>
                        <a:t>partnerships</a:t>
                      </a:r>
                      <a:endParaRPr lang="en-US" sz="1000" b="1" dirty="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baseline="0" dirty="0" smtClean="0">
                          <a:solidFill>
                            <a:schemeClr val="tx1"/>
                          </a:solidFill>
                          <a:effectLst/>
                        </a:rPr>
                        <a:t>Does your agency know who your stakeholders are? </a:t>
                      </a:r>
                      <a:endParaRPr lang="en-US" sz="800" baseline="0" dirty="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baseline="0" dirty="0" smtClean="0">
                          <a:solidFill>
                            <a:schemeClr val="tx1"/>
                          </a:solidFill>
                          <a:effectLst/>
                        </a:rPr>
                        <a:t>Have you identified gaps and set priorities for strengthening relationships with stakeholders?</a:t>
                      </a:r>
                      <a:endParaRPr lang="en-US" sz="800" baseline="0" dirty="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dirty="0">
                          <a:solidFill>
                            <a:schemeClr val="tx1"/>
                          </a:solidFill>
                          <a:effectLst/>
                        </a:rPr>
                        <a:t>Does your agency know </a:t>
                      </a:r>
                      <a:r>
                        <a:rPr lang="en-US" sz="800" dirty="0" smtClean="0">
                          <a:solidFill>
                            <a:schemeClr val="tx1"/>
                          </a:solidFill>
                          <a:effectLst/>
                        </a:rPr>
                        <a:t>the key stakeholders</a:t>
                      </a:r>
                      <a:r>
                        <a:rPr lang="en-US" sz="800" dirty="0">
                          <a:solidFill>
                            <a:schemeClr val="tx1"/>
                          </a:solidFill>
                          <a:effectLst/>
                        </a:rPr>
                        <a:t>’ </a:t>
                      </a:r>
                      <a:r>
                        <a:rPr lang="en-US" sz="800" dirty="0" smtClean="0">
                          <a:solidFill>
                            <a:schemeClr val="tx1"/>
                          </a:solidFill>
                          <a:effectLst/>
                        </a:rPr>
                        <a:t>priorities</a:t>
                      </a:r>
                      <a:r>
                        <a:rPr lang="en-US" sz="800" dirty="0">
                          <a:solidFill>
                            <a:schemeClr val="tx1"/>
                          </a:solidFill>
                          <a:effectLst/>
                        </a:rPr>
                        <a:t>, </a:t>
                      </a:r>
                      <a:r>
                        <a:rPr lang="en-US" sz="800" dirty="0" smtClean="0">
                          <a:solidFill>
                            <a:schemeClr val="tx1"/>
                          </a:solidFill>
                          <a:effectLst/>
                        </a:rPr>
                        <a:t>capacities</a:t>
                      </a:r>
                      <a:r>
                        <a:rPr lang="en-US" sz="800" dirty="0">
                          <a:solidFill>
                            <a:schemeClr val="tx1"/>
                          </a:solidFill>
                          <a:effectLst/>
                        </a:rPr>
                        <a:t>, and desires for </a:t>
                      </a:r>
                      <a:r>
                        <a:rPr lang="en-US" sz="800" dirty="0" smtClean="0">
                          <a:solidFill>
                            <a:schemeClr val="tx1"/>
                          </a:solidFill>
                          <a:effectLst/>
                        </a:rPr>
                        <a:t>partnership</a:t>
                      </a:r>
                      <a:r>
                        <a:rPr lang="en-US" sz="800" baseline="0" dirty="0" smtClean="0">
                          <a:solidFill>
                            <a:schemeClr val="tx1"/>
                          </a:solidFill>
                          <a:effectLst/>
                        </a:rPr>
                        <a:t> on TZD</a:t>
                      </a:r>
                      <a:r>
                        <a:rPr lang="en-US" sz="800" dirty="0" smtClean="0">
                          <a:solidFill>
                            <a:schemeClr val="tx1"/>
                          </a:solidFill>
                          <a:effectLst/>
                        </a:rPr>
                        <a:t>?</a:t>
                      </a:r>
                      <a:endParaRPr lang="en-US" sz="1000" dirty="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a:solidFill>
                            <a:schemeClr val="tx1"/>
                          </a:solidFill>
                          <a:effectLst/>
                        </a:rPr>
                        <a:t>Is there mutual trust and respect between your agency and key stakeholders?</a:t>
                      </a:r>
                      <a:endParaRPr lang="en-US" sz="100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dirty="0" smtClean="0">
                          <a:solidFill>
                            <a:schemeClr val="tx1"/>
                          </a:solidFill>
                          <a:effectLst/>
                        </a:rPr>
                        <a:t>Do your stakeholder relationships provide a net advantage to you</a:t>
                      </a:r>
                      <a:r>
                        <a:rPr lang="en-US" sz="800" baseline="0" dirty="0" smtClean="0">
                          <a:solidFill>
                            <a:schemeClr val="tx1"/>
                          </a:solidFill>
                          <a:effectLst/>
                        </a:rPr>
                        <a:t> and </a:t>
                      </a:r>
                      <a:r>
                        <a:rPr lang="en-US" sz="800" dirty="0" smtClean="0">
                          <a:solidFill>
                            <a:schemeClr val="tx1"/>
                          </a:solidFill>
                          <a:effectLst/>
                        </a:rPr>
                        <a:t>your partners?</a:t>
                      </a:r>
                      <a:endParaRPr lang="en-US" sz="1000" dirty="0">
                        <a:solidFill>
                          <a:schemeClr val="tx1"/>
                        </a:solidFill>
                        <a:effectLst/>
                        <a:latin typeface="Arial" panose="020B0604020202020204" pitchFamily="34" charset="0"/>
                        <a:ea typeface="Arial" panose="020B0604020202020204" pitchFamily="34" charset="0"/>
                      </a:endParaRPr>
                    </a:p>
                  </a:txBody>
                  <a:tcPr marL="43043" marR="43043" marT="43043" marB="43043"/>
                </a:tc>
                <a:extLst>
                  <a:ext uri="{0D108BD9-81ED-4DB2-BD59-A6C34878D82A}">
                    <a16:rowId xmlns:a16="http://schemas.microsoft.com/office/drawing/2014/main" val="10001"/>
                  </a:ext>
                </a:extLst>
              </a:tr>
              <a:tr h="878075">
                <a:tc>
                  <a:txBody>
                    <a:bodyPr/>
                    <a:lstStyle/>
                    <a:p>
                      <a:pPr marL="0" marR="0">
                        <a:lnSpc>
                          <a:spcPct val="115000"/>
                        </a:lnSpc>
                        <a:spcBef>
                          <a:spcPts val="0"/>
                        </a:spcBef>
                        <a:spcAft>
                          <a:spcPts val="0"/>
                        </a:spcAft>
                      </a:pPr>
                      <a:r>
                        <a:rPr lang="en-US" sz="1000" b="1" dirty="0" smtClean="0">
                          <a:solidFill>
                            <a:schemeClr val="tx1"/>
                          </a:solidFill>
                          <a:effectLst/>
                        </a:rPr>
                        <a:t>2. Engagement </a:t>
                      </a:r>
                      <a:r>
                        <a:rPr lang="en-US" sz="1000" b="1" dirty="0">
                          <a:solidFill>
                            <a:schemeClr val="tx1"/>
                          </a:solidFill>
                          <a:effectLst/>
                        </a:rPr>
                        <a:t>strategy</a:t>
                      </a:r>
                      <a:endParaRPr lang="en-US" sz="1000" b="1" dirty="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dirty="0">
                          <a:solidFill>
                            <a:schemeClr val="tx1"/>
                          </a:solidFill>
                          <a:effectLst/>
                        </a:rPr>
                        <a:t>Does your agency have a general plan for communication or outreach to stakeholders?</a:t>
                      </a:r>
                      <a:endParaRPr lang="en-US" sz="1000" dirty="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dirty="0">
                          <a:solidFill>
                            <a:schemeClr val="tx1"/>
                          </a:solidFill>
                          <a:effectLst/>
                        </a:rPr>
                        <a:t>Does your agency have goals for </a:t>
                      </a:r>
                      <a:r>
                        <a:rPr lang="en-US" sz="800" dirty="0" smtClean="0">
                          <a:solidFill>
                            <a:schemeClr val="tx1"/>
                          </a:solidFill>
                          <a:effectLst/>
                        </a:rPr>
                        <a:t>engaging</a:t>
                      </a:r>
                      <a:r>
                        <a:rPr lang="en-US" sz="800" baseline="0" dirty="0" smtClean="0">
                          <a:solidFill>
                            <a:schemeClr val="tx1"/>
                          </a:solidFill>
                          <a:effectLst/>
                        </a:rPr>
                        <a:t> </a:t>
                      </a:r>
                      <a:r>
                        <a:rPr lang="en-US" sz="800" dirty="0" smtClean="0">
                          <a:solidFill>
                            <a:schemeClr val="tx1"/>
                          </a:solidFill>
                          <a:effectLst/>
                        </a:rPr>
                        <a:t>beyond </a:t>
                      </a:r>
                      <a:r>
                        <a:rPr lang="en-US" sz="800" dirty="0">
                          <a:solidFill>
                            <a:schemeClr val="tx1"/>
                          </a:solidFill>
                          <a:effectLst/>
                        </a:rPr>
                        <a:t>basic communication with stakeholders?</a:t>
                      </a:r>
                      <a:endParaRPr lang="en-US" sz="1000" dirty="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dirty="0" smtClean="0">
                          <a:solidFill>
                            <a:schemeClr val="tx1"/>
                          </a:solidFill>
                          <a:effectLst/>
                        </a:rPr>
                        <a:t>Does your agency differentiate your engagement strategies to accomplish different goals (e.g., gathering information vs. building buy-in)?</a:t>
                      </a:r>
                      <a:endParaRPr lang="en-US" sz="1000" dirty="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dirty="0" smtClean="0">
                          <a:solidFill>
                            <a:schemeClr val="tx1"/>
                          </a:solidFill>
                          <a:effectLst/>
                        </a:rPr>
                        <a:t>Is your agency effectively mobilizing methods, resources, and activities to fulfill your different</a:t>
                      </a:r>
                      <a:r>
                        <a:rPr lang="en-US" sz="800" baseline="0" dirty="0" smtClean="0">
                          <a:solidFill>
                            <a:schemeClr val="tx1"/>
                          </a:solidFill>
                          <a:effectLst/>
                        </a:rPr>
                        <a:t> </a:t>
                      </a:r>
                      <a:r>
                        <a:rPr lang="en-US" sz="800" dirty="0" smtClean="0">
                          <a:solidFill>
                            <a:schemeClr val="tx1"/>
                          </a:solidFill>
                          <a:effectLst/>
                        </a:rPr>
                        <a:t>engagement goals?</a:t>
                      </a:r>
                      <a:endParaRPr lang="en-US" sz="1000" dirty="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dirty="0" smtClean="0">
                          <a:solidFill>
                            <a:schemeClr val="tx1"/>
                          </a:solidFill>
                          <a:effectLst/>
                        </a:rPr>
                        <a:t>Does your agency periodically assess your engagement activities and recalibrate to</a:t>
                      </a:r>
                      <a:r>
                        <a:rPr lang="en-US" sz="800" baseline="0" dirty="0" smtClean="0">
                          <a:solidFill>
                            <a:schemeClr val="tx1"/>
                          </a:solidFill>
                          <a:effectLst/>
                        </a:rPr>
                        <a:t> </a:t>
                      </a:r>
                      <a:r>
                        <a:rPr lang="en-US" sz="800" dirty="0" smtClean="0">
                          <a:solidFill>
                            <a:schemeClr val="tx1"/>
                          </a:solidFill>
                          <a:effectLst/>
                        </a:rPr>
                        <a:t>improve?</a:t>
                      </a:r>
                      <a:endParaRPr lang="en-US" sz="1000" dirty="0">
                        <a:solidFill>
                          <a:schemeClr val="tx1"/>
                        </a:solidFill>
                        <a:effectLst/>
                        <a:latin typeface="Arial" panose="020B0604020202020204" pitchFamily="34" charset="0"/>
                        <a:ea typeface="Arial" panose="020B0604020202020204" pitchFamily="34" charset="0"/>
                      </a:endParaRPr>
                    </a:p>
                  </a:txBody>
                  <a:tcPr marL="43043" marR="43043" marT="43043" marB="43043"/>
                </a:tc>
                <a:extLst>
                  <a:ext uri="{0D108BD9-81ED-4DB2-BD59-A6C34878D82A}">
                    <a16:rowId xmlns:a16="http://schemas.microsoft.com/office/drawing/2014/main" val="2396240719"/>
                  </a:ext>
                </a:extLst>
              </a:tr>
              <a:tr h="746077">
                <a:tc>
                  <a:txBody>
                    <a:bodyPr/>
                    <a:lstStyle/>
                    <a:p>
                      <a:pPr marL="0" marR="0">
                        <a:lnSpc>
                          <a:spcPct val="115000"/>
                        </a:lnSpc>
                        <a:spcBef>
                          <a:spcPts val="0"/>
                        </a:spcBef>
                        <a:spcAft>
                          <a:spcPts val="0"/>
                        </a:spcAft>
                      </a:pPr>
                      <a:r>
                        <a:rPr lang="en-US" sz="1000" b="1" dirty="0" smtClean="0">
                          <a:solidFill>
                            <a:schemeClr val="tx1"/>
                          </a:solidFill>
                          <a:effectLst/>
                        </a:rPr>
                        <a:t>3. Agency </a:t>
                      </a:r>
                      <a:r>
                        <a:rPr lang="en-US" sz="1000" b="1" dirty="0">
                          <a:solidFill>
                            <a:schemeClr val="tx1"/>
                          </a:solidFill>
                          <a:effectLst/>
                        </a:rPr>
                        <a:t>capacity for engagement</a:t>
                      </a:r>
                      <a:endParaRPr lang="en-US" sz="1000" b="1" dirty="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dirty="0">
                          <a:solidFill>
                            <a:schemeClr val="tx1"/>
                          </a:solidFill>
                          <a:effectLst/>
                        </a:rPr>
                        <a:t>Does your agency </a:t>
                      </a:r>
                      <a:r>
                        <a:rPr lang="en-US" sz="800" dirty="0" smtClean="0">
                          <a:solidFill>
                            <a:schemeClr val="tx1"/>
                          </a:solidFill>
                          <a:effectLst/>
                        </a:rPr>
                        <a:t>have </a:t>
                      </a:r>
                      <a:r>
                        <a:rPr lang="en-US" sz="800" dirty="0">
                          <a:solidFill>
                            <a:schemeClr val="tx1"/>
                          </a:solidFill>
                          <a:effectLst/>
                        </a:rPr>
                        <a:t>dedicated staff or </a:t>
                      </a:r>
                      <a:r>
                        <a:rPr lang="en-US" sz="800" dirty="0" smtClean="0">
                          <a:solidFill>
                            <a:schemeClr val="tx1"/>
                          </a:solidFill>
                          <a:effectLst/>
                        </a:rPr>
                        <a:t>a consulting </a:t>
                      </a:r>
                      <a:r>
                        <a:rPr lang="en-US" sz="800" dirty="0">
                          <a:solidFill>
                            <a:schemeClr val="tx1"/>
                          </a:solidFill>
                          <a:effectLst/>
                        </a:rPr>
                        <a:t>budget for communication and outreach?</a:t>
                      </a:r>
                      <a:endParaRPr lang="en-US" sz="1000" dirty="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dirty="0">
                          <a:solidFill>
                            <a:schemeClr val="tx1"/>
                          </a:solidFill>
                          <a:effectLst/>
                        </a:rPr>
                        <a:t>Does your agency have resources (tools, staff, funding) for </a:t>
                      </a:r>
                      <a:r>
                        <a:rPr lang="en-US" sz="800" dirty="0" smtClean="0">
                          <a:solidFill>
                            <a:schemeClr val="tx1"/>
                          </a:solidFill>
                          <a:effectLst/>
                        </a:rPr>
                        <a:t>general TZD-oriented </a:t>
                      </a:r>
                      <a:r>
                        <a:rPr lang="en-US" sz="800" dirty="0">
                          <a:solidFill>
                            <a:schemeClr val="tx1"/>
                          </a:solidFill>
                          <a:effectLst/>
                        </a:rPr>
                        <a:t>communication and outreach?</a:t>
                      </a:r>
                      <a:endParaRPr lang="en-US" sz="1000" dirty="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dirty="0">
                          <a:solidFill>
                            <a:schemeClr val="tx1"/>
                          </a:solidFill>
                          <a:effectLst/>
                        </a:rPr>
                        <a:t>Does your </a:t>
                      </a:r>
                      <a:r>
                        <a:rPr lang="en-US" sz="800" dirty="0" smtClean="0">
                          <a:solidFill>
                            <a:schemeClr val="tx1"/>
                          </a:solidFill>
                          <a:effectLst/>
                        </a:rPr>
                        <a:t>agenc</a:t>
                      </a:r>
                      <a:r>
                        <a:rPr lang="en-US" sz="800" dirty="0">
                          <a:solidFill>
                            <a:schemeClr val="tx1"/>
                          </a:solidFill>
                          <a:effectLst/>
                        </a:rPr>
                        <a:t>y</a:t>
                      </a:r>
                      <a:r>
                        <a:rPr lang="en-US" sz="800" dirty="0" smtClean="0">
                          <a:solidFill>
                            <a:schemeClr val="tx1"/>
                          </a:solidFill>
                          <a:effectLst/>
                        </a:rPr>
                        <a:t> </a:t>
                      </a:r>
                      <a:r>
                        <a:rPr lang="en-US" sz="800" dirty="0">
                          <a:solidFill>
                            <a:schemeClr val="tx1"/>
                          </a:solidFill>
                          <a:effectLst/>
                        </a:rPr>
                        <a:t>have resources for </a:t>
                      </a:r>
                      <a:r>
                        <a:rPr lang="en-US" sz="800" dirty="0" smtClean="0">
                          <a:solidFill>
                            <a:schemeClr val="tx1"/>
                          </a:solidFill>
                          <a:effectLst/>
                        </a:rPr>
                        <a:t>targeted</a:t>
                      </a:r>
                      <a:r>
                        <a:rPr lang="en-US" sz="800" baseline="0" dirty="0" smtClean="0">
                          <a:solidFill>
                            <a:schemeClr val="tx1"/>
                          </a:solidFill>
                          <a:effectLst/>
                        </a:rPr>
                        <a:t> </a:t>
                      </a:r>
                      <a:r>
                        <a:rPr lang="en-US" sz="800" dirty="0" smtClean="0">
                          <a:solidFill>
                            <a:schemeClr val="tx1"/>
                          </a:solidFill>
                          <a:effectLst/>
                        </a:rPr>
                        <a:t>TZD-oriented </a:t>
                      </a:r>
                      <a:r>
                        <a:rPr lang="en-US" sz="800" dirty="0">
                          <a:solidFill>
                            <a:schemeClr val="tx1"/>
                          </a:solidFill>
                          <a:effectLst/>
                        </a:rPr>
                        <a:t>communication </a:t>
                      </a:r>
                      <a:r>
                        <a:rPr lang="en-US" sz="800" dirty="0" smtClean="0">
                          <a:solidFill>
                            <a:schemeClr val="tx1"/>
                          </a:solidFill>
                          <a:effectLst/>
                        </a:rPr>
                        <a:t>and </a:t>
                      </a:r>
                      <a:r>
                        <a:rPr lang="en-US" sz="800" dirty="0">
                          <a:solidFill>
                            <a:schemeClr val="tx1"/>
                          </a:solidFill>
                          <a:effectLst/>
                        </a:rPr>
                        <a:t>outreach with differentiated audiences and stakeholders?</a:t>
                      </a:r>
                      <a:endParaRPr lang="en-US" sz="1000" dirty="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dirty="0" smtClean="0">
                          <a:solidFill>
                            <a:schemeClr val="tx1"/>
                          </a:solidFill>
                          <a:effectLst/>
                        </a:rPr>
                        <a:t>Does </a:t>
                      </a:r>
                      <a:r>
                        <a:rPr lang="en-US" sz="800" dirty="0">
                          <a:solidFill>
                            <a:schemeClr val="tx1"/>
                          </a:solidFill>
                          <a:effectLst/>
                        </a:rPr>
                        <a:t>your agency’s staff have </a:t>
                      </a:r>
                      <a:r>
                        <a:rPr lang="en-US" sz="800" dirty="0" smtClean="0">
                          <a:solidFill>
                            <a:schemeClr val="tx1"/>
                          </a:solidFill>
                          <a:effectLst/>
                        </a:rPr>
                        <a:t>skills </a:t>
                      </a:r>
                      <a:r>
                        <a:rPr lang="en-US" sz="800" dirty="0">
                          <a:solidFill>
                            <a:schemeClr val="tx1"/>
                          </a:solidFill>
                          <a:effectLst/>
                        </a:rPr>
                        <a:t>and resources for supporting collaboration as well as outreach?</a:t>
                      </a:r>
                      <a:endParaRPr lang="en-US" sz="1000" dirty="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dirty="0">
                          <a:solidFill>
                            <a:schemeClr val="tx1"/>
                          </a:solidFill>
                          <a:effectLst/>
                        </a:rPr>
                        <a:t>Does your agency support skill-building or cross-training for TZD activities among stakeholders?</a:t>
                      </a:r>
                      <a:endParaRPr lang="en-US" sz="1000" dirty="0">
                        <a:solidFill>
                          <a:schemeClr val="tx1"/>
                        </a:solidFill>
                        <a:effectLst/>
                        <a:latin typeface="Arial" panose="020B0604020202020204" pitchFamily="34" charset="0"/>
                        <a:ea typeface="Arial" panose="020B0604020202020204" pitchFamily="34" charset="0"/>
                      </a:endParaRPr>
                    </a:p>
                  </a:txBody>
                  <a:tcPr marL="43043" marR="43043" marT="43043" marB="43043"/>
                </a:tc>
                <a:extLst>
                  <a:ext uri="{0D108BD9-81ED-4DB2-BD59-A6C34878D82A}">
                    <a16:rowId xmlns:a16="http://schemas.microsoft.com/office/drawing/2014/main" val="97212858"/>
                  </a:ext>
                </a:extLst>
              </a:tr>
              <a:tr h="878075">
                <a:tc>
                  <a:txBody>
                    <a:bodyPr/>
                    <a:lstStyle/>
                    <a:p>
                      <a:pPr marL="0" marR="0">
                        <a:lnSpc>
                          <a:spcPct val="115000"/>
                        </a:lnSpc>
                        <a:spcBef>
                          <a:spcPts val="0"/>
                        </a:spcBef>
                        <a:spcAft>
                          <a:spcPts val="0"/>
                        </a:spcAft>
                      </a:pPr>
                      <a:r>
                        <a:rPr lang="en-US" sz="1000" b="1" dirty="0" smtClean="0">
                          <a:solidFill>
                            <a:schemeClr val="tx1"/>
                          </a:solidFill>
                          <a:effectLst/>
                          <a:latin typeface="Calibri" charset="0"/>
                          <a:ea typeface="Calibri" charset="0"/>
                          <a:cs typeface="Calibri" charset="0"/>
                        </a:rPr>
                        <a:t>4. Level </a:t>
                      </a:r>
                      <a:r>
                        <a:rPr lang="en-US" sz="1000" b="1" dirty="0">
                          <a:solidFill>
                            <a:schemeClr val="tx1"/>
                          </a:solidFill>
                          <a:effectLst/>
                          <a:latin typeface="Calibri" charset="0"/>
                          <a:ea typeface="Calibri" charset="0"/>
                          <a:cs typeface="Calibri" charset="0"/>
                        </a:rPr>
                        <a:t>of engagement</a:t>
                      </a:r>
                    </a:p>
                  </a:txBody>
                  <a:tcPr marL="43043" marR="43043" marT="43043" marB="43043"/>
                </a:tc>
                <a:tc>
                  <a:txBody>
                    <a:bodyPr/>
                    <a:lstStyle/>
                    <a:p>
                      <a:pPr marL="0" marR="0">
                        <a:lnSpc>
                          <a:spcPct val="115000"/>
                        </a:lnSpc>
                        <a:spcBef>
                          <a:spcPts val="0"/>
                        </a:spcBef>
                        <a:spcAft>
                          <a:spcPts val="0"/>
                        </a:spcAft>
                      </a:pPr>
                      <a:r>
                        <a:rPr lang="en-US" sz="800" dirty="0">
                          <a:solidFill>
                            <a:schemeClr val="tx1"/>
                          </a:solidFill>
                          <a:effectLst/>
                          <a:latin typeface="Calibri" charset="0"/>
                          <a:ea typeface="Calibri" charset="0"/>
                          <a:cs typeface="Calibri" charset="0"/>
                        </a:rPr>
                        <a:t>Informing: Are your key stakeholders aware of your </a:t>
                      </a:r>
                      <a:r>
                        <a:rPr lang="en-US" sz="800" dirty="0" smtClean="0">
                          <a:solidFill>
                            <a:schemeClr val="tx1"/>
                          </a:solidFill>
                          <a:effectLst/>
                          <a:latin typeface="Calibri" charset="0"/>
                          <a:ea typeface="Calibri" charset="0"/>
                          <a:cs typeface="Calibri" charset="0"/>
                        </a:rPr>
                        <a:t>state goals </a:t>
                      </a:r>
                      <a:r>
                        <a:rPr lang="en-US" sz="800" dirty="0">
                          <a:solidFill>
                            <a:schemeClr val="tx1"/>
                          </a:solidFill>
                          <a:effectLst/>
                          <a:latin typeface="Calibri" charset="0"/>
                          <a:ea typeface="Calibri" charset="0"/>
                          <a:cs typeface="Calibri" charset="0"/>
                        </a:rPr>
                        <a:t>and </a:t>
                      </a:r>
                      <a:r>
                        <a:rPr lang="en-US" sz="800" dirty="0" smtClean="0">
                          <a:solidFill>
                            <a:schemeClr val="tx1"/>
                          </a:solidFill>
                          <a:effectLst/>
                          <a:latin typeface="Calibri" charset="0"/>
                          <a:ea typeface="Calibri" charset="0"/>
                          <a:cs typeface="Calibri" charset="0"/>
                        </a:rPr>
                        <a:t>activities?</a:t>
                      </a:r>
                      <a:endParaRPr lang="en-US" sz="800" dirty="0">
                        <a:solidFill>
                          <a:schemeClr val="tx1"/>
                        </a:solidFill>
                        <a:effectLst/>
                        <a:latin typeface="Calibri" charset="0"/>
                        <a:ea typeface="Calibri" charset="0"/>
                        <a:cs typeface="Calibri" charset="0"/>
                      </a:endParaRPr>
                    </a:p>
                  </a:txBody>
                  <a:tcPr marL="43043" marR="43043" marT="43043" marB="43043"/>
                </a:tc>
                <a:tc>
                  <a:txBody>
                    <a:bodyPr/>
                    <a:lstStyle/>
                    <a:p>
                      <a:pPr marL="0" marR="0">
                        <a:lnSpc>
                          <a:spcPct val="115000"/>
                        </a:lnSpc>
                        <a:spcBef>
                          <a:spcPts val="0"/>
                        </a:spcBef>
                        <a:spcAft>
                          <a:spcPts val="0"/>
                        </a:spcAft>
                      </a:pPr>
                      <a:r>
                        <a:rPr lang="en-US" sz="800" dirty="0">
                          <a:solidFill>
                            <a:schemeClr val="tx1"/>
                          </a:solidFill>
                          <a:effectLst/>
                          <a:latin typeface="Calibri" charset="0"/>
                          <a:ea typeface="Calibri" charset="0"/>
                          <a:cs typeface="Calibri" charset="0"/>
                        </a:rPr>
                        <a:t>Participation: Do key stakeholders provide input to and influence TZD activities in the state?</a:t>
                      </a:r>
                    </a:p>
                  </a:txBody>
                  <a:tcPr marL="43043" marR="43043" marT="43043" marB="43043"/>
                </a:tc>
                <a:tc>
                  <a:txBody>
                    <a:bodyPr/>
                    <a:lstStyle/>
                    <a:p>
                      <a:pPr marL="0" marR="0">
                        <a:lnSpc>
                          <a:spcPct val="115000"/>
                        </a:lnSpc>
                        <a:spcBef>
                          <a:spcPts val="0"/>
                        </a:spcBef>
                        <a:spcAft>
                          <a:spcPts val="0"/>
                        </a:spcAft>
                      </a:pPr>
                      <a:r>
                        <a:rPr lang="en-US" sz="800" dirty="0">
                          <a:solidFill>
                            <a:schemeClr val="tx1"/>
                          </a:solidFill>
                          <a:effectLst/>
                          <a:latin typeface="Calibri" charset="0"/>
                          <a:ea typeface="Calibri" charset="0"/>
                          <a:cs typeface="Calibri" charset="0"/>
                        </a:rPr>
                        <a:t>Collaboration: Do key stakeholders help </a:t>
                      </a:r>
                      <a:r>
                        <a:rPr lang="en-US" sz="800" dirty="0" smtClean="0">
                          <a:solidFill>
                            <a:schemeClr val="tx1"/>
                          </a:solidFill>
                          <a:effectLst/>
                          <a:latin typeface="Calibri" charset="0"/>
                          <a:ea typeface="Calibri" charset="0"/>
                          <a:cs typeface="Calibri" charset="0"/>
                        </a:rPr>
                        <a:t>to implement </a:t>
                      </a:r>
                      <a:r>
                        <a:rPr lang="en-US" sz="800" dirty="0">
                          <a:solidFill>
                            <a:schemeClr val="tx1"/>
                          </a:solidFill>
                          <a:effectLst/>
                          <a:latin typeface="Calibri" charset="0"/>
                          <a:ea typeface="Calibri" charset="0"/>
                          <a:cs typeface="Calibri" charset="0"/>
                        </a:rPr>
                        <a:t>TZD activities in the </a:t>
                      </a:r>
                      <a:r>
                        <a:rPr lang="en-US" sz="800" dirty="0" smtClean="0">
                          <a:solidFill>
                            <a:schemeClr val="tx1"/>
                          </a:solidFill>
                          <a:effectLst/>
                          <a:latin typeface="Calibri" charset="0"/>
                          <a:ea typeface="Calibri" charset="0"/>
                          <a:cs typeface="Calibri" charset="0"/>
                        </a:rPr>
                        <a:t>state?</a:t>
                      </a:r>
                      <a:endParaRPr lang="en-US" sz="800" dirty="0">
                        <a:solidFill>
                          <a:schemeClr val="tx1"/>
                        </a:solidFill>
                        <a:effectLst/>
                        <a:latin typeface="Calibri" charset="0"/>
                        <a:ea typeface="Calibri" charset="0"/>
                        <a:cs typeface="Calibri" charset="0"/>
                      </a:endParaRPr>
                    </a:p>
                  </a:txBody>
                  <a:tcPr marL="43043" marR="43043" marT="43043" marB="43043"/>
                </a:tc>
                <a:tc>
                  <a:txBody>
                    <a:bodyPr/>
                    <a:lstStyle/>
                    <a:p>
                      <a:pPr marL="0" marR="0" indent="0" algn="l" defTabSz="685800" rtl="0" eaLnBrk="1" fontAlgn="auto" latinLnBrk="0" hangingPunct="1">
                        <a:lnSpc>
                          <a:spcPct val="115000"/>
                        </a:lnSpc>
                        <a:spcBef>
                          <a:spcPts val="0"/>
                        </a:spcBef>
                        <a:spcAft>
                          <a:spcPts val="0"/>
                        </a:spcAft>
                        <a:buClrTx/>
                        <a:buSzTx/>
                        <a:buFontTx/>
                        <a:buNone/>
                        <a:tabLst/>
                        <a:defRPr/>
                      </a:pPr>
                      <a:r>
                        <a:rPr lang="en-US" sz="800" dirty="0" smtClean="0">
                          <a:solidFill>
                            <a:schemeClr val="tx1"/>
                          </a:solidFill>
                          <a:effectLst/>
                          <a:latin typeface="Calibri" charset="0"/>
                          <a:ea typeface="Calibri" charset="0"/>
                          <a:cs typeface="Calibri" charset="0"/>
                        </a:rPr>
                        <a:t>Adaptive, shared management: Is your agency part of a well-coordinated TZD network of many active, committed actors in the state?</a:t>
                      </a:r>
                    </a:p>
                  </a:txBody>
                  <a:tcPr marL="43043" marR="43043" marT="43043" marB="43043"/>
                </a:tc>
                <a:tc>
                  <a:txBody>
                    <a:bodyPr/>
                    <a:lstStyle/>
                    <a:p>
                      <a:pPr marL="0" marR="0" indent="0" algn="l" defTabSz="685800" rtl="0" eaLnBrk="1" fontAlgn="auto" latinLnBrk="0" hangingPunct="1">
                        <a:lnSpc>
                          <a:spcPct val="115000"/>
                        </a:lnSpc>
                        <a:spcBef>
                          <a:spcPts val="0"/>
                        </a:spcBef>
                        <a:spcAft>
                          <a:spcPts val="0"/>
                        </a:spcAft>
                        <a:buClrTx/>
                        <a:buSzTx/>
                        <a:buFontTx/>
                        <a:buNone/>
                        <a:tabLst/>
                        <a:defRPr/>
                      </a:pPr>
                      <a:r>
                        <a:rPr lang="en-US" sz="800" dirty="0" smtClean="0">
                          <a:solidFill>
                            <a:schemeClr val="tx1"/>
                          </a:solidFill>
                          <a:effectLst/>
                          <a:latin typeface="Calibri" charset="0"/>
                          <a:ea typeface="Calibri" charset="0"/>
                          <a:cs typeface="Calibri" charset="0"/>
                        </a:rPr>
                        <a:t>Inclusion: Do key stakeholders help set priorities, design and implement programs, and measure TZD activities in the state?</a:t>
                      </a:r>
                    </a:p>
                  </a:txBody>
                  <a:tcPr marL="43043" marR="43043" marT="43043" marB="43043"/>
                </a:tc>
                <a:extLst>
                  <a:ext uri="{0D108BD9-81ED-4DB2-BD59-A6C34878D82A}">
                    <a16:rowId xmlns:a16="http://schemas.microsoft.com/office/drawing/2014/main" val="2566528104"/>
                  </a:ext>
                </a:extLst>
              </a:tr>
              <a:tr h="878075">
                <a:tc>
                  <a:txBody>
                    <a:bodyPr/>
                    <a:lstStyle/>
                    <a:p>
                      <a:pPr marL="0" marR="0" indent="0" algn="l" defTabSz="685800" rtl="0" eaLnBrk="1" fontAlgn="auto" latinLnBrk="0" hangingPunct="1">
                        <a:lnSpc>
                          <a:spcPct val="115000"/>
                        </a:lnSpc>
                        <a:spcBef>
                          <a:spcPts val="0"/>
                        </a:spcBef>
                        <a:spcAft>
                          <a:spcPts val="0"/>
                        </a:spcAft>
                        <a:buClrTx/>
                        <a:buSzTx/>
                        <a:buFontTx/>
                        <a:buNone/>
                        <a:tabLst/>
                        <a:defRPr/>
                      </a:pPr>
                      <a:r>
                        <a:rPr lang="en-US" sz="1000" b="1" dirty="0" smtClean="0">
                          <a:solidFill>
                            <a:schemeClr val="tx1"/>
                          </a:solidFill>
                          <a:effectLst/>
                          <a:latin typeface="+mn-lt"/>
                        </a:rPr>
                        <a:t>5. Shared metrics</a:t>
                      </a:r>
                      <a:endParaRPr lang="en-US" sz="1000" b="1" dirty="0">
                        <a:solidFill>
                          <a:schemeClr val="tx1"/>
                        </a:solidFill>
                        <a:effectLst/>
                        <a:latin typeface="+mn-lt"/>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b="0" dirty="0" smtClean="0">
                          <a:solidFill>
                            <a:schemeClr val="tx1"/>
                          </a:solidFill>
                          <a:ea typeface="Arial" panose="020B0604020202020204" pitchFamily="34" charset="0"/>
                        </a:rPr>
                        <a:t>Do your agency and key partners share and review crash data?</a:t>
                      </a:r>
                      <a:endParaRPr lang="en-US" sz="800" b="0" dirty="0">
                        <a:solidFill>
                          <a:schemeClr val="tx1"/>
                        </a:solidFill>
                        <a:effectLst/>
                        <a:latin typeface="+mn-lt"/>
                        <a:ea typeface="Arial" panose="020B0604020202020204" pitchFamily="34" charset="0"/>
                      </a:endParaRPr>
                    </a:p>
                  </a:txBody>
                  <a:tcPr marL="43043" marR="43043" marT="43043" marB="43043"/>
                </a:tc>
                <a:tc>
                  <a:txBody>
                    <a:bodyPr/>
                    <a:lstStyle/>
                    <a:p>
                      <a:pPr marL="0" marR="0" indent="0" algn="l" defTabSz="685800" rtl="0" eaLnBrk="1" fontAlgn="auto" latinLnBrk="0" hangingPunct="1">
                        <a:lnSpc>
                          <a:spcPct val="115000"/>
                        </a:lnSpc>
                        <a:spcBef>
                          <a:spcPts val="0"/>
                        </a:spcBef>
                        <a:spcAft>
                          <a:spcPts val="0"/>
                        </a:spcAft>
                        <a:buClrTx/>
                        <a:buSzTx/>
                        <a:buFontTx/>
                        <a:buNone/>
                        <a:tabLst/>
                        <a:defRPr/>
                      </a:pPr>
                      <a:r>
                        <a:rPr lang="en-US" sz="800" dirty="0" smtClean="0">
                          <a:solidFill>
                            <a:schemeClr val="tx1"/>
                          </a:solidFill>
                          <a:effectLst/>
                          <a:latin typeface="+mn-lt"/>
                          <a:ea typeface="Arial" panose="020B0604020202020204" pitchFamily="34" charset="0"/>
                        </a:rPr>
                        <a:t>Do your</a:t>
                      </a:r>
                      <a:r>
                        <a:rPr lang="en-US" sz="800" baseline="0" dirty="0" smtClean="0">
                          <a:solidFill>
                            <a:schemeClr val="tx1"/>
                          </a:solidFill>
                          <a:effectLst/>
                          <a:latin typeface="+mn-lt"/>
                          <a:ea typeface="Arial" panose="020B0604020202020204" pitchFamily="34" charset="0"/>
                        </a:rPr>
                        <a:t> agency and key partners have shared metrics for setting and monitoring progress toward goals?</a:t>
                      </a:r>
                      <a:endParaRPr lang="en-US" sz="800" dirty="0" smtClean="0">
                        <a:solidFill>
                          <a:schemeClr val="tx1"/>
                        </a:solidFill>
                        <a:effectLst/>
                        <a:latin typeface="+mn-lt"/>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b="0" dirty="0" smtClean="0">
                          <a:solidFill>
                            <a:schemeClr val="tx1"/>
                          </a:solidFill>
                        </a:rPr>
                        <a:t>Do your agency and key partners use the data and metrics to identify safety</a:t>
                      </a:r>
                      <a:r>
                        <a:rPr lang="en-US" sz="800" b="0" baseline="0" dirty="0" smtClean="0">
                          <a:solidFill>
                            <a:schemeClr val="tx1"/>
                          </a:solidFill>
                        </a:rPr>
                        <a:t> issues</a:t>
                      </a:r>
                      <a:r>
                        <a:rPr lang="en-US" sz="800" b="0" dirty="0" smtClean="0">
                          <a:solidFill>
                            <a:schemeClr val="tx1"/>
                          </a:solidFill>
                        </a:rPr>
                        <a:t> and potential resolutions? </a:t>
                      </a:r>
                      <a:endParaRPr lang="en-US" sz="800" b="0" dirty="0">
                        <a:solidFill>
                          <a:schemeClr val="tx1"/>
                        </a:solidFill>
                        <a:effectLst/>
                        <a:latin typeface="+mn-lt"/>
                        <a:ea typeface="Arial" panose="020B0604020202020204" pitchFamily="34" charset="0"/>
                      </a:endParaRPr>
                    </a:p>
                  </a:txBody>
                  <a:tcPr marL="43043" marR="43043" marT="43043" marB="43043"/>
                </a:tc>
                <a:tc>
                  <a:txBody>
                    <a:bodyPr/>
                    <a:lstStyle/>
                    <a:p>
                      <a:pPr marL="0" marR="0" indent="0" algn="l" defTabSz="685800" rtl="0" eaLnBrk="1" fontAlgn="auto" latinLnBrk="0" hangingPunct="1">
                        <a:lnSpc>
                          <a:spcPct val="114000"/>
                        </a:lnSpc>
                        <a:spcBef>
                          <a:spcPts val="750"/>
                        </a:spcBef>
                        <a:spcAft>
                          <a:spcPts val="0"/>
                        </a:spcAft>
                        <a:buClrTx/>
                        <a:buSzTx/>
                        <a:buFont typeface="Arial" panose="020B0604020202020204" pitchFamily="34" charset="0"/>
                        <a:buNone/>
                        <a:tabLst/>
                        <a:defRPr/>
                      </a:pPr>
                      <a:r>
                        <a:rPr lang="en-US" sz="800" b="0" kern="1200" dirty="0" smtClean="0">
                          <a:solidFill>
                            <a:schemeClr val="tx1"/>
                          </a:solidFill>
                          <a:effectLst/>
                        </a:rPr>
                        <a:t>Do</a:t>
                      </a:r>
                      <a:r>
                        <a:rPr lang="en-US" sz="800" b="0" kern="1200" baseline="0" dirty="0" smtClean="0">
                          <a:solidFill>
                            <a:schemeClr val="tx1"/>
                          </a:solidFill>
                          <a:effectLst/>
                        </a:rPr>
                        <a:t> your agency and key partners utilize the data to respond proactively, as well as reactively, to pursue progress on shared metrics?</a:t>
                      </a:r>
                      <a:endParaRPr lang="en-US" sz="800" b="0" dirty="0">
                        <a:solidFill>
                          <a:schemeClr val="tx1"/>
                        </a:solidFill>
                      </a:endParaRPr>
                    </a:p>
                  </a:txBody>
                  <a:tcPr marL="43043" marR="43043" marT="43043" marB="43043"/>
                </a:tc>
                <a:tc>
                  <a:txBody>
                    <a:bodyPr/>
                    <a:lstStyle/>
                    <a:p>
                      <a:pPr marL="0" marR="0" indent="0" algn="l" defTabSz="685800" rtl="0" eaLnBrk="1" fontAlgn="auto" latinLnBrk="0" hangingPunct="1">
                        <a:lnSpc>
                          <a:spcPct val="115000"/>
                        </a:lnSpc>
                        <a:spcBef>
                          <a:spcPts val="0"/>
                        </a:spcBef>
                        <a:spcAft>
                          <a:spcPts val="0"/>
                        </a:spcAft>
                        <a:buClrTx/>
                        <a:buSzTx/>
                        <a:buFontTx/>
                        <a:buNone/>
                        <a:tabLst/>
                        <a:defRPr/>
                      </a:pPr>
                      <a:r>
                        <a:rPr lang="en-US" sz="800" dirty="0" smtClean="0">
                          <a:solidFill>
                            <a:schemeClr val="tx1"/>
                          </a:solidFill>
                          <a:effectLst/>
                          <a:latin typeface="+mn-lt"/>
                          <a:ea typeface="Arial" panose="020B0604020202020204" pitchFamily="34" charset="0"/>
                        </a:rPr>
                        <a:t>Are </a:t>
                      </a:r>
                      <a:r>
                        <a:rPr lang="en-US" sz="800" baseline="0" dirty="0" smtClean="0">
                          <a:solidFill>
                            <a:schemeClr val="tx1"/>
                          </a:solidFill>
                          <a:effectLst/>
                          <a:latin typeface="+mn-lt"/>
                          <a:ea typeface="Arial" panose="020B0604020202020204" pitchFamily="34" charset="0"/>
                        </a:rPr>
                        <a:t>your agency and key partners achieving progress on short- and long- term shared metrics?</a:t>
                      </a:r>
                      <a:endParaRPr lang="en-US" sz="800" dirty="0">
                        <a:solidFill>
                          <a:schemeClr val="tx1"/>
                        </a:solidFill>
                        <a:effectLst/>
                        <a:latin typeface="+mn-lt"/>
                        <a:ea typeface="Arial" panose="020B0604020202020204" pitchFamily="34" charset="0"/>
                      </a:endParaRPr>
                    </a:p>
                  </a:txBody>
                  <a:tcPr marL="43043" marR="43043" marT="43043" marB="43043"/>
                </a:tc>
                <a:extLst>
                  <a:ext uri="{0D108BD9-81ED-4DB2-BD59-A6C34878D82A}">
                    <a16:rowId xmlns:a16="http://schemas.microsoft.com/office/drawing/2014/main" val="10005"/>
                  </a:ext>
                </a:extLst>
              </a:tr>
              <a:tr h="878075">
                <a:tc>
                  <a:txBody>
                    <a:bodyPr/>
                    <a:lstStyle/>
                    <a:p>
                      <a:pPr marL="0" marR="0">
                        <a:lnSpc>
                          <a:spcPct val="115000"/>
                        </a:lnSpc>
                        <a:spcBef>
                          <a:spcPts val="0"/>
                        </a:spcBef>
                        <a:spcAft>
                          <a:spcPts val="0"/>
                        </a:spcAft>
                      </a:pPr>
                      <a:r>
                        <a:rPr lang="en-US" sz="1000" b="1" dirty="0" smtClean="0">
                          <a:solidFill>
                            <a:schemeClr val="tx1"/>
                          </a:solidFill>
                          <a:effectLst/>
                        </a:rPr>
                        <a:t>6. Benefits </a:t>
                      </a:r>
                      <a:r>
                        <a:rPr lang="en-US" sz="1000" b="1" dirty="0">
                          <a:solidFill>
                            <a:schemeClr val="tx1"/>
                          </a:solidFill>
                          <a:effectLst/>
                        </a:rPr>
                        <a:t>of engagement</a:t>
                      </a:r>
                      <a:endParaRPr lang="en-US" sz="1000" b="1" dirty="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dirty="0" smtClean="0">
                          <a:solidFill>
                            <a:schemeClr val="tx1"/>
                          </a:solidFill>
                          <a:effectLst/>
                        </a:rPr>
                        <a:t>Burnout</a:t>
                      </a:r>
                      <a:r>
                        <a:rPr lang="en-US" sz="800" dirty="0">
                          <a:solidFill>
                            <a:schemeClr val="tx1"/>
                          </a:solidFill>
                          <a:effectLst/>
                        </a:rPr>
                        <a:t>: </a:t>
                      </a:r>
                      <a:r>
                        <a:rPr lang="en-US" sz="800" dirty="0" smtClean="0">
                          <a:solidFill>
                            <a:schemeClr val="tx1"/>
                          </a:solidFill>
                          <a:effectLst/>
                        </a:rPr>
                        <a:t>Has your agency avoided </a:t>
                      </a:r>
                      <a:r>
                        <a:rPr lang="en-US" sz="800" baseline="0" dirty="0" smtClean="0">
                          <a:solidFill>
                            <a:schemeClr val="tx1"/>
                          </a:solidFill>
                          <a:effectLst/>
                        </a:rPr>
                        <a:t>situations where </a:t>
                      </a:r>
                      <a:r>
                        <a:rPr lang="en-US" sz="800" dirty="0" smtClean="0">
                          <a:solidFill>
                            <a:schemeClr val="tx1"/>
                          </a:solidFill>
                          <a:effectLst/>
                        </a:rPr>
                        <a:t> communication or engagement </a:t>
                      </a:r>
                      <a:r>
                        <a:rPr lang="en-US" sz="800" dirty="0">
                          <a:solidFill>
                            <a:schemeClr val="tx1"/>
                          </a:solidFill>
                          <a:effectLst/>
                        </a:rPr>
                        <a:t>efforts </a:t>
                      </a:r>
                      <a:r>
                        <a:rPr lang="en-US" sz="800" dirty="0" smtClean="0">
                          <a:solidFill>
                            <a:schemeClr val="tx1"/>
                          </a:solidFill>
                          <a:effectLst/>
                        </a:rPr>
                        <a:t>seem </a:t>
                      </a:r>
                      <a:r>
                        <a:rPr lang="en-US" sz="800" dirty="0">
                          <a:solidFill>
                            <a:schemeClr val="tx1"/>
                          </a:solidFill>
                          <a:effectLst/>
                        </a:rPr>
                        <a:t>to cause more trouble than they are worth?</a:t>
                      </a:r>
                      <a:endParaRPr lang="en-US" sz="1000" dirty="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dirty="0">
                          <a:solidFill>
                            <a:schemeClr val="tx1"/>
                          </a:solidFill>
                          <a:effectLst/>
                        </a:rPr>
                        <a:t>Resource-intensive: </a:t>
                      </a:r>
                      <a:r>
                        <a:rPr lang="en-US" sz="800" dirty="0" smtClean="0">
                          <a:solidFill>
                            <a:schemeClr val="tx1"/>
                          </a:solidFill>
                          <a:effectLst/>
                        </a:rPr>
                        <a:t>Do your agency’s TZD engagement efforts generate at least as many resources as they consume?</a:t>
                      </a:r>
                      <a:endParaRPr lang="en-US" sz="1000" dirty="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b="0" dirty="0" smtClean="0">
                          <a:solidFill>
                            <a:schemeClr val="tx1"/>
                          </a:solidFill>
                        </a:rPr>
                        <a:t>Net benefit: Do your agency’s TZD engagement efforts provide benefits to collective TZD efforts?</a:t>
                      </a:r>
                      <a:endParaRPr lang="en-US" sz="1000" dirty="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dirty="0" smtClean="0">
                          <a:solidFill>
                            <a:schemeClr val="tx1"/>
                          </a:solidFill>
                          <a:effectLst/>
                        </a:rPr>
                        <a:t>Collaborative advantage: Do your stakeholder relationships provide a net advantage to you</a:t>
                      </a:r>
                      <a:r>
                        <a:rPr lang="en-US" sz="800" baseline="0" dirty="0" smtClean="0">
                          <a:solidFill>
                            <a:schemeClr val="tx1"/>
                          </a:solidFill>
                          <a:effectLst/>
                        </a:rPr>
                        <a:t> and </a:t>
                      </a:r>
                      <a:r>
                        <a:rPr lang="en-US" sz="800" dirty="0" smtClean="0">
                          <a:solidFill>
                            <a:schemeClr val="tx1"/>
                          </a:solidFill>
                          <a:effectLst/>
                        </a:rPr>
                        <a:t>your partners?</a:t>
                      </a:r>
                      <a:endParaRPr lang="en-US" sz="1000" dirty="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dirty="0">
                          <a:solidFill>
                            <a:schemeClr val="tx1"/>
                          </a:solidFill>
                          <a:effectLst/>
                        </a:rPr>
                        <a:t>Collective impact: Do your state’s TZD engagement and collaboration efforts amplify and enhance your positive, collective impact to reduce deaths?</a:t>
                      </a:r>
                      <a:endParaRPr lang="en-US" sz="1000" dirty="0">
                        <a:solidFill>
                          <a:schemeClr val="tx1"/>
                        </a:solidFill>
                        <a:effectLst/>
                        <a:latin typeface="Arial" panose="020B0604020202020204" pitchFamily="34" charset="0"/>
                        <a:ea typeface="Arial" panose="020B0604020202020204" pitchFamily="34" charset="0"/>
                      </a:endParaRPr>
                    </a:p>
                  </a:txBody>
                  <a:tcPr marL="43043" marR="43043" marT="43043" marB="43043"/>
                </a:tc>
                <a:extLst>
                  <a:ext uri="{0D108BD9-81ED-4DB2-BD59-A6C34878D82A}">
                    <a16:rowId xmlns:a16="http://schemas.microsoft.com/office/drawing/2014/main" val="901481208"/>
                  </a:ext>
                </a:extLst>
              </a:tr>
            </a:tbl>
          </a:graphicData>
        </a:graphic>
      </p:graphicFrame>
    </p:spTree>
    <p:extLst>
      <p:ext uri="{BB962C8B-B14F-4D97-AF65-F5344CB8AC3E}">
        <p14:creationId xmlns:p14="http://schemas.microsoft.com/office/powerpoint/2010/main" val="5306618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a:t>
            </a:r>
            <a:r>
              <a:rPr lang="en-US" dirty="0" smtClean="0"/>
              <a:t>. Shared metrics</a:t>
            </a:r>
            <a:endParaRPr lang="en-US" dirty="0"/>
          </a:p>
        </p:txBody>
      </p:sp>
      <p:sp>
        <p:nvSpPr>
          <p:cNvPr id="3" name="Content Placeholder 2"/>
          <p:cNvSpPr>
            <a:spLocks noGrp="1"/>
          </p:cNvSpPr>
          <p:nvPr>
            <p:ph idx="1"/>
          </p:nvPr>
        </p:nvSpPr>
        <p:spPr>
          <a:xfrm>
            <a:off x="628650" y="1426464"/>
            <a:ext cx="7886700" cy="4351338"/>
          </a:xfrm>
        </p:spPr>
        <p:txBody>
          <a:bodyPr>
            <a:normAutofit fontScale="77500" lnSpcReduction="20000"/>
          </a:bodyPr>
          <a:lstStyle/>
          <a:p>
            <a:pPr marL="0" indent="0">
              <a:lnSpc>
                <a:spcPct val="114000"/>
              </a:lnSpc>
              <a:buNone/>
              <a:defRPr/>
            </a:pPr>
            <a:r>
              <a:rPr lang="en-US" sz="1800" b="1" dirty="0" smtClean="0">
                <a:solidFill>
                  <a:srgbClr val="7030A0"/>
                </a:solidFill>
              </a:rPr>
              <a:t>B. </a:t>
            </a:r>
            <a:r>
              <a:rPr lang="en-US" sz="1800" b="1" dirty="0">
                <a:solidFill>
                  <a:srgbClr val="7030A0"/>
                </a:solidFill>
              </a:rPr>
              <a:t>Do your agency and key partners have shared metrics for setting and monitoring progress </a:t>
            </a:r>
            <a:r>
              <a:rPr lang="en-US" sz="1800" b="1" dirty="0" smtClean="0">
                <a:solidFill>
                  <a:srgbClr val="7030A0"/>
                </a:solidFill>
              </a:rPr>
              <a:t>toward </a:t>
            </a:r>
            <a:r>
              <a:rPr lang="en-US" sz="1800" b="1" dirty="0">
                <a:solidFill>
                  <a:srgbClr val="7030A0"/>
                </a:solidFill>
              </a:rPr>
              <a:t>goals? </a:t>
            </a:r>
            <a:endParaRPr lang="en-US" sz="1800" b="1" dirty="0" smtClean="0">
              <a:solidFill>
                <a:srgbClr val="7030A0"/>
              </a:solidFill>
              <a:effectLst/>
            </a:endParaRPr>
          </a:p>
          <a:p>
            <a:pPr marL="0" indent="0">
              <a:lnSpc>
                <a:spcPct val="114000"/>
              </a:lnSpc>
              <a:buNone/>
            </a:pPr>
            <a:r>
              <a:rPr lang="en-US" sz="1800" b="1" dirty="0" smtClean="0"/>
              <a:t>Why</a:t>
            </a:r>
            <a:r>
              <a:rPr lang="en-US" sz="1800" dirty="0" smtClean="0"/>
              <a:t>: Developing shared metrics obviously supports sharing data and monitoring trends. Just as important,</a:t>
            </a:r>
            <a:r>
              <a:rPr lang="en-US" sz="1800" i="1" dirty="0" smtClean="0"/>
              <a:t> creating</a:t>
            </a:r>
            <a:r>
              <a:rPr lang="en-US" sz="1800" dirty="0" smtClean="0"/>
              <a:t> shared metrics is considered </a:t>
            </a:r>
            <a:r>
              <a:rPr lang="en-US" sz="1800" dirty="0" smtClean="0">
                <a:hlinkClick r:id="rId2"/>
              </a:rPr>
              <a:t>one of the 5 key foundations for effective collaboration</a:t>
            </a:r>
            <a:r>
              <a:rPr lang="en-US" sz="1800" dirty="0" smtClean="0"/>
              <a:t> because it facilitates creating a shared understanding of the key issues and a shared agenda of priorities and goals.</a:t>
            </a:r>
          </a:p>
          <a:p>
            <a:pPr marL="0" indent="0">
              <a:lnSpc>
                <a:spcPct val="114000"/>
              </a:lnSpc>
              <a:buNone/>
            </a:pPr>
            <a:r>
              <a:rPr lang="en-US" sz="1800" b="1" dirty="0" smtClean="0"/>
              <a:t>How</a:t>
            </a:r>
            <a:r>
              <a:rPr lang="en-US" sz="1800" dirty="0" smtClean="0"/>
              <a:t>: Federal law requires DOTs, SOHS, and MPOs to each set annual targets for safety performance measures. </a:t>
            </a:r>
            <a:r>
              <a:rPr lang="en-US" sz="1800" dirty="0"/>
              <a:t>Although DOTs and SOHSs have 3 performance measures that must have identical targets, both agencies are allowed to set individual targets for additional safety performance measures.  Agencies coordinating on a TZD-related program goal should understand what targets are being selected for federal safety performance measures.  If the agencies are setting targets that are higher based on an upward </a:t>
            </a:r>
            <a:r>
              <a:rPr lang="en-US" sz="1800" dirty="0" smtClean="0"/>
              <a:t>trend line</a:t>
            </a:r>
            <a:r>
              <a:rPr lang="en-US" sz="1800" dirty="0"/>
              <a:t>, then the TZD coalition partners need to understand that fatalities or serious injuries are predicted to increase and that change is needed to decrease fatal and serious injuries.</a:t>
            </a:r>
            <a:r>
              <a:rPr lang="en-US" sz="1800" dirty="0" smtClean="0"/>
              <a:t> </a:t>
            </a:r>
            <a:endParaRPr lang="en-US" sz="1800" dirty="0"/>
          </a:p>
          <a:p>
            <a:pPr marL="0" indent="0">
              <a:lnSpc>
                <a:spcPct val="114000"/>
              </a:lnSpc>
              <a:buNone/>
            </a:pPr>
            <a:r>
              <a:rPr lang="en-US" sz="1800" dirty="0" smtClean="0"/>
              <a:t>As a resource, this recent </a:t>
            </a:r>
            <a:r>
              <a:rPr lang="en-US" sz="1800" dirty="0" smtClean="0">
                <a:hlinkClick r:id="rId3"/>
              </a:rPr>
              <a:t>NHTSA </a:t>
            </a:r>
            <a:r>
              <a:rPr lang="en-US" sz="1800" dirty="0">
                <a:hlinkClick r:id="rId3"/>
              </a:rPr>
              <a:t>report</a:t>
            </a:r>
            <a:r>
              <a:rPr lang="en-US" sz="1800" dirty="0"/>
              <a:t> suggests </a:t>
            </a:r>
            <a:r>
              <a:rPr lang="en-US" sz="1800" dirty="0" smtClean="0"/>
              <a:t>the kinds </a:t>
            </a:r>
            <a:r>
              <a:rPr lang="en-US" sz="1800" dirty="0"/>
              <a:t>of data collection and analysis to conduct to detect key problems and emerging trends and to measure the effectiveness of </a:t>
            </a:r>
            <a:r>
              <a:rPr lang="en-US" sz="1800" dirty="0" smtClean="0"/>
              <a:t>countermeasures. </a:t>
            </a:r>
            <a:r>
              <a:rPr lang="en-US" sz="1800" dirty="0"/>
              <a:t>See </a:t>
            </a:r>
            <a:r>
              <a:rPr lang="en-US" sz="1800" dirty="0">
                <a:hlinkClick r:id="rId4"/>
              </a:rPr>
              <a:t>this </a:t>
            </a:r>
            <a:r>
              <a:rPr lang="en-US" sz="1800" dirty="0" smtClean="0">
                <a:hlinkClick r:id="rId4"/>
              </a:rPr>
              <a:t>NCHRP study </a:t>
            </a:r>
            <a:r>
              <a:rPr lang="en-US" sz="1800" dirty="0"/>
              <a:t>for suggestions about developing an injury measurement and reporting system</a:t>
            </a:r>
            <a:r>
              <a:rPr lang="en-US" sz="1800" dirty="0" smtClean="0"/>
              <a:t>. Consider metrics focused on TZD outcomes (e.g., fatalities</a:t>
            </a:r>
            <a:r>
              <a:rPr lang="en-US" sz="1800" dirty="0"/>
              <a:t>, seat belt use rate, </a:t>
            </a:r>
            <a:r>
              <a:rPr lang="en-US" sz="1800" dirty="0" smtClean="0"/>
              <a:t>impaired </a:t>
            </a:r>
            <a:r>
              <a:rPr lang="en-US" sz="1800" dirty="0"/>
              <a:t>driving </a:t>
            </a:r>
            <a:r>
              <a:rPr lang="en-US" sz="1800" dirty="0" smtClean="0"/>
              <a:t>rate) and output (e.g., miles </a:t>
            </a:r>
            <a:r>
              <a:rPr lang="en-US" sz="1800" dirty="0"/>
              <a:t>of rumble </a:t>
            </a:r>
            <a:r>
              <a:rPr lang="en-US" sz="1800" dirty="0" smtClean="0"/>
              <a:t>strips, </a:t>
            </a:r>
            <a:r>
              <a:rPr lang="en-US" sz="1800" dirty="0"/>
              <a:t>hours of targeted patrol, presentations/demonstrations to high </a:t>
            </a:r>
            <a:r>
              <a:rPr lang="en-US" sz="1800" dirty="0" smtClean="0"/>
              <a:t>schools)</a:t>
            </a:r>
            <a:r>
              <a:rPr lang="en-US" sz="1800" dirty="0"/>
              <a:t>.  </a:t>
            </a:r>
          </a:p>
        </p:txBody>
      </p:sp>
    </p:spTree>
    <p:extLst>
      <p:ext uri="{BB962C8B-B14F-4D97-AF65-F5344CB8AC3E}">
        <p14:creationId xmlns:p14="http://schemas.microsoft.com/office/powerpoint/2010/main" val="17754878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a:t>
            </a:r>
            <a:r>
              <a:rPr lang="en-US" dirty="0" smtClean="0"/>
              <a:t>. Shared metrics</a:t>
            </a:r>
            <a:endParaRPr lang="en-US" sz="1800" b="1" dirty="0">
              <a:solidFill>
                <a:schemeClr val="accent2"/>
              </a:solidFill>
            </a:endParaRPr>
          </a:p>
        </p:txBody>
      </p:sp>
      <p:sp>
        <p:nvSpPr>
          <p:cNvPr id="3" name="Content Placeholder 2"/>
          <p:cNvSpPr>
            <a:spLocks noGrp="1"/>
          </p:cNvSpPr>
          <p:nvPr>
            <p:ph idx="1"/>
          </p:nvPr>
        </p:nvSpPr>
        <p:spPr>
          <a:xfrm>
            <a:off x="628650" y="1426464"/>
            <a:ext cx="7886700" cy="4351338"/>
          </a:xfrm>
        </p:spPr>
        <p:txBody>
          <a:bodyPr>
            <a:normAutofit lnSpcReduction="10000"/>
          </a:bodyPr>
          <a:lstStyle/>
          <a:p>
            <a:pPr marL="0" indent="0">
              <a:lnSpc>
                <a:spcPct val="114000"/>
              </a:lnSpc>
              <a:buNone/>
            </a:pPr>
            <a:r>
              <a:rPr lang="en-US" sz="1800" b="1" dirty="0" smtClean="0">
                <a:solidFill>
                  <a:srgbClr val="7030A0"/>
                </a:solidFill>
              </a:rPr>
              <a:t>C. Do </a:t>
            </a:r>
            <a:r>
              <a:rPr lang="en-US" sz="1800" b="1" dirty="0">
                <a:solidFill>
                  <a:srgbClr val="7030A0"/>
                </a:solidFill>
              </a:rPr>
              <a:t>your agency and key partners use the data </a:t>
            </a:r>
            <a:r>
              <a:rPr lang="en-US" sz="1800" b="1" dirty="0" smtClean="0">
                <a:solidFill>
                  <a:srgbClr val="7030A0"/>
                </a:solidFill>
              </a:rPr>
              <a:t>and metrics to </a:t>
            </a:r>
            <a:r>
              <a:rPr lang="en-US" sz="1800" b="1" dirty="0">
                <a:solidFill>
                  <a:srgbClr val="7030A0"/>
                </a:solidFill>
              </a:rPr>
              <a:t>identify </a:t>
            </a:r>
            <a:r>
              <a:rPr lang="en-US" sz="1800" b="1" dirty="0" smtClean="0">
                <a:solidFill>
                  <a:srgbClr val="7030A0"/>
                </a:solidFill>
              </a:rPr>
              <a:t>safety issues </a:t>
            </a:r>
            <a:r>
              <a:rPr lang="en-US" sz="1800" b="1" dirty="0">
                <a:solidFill>
                  <a:srgbClr val="7030A0"/>
                </a:solidFill>
              </a:rPr>
              <a:t>and potential </a:t>
            </a:r>
            <a:r>
              <a:rPr lang="en-US" sz="1800" b="1" dirty="0" smtClean="0">
                <a:solidFill>
                  <a:srgbClr val="7030A0"/>
                </a:solidFill>
              </a:rPr>
              <a:t>resolutions? </a:t>
            </a:r>
            <a:endParaRPr lang="en-US" sz="1800" b="1" dirty="0">
              <a:solidFill>
                <a:srgbClr val="7030A0"/>
              </a:solidFill>
            </a:endParaRPr>
          </a:p>
          <a:p>
            <a:pPr marL="0" indent="0">
              <a:lnSpc>
                <a:spcPct val="114000"/>
              </a:lnSpc>
              <a:buNone/>
            </a:pPr>
            <a:r>
              <a:rPr lang="en-US" sz="1800" b="1" dirty="0" smtClean="0"/>
              <a:t>Why</a:t>
            </a:r>
            <a:r>
              <a:rPr lang="en-US" sz="1800" dirty="0" smtClean="0"/>
              <a:t>: Evaluating your data and metrics allows you and your partners to recognize emerging trends—such as cell phone texting, as a new source of distracted driving—so that you can address them in a timely way. It also provides feedback on the effectiveness of countermeasures you and your partners are trying so that you can improve your TZD efforts.</a:t>
            </a:r>
          </a:p>
          <a:p>
            <a:pPr marL="0" indent="0">
              <a:lnSpc>
                <a:spcPct val="114000"/>
              </a:lnSpc>
              <a:buNone/>
            </a:pPr>
            <a:r>
              <a:rPr lang="en-US" sz="1800" b="1" dirty="0" smtClean="0"/>
              <a:t>How</a:t>
            </a:r>
            <a:r>
              <a:rPr lang="en-US" sz="1800" dirty="0" smtClean="0"/>
              <a:t>: This recent </a:t>
            </a:r>
            <a:r>
              <a:rPr lang="en-US" sz="1800" dirty="0" smtClean="0">
                <a:hlinkClick r:id="rId2"/>
              </a:rPr>
              <a:t>NHTSA </a:t>
            </a:r>
            <a:r>
              <a:rPr lang="en-US" sz="1800" dirty="0">
                <a:hlinkClick r:id="rId2"/>
              </a:rPr>
              <a:t>report</a:t>
            </a:r>
            <a:r>
              <a:rPr lang="en-US" sz="1800" dirty="0"/>
              <a:t> suggests </a:t>
            </a:r>
            <a:r>
              <a:rPr lang="en-US" sz="1800" dirty="0" smtClean="0"/>
              <a:t>the kinds </a:t>
            </a:r>
            <a:r>
              <a:rPr lang="en-US" sz="1800" dirty="0"/>
              <a:t>of data collection and analysis to conduct to detect key </a:t>
            </a:r>
            <a:r>
              <a:rPr lang="en-US" sz="1800" dirty="0" smtClean="0"/>
              <a:t>issues </a:t>
            </a:r>
            <a:r>
              <a:rPr lang="en-US" sz="1800" dirty="0"/>
              <a:t>and emerging trends and to measure the effectiveness of </a:t>
            </a:r>
            <a:r>
              <a:rPr lang="en-US" sz="1800" dirty="0" smtClean="0"/>
              <a:t>countermeasures</a:t>
            </a:r>
            <a:r>
              <a:rPr lang="en-US" sz="1800" dirty="0"/>
              <a:t>. See </a:t>
            </a:r>
            <a:r>
              <a:rPr lang="en-US" sz="1800" dirty="0" smtClean="0">
                <a:hlinkClick r:id="rId3"/>
              </a:rPr>
              <a:t>this NCHRP study </a:t>
            </a:r>
            <a:r>
              <a:rPr lang="en-US" sz="1800" dirty="0"/>
              <a:t>for suggestions about developing an injury measurement and reporting </a:t>
            </a:r>
            <a:r>
              <a:rPr lang="en-US" sz="1800" dirty="0" smtClean="0"/>
              <a:t>system. Consider creating a traffic safety dashboard to provide the public and stakeholders with an overview of traffic safety trends. (For example, see the State of </a:t>
            </a:r>
            <a:r>
              <a:rPr lang="en-US" sz="1800" dirty="0" smtClean="0">
                <a:hlinkClick r:id="rId4"/>
              </a:rPr>
              <a:t>Kansas</a:t>
            </a:r>
            <a:r>
              <a:rPr lang="en-US" sz="1800" dirty="0" smtClean="0"/>
              <a:t> dashboard). </a:t>
            </a:r>
          </a:p>
        </p:txBody>
      </p:sp>
    </p:spTree>
    <p:extLst>
      <p:ext uri="{BB962C8B-B14F-4D97-AF65-F5344CB8AC3E}">
        <p14:creationId xmlns:p14="http://schemas.microsoft.com/office/powerpoint/2010/main" val="13383139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a:t>
            </a:r>
            <a:r>
              <a:rPr lang="en-US" dirty="0" smtClean="0"/>
              <a:t>. Shared metrics</a:t>
            </a:r>
            <a:endParaRPr lang="en-US" dirty="0"/>
          </a:p>
        </p:txBody>
      </p:sp>
      <p:sp>
        <p:nvSpPr>
          <p:cNvPr id="3" name="Content Placeholder 2"/>
          <p:cNvSpPr>
            <a:spLocks noGrp="1"/>
          </p:cNvSpPr>
          <p:nvPr>
            <p:ph idx="1"/>
          </p:nvPr>
        </p:nvSpPr>
        <p:spPr>
          <a:xfrm>
            <a:off x="628650" y="1426464"/>
            <a:ext cx="7886700" cy="4351338"/>
          </a:xfrm>
        </p:spPr>
        <p:txBody>
          <a:bodyPr>
            <a:normAutofit fontScale="92500" lnSpcReduction="20000"/>
          </a:bodyPr>
          <a:lstStyle/>
          <a:p>
            <a:pPr marL="0" marR="0" indent="0" algn="l" defTabSz="685800" rtl="0" eaLnBrk="1" fontAlgn="auto" latinLnBrk="0" hangingPunct="1">
              <a:lnSpc>
                <a:spcPct val="114000"/>
              </a:lnSpc>
              <a:spcBef>
                <a:spcPts val="750"/>
              </a:spcBef>
              <a:spcAft>
                <a:spcPts val="0"/>
              </a:spcAft>
              <a:buClrTx/>
              <a:buSzTx/>
              <a:buFont typeface="Arial" panose="020B0604020202020204" pitchFamily="34" charset="0"/>
              <a:buNone/>
              <a:tabLst/>
              <a:defRPr/>
            </a:pPr>
            <a:r>
              <a:rPr lang="en-US" sz="1800" b="1" dirty="0" smtClean="0">
                <a:solidFill>
                  <a:srgbClr val="7030A0"/>
                </a:solidFill>
              </a:rPr>
              <a:t>D. </a:t>
            </a:r>
            <a:r>
              <a:rPr lang="en-US" sz="1800" b="1" kern="1200" dirty="0" smtClean="0">
                <a:solidFill>
                  <a:srgbClr val="7030A0"/>
                </a:solidFill>
                <a:effectLst/>
              </a:rPr>
              <a:t>Do</a:t>
            </a:r>
            <a:r>
              <a:rPr lang="en-US" sz="1800" b="1" kern="1200" baseline="0" dirty="0" smtClean="0">
                <a:solidFill>
                  <a:srgbClr val="7030A0"/>
                </a:solidFill>
                <a:effectLst/>
              </a:rPr>
              <a:t> your agency and key partners utilize the data to respond proactively, as well as reactively, to pursue progress on shared metrics?</a:t>
            </a:r>
            <a:endParaRPr lang="en-US" sz="1800" b="1" dirty="0">
              <a:solidFill>
                <a:srgbClr val="7030A0"/>
              </a:solidFill>
            </a:endParaRPr>
          </a:p>
          <a:p>
            <a:pPr marL="0" indent="0">
              <a:lnSpc>
                <a:spcPct val="114000"/>
              </a:lnSpc>
              <a:buNone/>
            </a:pPr>
            <a:r>
              <a:rPr lang="en-US" sz="1800" b="1" dirty="0" smtClean="0"/>
              <a:t>Why</a:t>
            </a:r>
            <a:r>
              <a:rPr lang="en-US" sz="1800" dirty="0" smtClean="0"/>
              <a:t>: TZD efforts are more effective when you use the data to identify emerging trends and act in a timely manner to try interventions to address new safety issues. Reactive responses—such as observing a new hot spot with multiple crashes or whether rates of impaired driving are increasing or decreasing—will also help you to evaluate the effectiveness of your TZD efforts and to redirect resources where they are most needed. </a:t>
            </a:r>
            <a:r>
              <a:rPr lang="en-US" sz="1800" dirty="0">
                <a:hlinkClick r:id="rId2" action="ppaction://hlinksldjump"/>
              </a:rPr>
              <a:t>As noted</a:t>
            </a:r>
            <a:r>
              <a:rPr lang="en-US" sz="1800" dirty="0"/>
              <a:t>, it is good to include metrics on outputs (e.g., miles of rumble strips) as well as outcomes (e.g., reduced fatalities), because progress on outcomes typically follows progress on outputs. Tracking the output metrics sets goals and evaluation measures for agency </a:t>
            </a:r>
            <a:r>
              <a:rPr lang="en-US" sz="1800" dirty="0" smtClean="0"/>
              <a:t>actions </a:t>
            </a:r>
            <a:r>
              <a:rPr lang="en-US" sz="1800" dirty="0"/>
              <a:t>and also provides the foundation for gauging their impacts on outcomes. </a:t>
            </a:r>
            <a:endParaRPr lang="en-US" sz="1800" dirty="0" smtClean="0"/>
          </a:p>
          <a:p>
            <a:pPr marL="0" indent="0">
              <a:lnSpc>
                <a:spcPct val="114000"/>
              </a:lnSpc>
              <a:buNone/>
            </a:pPr>
            <a:r>
              <a:rPr lang="en-US" sz="1800" b="1" dirty="0" smtClean="0"/>
              <a:t>How</a:t>
            </a:r>
            <a:r>
              <a:rPr lang="en-US" sz="1800" dirty="0" smtClean="0"/>
              <a:t>: This recent </a:t>
            </a:r>
            <a:r>
              <a:rPr lang="en-US" sz="1800" dirty="0" smtClean="0">
                <a:hlinkClick r:id="rId3"/>
              </a:rPr>
              <a:t>NHTSA </a:t>
            </a:r>
            <a:r>
              <a:rPr lang="en-US" sz="1800" dirty="0">
                <a:hlinkClick r:id="rId3"/>
              </a:rPr>
              <a:t>report</a:t>
            </a:r>
            <a:r>
              <a:rPr lang="en-US" sz="1800" dirty="0"/>
              <a:t> suggests </a:t>
            </a:r>
            <a:r>
              <a:rPr lang="en-US" sz="1800" dirty="0" smtClean="0"/>
              <a:t>the kinds </a:t>
            </a:r>
            <a:r>
              <a:rPr lang="en-US" sz="1800" dirty="0"/>
              <a:t>of data collection and analysis to conduct to detect key problems and emerging trends and to measure the effectiveness of </a:t>
            </a:r>
            <a:r>
              <a:rPr lang="en-US" sz="1800" dirty="0" smtClean="0"/>
              <a:t>countermeasures</a:t>
            </a:r>
            <a:r>
              <a:rPr lang="en-US" sz="1800" dirty="0"/>
              <a:t>. See </a:t>
            </a:r>
            <a:r>
              <a:rPr lang="en-US" sz="1800" dirty="0" smtClean="0">
                <a:hlinkClick r:id="rId4"/>
              </a:rPr>
              <a:t>this NCHRP study </a:t>
            </a:r>
            <a:r>
              <a:rPr lang="en-US" sz="1800" dirty="0"/>
              <a:t>for suggestions about developing an injury measurement and reporting </a:t>
            </a:r>
            <a:r>
              <a:rPr lang="en-US" sz="1800" dirty="0" smtClean="0"/>
              <a:t>system. </a:t>
            </a:r>
            <a:endParaRPr lang="en-US" sz="1800" dirty="0"/>
          </a:p>
          <a:p>
            <a:pPr marL="0" indent="0">
              <a:lnSpc>
                <a:spcPct val="114000"/>
              </a:lnSpc>
              <a:buNone/>
            </a:pPr>
            <a:endParaRPr lang="en-US" sz="1800" dirty="0"/>
          </a:p>
        </p:txBody>
      </p:sp>
    </p:spTree>
    <p:extLst>
      <p:ext uri="{BB962C8B-B14F-4D97-AF65-F5344CB8AC3E}">
        <p14:creationId xmlns:p14="http://schemas.microsoft.com/office/powerpoint/2010/main" val="2995280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a:t>
            </a:r>
            <a:r>
              <a:rPr lang="en-US" dirty="0" smtClean="0"/>
              <a:t>. Shared metrics</a:t>
            </a:r>
            <a:endParaRPr lang="en-US" dirty="0"/>
          </a:p>
        </p:txBody>
      </p:sp>
      <p:sp>
        <p:nvSpPr>
          <p:cNvPr id="3" name="Content Placeholder 2"/>
          <p:cNvSpPr>
            <a:spLocks noGrp="1"/>
          </p:cNvSpPr>
          <p:nvPr>
            <p:ph idx="1"/>
          </p:nvPr>
        </p:nvSpPr>
        <p:spPr>
          <a:xfrm>
            <a:off x="628650" y="1426464"/>
            <a:ext cx="7886700" cy="4351338"/>
          </a:xfrm>
        </p:spPr>
        <p:txBody>
          <a:bodyPr>
            <a:normAutofit/>
          </a:bodyPr>
          <a:lstStyle/>
          <a:p>
            <a:pPr marL="0" indent="0">
              <a:lnSpc>
                <a:spcPct val="114000"/>
              </a:lnSpc>
              <a:buNone/>
              <a:defRPr/>
            </a:pPr>
            <a:r>
              <a:rPr lang="en-US" sz="1800" b="1" dirty="0" smtClean="0">
                <a:solidFill>
                  <a:srgbClr val="7030A0"/>
                </a:solidFill>
              </a:rPr>
              <a:t>E. </a:t>
            </a:r>
            <a:r>
              <a:rPr lang="en-US" sz="1800" b="1" dirty="0" smtClean="0">
                <a:solidFill>
                  <a:srgbClr val="7030A0"/>
                </a:solidFill>
                <a:ea typeface="Arial" panose="020B0604020202020204" pitchFamily="34" charset="0"/>
              </a:rPr>
              <a:t>Are your </a:t>
            </a:r>
            <a:r>
              <a:rPr lang="en-US" sz="1800" b="1" dirty="0">
                <a:solidFill>
                  <a:srgbClr val="7030A0"/>
                </a:solidFill>
                <a:ea typeface="Arial" panose="020B0604020202020204" pitchFamily="34" charset="0"/>
              </a:rPr>
              <a:t>agency and key partners achieving progress on short- and long</a:t>
            </a:r>
            <a:r>
              <a:rPr lang="en-US" sz="1800" b="1" dirty="0" smtClean="0">
                <a:solidFill>
                  <a:srgbClr val="7030A0"/>
                </a:solidFill>
                <a:ea typeface="Arial" panose="020B0604020202020204" pitchFamily="34" charset="0"/>
              </a:rPr>
              <a:t>-term </a:t>
            </a:r>
            <a:r>
              <a:rPr lang="en-US" sz="1800" b="1" dirty="0">
                <a:solidFill>
                  <a:srgbClr val="7030A0"/>
                </a:solidFill>
                <a:ea typeface="Arial" panose="020B0604020202020204" pitchFamily="34" charset="0"/>
              </a:rPr>
              <a:t>shared metrics</a:t>
            </a:r>
            <a:r>
              <a:rPr lang="en-US" sz="1800" b="1" dirty="0" smtClean="0">
                <a:solidFill>
                  <a:srgbClr val="7030A0"/>
                </a:solidFill>
                <a:ea typeface="Arial" panose="020B0604020202020204" pitchFamily="34" charset="0"/>
              </a:rPr>
              <a:t>?</a:t>
            </a:r>
            <a:endParaRPr lang="en-US" sz="1800" b="1" dirty="0" smtClean="0">
              <a:solidFill>
                <a:srgbClr val="7030A0"/>
              </a:solidFill>
              <a:effectLst/>
            </a:endParaRPr>
          </a:p>
          <a:p>
            <a:pPr marL="0" indent="0">
              <a:lnSpc>
                <a:spcPct val="114000"/>
              </a:lnSpc>
              <a:buNone/>
            </a:pPr>
            <a:r>
              <a:rPr lang="en-US" sz="1800" b="1" dirty="0" smtClean="0"/>
              <a:t>Why</a:t>
            </a:r>
            <a:r>
              <a:rPr lang="en-US" sz="1800" dirty="0" smtClean="0"/>
              <a:t>: This matrix includes many process-oriented suggestions and measures for improving the success of your stakeholder engagement efforts. Obviously, however, the point of your stakeholder efforts is to reduce deaths, so measuring progress on that outcome is paramount.</a:t>
            </a:r>
          </a:p>
          <a:p>
            <a:pPr marL="0" indent="0">
              <a:lnSpc>
                <a:spcPct val="114000"/>
              </a:lnSpc>
              <a:buNone/>
            </a:pPr>
            <a:r>
              <a:rPr lang="en-US" sz="1800" b="1" dirty="0" smtClean="0"/>
              <a:t>How</a:t>
            </a:r>
            <a:r>
              <a:rPr lang="en-US" sz="1800" dirty="0" smtClean="0"/>
              <a:t>: Review your goals and metrics. Do you have both long-term and short-term goals, and do you have shared metrics for evaluating progress toward them? If not, fill those gaps. Evaluate progress on the metrics as a routine part of your meetings with stakeholders to review crash data.</a:t>
            </a:r>
            <a:endParaRPr lang="en-US" sz="1800" dirty="0"/>
          </a:p>
        </p:txBody>
      </p:sp>
    </p:spTree>
    <p:extLst>
      <p:ext uri="{BB962C8B-B14F-4D97-AF65-F5344CB8AC3E}">
        <p14:creationId xmlns:p14="http://schemas.microsoft.com/office/powerpoint/2010/main" val="4664190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105408"/>
            <a:ext cx="8229600" cy="67757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a:t>6</a:t>
            </a:r>
            <a:r>
              <a:rPr lang="en-US" sz="2800" b="1" dirty="0" smtClean="0"/>
              <a:t>. Benefits of Engagement</a:t>
            </a:r>
            <a:endParaRPr lang="en-US" sz="2800" b="1" dirty="0"/>
          </a:p>
        </p:txBody>
      </p:sp>
      <p:graphicFrame>
        <p:nvGraphicFramePr>
          <p:cNvPr id="6" name="Table 5"/>
          <p:cNvGraphicFramePr>
            <a:graphicFrameLocks noGrp="1"/>
          </p:cNvGraphicFramePr>
          <p:nvPr>
            <p:extLst>
              <p:ext uri="{D42A27DB-BD31-4B8C-83A1-F6EECF244321}">
                <p14:modId xmlns:p14="http://schemas.microsoft.com/office/powerpoint/2010/main" val="1375388383"/>
              </p:ext>
            </p:extLst>
          </p:nvPr>
        </p:nvGraphicFramePr>
        <p:xfrm>
          <a:off x="254523" y="741016"/>
          <a:ext cx="8597245" cy="5445084"/>
        </p:xfrm>
        <a:graphic>
          <a:graphicData uri="http://schemas.openxmlformats.org/drawingml/2006/table">
            <a:tbl>
              <a:tblPr>
                <a:tableStyleId>{5C22544A-7EE6-4342-B048-85BDC9FD1C3A}</a:tableStyleId>
              </a:tblPr>
              <a:tblGrid>
                <a:gridCol w="988538">
                  <a:extLst>
                    <a:ext uri="{9D8B030D-6E8A-4147-A177-3AD203B41FA5}">
                      <a16:colId xmlns:a16="http://schemas.microsoft.com/office/drawing/2014/main" val="1420315861"/>
                    </a:ext>
                  </a:extLst>
                </a:gridCol>
                <a:gridCol w="1422743">
                  <a:extLst>
                    <a:ext uri="{9D8B030D-6E8A-4147-A177-3AD203B41FA5}">
                      <a16:colId xmlns:a16="http://schemas.microsoft.com/office/drawing/2014/main" val="2876892322"/>
                    </a:ext>
                  </a:extLst>
                </a:gridCol>
                <a:gridCol w="1546491">
                  <a:extLst>
                    <a:ext uri="{9D8B030D-6E8A-4147-A177-3AD203B41FA5}">
                      <a16:colId xmlns:a16="http://schemas.microsoft.com/office/drawing/2014/main" val="3511656563"/>
                    </a:ext>
                  </a:extLst>
                </a:gridCol>
                <a:gridCol w="1546491">
                  <a:extLst>
                    <a:ext uri="{9D8B030D-6E8A-4147-A177-3AD203B41FA5}">
                      <a16:colId xmlns:a16="http://schemas.microsoft.com/office/drawing/2014/main" val="1054524511"/>
                    </a:ext>
                  </a:extLst>
                </a:gridCol>
                <a:gridCol w="1546491">
                  <a:extLst>
                    <a:ext uri="{9D8B030D-6E8A-4147-A177-3AD203B41FA5}">
                      <a16:colId xmlns:a16="http://schemas.microsoft.com/office/drawing/2014/main" val="178695797"/>
                    </a:ext>
                  </a:extLst>
                </a:gridCol>
                <a:gridCol w="1546491">
                  <a:extLst>
                    <a:ext uri="{9D8B030D-6E8A-4147-A177-3AD203B41FA5}">
                      <a16:colId xmlns:a16="http://schemas.microsoft.com/office/drawing/2014/main" val="2322189124"/>
                    </a:ext>
                  </a:extLst>
                </a:gridCol>
              </a:tblGrid>
              <a:tr h="267583">
                <a:tc>
                  <a:txBody>
                    <a:bodyPr/>
                    <a:lstStyle/>
                    <a:p>
                      <a:pPr marL="0" marR="0" algn="ctr">
                        <a:lnSpc>
                          <a:spcPct val="115000"/>
                        </a:lnSpc>
                        <a:spcBef>
                          <a:spcPts val="0"/>
                        </a:spcBef>
                        <a:spcAft>
                          <a:spcPts val="0"/>
                        </a:spcAft>
                      </a:pPr>
                      <a:r>
                        <a:rPr lang="en-US" sz="1000" dirty="0">
                          <a:solidFill>
                            <a:schemeClr val="tx1"/>
                          </a:solidFill>
                          <a:effectLst/>
                        </a:rPr>
                        <a:t> </a:t>
                      </a:r>
                      <a:endParaRPr lang="en-US" sz="1000" dirty="0">
                        <a:solidFill>
                          <a:schemeClr val="tx1"/>
                        </a:solidFill>
                        <a:effectLst/>
                        <a:latin typeface="Arial" panose="020B0604020202020204" pitchFamily="34" charset="0"/>
                        <a:ea typeface="Arial" panose="020B0604020202020204" pitchFamily="34" charset="0"/>
                      </a:endParaRPr>
                    </a:p>
                  </a:txBody>
                  <a:tcPr marL="43043" marR="43043" marT="43043" marB="43043"/>
                </a:tc>
                <a:tc gridSpan="5">
                  <a:txBody>
                    <a:bodyPr/>
                    <a:lstStyle/>
                    <a:p>
                      <a:pPr marL="0" marR="0" algn="ctr">
                        <a:lnSpc>
                          <a:spcPct val="115000"/>
                        </a:lnSpc>
                        <a:spcBef>
                          <a:spcPts val="0"/>
                        </a:spcBef>
                        <a:spcAft>
                          <a:spcPts val="0"/>
                        </a:spcAft>
                      </a:pPr>
                      <a:r>
                        <a:rPr lang="en-US" sz="1000" dirty="0">
                          <a:solidFill>
                            <a:schemeClr val="tx1"/>
                          </a:solidFill>
                          <a:effectLst/>
                        </a:rPr>
                        <a:t>Increasing strength of commitment and outcomes → → →  </a:t>
                      </a:r>
                      <a:endParaRPr lang="en-US" sz="1000" dirty="0">
                        <a:solidFill>
                          <a:schemeClr val="tx1"/>
                        </a:solidFill>
                        <a:effectLst/>
                        <a:latin typeface="Arial" panose="020B0604020202020204" pitchFamily="34" charset="0"/>
                        <a:ea typeface="Arial" panose="020B0604020202020204" pitchFamily="34" charset="0"/>
                      </a:endParaRPr>
                    </a:p>
                  </a:txBody>
                  <a:tcPr marL="43043" marR="43043" marT="43043" marB="43043"/>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80704031"/>
                  </a:ext>
                </a:extLst>
              </a:tr>
              <a:tr h="878075">
                <a:tc>
                  <a:txBody>
                    <a:bodyPr/>
                    <a:lstStyle/>
                    <a:p>
                      <a:pPr marL="0" marR="0">
                        <a:lnSpc>
                          <a:spcPct val="115000"/>
                        </a:lnSpc>
                        <a:spcBef>
                          <a:spcPts val="0"/>
                        </a:spcBef>
                        <a:spcAft>
                          <a:spcPts val="0"/>
                        </a:spcAft>
                      </a:pPr>
                      <a:r>
                        <a:rPr lang="en-US" sz="800" b="1" dirty="0" smtClean="0">
                          <a:solidFill>
                            <a:schemeClr val="tx1"/>
                          </a:solidFill>
                          <a:effectLst/>
                        </a:rPr>
                        <a:t>1. Quality </a:t>
                      </a:r>
                      <a:r>
                        <a:rPr lang="en-US" sz="800" b="1" dirty="0">
                          <a:solidFill>
                            <a:schemeClr val="tx1"/>
                          </a:solidFill>
                          <a:effectLst/>
                        </a:rPr>
                        <a:t>of stakeholder </a:t>
                      </a:r>
                      <a:r>
                        <a:rPr lang="en-US" sz="800" b="1" dirty="0" smtClean="0">
                          <a:solidFill>
                            <a:schemeClr val="tx1"/>
                          </a:solidFill>
                          <a:effectLst/>
                        </a:rPr>
                        <a:t>partnerships</a:t>
                      </a:r>
                      <a:endParaRPr lang="en-US" sz="1000" b="1" dirty="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baseline="0" dirty="0" smtClean="0">
                          <a:solidFill>
                            <a:schemeClr val="tx1"/>
                          </a:solidFill>
                          <a:effectLst/>
                        </a:rPr>
                        <a:t>Does your agency know who your stakeholders are? </a:t>
                      </a:r>
                      <a:endParaRPr lang="en-US" sz="800" baseline="0" dirty="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baseline="0" dirty="0" smtClean="0">
                          <a:solidFill>
                            <a:schemeClr val="tx1"/>
                          </a:solidFill>
                          <a:effectLst/>
                        </a:rPr>
                        <a:t>Have you identified gaps and set priorities for strengthening relationships with stakeholders?</a:t>
                      </a:r>
                      <a:endParaRPr lang="en-US" sz="800" baseline="0" dirty="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dirty="0">
                          <a:solidFill>
                            <a:schemeClr val="tx1"/>
                          </a:solidFill>
                          <a:effectLst/>
                        </a:rPr>
                        <a:t>Does your agency know </a:t>
                      </a:r>
                      <a:r>
                        <a:rPr lang="en-US" sz="800" dirty="0" smtClean="0">
                          <a:solidFill>
                            <a:schemeClr val="tx1"/>
                          </a:solidFill>
                          <a:effectLst/>
                        </a:rPr>
                        <a:t>the key stakeholders</a:t>
                      </a:r>
                      <a:r>
                        <a:rPr lang="en-US" sz="800" dirty="0">
                          <a:solidFill>
                            <a:schemeClr val="tx1"/>
                          </a:solidFill>
                          <a:effectLst/>
                        </a:rPr>
                        <a:t>’ </a:t>
                      </a:r>
                      <a:r>
                        <a:rPr lang="en-US" sz="800" dirty="0" smtClean="0">
                          <a:solidFill>
                            <a:schemeClr val="tx1"/>
                          </a:solidFill>
                          <a:effectLst/>
                        </a:rPr>
                        <a:t>priorities</a:t>
                      </a:r>
                      <a:r>
                        <a:rPr lang="en-US" sz="800" dirty="0">
                          <a:solidFill>
                            <a:schemeClr val="tx1"/>
                          </a:solidFill>
                          <a:effectLst/>
                        </a:rPr>
                        <a:t>, </a:t>
                      </a:r>
                      <a:r>
                        <a:rPr lang="en-US" sz="800" dirty="0" smtClean="0">
                          <a:solidFill>
                            <a:schemeClr val="tx1"/>
                          </a:solidFill>
                          <a:effectLst/>
                        </a:rPr>
                        <a:t>capacities</a:t>
                      </a:r>
                      <a:r>
                        <a:rPr lang="en-US" sz="800" dirty="0">
                          <a:solidFill>
                            <a:schemeClr val="tx1"/>
                          </a:solidFill>
                          <a:effectLst/>
                        </a:rPr>
                        <a:t>, and desires for </a:t>
                      </a:r>
                      <a:r>
                        <a:rPr lang="en-US" sz="800" dirty="0" smtClean="0">
                          <a:solidFill>
                            <a:schemeClr val="tx1"/>
                          </a:solidFill>
                          <a:effectLst/>
                        </a:rPr>
                        <a:t>partnership</a:t>
                      </a:r>
                      <a:r>
                        <a:rPr lang="en-US" sz="800" baseline="0" dirty="0" smtClean="0">
                          <a:solidFill>
                            <a:schemeClr val="tx1"/>
                          </a:solidFill>
                          <a:effectLst/>
                        </a:rPr>
                        <a:t> on TZD</a:t>
                      </a:r>
                      <a:r>
                        <a:rPr lang="en-US" sz="800" dirty="0" smtClean="0">
                          <a:solidFill>
                            <a:schemeClr val="tx1"/>
                          </a:solidFill>
                          <a:effectLst/>
                        </a:rPr>
                        <a:t>?</a:t>
                      </a:r>
                      <a:endParaRPr lang="en-US" sz="1000" dirty="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a:solidFill>
                            <a:schemeClr val="tx1"/>
                          </a:solidFill>
                          <a:effectLst/>
                        </a:rPr>
                        <a:t>Is there mutual trust and respect between your agency and key stakeholders?</a:t>
                      </a:r>
                      <a:endParaRPr lang="en-US" sz="100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dirty="0" smtClean="0">
                          <a:solidFill>
                            <a:schemeClr val="tx1"/>
                          </a:solidFill>
                          <a:effectLst/>
                        </a:rPr>
                        <a:t>Do your stakeholder relationships provide a net advantage to you</a:t>
                      </a:r>
                      <a:r>
                        <a:rPr lang="en-US" sz="800" baseline="0" dirty="0" smtClean="0">
                          <a:solidFill>
                            <a:schemeClr val="tx1"/>
                          </a:solidFill>
                          <a:effectLst/>
                        </a:rPr>
                        <a:t> and </a:t>
                      </a:r>
                      <a:r>
                        <a:rPr lang="en-US" sz="800" dirty="0" smtClean="0">
                          <a:solidFill>
                            <a:schemeClr val="tx1"/>
                          </a:solidFill>
                          <a:effectLst/>
                        </a:rPr>
                        <a:t>your partners?</a:t>
                      </a:r>
                      <a:endParaRPr lang="en-US" sz="1000" dirty="0">
                        <a:solidFill>
                          <a:schemeClr val="tx1"/>
                        </a:solidFill>
                        <a:effectLst/>
                        <a:latin typeface="Arial" panose="020B0604020202020204" pitchFamily="34" charset="0"/>
                        <a:ea typeface="Arial" panose="020B0604020202020204" pitchFamily="34" charset="0"/>
                      </a:endParaRPr>
                    </a:p>
                  </a:txBody>
                  <a:tcPr marL="43043" marR="43043" marT="43043" marB="43043"/>
                </a:tc>
                <a:extLst>
                  <a:ext uri="{0D108BD9-81ED-4DB2-BD59-A6C34878D82A}">
                    <a16:rowId xmlns:a16="http://schemas.microsoft.com/office/drawing/2014/main" val="10001"/>
                  </a:ext>
                </a:extLst>
              </a:tr>
              <a:tr h="878075">
                <a:tc>
                  <a:txBody>
                    <a:bodyPr/>
                    <a:lstStyle/>
                    <a:p>
                      <a:pPr marL="0" marR="0">
                        <a:lnSpc>
                          <a:spcPct val="115000"/>
                        </a:lnSpc>
                        <a:spcBef>
                          <a:spcPts val="0"/>
                        </a:spcBef>
                        <a:spcAft>
                          <a:spcPts val="0"/>
                        </a:spcAft>
                      </a:pPr>
                      <a:r>
                        <a:rPr lang="en-US" sz="800" b="1" dirty="0" smtClean="0">
                          <a:solidFill>
                            <a:schemeClr val="tx1"/>
                          </a:solidFill>
                          <a:effectLst/>
                        </a:rPr>
                        <a:t>2. Engagement </a:t>
                      </a:r>
                      <a:r>
                        <a:rPr lang="en-US" sz="800" b="1" dirty="0">
                          <a:solidFill>
                            <a:schemeClr val="tx1"/>
                          </a:solidFill>
                          <a:effectLst/>
                        </a:rPr>
                        <a:t>strategy</a:t>
                      </a:r>
                      <a:endParaRPr lang="en-US" sz="1000" b="1" dirty="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dirty="0">
                          <a:solidFill>
                            <a:schemeClr val="tx1"/>
                          </a:solidFill>
                          <a:effectLst/>
                        </a:rPr>
                        <a:t>Does your agency have a general plan for communication or outreach to stakeholders?</a:t>
                      </a:r>
                      <a:endParaRPr lang="en-US" sz="1000" dirty="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dirty="0">
                          <a:solidFill>
                            <a:schemeClr val="tx1"/>
                          </a:solidFill>
                          <a:effectLst/>
                        </a:rPr>
                        <a:t>Does your agency have goals for </a:t>
                      </a:r>
                      <a:r>
                        <a:rPr lang="en-US" sz="800" dirty="0" smtClean="0">
                          <a:solidFill>
                            <a:schemeClr val="tx1"/>
                          </a:solidFill>
                          <a:effectLst/>
                        </a:rPr>
                        <a:t>engaging</a:t>
                      </a:r>
                      <a:r>
                        <a:rPr lang="en-US" sz="800" baseline="0" dirty="0" smtClean="0">
                          <a:solidFill>
                            <a:schemeClr val="tx1"/>
                          </a:solidFill>
                          <a:effectLst/>
                        </a:rPr>
                        <a:t> </a:t>
                      </a:r>
                      <a:r>
                        <a:rPr lang="en-US" sz="800" dirty="0" smtClean="0">
                          <a:solidFill>
                            <a:schemeClr val="tx1"/>
                          </a:solidFill>
                          <a:effectLst/>
                        </a:rPr>
                        <a:t>beyond </a:t>
                      </a:r>
                      <a:r>
                        <a:rPr lang="en-US" sz="800" dirty="0">
                          <a:solidFill>
                            <a:schemeClr val="tx1"/>
                          </a:solidFill>
                          <a:effectLst/>
                        </a:rPr>
                        <a:t>basic communication with stakeholders?</a:t>
                      </a:r>
                      <a:endParaRPr lang="en-US" sz="1000" dirty="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dirty="0" smtClean="0">
                          <a:solidFill>
                            <a:schemeClr val="tx1"/>
                          </a:solidFill>
                          <a:effectLst/>
                        </a:rPr>
                        <a:t>Does your agency differentiate your engagement strategies to accomplish different goals (e.g., gathering information vs. building buy-in)?</a:t>
                      </a:r>
                      <a:endParaRPr lang="en-US" sz="1000" dirty="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dirty="0" smtClean="0">
                          <a:solidFill>
                            <a:schemeClr val="tx1"/>
                          </a:solidFill>
                          <a:effectLst/>
                        </a:rPr>
                        <a:t>Is your agency effectively mobilizing methods, resources, and activities to fulfill your different</a:t>
                      </a:r>
                      <a:r>
                        <a:rPr lang="en-US" sz="800" baseline="0" dirty="0" smtClean="0">
                          <a:solidFill>
                            <a:schemeClr val="tx1"/>
                          </a:solidFill>
                          <a:effectLst/>
                        </a:rPr>
                        <a:t> </a:t>
                      </a:r>
                      <a:r>
                        <a:rPr lang="en-US" sz="800" dirty="0" smtClean="0">
                          <a:solidFill>
                            <a:schemeClr val="tx1"/>
                          </a:solidFill>
                          <a:effectLst/>
                        </a:rPr>
                        <a:t>engagement goals?</a:t>
                      </a:r>
                      <a:endParaRPr lang="en-US" sz="1000" dirty="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dirty="0" smtClean="0">
                          <a:solidFill>
                            <a:schemeClr val="tx1"/>
                          </a:solidFill>
                          <a:effectLst/>
                        </a:rPr>
                        <a:t>Does your agency periodically assess your engagement activities and recalibrate to</a:t>
                      </a:r>
                      <a:r>
                        <a:rPr lang="en-US" sz="800" baseline="0" dirty="0" smtClean="0">
                          <a:solidFill>
                            <a:schemeClr val="tx1"/>
                          </a:solidFill>
                          <a:effectLst/>
                        </a:rPr>
                        <a:t> </a:t>
                      </a:r>
                      <a:r>
                        <a:rPr lang="en-US" sz="800" dirty="0" smtClean="0">
                          <a:solidFill>
                            <a:schemeClr val="tx1"/>
                          </a:solidFill>
                          <a:effectLst/>
                        </a:rPr>
                        <a:t>improve?</a:t>
                      </a:r>
                      <a:endParaRPr lang="en-US" sz="1000" dirty="0">
                        <a:solidFill>
                          <a:schemeClr val="tx1"/>
                        </a:solidFill>
                        <a:effectLst/>
                        <a:latin typeface="Arial" panose="020B0604020202020204" pitchFamily="34" charset="0"/>
                        <a:ea typeface="Arial" panose="020B0604020202020204" pitchFamily="34" charset="0"/>
                      </a:endParaRPr>
                    </a:p>
                  </a:txBody>
                  <a:tcPr marL="43043" marR="43043" marT="43043" marB="43043"/>
                </a:tc>
                <a:extLst>
                  <a:ext uri="{0D108BD9-81ED-4DB2-BD59-A6C34878D82A}">
                    <a16:rowId xmlns:a16="http://schemas.microsoft.com/office/drawing/2014/main" val="2396240719"/>
                  </a:ext>
                </a:extLst>
              </a:tr>
              <a:tr h="746077">
                <a:tc>
                  <a:txBody>
                    <a:bodyPr/>
                    <a:lstStyle/>
                    <a:p>
                      <a:pPr marL="0" marR="0">
                        <a:lnSpc>
                          <a:spcPct val="115000"/>
                        </a:lnSpc>
                        <a:spcBef>
                          <a:spcPts val="0"/>
                        </a:spcBef>
                        <a:spcAft>
                          <a:spcPts val="0"/>
                        </a:spcAft>
                      </a:pPr>
                      <a:r>
                        <a:rPr lang="en-US" sz="800" b="1" dirty="0" smtClean="0">
                          <a:solidFill>
                            <a:schemeClr val="tx1"/>
                          </a:solidFill>
                          <a:effectLst/>
                        </a:rPr>
                        <a:t>3. Agency </a:t>
                      </a:r>
                      <a:r>
                        <a:rPr lang="en-US" sz="800" b="1" dirty="0">
                          <a:solidFill>
                            <a:schemeClr val="tx1"/>
                          </a:solidFill>
                          <a:effectLst/>
                        </a:rPr>
                        <a:t>capacity for engagement</a:t>
                      </a:r>
                      <a:endParaRPr lang="en-US" sz="1000" b="1" dirty="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dirty="0">
                          <a:solidFill>
                            <a:schemeClr val="tx1"/>
                          </a:solidFill>
                          <a:effectLst/>
                        </a:rPr>
                        <a:t>Does your agency </a:t>
                      </a:r>
                      <a:r>
                        <a:rPr lang="en-US" sz="800" dirty="0" smtClean="0">
                          <a:solidFill>
                            <a:schemeClr val="tx1"/>
                          </a:solidFill>
                          <a:effectLst/>
                        </a:rPr>
                        <a:t>have </a:t>
                      </a:r>
                      <a:r>
                        <a:rPr lang="en-US" sz="800" dirty="0">
                          <a:solidFill>
                            <a:schemeClr val="tx1"/>
                          </a:solidFill>
                          <a:effectLst/>
                        </a:rPr>
                        <a:t>dedicated staff or </a:t>
                      </a:r>
                      <a:r>
                        <a:rPr lang="en-US" sz="800" dirty="0" smtClean="0">
                          <a:solidFill>
                            <a:schemeClr val="tx1"/>
                          </a:solidFill>
                          <a:effectLst/>
                        </a:rPr>
                        <a:t>a consulting </a:t>
                      </a:r>
                      <a:r>
                        <a:rPr lang="en-US" sz="800" dirty="0">
                          <a:solidFill>
                            <a:schemeClr val="tx1"/>
                          </a:solidFill>
                          <a:effectLst/>
                        </a:rPr>
                        <a:t>budget for communication and outreach?</a:t>
                      </a:r>
                      <a:endParaRPr lang="en-US" sz="1000" dirty="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dirty="0">
                          <a:solidFill>
                            <a:schemeClr val="tx1"/>
                          </a:solidFill>
                          <a:effectLst/>
                        </a:rPr>
                        <a:t>Does your agency have resources (tools, staff, funding) for </a:t>
                      </a:r>
                      <a:r>
                        <a:rPr lang="en-US" sz="800" dirty="0" smtClean="0">
                          <a:solidFill>
                            <a:schemeClr val="tx1"/>
                          </a:solidFill>
                          <a:effectLst/>
                        </a:rPr>
                        <a:t>general TZD-oriented </a:t>
                      </a:r>
                      <a:r>
                        <a:rPr lang="en-US" sz="800" dirty="0">
                          <a:solidFill>
                            <a:schemeClr val="tx1"/>
                          </a:solidFill>
                          <a:effectLst/>
                        </a:rPr>
                        <a:t>communication and outreach?</a:t>
                      </a:r>
                      <a:endParaRPr lang="en-US" sz="1000" dirty="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dirty="0">
                          <a:solidFill>
                            <a:schemeClr val="tx1"/>
                          </a:solidFill>
                          <a:effectLst/>
                        </a:rPr>
                        <a:t>Does your </a:t>
                      </a:r>
                      <a:r>
                        <a:rPr lang="en-US" sz="800" dirty="0" smtClean="0">
                          <a:solidFill>
                            <a:schemeClr val="tx1"/>
                          </a:solidFill>
                          <a:effectLst/>
                        </a:rPr>
                        <a:t>agenc</a:t>
                      </a:r>
                      <a:r>
                        <a:rPr lang="en-US" sz="800" dirty="0">
                          <a:solidFill>
                            <a:schemeClr val="tx1"/>
                          </a:solidFill>
                          <a:effectLst/>
                        </a:rPr>
                        <a:t>y</a:t>
                      </a:r>
                      <a:r>
                        <a:rPr lang="en-US" sz="800" dirty="0" smtClean="0">
                          <a:solidFill>
                            <a:schemeClr val="tx1"/>
                          </a:solidFill>
                          <a:effectLst/>
                        </a:rPr>
                        <a:t> </a:t>
                      </a:r>
                      <a:r>
                        <a:rPr lang="en-US" sz="800" dirty="0">
                          <a:solidFill>
                            <a:schemeClr val="tx1"/>
                          </a:solidFill>
                          <a:effectLst/>
                        </a:rPr>
                        <a:t>have resources for </a:t>
                      </a:r>
                      <a:r>
                        <a:rPr lang="en-US" sz="800" dirty="0" smtClean="0">
                          <a:solidFill>
                            <a:schemeClr val="tx1"/>
                          </a:solidFill>
                          <a:effectLst/>
                        </a:rPr>
                        <a:t>targeted</a:t>
                      </a:r>
                      <a:r>
                        <a:rPr lang="en-US" sz="800" baseline="0" dirty="0" smtClean="0">
                          <a:solidFill>
                            <a:schemeClr val="tx1"/>
                          </a:solidFill>
                          <a:effectLst/>
                        </a:rPr>
                        <a:t> </a:t>
                      </a:r>
                      <a:r>
                        <a:rPr lang="en-US" sz="800" dirty="0" smtClean="0">
                          <a:solidFill>
                            <a:schemeClr val="tx1"/>
                          </a:solidFill>
                          <a:effectLst/>
                        </a:rPr>
                        <a:t>TZD-oriented </a:t>
                      </a:r>
                      <a:r>
                        <a:rPr lang="en-US" sz="800" dirty="0">
                          <a:solidFill>
                            <a:schemeClr val="tx1"/>
                          </a:solidFill>
                          <a:effectLst/>
                        </a:rPr>
                        <a:t>communication </a:t>
                      </a:r>
                      <a:r>
                        <a:rPr lang="en-US" sz="800" dirty="0" smtClean="0">
                          <a:solidFill>
                            <a:schemeClr val="tx1"/>
                          </a:solidFill>
                          <a:effectLst/>
                        </a:rPr>
                        <a:t>and </a:t>
                      </a:r>
                      <a:r>
                        <a:rPr lang="en-US" sz="800" dirty="0">
                          <a:solidFill>
                            <a:schemeClr val="tx1"/>
                          </a:solidFill>
                          <a:effectLst/>
                        </a:rPr>
                        <a:t>outreach with differentiated audiences and stakeholders?</a:t>
                      </a:r>
                      <a:endParaRPr lang="en-US" sz="1000" dirty="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dirty="0" smtClean="0">
                          <a:solidFill>
                            <a:schemeClr val="tx1"/>
                          </a:solidFill>
                          <a:effectLst/>
                        </a:rPr>
                        <a:t>Does </a:t>
                      </a:r>
                      <a:r>
                        <a:rPr lang="en-US" sz="800" dirty="0">
                          <a:solidFill>
                            <a:schemeClr val="tx1"/>
                          </a:solidFill>
                          <a:effectLst/>
                        </a:rPr>
                        <a:t>your agency’s staff have </a:t>
                      </a:r>
                      <a:r>
                        <a:rPr lang="en-US" sz="800" dirty="0" smtClean="0">
                          <a:solidFill>
                            <a:schemeClr val="tx1"/>
                          </a:solidFill>
                          <a:effectLst/>
                        </a:rPr>
                        <a:t>skills </a:t>
                      </a:r>
                      <a:r>
                        <a:rPr lang="en-US" sz="800" dirty="0">
                          <a:solidFill>
                            <a:schemeClr val="tx1"/>
                          </a:solidFill>
                          <a:effectLst/>
                        </a:rPr>
                        <a:t>and resources for supporting collaboration as well as outreach?</a:t>
                      </a:r>
                      <a:endParaRPr lang="en-US" sz="1000" dirty="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dirty="0">
                          <a:solidFill>
                            <a:schemeClr val="tx1"/>
                          </a:solidFill>
                          <a:effectLst/>
                        </a:rPr>
                        <a:t>Does your agency support skill-building or cross-training for TZD activities among stakeholders?</a:t>
                      </a:r>
                      <a:endParaRPr lang="en-US" sz="1000" dirty="0">
                        <a:solidFill>
                          <a:schemeClr val="tx1"/>
                        </a:solidFill>
                        <a:effectLst/>
                        <a:latin typeface="Arial" panose="020B0604020202020204" pitchFamily="34" charset="0"/>
                        <a:ea typeface="Arial" panose="020B0604020202020204" pitchFamily="34" charset="0"/>
                      </a:endParaRPr>
                    </a:p>
                  </a:txBody>
                  <a:tcPr marL="43043" marR="43043" marT="43043" marB="43043"/>
                </a:tc>
                <a:extLst>
                  <a:ext uri="{0D108BD9-81ED-4DB2-BD59-A6C34878D82A}">
                    <a16:rowId xmlns:a16="http://schemas.microsoft.com/office/drawing/2014/main" val="97212858"/>
                  </a:ext>
                </a:extLst>
              </a:tr>
              <a:tr h="878075">
                <a:tc>
                  <a:txBody>
                    <a:bodyPr/>
                    <a:lstStyle/>
                    <a:p>
                      <a:pPr marL="0" marR="0">
                        <a:lnSpc>
                          <a:spcPct val="115000"/>
                        </a:lnSpc>
                        <a:spcBef>
                          <a:spcPts val="0"/>
                        </a:spcBef>
                        <a:spcAft>
                          <a:spcPts val="0"/>
                        </a:spcAft>
                      </a:pPr>
                      <a:r>
                        <a:rPr lang="en-US" sz="800" b="1" dirty="0" smtClean="0">
                          <a:solidFill>
                            <a:schemeClr val="tx1"/>
                          </a:solidFill>
                          <a:effectLst/>
                          <a:latin typeface="Calibri" charset="0"/>
                          <a:ea typeface="Calibri" charset="0"/>
                          <a:cs typeface="Calibri" charset="0"/>
                        </a:rPr>
                        <a:t>4. Level </a:t>
                      </a:r>
                      <a:r>
                        <a:rPr lang="en-US" sz="800" b="1" dirty="0">
                          <a:solidFill>
                            <a:schemeClr val="tx1"/>
                          </a:solidFill>
                          <a:effectLst/>
                          <a:latin typeface="Calibri" charset="0"/>
                          <a:ea typeface="Calibri" charset="0"/>
                          <a:cs typeface="Calibri" charset="0"/>
                        </a:rPr>
                        <a:t>of engagement</a:t>
                      </a:r>
                    </a:p>
                  </a:txBody>
                  <a:tcPr marL="43043" marR="43043" marT="43043" marB="43043"/>
                </a:tc>
                <a:tc>
                  <a:txBody>
                    <a:bodyPr/>
                    <a:lstStyle/>
                    <a:p>
                      <a:pPr marL="0" marR="0">
                        <a:lnSpc>
                          <a:spcPct val="115000"/>
                        </a:lnSpc>
                        <a:spcBef>
                          <a:spcPts val="0"/>
                        </a:spcBef>
                        <a:spcAft>
                          <a:spcPts val="0"/>
                        </a:spcAft>
                      </a:pPr>
                      <a:r>
                        <a:rPr lang="en-US" sz="800" dirty="0">
                          <a:solidFill>
                            <a:schemeClr val="tx1"/>
                          </a:solidFill>
                          <a:effectLst/>
                          <a:latin typeface="Calibri" charset="0"/>
                          <a:ea typeface="Calibri" charset="0"/>
                          <a:cs typeface="Calibri" charset="0"/>
                        </a:rPr>
                        <a:t>Informing: Are your key stakeholders aware of your </a:t>
                      </a:r>
                      <a:r>
                        <a:rPr lang="en-US" sz="800" dirty="0" smtClean="0">
                          <a:solidFill>
                            <a:schemeClr val="tx1"/>
                          </a:solidFill>
                          <a:effectLst/>
                          <a:latin typeface="Calibri" charset="0"/>
                          <a:ea typeface="Calibri" charset="0"/>
                          <a:cs typeface="Calibri" charset="0"/>
                        </a:rPr>
                        <a:t>state goals </a:t>
                      </a:r>
                      <a:r>
                        <a:rPr lang="en-US" sz="800" dirty="0">
                          <a:solidFill>
                            <a:schemeClr val="tx1"/>
                          </a:solidFill>
                          <a:effectLst/>
                          <a:latin typeface="Calibri" charset="0"/>
                          <a:ea typeface="Calibri" charset="0"/>
                          <a:cs typeface="Calibri" charset="0"/>
                        </a:rPr>
                        <a:t>and </a:t>
                      </a:r>
                      <a:r>
                        <a:rPr lang="en-US" sz="800" dirty="0" smtClean="0">
                          <a:solidFill>
                            <a:schemeClr val="tx1"/>
                          </a:solidFill>
                          <a:effectLst/>
                          <a:latin typeface="Calibri" charset="0"/>
                          <a:ea typeface="Calibri" charset="0"/>
                          <a:cs typeface="Calibri" charset="0"/>
                        </a:rPr>
                        <a:t>activities?</a:t>
                      </a:r>
                      <a:endParaRPr lang="en-US" sz="800" dirty="0">
                        <a:solidFill>
                          <a:schemeClr val="tx1"/>
                        </a:solidFill>
                        <a:effectLst/>
                        <a:latin typeface="Calibri" charset="0"/>
                        <a:ea typeface="Calibri" charset="0"/>
                        <a:cs typeface="Calibri" charset="0"/>
                      </a:endParaRPr>
                    </a:p>
                  </a:txBody>
                  <a:tcPr marL="43043" marR="43043" marT="43043" marB="43043"/>
                </a:tc>
                <a:tc>
                  <a:txBody>
                    <a:bodyPr/>
                    <a:lstStyle/>
                    <a:p>
                      <a:pPr marL="0" marR="0">
                        <a:lnSpc>
                          <a:spcPct val="115000"/>
                        </a:lnSpc>
                        <a:spcBef>
                          <a:spcPts val="0"/>
                        </a:spcBef>
                        <a:spcAft>
                          <a:spcPts val="0"/>
                        </a:spcAft>
                      </a:pPr>
                      <a:r>
                        <a:rPr lang="en-US" sz="800" dirty="0">
                          <a:solidFill>
                            <a:schemeClr val="tx1"/>
                          </a:solidFill>
                          <a:effectLst/>
                          <a:latin typeface="Calibri" charset="0"/>
                          <a:ea typeface="Calibri" charset="0"/>
                          <a:cs typeface="Calibri" charset="0"/>
                        </a:rPr>
                        <a:t>Participation: Do key stakeholders provide input to and influence TZD activities in the state?</a:t>
                      </a:r>
                    </a:p>
                  </a:txBody>
                  <a:tcPr marL="43043" marR="43043" marT="43043" marB="43043"/>
                </a:tc>
                <a:tc>
                  <a:txBody>
                    <a:bodyPr/>
                    <a:lstStyle/>
                    <a:p>
                      <a:pPr marL="0" marR="0">
                        <a:lnSpc>
                          <a:spcPct val="115000"/>
                        </a:lnSpc>
                        <a:spcBef>
                          <a:spcPts val="0"/>
                        </a:spcBef>
                        <a:spcAft>
                          <a:spcPts val="0"/>
                        </a:spcAft>
                      </a:pPr>
                      <a:r>
                        <a:rPr lang="en-US" sz="800" dirty="0">
                          <a:solidFill>
                            <a:schemeClr val="tx1"/>
                          </a:solidFill>
                          <a:effectLst/>
                          <a:latin typeface="Calibri" charset="0"/>
                          <a:ea typeface="Calibri" charset="0"/>
                          <a:cs typeface="Calibri" charset="0"/>
                        </a:rPr>
                        <a:t>Collaboration: Do key stakeholders help to  implement TZD activities in the </a:t>
                      </a:r>
                      <a:r>
                        <a:rPr lang="en-US" sz="800" dirty="0" smtClean="0">
                          <a:solidFill>
                            <a:schemeClr val="tx1"/>
                          </a:solidFill>
                          <a:effectLst/>
                          <a:latin typeface="Calibri" charset="0"/>
                          <a:ea typeface="Calibri" charset="0"/>
                          <a:cs typeface="Calibri" charset="0"/>
                        </a:rPr>
                        <a:t>state?</a:t>
                      </a:r>
                      <a:endParaRPr lang="en-US" sz="800" dirty="0">
                        <a:solidFill>
                          <a:schemeClr val="tx1"/>
                        </a:solidFill>
                        <a:effectLst/>
                        <a:latin typeface="Calibri" charset="0"/>
                        <a:ea typeface="Calibri" charset="0"/>
                        <a:cs typeface="Calibri" charset="0"/>
                      </a:endParaRPr>
                    </a:p>
                  </a:txBody>
                  <a:tcPr marL="43043" marR="43043" marT="43043" marB="43043"/>
                </a:tc>
                <a:tc>
                  <a:txBody>
                    <a:bodyPr/>
                    <a:lstStyle/>
                    <a:p>
                      <a:pPr marL="0" marR="0" indent="0" algn="l" defTabSz="685800" rtl="0" eaLnBrk="1" fontAlgn="auto" latinLnBrk="0" hangingPunct="1">
                        <a:lnSpc>
                          <a:spcPct val="115000"/>
                        </a:lnSpc>
                        <a:spcBef>
                          <a:spcPts val="0"/>
                        </a:spcBef>
                        <a:spcAft>
                          <a:spcPts val="0"/>
                        </a:spcAft>
                        <a:buClrTx/>
                        <a:buSzTx/>
                        <a:buFontTx/>
                        <a:buNone/>
                        <a:tabLst/>
                        <a:defRPr/>
                      </a:pPr>
                      <a:r>
                        <a:rPr lang="en-US" sz="800" dirty="0" smtClean="0">
                          <a:solidFill>
                            <a:schemeClr val="tx1"/>
                          </a:solidFill>
                          <a:effectLst/>
                          <a:latin typeface="Calibri" charset="0"/>
                          <a:ea typeface="Calibri" charset="0"/>
                          <a:cs typeface="Calibri" charset="0"/>
                        </a:rPr>
                        <a:t>Adaptive, shared management: Is your agency part of a well-coordinated TZD network of many active, committed actors in the state?</a:t>
                      </a:r>
                    </a:p>
                  </a:txBody>
                  <a:tcPr marL="43043" marR="43043" marT="43043" marB="43043"/>
                </a:tc>
                <a:tc>
                  <a:txBody>
                    <a:bodyPr/>
                    <a:lstStyle/>
                    <a:p>
                      <a:pPr marL="0" marR="0" indent="0" algn="l" defTabSz="685800" rtl="0" eaLnBrk="1" fontAlgn="auto" latinLnBrk="0" hangingPunct="1">
                        <a:lnSpc>
                          <a:spcPct val="115000"/>
                        </a:lnSpc>
                        <a:spcBef>
                          <a:spcPts val="0"/>
                        </a:spcBef>
                        <a:spcAft>
                          <a:spcPts val="0"/>
                        </a:spcAft>
                        <a:buClrTx/>
                        <a:buSzTx/>
                        <a:buFontTx/>
                        <a:buNone/>
                        <a:tabLst/>
                        <a:defRPr/>
                      </a:pPr>
                      <a:r>
                        <a:rPr lang="en-US" sz="800" dirty="0" smtClean="0">
                          <a:solidFill>
                            <a:schemeClr val="tx1"/>
                          </a:solidFill>
                          <a:effectLst/>
                          <a:latin typeface="Calibri" charset="0"/>
                          <a:ea typeface="Calibri" charset="0"/>
                          <a:cs typeface="Calibri" charset="0"/>
                        </a:rPr>
                        <a:t>Inclusion: Do key stakeholders help set priorities, design and implement programs, and measure TZD activities in the state?</a:t>
                      </a:r>
                    </a:p>
                  </a:txBody>
                  <a:tcPr marL="43043" marR="43043" marT="43043" marB="43043"/>
                </a:tc>
                <a:extLst>
                  <a:ext uri="{0D108BD9-81ED-4DB2-BD59-A6C34878D82A}">
                    <a16:rowId xmlns:a16="http://schemas.microsoft.com/office/drawing/2014/main" val="2566528104"/>
                  </a:ext>
                </a:extLst>
              </a:tr>
              <a:tr h="878075">
                <a:tc>
                  <a:txBody>
                    <a:bodyPr/>
                    <a:lstStyle/>
                    <a:p>
                      <a:pPr marL="0" marR="0" indent="0" algn="l" defTabSz="685800" rtl="0" eaLnBrk="1" fontAlgn="auto" latinLnBrk="0" hangingPunct="1">
                        <a:lnSpc>
                          <a:spcPct val="115000"/>
                        </a:lnSpc>
                        <a:spcBef>
                          <a:spcPts val="0"/>
                        </a:spcBef>
                        <a:spcAft>
                          <a:spcPts val="0"/>
                        </a:spcAft>
                        <a:buClrTx/>
                        <a:buSzTx/>
                        <a:buFontTx/>
                        <a:buNone/>
                        <a:tabLst/>
                        <a:defRPr/>
                      </a:pPr>
                      <a:r>
                        <a:rPr lang="en-US" sz="800" b="1" dirty="0" smtClean="0">
                          <a:solidFill>
                            <a:schemeClr val="tx1"/>
                          </a:solidFill>
                          <a:effectLst/>
                          <a:latin typeface="+mn-lt"/>
                        </a:rPr>
                        <a:t>5. Shared metrics</a:t>
                      </a:r>
                      <a:endParaRPr lang="en-US" sz="1000" b="1" dirty="0">
                        <a:solidFill>
                          <a:schemeClr val="tx1"/>
                        </a:solidFill>
                        <a:effectLst/>
                        <a:latin typeface="+mn-lt"/>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b="0" dirty="0" smtClean="0">
                          <a:solidFill>
                            <a:schemeClr val="tx1"/>
                          </a:solidFill>
                          <a:ea typeface="Arial" panose="020B0604020202020204" pitchFamily="34" charset="0"/>
                        </a:rPr>
                        <a:t>Do your agency and key partners share and review crash data?</a:t>
                      </a:r>
                      <a:endParaRPr lang="en-US" sz="800" b="0" dirty="0">
                        <a:solidFill>
                          <a:schemeClr val="tx1"/>
                        </a:solidFill>
                        <a:effectLst/>
                        <a:latin typeface="+mn-lt"/>
                        <a:ea typeface="Arial" panose="020B0604020202020204" pitchFamily="34" charset="0"/>
                      </a:endParaRPr>
                    </a:p>
                  </a:txBody>
                  <a:tcPr marL="43043" marR="43043" marT="43043" marB="43043"/>
                </a:tc>
                <a:tc>
                  <a:txBody>
                    <a:bodyPr/>
                    <a:lstStyle/>
                    <a:p>
                      <a:pPr marL="0" marR="0" indent="0" algn="l" defTabSz="685800" rtl="0" eaLnBrk="1" fontAlgn="auto" latinLnBrk="0" hangingPunct="1">
                        <a:lnSpc>
                          <a:spcPct val="115000"/>
                        </a:lnSpc>
                        <a:spcBef>
                          <a:spcPts val="0"/>
                        </a:spcBef>
                        <a:spcAft>
                          <a:spcPts val="0"/>
                        </a:spcAft>
                        <a:buClrTx/>
                        <a:buSzTx/>
                        <a:buFontTx/>
                        <a:buNone/>
                        <a:tabLst/>
                        <a:defRPr/>
                      </a:pPr>
                      <a:r>
                        <a:rPr lang="en-US" sz="800" dirty="0" smtClean="0">
                          <a:solidFill>
                            <a:schemeClr val="tx1"/>
                          </a:solidFill>
                          <a:effectLst/>
                          <a:latin typeface="+mn-lt"/>
                          <a:ea typeface="Arial" panose="020B0604020202020204" pitchFamily="34" charset="0"/>
                        </a:rPr>
                        <a:t>Do your</a:t>
                      </a:r>
                      <a:r>
                        <a:rPr lang="en-US" sz="800" baseline="0" dirty="0" smtClean="0">
                          <a:solidFill>
                            <a:schemeClr val="tx1"/>
                          </a:solidFill>
                          <a:effectLst/>
                          <a:latin typeface="+mn-lt"/>
                          <a:ea typeface="Arial" panose="020B0604020202020204" pitchFamily="34" charset="0"/>
                        </a:rPr>
                        <a:t> agency and key partners have shared metrics for setting and monitoring progress toward goals?</a:t>
                      </a:r>
                      <a:endParaRPr lang="en-US" sz="800" dirty="0" smtClean="0">
                        <a:solidFill>
                          <a:schemeClr val="tx1"/>
                        </a:solidFill>
                        <a:effectLst/>
                        <a:latin typeface="+mn-lt"/>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b="0" dirty="0" smtClean="0">
                          <a:solidFill>
                            <a:schemeClr val="tx1"/>
                          </a:solidFill>
                        </a:rPr>
                        <a:t>Do your agency and key partners use the data and metrics to identify safety</a:t>
                      </a:r>
                      <a:r>
                        <a:rPr lang="en-US" sz="800" b="0" baseline="0" dirty="0" smtClean="0">
                          <a:solidFill>
                            <a:schemeClr val="tx1"/>
                          </a:solidFill>
                        </a:rPr>
                        <a:t> issues</a:t>
                      </a:r>
                      <a:r>
                        <a:rPr lang="en-US" sz="800" b="0" dirty="0" smtClean="0">
                          <a:solidFill>
                            <a:schemeClr val="tx1"/>
                          </a:solidFill>
                        </a:rPr>
                        <a:t> and potential resolutions? </a:t>
                      </a:r>
                      <a:endParaRPr lang="en-US" sz="800" b="0" dirty="0">
                        <a:solidFill>
                          <a:schemeClr val="tx1"/>
                        </a:solidFill>
                        <a:effectLst/>
                        <a:latin typeface="+mn-lt"/>
                        <a:ea typeface="Arial" panose="020B0604020202020204" pitchFamily="34" charset="0"/>
                      </a:endParaRPr>
                    </a:p>
                  </a:txBody>
                  <a:tcPr marL="43043" marR="43043" marT="43043" marB="43043"/>
                </a:tc>
                <a:tc>
                  <a:txBody>
                    <a:bodyPr/>
                    <a:lstStyle/>
                    <a:p>
                      <a:pPr marL="0" marR="0" indent="0" algn="l" defTabSz="685800" rtl="0" eaLnBrk="1" fontAlgn="auto" latinLnBrk="0" hangingPunct="1">
                        <a:lnSpc>
                          <a:spcPct val="114000"/>
                        </a:lnSpc>
                        <a:spcBef>
                          <a:spcPts val="750"/>
                        </a:spcBef>
                        <a:spcAft>
                          <a:spcPts val="0"/>
                        </a:spcAft>
                        <a:buClrTx/>
                        <a:buSzTx/>
                        <a:buFont typeface="Arial" panose="020B0604020202020204" pitchFamily="34" charset="0"/>
                        <a:buNone/>
                        <a:tabLst/>
                        <a:defRPr/>
                      </a:pPr>
                      <a:r>
                        <a:rPr lang="en-US" sz="800" b="0" kern="1200" dirty="0" smtClean="0">
                          <a:solidFill>
                            <a:schemeClr val="tx1"/>
                          </a:solidFill>
                          <a:effectLst/>
                        </a:rPr>
                        <a:t>Do</a:t>
                      </a:r>
                      <a:r>
                        <a:rPr lang="en-US" sz="800" b="0" kern="1200" baseline="0" dirty="0" smtClean="0">
                          <a:solidFill>
                            <a:schemeClr val="tx1"/>
                          </a:solidFill>
                          <a:effectLst/>
                        </a:rPr>
                        <a:t> your agency and key partners utilize the data to respond proactively, as well as reactively, to pursue progress on shared metrics?</a:t>
                      </a:r>
                      <a:endParaRPr lang="en-US" sz="800" b="0" dirty="0">
                        <a:solidFill>
                          <a:schemeClr val="tx1"/>
                        </a:solidFill>
                      </a:endParaRPr>
                    </a:p>
                  </a:txBody>
                  <a:tcPr marL="43043" marR="43043" marT="43043" marB="43043"/>
                </a:tc>
                <a:tc>
                  <a:txBody>
                    <a:bodyPr/>
                    <a:lstStyle/>
                    <a:p>
                      <a:pPr marL="0" marR="0" indent="0" algn="l" defTabSz="685800" rtl="0" eaLnBrk="1" fontAlgn="auto" latinLnBrk="0" hangingPunct="1">
                        <a:lnSpc>
                          <a:spcPct val="115000"/>
                        </a:lnSpc>
                        <a:spcBef>
                          <a:spcPts val="0"/>
                        </a:spcBef>
                        <a:spcAft>
                          <a:spcPts val="0"/>
                        </a:spcAft>
                        <a:buClrTx/>
                        <a:buSzTx/>
                        <a:buFontTx/>
                        <a:buNone/>
                        <a:tabLst/>
                        <a:defRPr/>
                      </a:pPr>
                      <a:r>
                        <a:rPr lang="en-US" sz="800" dirty="0" smtClean="0">
                          <a:solidFill>
                            <a:schemeClr val="tx1"/>
                          </a:solidFill>
                          <a:effectLst/>
                          <a:latin typeface="+mn-lt"/>
                          <a:ea typeface="Arial" panose="020B0604020202020204" pitchFamily="34" charset="0"/>
                        </a:rPr>
                        <a:t>Are </a:t>
                      </a:r>
                      <a:r>
                        <a:rPr lang="en-US" sz="800" baseline="0" dirty="0" smtClean="0">
                          <a:solidFill>
                            <a:schemeClr val="tx1"/>
                          </a:solidFill>
                          <a:effectLst/>
                          <a:latin typeface="+mn-lt"/>
                          <a:ea typeface="Arial" panose="020B0604020202020204" pitchFamily="34" charset="0"/>
                        </a:rPr>
                        <a:t>your agency and key partners achieving progress on short- and long- term shared metrics?</a:t>
                      </a:r>
                      <a:endParaRPr lang="en-US" sz="800" dirty="0">
                        <a:solidFill>
                          <a:schemeClr val="tx1"/>
                        </a:solidFill>
                        <a:effectLst/>
                        <a:latin typeface="+mn-lt"/>
                        <a:ea typeface="Arial" panose="020B0604020202020204" pitchFamily="34" charset="0"/>
                      </a:endParaRPr>
                    </a:p>
                  </a:txBody>
                  <a:tcPr marL="43043" marR="43043" marT="43043" marB="43043"/>
                </a:tc>
                <a:extLst>
                  <a:ext uri="{0D108BD9-81ED-4DB2-BD59-A6C34878D82A}">
                    <a16:rowId xmlns:a16="http://schemas.microsoft.com/office/drawing/2014/main" val="10005"/>
                  </a:ext>
                </a:extLst>
              </a:tr>
              <a:tr h="878075">
                <a:tc>
                  <a:txBody>
                    <a:bodyPr/>
                    <a:lstStyle/>
                    <a:p>
                      <a:pPr marL="0" marR="0">
                        <a:lnSpc>
                          <a:spcPct val="115000"/>
                        </a:lnSpc>
                        <a:spcBef>
                          <a:spcPts val="0"/>
                        </a:spcBef>
                        <a:spcAft>
                          <a:spcPts val="0"/>
                        </a:spcAft>
                      </a:pPr>
                      <a:r>
                        <a:rPr lang="en-US" sz="800" b="1" dirty="0" smtClean="0">
                          <a:solidFill>
                            <a:schemeClr val="tx1"/>
                          </a:solidFill>
                          <a:effectLst/>
                        </a:rPr>
                        <a:t>6. Benefits </a:t>
                      </a:r>
                      <a:r>
                        <a:rPr lang="en-US" sz="800" b="1" dirty="0">
                          <a:solidFill>
                            <a:schemeClr val="tx1"/>
                          </a:solidFill>
                          <a:effectLst/>
                        </a:rPr>
                        <a:t>of engagement</a:t>
                      </a:r>
                      <a:endParaRPr lang="en-US" sz="800" b="1" dirty="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dirty="0" smtClean="0">
                          <a:solidFill>
                            <a:schemeClr val="tx1"/>
                          </a:solidFill>
                          <a:effectLst/>
                        </a:rPr>
                        <a:t>Burnout</a:t>
                      </a:r>
                      <a:r>
                        <a:rPr lang="en-US" sz="800" dirty="0">
                          <a:solidFill>
                            <a:schemeClr val="tx1"/>
                          </a:solidFill>
                          <a:effectLst/>
                        </a:rPr>
                        <a:t>: </a:t>
                      </a:r>
                      <a:r>
                        <a:rPr lang="en-US" sz="800" dirty="0" smtClean="0">
                          <a:solidFill>
                            <a:schemeClr val="tx1"/>
                          </a:solidFill>
                          <a:effectLst/>
                        </a:rPr>
                        <a:t>Has your agency avoided </a:t>
                      </a:r>
                      <a:r>
                        <a:rPr lang="en-US" sz="800" baseline="0" dirty="0" smtClean="0">
                          <a:solidFill>
                            <a:schemeClr val="tx1"/>
                          </a:solidFill>
                          <a:effectLst/>
                        </a:rPr>
                        <a:t>situations where </a:t>
                      </a:r>
                      <a:r>
                        <a:rPr lang="en-US" sz="800" dirty="0" smtClean="0">
                          <a:solidFill>
                            <a:schemeClr val="tx1"/>
                          </a:solidFill>
                          <a:effectLst/>
                        </a:rPr>
                        <a:t> communication or engagement </a:t>
                      </a:r>
                      <a:r>
                        <a:rPr lang="en-US" sz="800" dirty="0">
                          <a:solidFill>
                            <a:schemeClr val="tx1"/>
                          </a:solidFill>
                          <a:effectLst/>
                        </a:rPr>
                        <a:t>efforts </a:t>
                      </a:r>
                      <a:r>
                        <a:rPr lang="en-US" sz="800" dirty="0" smtClean="0">
                          <a:solidFill>
                            <a:schemeClr val="tx1"/>
                          </a:solidFill>
                          <a:effectLst/>
                        </a:rPr>
                        <a:t>seem </a:t>
                      </a:r>
                      <a:r>
                        <a:rPr lang="en-US" sz="800" dirty="0">
                          <a:solidFill>
                            <a:schemeClr val="tx1"/>
                          </a:solidFill>
                          <a:effectLst/>
                        </a:rPr>
                        <a:t>to cause more trouble than they are worth?</a:t>
                      </a:r>
                      <a:endParaRPr lang="en-US" sz="1000" dirty="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dirty="0">
                          <a:solidFill>
                            <a:schemeClr val="tx1"/>
                          </a:solidFill>
                          <a:effectLst/>
                        </a:rPr>
                        <a:t>Resource-intensive: </a:t>
                      </a:r>
                      <a:r>
                        <a:rPr lang="en-US" sz="800" dirty="0" smtClean="0">
                          <a:solidFill>
                            <a:schemeClr val="tx1"/>
                          </a:solidFill>
                          <a:effectLst/>
                        </a:rPr>
                        <a:t>Do your agency’s TZD engagement efforts generate at least as many resources as they consume?</a:t>
                      </a:r>
                      <a:endParaRPr lang="en-US" sz="1000" dirty="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b="0" dirty="0" smtClean="0">
                          <a:solidFill>
                            <a:schemeClr val="tx1"/>
                          </a:solidFill>
                        </a:rPr>
                        <a:t>Net benefit: Do your agency’s TZD engagement efforts provide benefits to collective TZD efforts?</a:t>
                      </a:r>
                      <a:endParaRPr lang="en-US" sz="1000" dirty="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dirty="0" smtClean="0">
                          <a:solidFill>
                            <a:schemeClr val="tx1"/>
                          </a:solidFill>
                          <a:effectLst/>
                        </a:rPr>
                        <a:t>Collaborative advantage: Do your stakeholder relationships provide a net advantage to you</a:t>
                      </a:r>
                      <a:r>
                        <a:rPr lang="en-US" sz="800" baseline="0" dirty="0" smtClean="0">
                          <a:solidFill>
                            <a:schemeClr val="tx1"/>
                          </a:solidFill>
                          <a:effectLst/>
                        </a:rPr>
                        <a:t> and </a:t>
                      </a:r>
                      <a:r>
                        <a:rPr lang="en-US" sz="800" dirty="0" smtClean="0">
                          <a:solidFill>
                            <a:schemeClr val="tx1"/>
                          </a:solidFill>
                          <a:effectLst/>
                        </a:rPr>
                        <a:t>your partners?</a:t>
                      </a:r>
                      <a:endParaRPr lang="en-US" sz="1000" dirty="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dirty="0">
                          <a:solidFill>
                            <a:schemeClr val="tx1"/>
                          </a:solidFill>
                          <a:effectLst/>
                        </a:rPr>
                        <a:t>Collective impact: Do your state’s TZD engagement and collaboration efforts amplify and enhance your positive, collective impact to reduce deaths?</a:t>
                      </a:r>
                      <a:endParaRPr lang="en-US" sz="1000" dirty="0">
                        <a:solidFill>
                          <a:schemeClr val="tx1"/>
                        </a:solidFill>
                        <a:effectLst/>
                        <a:latin typeface="Arial" panose="020B0604020202020204" pitchFamily="34" charset="0"/>
                        <a:ea typeface="Arial" panose="020B0604020202020204" pitchFamily="34" charset="0"/>
                      </a:endParaRPr>
                    </a:p>
                  </a:txBody>
                  <a:tcPr marL="43043" marR="43043" marT="43043" marB="43043"/>
                </a:tc>
                <a:extLst>
                  <a:ext uri="{0D108BD9-81ED-4DB2-BD59-A6C34878D82A}">
                    <a16:rowId xmlns:a16="http://schemas.microsoft.com/office/drawing/2014/main" val="901481208"/>
                  </a:ext>
                </a:extLst>
              </a:tr>
            </a:tbl>
          </a:graphicData>
        </a:graphic>
      </p:graphicFrame>
      <p:sp>
        <p:nvSpPr>
          <p:cNvPr id="4" name="Rounded Rectangle 3"/>
          <p:cNvSpPr/>
          <p:nvPr/>
        </p:nvSpPr>
        <p:spPr>
          <a:xfrm>
            <a:off x="254522" y="5290204"/>
            <a:ext cx="8554197" cy="854848"/>
          </a:xfrm>
          <a:prstGeom prst="roundRect">
            <a:avLst>
              <a:gd name="adj" fmla="val 9188"/>
            </a:avLst>
          </a:prstGeom>
          <a:noFill/>
          <a:ln w="76200">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accent2"/>
              </a:solidFill>
            </a:endParaRPr>
          </a:p>
        </p:txBody>
      </p:sp>
    </p:spTree>
    <p:extLst>
      <p:ext uri="{BB962C8B-B14F-4D97-AF65-F5344CB8AC3E}">
        <p14:creationId xmlns:p14="http://schemas.microsoft.com/office/powerpoint/2010/main" val="19438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a:t>
            </a:r>
            <a:r>
              <a:rPr lang="en-US" dirty="0" smtClean="0"/>
              <a:t>. Benefits of engagement</a:t>
            </a:r>
            <a:endParaRPr lang="en-US" dirty="0"/>
          </a:p>
        </p:txBody>
      </p:sp>
      <p:sp>
        <p:nvSpPr>
          <p:cNvPr id="3" name="Content Placeholder 2"/>
          <p:cNvSpPr>
            <a:spLocks noGrp="1"/>
          </p:cNvSpPr>
          <p:nvPr>
            <p:ph idx="1"/>
          </p:nvPr>
        </p:nvSpPr>
        <p:spPr>
          <a:xfrm>
            <a:off x="628650" y="1426464"/>
            <a:ext cx="7886700" cy="4351338"/>
          </a:xfrm>
        </p:spPr>
        <p:txBody>
          <a:bodyPr>
            <a:normAutofit/>
          </a:bodyPr>
          <a:lstStyle/>
          <a:p>
            <a:pPr marL="0" indent="0">
              <a:lnSpc>
                <a:spcPct val="114000"/>
              </a:lnSpc>
              <a:buNone/>
              <a:defRPr/>
            </a:pPr>
            <a:r>
              <a:rPr lang="en-US" sz="1800" b="1" dirty="0" smtClean="0">
                <a:solidFill>
                  <a:srgbClr val="C00000"/>
                </a:solidFill>
                <a:latin typeface="Calibri" charset="0"/>
              </a:rPr>
              <a:t>A. </a:t>
            </a:r>
            <a:r>
              <a:rPr lang="en-US" sz="1800" b="1" kern="1200" dirty="0" smtClean="0">
                <a:solidFill>
                  <a:srgbClr val="C00000"/>
                </a:solidFill>
                <a:effectLst/>
                <a:latin typeface="Calibri" charset="0"/>
              </a:rPr>
              <a:t>Burnout: </a:t>
            </a:r>
            <a:r>
              <a:rPr lang="en-US" sz="1800" b="1" dirty="0">
                <a:solidFill>
                  <a:srgbClr val="C00000"/>
                </a:solidFill>
              </a:rPr>
              <a:t>Has your agency avoided </a:t>
            </a:r>
            <a:r>
              <a:rPr lang="en-US" sz="1800" b="1" dirty="0" smtClean="0">
                <a:solidFill>
                  <a:srgbClr val="C00000"/>
                </a:solidFill>
              </a:rPr>
              <a:t>situations for which communication </a:t>
            </a:r>
            <a:r>
              <a:rPr lang="en-US" sz="1800" b="1" dirty="0">
                <a:solidFill>
                  <a:srgbClr val="C00000"/>
                </a:solidFill>
              </a:rPr>
              <a:t>or engagement efforts seem to cause more trouble than they are worth?</a:t>
            </a:r>
          </a:p>
          <a:p>
            <a:pPr marL="0" indent="0">
              <a:lnSpc>
                <a:spcPct val="114000"/>
              </a:lnSpc>
              <a:buNone/>
            </a:pPr>
            <a:r>
              <a:rPr lang="en-US" sz="1800" b="1" dirty="0" smtClean="0">
                <a:latin typeface="Calibri" charset="0"/>
              </a:rPr>
              <a:t>Why</a:t>
            </a:r>
            <a:r>
              <a:rPr lang="en-US" sz="1800" dirty="0">
                <a:latin typeface="Calibri" charset="0"/>
              </a:rPr>
              <a:t>: Often, it seems that engagement is more trouble that </a:t>
            </a:r>
            <a:r>
              <a:rPr lang="en-US" sz="1800" dirty="0" smtClean="0">
                <a:latin typeface="Calibri" charset="0"/>
              </a:rPr>
              <a:t>it’s worth</a:t>
            </a:r>
            <a:r>
              <a:rPr lang="en-US" sz="1800" dirty="0">
                <a:latin typeface="Calibri" charset="0"/>
              </a:rPr>
              <a:t>. Maybe the effort does not seem to yield much benefit, </a:t>
            </a:r>
            <a:r>
              <a:rPr lang="en-US" sz="1800" dirty="0" smtClean="0">
                <a:latin typeface="Calibri" charset="0"/>
              </a:rPr>
              <a:t>which leads to burnout. In worse </a:t>
            </a:r>
            <a:r>
              <a:rPr lang="en-US" sz="1800" dirty="0">
                <a:latin typeface="Calibri" charset="0"/>
              </a:rPr>
              <a:t>cases, when engagement </a:t>
            </a:r>
            <a:r>
              <a:rPr lang="en-US" sz="1800" dirty="0" smtClean="0">
                <a:latin typeface="Calibri" charset="0"/>
              </a:rPr>
              <a:t>somehow </a:t>
            </a:r>
            <a:r>
              <a:rPr lang="en-US" sz="1800" dirty="0">
                <a:latin typeface="Calibri" charset="0"/>
              </a:rPr>
              <a:t>goes awry, it may </a:t>
            </a:r>
            <a:r>
              <a:rPr lang="en-US" sz="1800" dirty="0" smtClean="0">
                <a:latin typeface="Calibri" charset="0"/>
              </a:rPr>
              <a:t>cause long-term damage to partnerships or the legitimacy of the program. </a:t>
            </a:r>
          </a:p>
          <a:p>
            <a:pPr marL="0" indent="0">
              <a:lnSpc>
                <a:spcPct val="114000"/>
              </a:lnSpc>
              <a:buNone/>
            </a:pPr>
            <a:r>
              <a:rPr lang="en-US" sz="1800" b="1" dirty="0" smtClean="0">
                <a:latin typeface="Calibri" charset="0"/>
              </a:rPr>
              <a:t>How</a:t>
            </a:r>
            <a:r>
              <a:rPr lang="en-US" sz="1800" dirty="0" smtClean="0">
                <a:latin typeface="Calibri" charset="0"/>
              </a:rPr>
              <a:t>: Use </a:t>
            </a:r>
            <a:r>
              <a:rPr lang="en-US" sz="1800" dirty="0" smtClean="0">
                <a:latin typeface="Calibri" charset="0"/>
                <a:hlinkClick r:id="rId2" action="ppaction://hlinksldjump"/>
              </a:rPr>
              <a:t>evaluation tools</a:t>
            </a:r>
            <a:r>
              <a:rPr lang="en-US" sz="1800" dirty="0" smtClean="0">
                <a:latin typeface="Calibri" charset="0"/>
              </a:rPr>
              <a:t> to analyze how your communication and engagement efforts are working. Use </a:t>
            </a:r>
            <a:r>
              <a:rPr lang="en-US" sz="1800" dirty="0">
                <a:latin typeface="Calibri" charset="0"/>
              </a:rPr>
              <a:t>Table 2 of these </a:t>
            </a:r>
            <a:r>
              <a:rPr lang="en-US" sz="1800" dirty="0">
                <a:latin typeface="Calibri" charset="0"/>
                <a:hlinkClick r:id="rId3"/>
              </a:rPr>
              <a:t>design guidelines for </a:t>
            </a:r>
            <a:r>
              <a:rPr lang="en-US" sz="1800" dirty="0" smtClean="0">
                <a:latin typeface="Calibri" charset="0"/>
                <a:hlinkClick r:id="rId3"/>
              </a:rPr>
              <a:t>engagement</a:t>
            </a:r>
            <a:r>
              <a:rPr lang="en-US" sz="1800" dirty="0">
                <a:latin typeface="Calibri" charset="0"/>
              </a:rPr>
              <a:t> </a:t>
            </a:r>
            <a:r>
              <a:rPr lang="en-US" sz="1800" dirty="0" smtClean="0">
                <a:latin typeface="Calibri" charset="0"/>
              </a:rPr>
              <a:t>to revisit your goals: often, if engagement efforts are not going well, it’s because the goals are not clear or the methods are not aligned with the </a:t>
            </a:r>
            <a:r>
              <a:rPr lang="en-US" sz="1800" dirty="0">
                <a:latin typeface="Calibri" charset="0"/>
              </a:rPr>
              <a:t>g</a:t>
            </a:r>
            <a:r>
              <a:rPr lang="en-US" sz="1800" dirty="0" smtClean="0">
                <a:latin typeface="Calibri" charset="0"/>
              </a:rPr>
              <a:t>oals. </a:t>
            </a:r>
            <a:endParaRPr lang="en-US" sz="1800" dirty="0">
              <a:latin typeface="Calibri" charset="0"/>
            </a:endParaRPr>
          </a:p>
        </p:txBody>
      </p:sp>
    </p:spTree>
    <p:extLst>
      <p:ext uri="{BB962C8B-B14F-4D97-AF65-F5344CB8AC3E}">
        <p14:creationId xmlns:p14="http://schemas.microsoft.com/office/powerpoint/2010/main" val="11700574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a:t>
            </a:r>
            <a:r>
              <a:rPr lang="en-US" dirty="0" smtClean="0"/>
              <a:t>. Benefits of engagement</a:t>
            </a:r>
            <a:endParaRPr lang="en-US" dirty="0"/>
          </a:p>
        </p:txBody>
      </p:sp>
      <p:sp>
        <p:nvSpPr>
          <p:cNvPr id="3" name="Content Placeholder 2"/>
          <p:cNvSpPr>
            <a:spLocks noGrp="1"/>
          </p:cNvSpPr>
          <p:nvPr>
            <p:ph idx="1"/>
          </p:nvPr>
        </p:nvSpPr>
        <p:spPr>
          <a:xfrm>
            <a:off x="628650" y="1426463"/>
            <a:ext cx="7886700" cy="5151317"/>
          </a:xfrm>
        </p:spPr>
        <p:txBody>
          <a:bodyPr>
            <a:normAutofit/>
          </a:bodyPr>
          <a:lstStyle/>
          <a:p>
            <a:pPr marL="0" indent="0">
              <a:lnSpc>
                <a:spcPct val="114000"/>
              </a:lnSpc>
              <a:buNone/>
            </a:pPr>
            <a:r>
              <a:rPr lang="en-US" sz="1800" b="1" dirty="0">
                <a:solidFill>
                  <a:srgbClr val="C00000"/>
                </a:solidFill>
              </a:rPr>
              <a:t>B</a:t>
            </a:r>
            <a:r>
              <a:rPr lang="en-US" sz="1800" b="1" dirty="0" smtClean="0">
                <a:solidFill>
                  <a:srgbClr val="C00000"/>
                </a:solidFill>
              </a:rPr>
              <a:t>. </a:t>
            </a:r>
            <a:r>
              <a:rPr lang="en-US" sz="1800" b="1" dirty="0">
                <a:solidFill>
                  <a:srgbClr val="C00000"/>
                </a:solidFill>
              </a:rPr>
              <a:t>Resource-intensive: Do your agency’s TZD engagement </a:t>
            </a:r>
            <a:r>
              <a:rPr lang="en-US" sz="1800" b="1" dirty="0" smtClean="0">
                <a:solidFill>
                  <a:srgbClr val="C00000"/>
                </a:solidFill>
              </a:rPr>
              <a:t>efforts generate at least as many resources as they consume? </a:t>
            </a:r>
            <a:endParaRPr lang="en-US" sz="1800" b="1" dirty="0">
              <a:solidFill>
                <a:srgbClr val="C00000"/>
              </a:solidFill>
            </a:endParaRPr>
          </a:p>
          <a:p>
            <a:pPr marL="0" indent="0">
              <a:lnSpc>
                <a:spcPct val="114000"/>
              </a:lnSpc>
              <a:buNone/>
            </a:pPr>
            <a:r>
              <a:rPr lang="en-US" sz="1800" b="1" dirty="0" smtClean="0"/>
              <a:t>Why</a:t>
            </a:r>
            <a:r>
              <a:rPr lang="en-US" sz="1800" dirty="0"/>
              <a:t>: There is no question that stakeholder engagement consumes agency budgets, staff and volunteer time, technical assistance resources, </a:t>
            </a:r>
            <a:r>
              <a:rPr lang="en-US" sz="1800" dirty="0" smtClean="0"/>
              <a:t>and </a:t>
            </a:r>
            <a:r>
              <a:rPr lang="en-US" sz="1800" dirty="0"/>
              <a:t>information infrastructure. Sometimes it seems that those resources might be better directed </a:t>
            </a:r>
            <a:r>
              <a:rPr lang="en-US" sz="1800" dirty="0" smtClean="0"/>
              <a:t>toward </a:t>
            </a:r>
            <a:r>
              <a:rPr lang="en-US" sz="1800" dirty="0"/>
              <a:t>project implementation. </a:t>
            </a:r>
            <a:endParaRPr lang="en-US" sz="1800" dirty="0" smtClean="0"/>
          </a:p>
          <a:p>
            <a:pPr marL="0" indent="0">
              <a:lnSpc>
                <a:spcPct val="114000"/>
              </a:lnSpc>
              <a:buNone/>
            </a:pPr>
            <a:r>
              <a:rPr lang="en-US" sz="1800" b="1" dirty="0" smtClean="0"/>
              <a:t>How</a:t>
            </a:r>
            <a:r>
              <a:rPr lang="en-US" sz="1800" dirty="0"/>
              <a:t>: However, stakeholders can </a:t>
            </a:r>
            <a:r>
              <a:rPr lang="en-US" sz="1800" dirty="0">
                <a:hlinkClick r:id="rId3" action="ppaction://hlinkfile"/>
              </a:rPr>
              <a:t>also contribute and generate resources</a:t>
            </a:r>
            <a:r>
              <a:rPr lang="en-US" sz="1800" dirty="0"/>
              <a:t> for program planning implementation, including new information and perspectives, </a:t>
            </a:r>
            <a:r>
              <a:rPr lang="en-US" sz="1800" dirty="0" smtClean="0"/>
              <a:t>motivation </a:t>
            </a:r>
            <a:r>
              <a:rPr lang="en-US" sz="1800" dirty="0"/>
              <a:t>and actions to address problems, improved reach for programs, and legitimacy</a:t>
            </a:r>
            <a:r>
              <a:rPr lang="en-US" sz="1800" dirty="0" smtClean="0"/>
              <a:t>.</a:t>
            </a:r>
            <a:endParaRPr lang="en-US" sz="1800" dirty="0"/>
          </a:p>
        </p:txBody>
      </p:sp>
    </p:spTree>
    <p:extLst>
      <p:ext uri="{BB962C8B-B14F-4D97-AF65-F5344CB8AC3E}">
        <p14:creationId xmlns:p14="http://schemas.microsoft.com/office/powerpoint/2010/main" val="5586307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a:t>
            </a:r>
            <a:r>
              <a:rPr lang="en-US" dirty="0" smtClean="0"/>
              <a:t>. Benefits of engagement</a:t>
            </a:r>
            <a:endParaRPr lang="en-US" dirty="0"/>
          </a:p>
        </p:txBody>
      </p:sp>
      <p:sp>
        <p:nvSpPr>
          <p:cNvPr id="3" name="Content Placeholder 2"/>
          <p:cNvSpPr>
            <a:spLocks noGrp="1"/>
          </p:cNvSpPr>
          <p:nvPr>
            <p:ph idx="1"/>
          </p:nvPr>
        </p:nvSpPr>
        <p:spPr>
          <a:xfrm>
            <a:off x="628650" y="1426463"/>
            <a:ext cx="7886700" cy="5151317"/>
          </a:xfrm>
        </p:spPr>
        <p:txBody>
          <a:bodyPr>
            <a:normAutofit fontScale="92500" lnSpcReduction="10000"/>
          </a:bodyPr>
          <a:lstStyle/>
          <a:p>
            <a:pPr marL="0" indent="0">
              <a:lnSpc>
                <a:spcPct val="105000"/>
              </a:lnSpc>
              <a:buNone/>
            </a:pPr>
            <a:r>
              <a:rPr lang="en-US" sz="1800" b="1" dirty="0">
                <a:solidFill>
                  <a:srgbClr val="C00000"/>
                </a:solidFill>
              </a:rPr>
              <a:t>C</a:t>
            </a:r>
            <a:r>
              <a:rPr lang="en-US" sz="1800" b="1" dirty="0" smtClean="0">
                <a:solidFill>
                  <a:srgbClr val="C00000"/>
                </a:solidFill>
              </a:rPr>
              <a:t>. </a:t>
            </a:r>
            <a:r>
              <a:rPr lang="en-US" sz="1800" b="1" dirty="0">
                <a:solidFill>
                  <a:srgbClr val="C00000"/>
                </a:solidFill>
              </a:rPr>
              <a:t>Net benefit: Do your agency’s TZD engagement efforts provide benefits to </a:t>
            </a:r>
            <a:r>
              <a:rPr lang="en-US" sz="1800" b="1" dirty="0" smtClean="0">
                <a:solidFill>
                  <a:srgbClr val="C00000"/>
                </a:solidFill>
              </a:rPr>
              <a:t>collective TZD efforts?</a:t>
            </a:r>
          </a:p>
          <a:p>
            <a:pPr marL="0" indent="0">
              <a:lnSpc>
                <a:spcPct val="114000"/>
              </a:lnSpc>
              <a:buNone/>
            </a:pPr>
            <a:r>
              <a:rPr lang="en-US" sz="1800" b="1" dirty="0" smtClean="0"/>
              <a:t>Why</a:t>
            </a:r>
            <a:r>
              <a:rPr lang="en-US" sz="1800" dirty="0"/>
              <a:t>: </a:t>
            </a:r>
            <a:r>
              <a:rPr lang="en-US" sz="1800" dirty="0" smtClean="0"/>
              <a:t>The lead TZD agency may invest considerable resources in mobilizing and coordinating TZD efforts by a group of partners. This effort is worthwhile to the extent that it amplifies or accelerates the work of your network. That’s why it is necessary to regularly </a:t>
            </a:r>
            <a:r>
              <a:rPr lang="en-US" sz="1800" dirty="0" smtClean="0">
                <a:hlinkClick r:id="rId3" action="ppaction://hlinksldjump"/>
              </a:rPr>
              <a:t>evaluate TZD efforts</a:t>
            </a:r>
            <a:r>
              <a:rPr lang="en-US" sz="1800" dirty="0" smtClean="0"/>
              <a:t> to assess and improve the return on that coordinating effort. Stakeholders can </a:t>
            </a:r>
            <a:r>
              <a:rPr lang="en-US" sz="1800" dirty="0" smtClean="0">
                <a:hlinkClick r:id="rId4" action="ppaction://hlinkfile"/>
              </a:rPr>
              <a:t>also </a:t>
            </a:r>
            <a:r>
              <a:rPr lang="en-US" sz="1800" dirty="0">
                <a:hlinkClick r:id="rId4" action="ppaction://hlinkfile"/>
              </a:rPr>
              <a:t>contribute and generate resources</a:t>
            </a:r>
            <a:r>
              <a:rPr lang="en-US" sz="1800" dirty="0"/>
              <a:t> for program planning implementation, including new information and perspectives, </a:t>
            </a:r>
            <a:r>
              <a:rPr lang="en-US" sz="1800" dirty="0" smtClean="0"/>
              <a:t>motivation </a:t>
            </a:r>
            <a:r>
              <a:rPr lang="en-US" sz="1800" dirty="0"/>
              <a:t>and actions to address problems, improved reach for </a:t>
            </a:r>
            <a:r>
              <a:rPr lang="en-US" sz="1800" dirty="0" smtClean="0"/>
              <a:t>programs, </a:t>
            </a:r>
            <a:r>
              <a:rPr lang="en-US" sz="1800" dirty="0"/>
              <a:t>and legitimacy.</a:t>
            </a:r>
          </a:p>
          <a:p>
            <a:pPr marL="0" indent="0">
              <a:lnSpc>
                <a:spcPct val="114000"/>
              </a:lnSpc>
              <a:buNone/>
            </a:pPr>
            <a:r>
              <a:rPr lang="en-US" sz="1800" b="1" dirty="0" smtClean="0"/>
              <a:t>How</a:t>
            </a:r>
            <a:r>
              <a:rPr lang="en-US" sz="1800" dirty="0"/>
              <a:t>: </a:t>
            </a:r>
            <a:r>
              <a:rPr lang="en-US" sz="1800" dirty="0" smtClean="0"/>
              <a:t>You will be more likely to generate resources through engagement by</a:t>
            </a:r>
          </a:p>
          <a:p>
            <a:pPr>
              <a:lnSpc>
                <a:spcPct val="114000"/>
              </a:lnSpc>
            </a:pPr>
            <a:r>
              <a:rPr lang="en-US" sz="1800" dirty="0" smtClean="0">
                <a:hlinkClick r:id="rId5" action="ppaction://hlinksldjump"/>
              </a:rPr>
              <a:t>Knowing your individual stakeholders</a:t>
            </a:r>
            <a:r>
              <a:rPr lang="en-US" sz="1800" dirty="0" smtClean="0"/>
              <a:t> and their interests and capacities;</a:t>
            </a:r>
          </a:p>
          <a:p>
            <a:pPr>
              <a:lnSpc>
                <a:spcPct val="114000"/>
              </a:lnSpc>
            </a:pPr>
            <a:r>
              <a:rPr lang="en-US" sz="1800" dirty="0"/>
              <a:t>T</a:t>
            </a:r>
            <a:r>
              <a:rPr lang="en-US" sz="1800" dirty="0" smtClean="0"/>
              <a:t>houghtfully creating and generating </a:t>
            </a:r>
            <a:r>
              <a:rPr lang="en-US" sz="1800" dirty="0" smtClean="0">
                <a:hlinkClick r:id="rId6" action="ppaction://hlinksldjump"/>
              </a:rPr>
              <a:t>trust</a:t>
            </a:r>
            <a:r>
              <a:rPr lang="en-US" sz="1800" dirty="0" smtClean="0"/>
              <a:t> with stakeholders;</a:t>
            </a:r>
          </a:p>
          <a:p>
            <a:pPr>
              <a:lnSpc>
                <a:spcPct val="114000"/>
              </a:lnSpc>
            </a:pPr>
            <a:r>
              <a:rPr lang="en-US" sz="1800" dirty="0" smtClean="0">
                <a:hlinkClick r:id="rId7" action="ppaction://hlinksldjump"/>
              </a:rPr>
              <a:t>Organizing </a:t>
            </a:r>
            <a:r>
              <a:rPr lang="en-US" sz="1800" dirty="0">
                <a:hlinkClick r:id="rId7" action="ppaction://hlinksldjump"/>
              </a:rPr>
              <a:t>engagement </a:t>
            </a:r>
            <a:r>
              <a:rPr lang="en-US" sz="1800" dirty="0" smtClean="0">
                <a:hlinkClick r:id="rId7" action="ppaction://hlinksldjump"/>
              </a:rPr>
              <a:t>efforts</a:t>
            </a:r>
            <a:r>
              <a:rPr lang="en-US" sz="1800" dirty="0" smtClean="0"/>
              <a:t> to accomplish particular goals; and</a:t>
            </a:r>
          </a:p>
          <a:p>
            <a:pPr>
              <a:lnSpc>
                <a:spcPct val="114000"/>
              </a:lnSpc>
            </a:pPr>
            <a:r>
              <a:rPr lang="en-US" sz="1800" dirty="0" smtClean="0"/>
              <a:t>Embracing a generally more </a:t>
            </a:r>
            <a:r>
              <a:rPr lang="en-US" sz="1800" dirty="0" smtClean="0">
                <a:hlinkClick r:id="rId8" action="ppaction://hlinksldjump"/>
              </a:rPr>
              <a:t>inclusive approach </a:t>
            </a:r>
            <a:r>
              <a:rPr lang="en-US" sz="1800" dirty="0" smtClean="0"/>
              <a:t>to your partnerships, so that you are sharing responsibility for defining and prioritizing problems, creating mutually responsive relationships, and creating and implementing programs.</a:t>
            </a:r>
            <a:endParaRPr lang="en-US" sz="1800" dirty="0"/>
          </a:p>
        </p:txBody>
      </p:sp>
    </p:spTree>
    <p:extLst>
      <p:ext uri="{BB962C8B-B14F-4D97-AF65-F5344CB8AC3E}">
        <p14:creationId xmlns:p14="http://schemas.microsoft.com/office/powerpoint/2010/main" val="19449310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a:t>
            </a:r>
            <a:r>
              <a:rPr lang="en-US" dirty="0" smtClean="0"/>
              <a:t>. Benefits of engagement</a:t>
            </a:r>
            <a:endParaRPr lang="en-US" dirty="0"/>
          </a:p>
        </p:txBody>
      </p:sp>
      <p:sp>
        <p:nvSpPr>
          <p:cNvPr id="7" name="Content Placeholder 2"/>
          <p:cNvSpPr>
            <a:spLocks noGrp="1"/>
          </p:cNvSpPr>
          <p:nvPr>
            <p:ph idx="1"/>
          </p:nvPr>
        </p:nvSpPr>
        <p:spPr>
          <a:xfrm>
            <a:off x="628650" y="1426464"/>
            <a:ext cx="7886700" cy="4351338"/>
          </a:xfrm>
        </p:spPr>
        <p:txBody>
          <a:bodyPr>
            <a:noAutofit/>
          </a:bodyPr>
          <a:lstStyle/>
          <a:p>
            <a:pPr marL="0" indent="0">
              <a:lnSpc>
                <a:spcPct val="114000"/>
              </a:lnSpc>
              <a:buNone/>
            </a:pPr>
            <a:r>
              <a:rPr lang="en-US" sz="1800" b="1" dirty="0">
                <a:solidFill>
                  <a:srgbClr val="C00000"/>
                </a:solidFill>
              </a:rPr>
              <a:t>D</a:t>
            </a:r>
            <a:r>
              <a:rPr lang="en-US" sz="1800" b="1" dirty="0" smtClean="0">
                <a:solidFill>
                  <a:srgbClr val="C00000"/>
                </a:solidFill>
              </a:rPr>
              <a:t>. Collaborative advantage: Do </a:t>
            </a:r>
            <a:r>
              <a:rPr lang="en-US" sz="1800" b="1" dirty="0">
                <a:solidFill>
                  <a:srgbClr val="C00000"/>
                </a:solidFill>
              </a:rPr>
              <a:t>your </a:t>
            </a:r>
            <a:r>
              <a:rPr lang="en-US" sz="1800" b="1" dirty="0" smtClean="0">
                <a:solidFill>
                  <a:srgbClr val="C00000"/>
                </a:solidFill>
              </a:rPr>
              <a:t>stakeholder relationships provide </a:t>
            </a:r>
            <a:r>
              <a:rPr lang="en-US" sz="1800" b="1" dirty="0">
                <a:solidFill>
                  <a:srgbClr val="C00000"/>
                </a:solidFill>
              </a:rPr>
              <a:t>a net advantage to you and your </a:t>
            </a:r>
            <a:r>
              <a:rPr lang="en-US" sz="1800" b="1" dirty="0" smtClean="0">
                <a:solidFill>
                  <a:srgbClr val="C00000"/>
                </a:solidFill>
              </a:rPr>
              <a:t>partners? </a:t>
            </a:r>
            <a:endParaRPr lang="en-US" sz="1800" b="1" dirty="0">
              <a:solidFill>
                <a:srgbClr val="C00000"/>
              </a:solidFill>
            </a:endParaRPr>
          </a:p>
          <a:p>
            <a:pPr marL="0" indent="0">
              <a:lnSpc>
                <a:spcPct val="104000"/>
              </a:lnSpc>
              <a:buNone/>
            </a:pPr>
            <a:r>
              <a:rPr lang="en-US" sz="1800" b="1" dirty="0" smtClean="0"/>
              <a:t>Why:</a:t>
            </a:r>
            <a:r>
              <a:rPr lang="en-US" sz="1800" dirty="0" smtClean="0"/>
              <a:t> Working with stakeholders requires attention, staff time, and money. The desirable situation is “</a:t>
            </a:r>
            <a:r>
              <a:rPr lang="en-US" sz="1800" dirty="0" smtClean="0">
                <a:hlinkClick r:id="rId2"/>
              </a:rPr>
              <a:t>collaborative advantage</a:t>
            </a:r>
            <a:r>
              <a:rPr lang="en-US" sz="1800" dirty="0" smtClean="0"/>
              <a:t>,” in which the partners make net progress toward a shared goal that they couldn’t have accomplished alone. </a:t>
            </a:r>
            <a:r>
              <a:rPr lang="en-US" sz="1800" dirty="0"/>
              <a:t>E</a:t>
            </a:r>
            <a:r>
              <a:rPr lang="en-US" sz="1800" dirty="0" smtClean="0"/>
              <a:t>ffective partnerships can </a:t>
            </a:r>
            <a:r>
              <a:rPr lang="en-US" sz="1800" dirty="0" smtClean="0">
                <a:hlinkClick r:id="rId3"/>
              </a:rPr>
              <a:t>generate desirable and even unexpected resources</a:t>
            </a:r>
            <a:r>
              <a:rPr lang="en-US" sz="1800" dirty="0" smtClean="0"/>
              <a:t> through greater efficiency, creative problem solving, or strengthened political support. Some of the important advantages to aim for are added resources for at least some partners, increasing the reach of TZD messages and efforts through stakeholders’ relationships with their constituency groups, and reducing deaths.</a:t>
            </a:r>
          </a:p>
          <a:p>
            <a:pPr marL="0" indent="0">
              <a:lnSpc>
                <a:spcPct val="104000"/>
              </a:lnSpc>
              <a:buNone/>
            </a:pPr>
            <a:r>
              <a:rPr lang="en-US" sz="1800" b="1" dirty="0" smtClean="0"/>
              <a:t>How: </a:t>
            </a:r>
            <a:r>
              <a:rPr lang="en-US" sz="1800" dirty="0" smtClean="0"/>
              <a:t>Using </a:t>
            </a:r>
            <a:r>
              <a:rPr lang="en-US" sz="1800" dirty="0" smtClean="0">
                <a:hlinkClick r:id="rId4" action="ppaction://hlinksldjump"/>
              </a:rPr>
              <a:t>shared metrics</a:t>
            </a:r>
            <a:r>
              <a:rPr lang="en-US" sz="1800" dirty="0" smtClean="0"/>
              <a:t> is a good way to measure—and adjust—the relationships and activities in your partnerships to promote. Continually revisit Steps 1A–1D of this matrix to find opportunities to revisit your connections with </a:t>
            </a:r>
            <a:r>
              <a:rPr lang="en-US" sz="1800" dirty="0" smtClean="0">
                <a:hlinkClick r:id="rId5" action="ppaction://hlinksldjump"/>
              </a:rPr>
              <a:t>current and potential stakeholders</a:t>
            </a:r>
            <a:r>
              <a:rPr lang="en-US" sz="1800" dirty="0" smtClean="0"/>
              <a:t>, customize your outreach to </a:t>
            </a:r>
            <a:r>
              <a:rPr lang="en-US" sz="1800" dirty="0" smtClean="0">
                <a:hlinkClick r:id="rId6" action="ppaction://hlinksldjump"/>
              </a:rPr>
              <a:t>different kinds of stakeholders</a:t>
            </a:r>
            <a:r>
              <a:rPr lang="en-US" sz="1800" dirty="0" smtClean="0"/>
              <a:t>, maximize opportunities to take advantage of </a:t>
            </a:r>
            <a:r>
              <a:rPr lang="en-US" sz="1800" dirty="0" smtClean="0">
                <a:hlinkClick r:id="rId5" action="ppaction://hlinksldjump"/>
              </a:rPr>
              <a:t>mutual or complementary skills and interests</a:t>
            </a:r>
            <a:r>
              <a:rPr lang="en-US" sz="1800" dirty="0" smtClean="0"/>
              <a:t>, and </a:t>
            </a:r>
            <a:r>
              <a:rPr lang="en-US" sz="1800" dirty="0" smtClean="0">
                <a:hlinkClick r:id="rId7" action="ppaction://hlinksldjump"/>
              </a:rPr>
              <a:t>strengthen trust</a:t>
            </a:r>
            <a:r>
              <a:rPr lang="en-US" sz="1800" dirty="0" smtClean="0"/>
              <a:t>. </a:t>
            </a:r>
          </a:p>
        </p:txBody>
      </p:sp>
    </p:spTree>
    <p:extLst>
      <p:ext uri="{BB962C8B-B14F-4D97-AF65-F5344CB8AC3E}">
        <p14:creationId xmlns:p14="http://schemas.microsoft.com/office/powerpoint/2010/main" val="6324260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a:t>
            </a:r>
            <a:r>
              <a:rPr lang="en-US" dirty="0" smtClean="0"/>
              <a:t>. Benefits of engagement</a:t>
            </a:r>
            <a:endParaRPr lang="en-US" dirty="0"/>
          </a:p>
        </p:txBody>
      </p:sp>
      <p:sp>
        <p:nvSpPr>
          <p:cNvPr id="3" name="Content Placeholder 2"/>
          <p:cNvSpPr>
            <a:spLocks noGrp="1"/>
          </p:cNvSpPr>
          <p:nvPr>
            <p:ph idx="1"/>
          </p:nvPr>
        </p:nvSpPr>
        <p:spPr>
          <a:xfrm>
            <a:off x="628650" y="1426463"/>
            <a:ext cx="7886700" cy="5308633"/>
          </a:xfrm>
        </p:spPr>
        <p:txBody>
          <a:bodyPr>
            <a:normAutofit/>
          </a:bodyPr>
          <a:lstStyle/>
          <a:p>
            <a:pPr marL="0" marR="0" indent="0" algn="l" defTabSz="685800" rtl="0" eaLnBrk="1" fontAlgn="auto" latinLnBrk="0" hangingPunct="1">
              <a:lnSpc>
                <a:spcPct val="114000"/>
              </a:lnSpc>
              <a:spcBef>
                <a:spcPts val="750"/>
              </a:spcBef>
              <a:spcAft>
                <a:spcPts val="0"/>
              </a:spcAft>
              <a:buClrTx/>
              <a:buSzTx/>
              <a:buFont typeface="Arial" panose="020B0604020202020204" pitchFamily="34" charset="0"/>
              <a:buNone/>
              <a:tabLst/>
              <a:defRPr/>
            </a:pPr>
            <a:r>
              <a:rPr lang="en-US" sz="1800" b="1" dirty="0" smtClean="0">
                <a:solidFill>
                  <a:srgbClr val="C00000"/>
                </a:solidFill>
              </a:rPr>
              <a:t>E. </a:t>
            </a:r>
            <a:r>
              <a:rPr lang="en-US" sz="1800" b="1" kern="1200" dirty="0" smtClean="0">
                <a:solidFill>
                  <a:srgbClr val="C00000"/>
                </a:solidFill>
                <a:effectLst/>
              </a:rPr>
              <a:t>Collective impact: Do your state’s TZD engagement and collaboration efforts amplify and enhance your positive, collective impact to reduce deaths?</a:t>
            </a:r>
            <a:endParaRPr lang="en-US" sz="1800" b="1" dirty="0">
              <a:solidFill>
                <a:srgbClr val="C00000"/>
              </a:solidFill>
            </a:endParaRPr>
          </a:p>
          <a:p>
            <a:pPr marL="0" indent="0">
              <a:lnSpc>
                <a:spcPct val="114000"/>
              </a:lnSpc>
              <a:buNone/>
            </a:pPr>
            <a:r>
              <a:rPr lang="en-US" sz="1800" b="1" dirty="0" smtClean="0"/>
              <a:t>Why</a:t>
            </a:r>
            <a:r>
              <a:rPr lang="en-US" sz="1800" dirty="0" smtClean="0"/>
              <a:t>: An ideal outcome of stakeholder engagement is that, through your communication, outreach, and partnership, you accomplish “</a:t>
            </a:r>
            <a:r>
              <a:rPr lang="en-US" sz="1800" dirty="0" smtClean="0">
                <a:hlinkClick r:id="rId2"/>
              </a:rPr>
              <a:t>collective impact</a:t>
            </a:r>
            <a:r>
              <a:rPr lang="en-US" sz="1800" dirty="0" smtClean="0"/>
              <a:t>.” This means that the sum of the contributions you and your partners make to TZD efforts produce benefits—for reducing deaths—that are greater than what you could have accomplished individually.</a:t>
            </a:r>
          </a:p>
          <a:p>
            <a:pPr marL="0" indent="0">
              <a:lnSpc>
                <a:spcPct val="114000"/>
              </a:lnSpc>
              <a:buNone/>
            </a:pPr>
            <a:r>
              <a:rPr lang="en-US" sz="1800" b="1" dirty="0" smtClean="0"/>
              <a:t>How</a:t>
            </a:r>
            <a:r>
              <a:rPr lang="en-US" sz="1800" dirty="0" smtClean="0"/>
              <a:t>: This entire matrix is designed to support your progress toward this ideal outcome. It should help you to direct your resources and efforts to build constructive relationships, enhance the reach of the efforts you and your partners make, and make progress toward reducing deaths. You will have a good sense of how well your engagement efforts are going</a:t>
            </a:r>
            <a:r>
              <a:rPr lang="en-US" sz="1800" dirty="0"/>
              <a:t>—</a:t>
            </a:r>
            <a:r>
              <a:rPr lang="en-US" sz="1800" dirty="0" smtClean="0"/>
              <a:t>and adjust accordingly. However, to accelerate your collective impact, pay special attention to </a:t>
            </a:r>
            <a:r>
              <a:rPr lang="en-US" sz="1800" dirty="0" smtClean="0">
                <a:hlinkClick r:id="rId3" action="ppaction://hlinksldjump"/>
              </a:rPr>
              <a:t>creating shared metrics</a:t>
            </a:r>
            <a:r>
              <a:rPr lang="en-US" sz="1800" dirty="0" smtClean="0"/>
              <a:t>, </a:t>
            </a:r>
            <a:r>
              <a:rPr lang="en-US" sz="1800" dirty="0" smtClean="0">
                <a:hlinkClick r:id="rId4" action="ppaction://hlinksldjump"/>
              </a:rPr>
              <a:t>evaluate</a:t>
            </a:r>
            <a:r>
              <a:rPr lang="en-US" sz="1800" dirty="0" smtClean="0"/>
              <a:t> your progress, and </a:t>
            </a:r>
            <a:r>
              <a:rPr lang="en-US" sz="1800" dirty="0" smtClean="0">
                <a:hlinkClick r:id="rId5" action="ppaction://hlinksldjump"/>
              </a:rPr>
              <a:t>adapt</a:t>
            </a:r>
            <a:r>
              <a:rPr lang="en-US" sz="1800" dirty="0" smtClean="0"/>
              <a:t> your strategies accordingly. Using </a:t>
            </a:r>
            <a:r>
              <a:rPr lang="en-US" sz="1800" u="sng" dirty="0" smtClean="0">
                <a:solidFill>
                  <a:srgbClr val="0070C0"/>
                </a:solidFill>
              </a:rPr>
              <a:t>ambassadors</a:t>
            </a:r>
            <a:r>
              <a:rPr lang="en-US" sz="1800" dirty="0" smtClean="0"/>
              <a:t> to help spread the TZD message is one example of this collective impact.</a:t>
            </a:r>
          </a:p>
        </p:txBody>
      </p:sp>
    </p:spTree>
    <p:extLst>
      <p:ext uri="{BB962C8B-B14F-4D97-AF65-F5344CB8AC3E}">
        <p14:creationId xmlns:p14="http://schemas.microsoft.com/office/powerpoint/2010/main" val="12877340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105408"/>
            <a:ext cx="8229600" cy="67757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smtClean="0"/>
              <a:t>1. Quality of Stakeholder Partnerships</a:t>
            </a:r>
            <a:endParaRPr lang="en-US" sz="2800" b="1" dirty="0"/>
          </a:p>
        </p:txBody>
      </p:sp>
      <p:graphicFrame>
        <p:nvGraphicFramePr>
          <p:cNvPr id="6" name="Table 5"/>
          <p:cNvGraphicFramePr>
            <a:graphicFrameLocks noGrp="1"/>
          </p:cNvGraphicFramePr>
          <p:nvPr>
            <p:extLst>
              <p:ext uri="{D42A27DB-BD31-4B8C-83A1-F6EECF244321}">
                <p14:modId xmlns:p14="http://schemas.microsoft.com/office/powerpoint/2010/main" val="1237408340"/>
              </p:ext>
            </p:extLst>
          </p:nvPr>
        </p:nvGraphicFramePr>
        <p:xfrm>
          <a:off x="254523" y="741016"/>
          <a:ext cx="8597245" cy="5445084"/>
        </p:xfrm>
        <a:graphic>
          <a:graphicData uri="http://schemas.openxmlformats.org/drawingml/2006/table">
            <a:tbl>
              <a:tblPr>
                <a:tableStyleId>{5C22544A-7EE6-4342-B048-85BDC9FD1C3A}</a:tableStyleId>
              </a:tblPr>
              <a:tblGrid>
                <a:gridCol w="988538">
                  <a:extLst>
                    <a:ext uri="{9D8B030D-6E8A-4147-A177-3AD203B41FA5}">
                      <a16:colId xmlns:a16="http://schemas.microsoft.com/office/drawing/2014/main" val="1420315861"/>
                    </a:ext>
                  </a:extLst>
                </a:gridCol>
                <a:gridCol w="1422743">
                  <a:extLst>
                    <a:ext uri="{9D8B030D-6E8A-4147-A177-3AD203B41FA5}">
                      <a16:colId xmlns:a16="http://schemas.microsoft.com/office/drawing/2014/main" val="2876892322"/>
                    </a:ext>
                  </a:extLst>
                </a:gridCol>
                <a:gridCol w="1546491">
                  <a:extLst>
                    <a:ext uri="{9D8B030D-6E8A-4147-A177-3AD203B41FA5}">
                      <a16:colId xmlns:a16="http://schemas.microsoft.com/office/drawing/2014/main" val="3511656563"/>
                    </a:ext>
                  </a:extLst>
                </a:gridCol>
                <a:gridCol w="1546491">
                  <a:extLst>
                    <a:ext uri="{9D8B030D-6E8A-4147-A177-3AD203B41FA5}">
                      <a16:colId xmlns:a16="http://schemas.microsoft.com/office/drawing/2014/main" val="1054524511"/>
                    </a:ext>
                  </a:extLst>
                </a:gridCol>
                <a:gridCol w="1546491">
                  <a:extLst>
                    <a:ext uri="{9D8B030D-6E8A-4147-A177-3AD203B41FA5}">
                      <a16:colId xmlns:a16="http://schemas.microsoft.com/office/drawing/2014/main" val="178695797"/>
                    </a:ext>
                  </a:extLst>
                </a:gridCol>
                <a:gridCol w="1546491">
                  <a:extLst>
                    <a:ext uri="{9D8B030D-6E8A-4147-A177-3AD203B41FA5}">
                      <a16:colId xmlns:a16="http://schemas.microsoft.com/office/drawing/2014/main" val="2322189124"/>
                    </a:ext>
                  </a:extLst>
                </a:gridCol>
              </a:tblGrid>
              <a:tr h="267583">
                <a:tc>
                  <a:txBody>
                    <a:bodyPr/>
                    <a:lstStyle/>
                    <a:p>
                      <a:pPr marL="0" marR="0" algn="ctr">
                        <a:lnSpc>
                          <a:spcPct val="115000"/>
                        </a:lnSpc>
                        <a:spcBef>
                          <a:spcPts val="0"/>
                        </a:spcBef>
                        <a:spcAft>
                          <a:spcPts val="0"/>
                        </a:spcAft>
                      </a:pPr>
                      <a:r>
                        <a:rPr lang="en-US" sz="1000" dirty="0">
                          <a:solidFill>
                            <a:schemeClr val="tx1"/>
                          </a:solidFill>
                          <a:effectLst/>
                        </a:rPr>
                        <a:t> </a:t>
                      </a:r>
                      <a:endParaRPr lang="en-US" sz="1000" dirty="0">
                        <a:solidFill>
                          <a:schemeClr val="tx1"/>
                        </a:solidFill>
                        <a:effectLst/>
                        <a:latin typeface="Arial" panose="020B0604020202020204" pitchFamily="34" charset="0"/>
                        <a:ea typeface="Arial" panose="020B0604020202020204" pitchFamily="34" charset="0"/>
                      </a:endParaRPr>
                    </a:p>
                  </a:txBody>
                  <a:tcPr marL="43043" marR="43043" marT="43043" marB="43043"/>
                </a:tc>
                <a:tc gridSpan="5">
                  <a:txBody>
                    <a:bodyPr/>
                    <a:lstStyle/>
                    <a:p>
                      <a:pPr marL="0" marR="0" algn="ctr">
                        <a:lnSpc>
                          <a:spcPct val="115000"/>
                        </a:lnSpc>
                        <a:spcBef>
                          <a:spcPts val="0"/>
                        </a:spcBef>
                        <a:spcAft>
                          <a:spcPts val="0"/>
                        </a:spcAft>
                      </a:pPr>
                      <a:r>
                        <a:rPr lang="en-US" sz="1000" dirty="0">
                          <a:solidFill>
                            <a:schemeClr val="tx1"/>
                          </a:solidFill>
                          <a:effectLst/>
                        </a:rPr>
                        <a:t>Increasing strength of commitment and outcomes → → →  </a:t>
                      </a:r>
                      <a:endParaRPr lang="en-US" sz="1000" dirty="0">
                        <a:solidFill>
                          <a:schemeClr val="tx1"/>
                        </a:solidFill>
                        <a:effectLst/>
                        <a:latin typeface="Arial" panose="020B0604020202020204" pitchFamily="34" charset="0"/>
                        <a:ea typeface="Arial" panose="020B0604020202020204" pitchFamily="34" charset="0"/>
                      </a:endParaRPr>
                    </a:p>
                  </a:txBody>
                  <a:tcPr marL="43043" marR="43043" marT="43043" marB="43043"/>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80704031"/>
                  </a:ext>
                </a:extLst>
              </a:tr>
              <a:tr h="878075">
                <a:tc>
                  <a:txBody>
                    <a:bodyPr/>
                    <a:lstStyle/>
                    <a:p>
                      <a:pPr marL="0" marR="0">
                        <a:lnSpc>
                          <a:spcPct val="115000"/>
                        </a:lnSpc>
                        <a:spcBef>
                          <a:spcPts val="0"/>
                        </a:spcBef>
                        <a:spcAft>
                          <a:spcPts val="0"/>
                        </a:spcAft>
                      </a:pPr>
                      <a:r>
                        <a:rPr lang="en-US" sz="800" b="1" dirty="0" smtClean="0">
                          <a:solidFill>
                            <a:schemeClr val="tx1"/>
                          </a:solidFill>
                          <a:effectLst/>
                        </a:rPr>
                        <a:t>1. Quality </a:t>
                      </a:r>
                      <a:r>
                        <a:rPr lang="en-US" sz="800" b="1" dirty="0">
                          <a:solidFill>
                            <a:schemeClr val="tx1"/>
                          </a:solidFill>
                          <a:effectLst/>
                        </a:rPr>
                        <a:t>of stakeholder </a:t>
                      </a:r>
                      <a:r>
                        <a:rPr lang="en-US" sz="800" b="1" dirty="0" smtClean="0">
                          <a:solidFill>
                            <a:schemeClr val="tx1"/>
                          </a:solidFill>
                          <a:effectLst/>
                        </a:rPr>
                        <a:t>partnerships</a:t>
                      </a:r>
                      <a:endParaRPr lang="en-US" sz="800" b="1" dirty="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baseline="0" dirty="0" smtClean="0">
                          <a:solidFill>
                            <a:schemeClr val="tx1"/>
                          </a:solidFill>
                          <a:effectLst/>
                        </a:rPr>
                        <a:t>Does your agency know who your stakeholders are? </a:t>
                      </a:r>
                      <a:endParaRPr lang="en-US" sz="800" baseline="0" dirty="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baseline="0" dirty="0" smtClean="0">
                          <a:solidFill>
                            <a:schemeClr val="tx1"/>
                          </a:solidFill>
                          <a:effectLst/>
                        </a:rPr>
                        <a:t>Have you identified gaps and set priorities for strengthening relationships with stakeholders?</a:t>
                      </a:r>
                      <a:endParaRPr lang="en-US" sz="800" baseline="0" dirty="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dirty="0">
                          <a:solidFill>
                            <a:schemeClr val="tx1"/>
                          </a:solidFill>
                          <a:effectLst/>
                        </a:rPr>
                        <a:t>Does your agency know </a:t>
                      </a:r>
                      <a:r>
                        <a:rPr lang="en-US" sz="800" dirty="0" smtClean="0">
                          <a:solidFill>
                            <a:schemeClr val="tx1"/>
                          </a:solidFill>
                          <a:effectLst/>
                        </a:rPr>
                        <a:t>the key stakeholders</a:t>
                      </a:r>
                      <a:r>
                        <a:rPr lang="en-US" sz="800" dirty="0">
                          <a:solidFill>
                            <a:schemeClr val="tx1"/>
                          </a:solidFill>
                          <a:effectLst/>
                        </a:rPr>
                        <a:t>’ </a:t>
                      </a:r>
                      <a:r>
                        <a:rPr lang="en-US" sz="800" dirty="0" smtClean="0">
                          <a:solidFill>
                            <a:schemeClr val="tx1"/>
                          </a:solidFill>
                          <a:effectLst/>
                        </a:rPr>
                        <a:t>priorities</a:t>
                      </a:r>
                      <a:r>
                        <a:rPr lang="en-US" sz="800" dirty="0">
                          <a:solidFill>
                            <a:schemeClr val="tx1"/>
                          </a:solidFill>
                          <a:effectLst/>
                        </a:rPr>
                        <a:t>, </a:t>
                      </a:r>
                      <a:r>
                        <a:rPr lang="en-US" sz="800" dirty="0" smtClean="0">
                          <a:solidFill>
                            <a:schemeClr val="tx1"/>
                          </a:solidFill>
                          <a:effectLst/>
                        </a:rPr>
                        <a:t>capacities</a:t>
                      </a:r>
                      <a:r>
                        <a:rPr lang="en-US" sz="800" dirty="0">
                          <a:solidFill>
                            <a:schemeClr val="tx1"/>
                          </a:solidFill>
                          <a:effectLst/>
                        </a:rPr>
                        <a:t>, and desires for </a:t>
                      </a:r>
                      <a:r>
                        <a:rPr lang="en-US" sz="800" dirty="0" smtClean="0">
                          <a:solidFill>
                            <a:schemeClr val="tx1"/>
                          </a:solidFill>
                          <a:effectLst/>
                        </a:rPr>
                        <a:t>partnership</a:t>
                      </a:r>
                      <a:r>
                        <a:rPr lang="en-US" sz="800" baseline="0" dirty="0" smtClean="0">
                          <a:solidFill>
                            <a:schemeClr val="tx1"/>
                          </a:solidFill>
                          <a:effectLst/>
                        </a:rPr>
                        <a:t> on TZD</a:t>
                      </a:r>
                      <a:r>
                        <a:rPr lang="en-US" sz="800" dirty="0" smtClean="0">
                          <a:solidFill>
                            <a:schemeClr val="tx1"/>
                          </a:solidFill>
                          <a:effectLst/>
                        </a:rPr>
                        <a:t>?</a:t>
                      </a:r>
                      <a:endParaRPr lang="en-US" sz="1000" dirty="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a:solidFill>
                            <a:schemeClr val="tx1"/>
                          </a:solidFill>
                          <a:effectLst/>
                        </a:rPr>
                        <a:t>Is there mutual trust and respect between your agency and key stakeholders?</a:t>
                      </a:r>
                      <a:endParaRPr lang="en-US" sz="100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dirty="0" smtClean="0">
                          <a:solidFill>
                            <a:schemeClr val="tx1"/>
                          </a:solidFill>
                          <a:effectLst/>
                        </a:rPr>
                        <a:t>Do your stakeholder relationships provide a net advantage to you</a:t>
                      </a:r>
                      <a:r>
                        <a:rPr lang="en-US" sz="800" baseline="0" dirty="0" smtClean="0">
                          <a:solidFill>
                            <a:schemeClr val="tx1"/>
                          </a:solidFill>
                          <a:effectLst/>
                        </a:rPr>
                        <a:t> and </a:t>
                      </a:r>
                      <a:r>
                        <a:rPr lang="en-US" sz="800" dirty="0" smtClean="0">
                          <a:solidFill>
                            <a:schemeClr val="tx1"/>
                          </a:solidFill>
                          <a:effectLst/>
                        </a:rPr>
                        <a:t>your partners?</a:t>
                      </a:r>
                      <a:endParaRPr lang="en-US" sz="1000" dirty="0">
                        <a:solidFill>
                          <a:schemeClr val="tx1"/>
                        </a:solidFill>
                        <a:effectLst/>
                        <a:latin typeface="Arial" panose="020B0604020202020204" pitchFamily="34" charset="0"/>
                        <a:ea typeface="Arial" panose="020B0604020202020204" pitchFamily="34" charset="0"/>
                      </a:endParaRPr>
                    </a:p>
                  </a:txBody>
                  <a:tcPr marL="43043" marR="43043" marT="43043" marB="43043"/>
                </a:tc>
                <a:extLst>
                  <a:ext uri="{0D108BD9-81ED-4DB2-BD59-A6C34878D82A}">
                    <a16:rowId xmlns:a16="http://schemas.microsoft.com/office/drawing/2014/main" val="10001"/>
                  </a:ext>
                </a:extLst>
              </a:tr>
              <a:tr h="878075">
                <a:tc>
                  <a:txBody>
                    <a:bodyPr/>
                    <a:lstStyle/>
                    <a:p>
                      <a:pPr marL="0" marR="0">
                        <a:lnSpc>
                          <a:spcPct val="115000"/>
                        </a:lnSpc>
                        <a:spcBef>
                          <a:spcPts val="0"/>
                        </a:spcBef>
                        <a:spcAft>
                          <a:spcPts val="0"/>
                        </a:spcAft>
                      </a:pPr>
                      <a:r>
                        <a:rPr lang="en-US" sz="800" b="1" dirty="0" smtClean="0">
                          <a:solidFill>
                            <a:schemeClr val="tx1"/>
                          </a:solidFill>
                          <a:effectLst/>
                        </a:rPr>
                        <a:t>2. Engagement </a:t>
                      </a:r>
                      <a:r>
                        <a:rPr lang="en-US" sz="800" b="1" dirty="0">
                          <a:solidFill>
                            <a:schemeClr val="tx1"/>
                          </a:solidFill>
                          <a:effectLst/>
                        </a:rPr>
                        <a:t>strategy</a:t>
                      </a:r>
                      <a:endParaRPr lang="en-US" sz="1000" b="1" dirty="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dirty="0">
                          <a:solidFill>
                            <a:schemeClr val="tx1"/>
                          </a:solidFill>
                          <a:effectLst/>
                        </a:rPr>
                        <a:t>Does your agency have a general plan for communication or outreach to stakeholders?</a:t>
                      </a:r>
                      <a:endParaRPr lang="en-US" sz="1000" dirty="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dirty="0">
                          <a:solidFill>
                            <a:schemeClr val="tx1"/>
                          </a:solidFill>
                          <a:effectLst/>
                        </a:rPr>
                        <a:t>Does your agency have goals for </a:t>
                      </a:r>
                      <a:r>
                        <a:rPr lang="en-US" sz="800" dirty="0" smtClean="0">
                          <a:solidFill>
                            <a:schemeClr val="tx1"/>
                          </a:solidFill>
                          <a:effectLst/>
                        </a:rPr>
                        <a:t>engaging</a:t>
                      </a:r>
                      <a:r>
                        <a:rPr lang="en-US" sz="800" baseline="0" dirty="0" smtClean="0">
                          <a:solidFill>
                            <a:schemeClr val="tx1"/>
                          </a:solidFill>
                          <a:effectLst/>
                        </a:rPr>
                        <a:t> </a:t>
                      </a:r>
                      <a:r>
                        <a:rPr lang="en-US" sz="800" dirty="0" smtClean="0">
                          <a:solidFill>
                            <a:schemeClr val="tx1"/>
                          </a:solidFill>
                          <a:effectLst/>
                        </a:rPr>
                        <a:t>beyond </a:t>
                      </a:r>
                      <a:r>
                        <a:rPr lang="en-US" sz="800" dirty="0">
                          <a:solidFill>
                            <a:schemeClr val="tx1"/>
                          </a:solidFill>
                          <a:effectLst/>
                        </a:rPr>
                        <a:t>basic communication with stakeholders?</a:t>
                      </a:r>
                      <a:endParaRPr lang="en-US" sz="1000" dirty="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dirty="0" smtClean="0">
                          <a:solidFill>
                            <a:schemeClr val="tx1"/>
                          </a:solidFill>
                          <a:effectLst/>
                        </a:rPr>
                        <a:t>Does your agency differentiate your engagement strategies to accomplish different goals (e.g.,</a:t>
                      </a:r>
                      <a:r>
                        <a:rPr lang="en-US" sz="800" baseline="0" dirty="0" smtClean="0">
                          <a:solidFill>
                            <a:schemeClr val="tx1"/>
                          </a:solidFill>
                          <a:effectLst/>
                        </a:rPr>
                        <a:t> </a:t>
                      </a:r>
                      <a:r>
                        <a:rPr lang="en-US" sz="800" dirty="0" smtClean="0">
                          <a:solidFill>
                            <a:schemeClr val="tx1"/>
                          </a:solidFill>
                          <a:effectLst/>
                        </a:rPr>
                        <a:t>gathering information vs. building buy-in)?</a:t>
                      </a:r>
                      <a:endParaRPr lang="en-US" sz="1000" dirty="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dirty="0" smtClean="0">
                          <a:solidFill>
                            <a:schemeClr val="tx1"/>
                          </a:solidFill>
                          <a:effectLst/>
                        </a:rPr>
                        <a:t>Is your agency effectively mobilizing methods, resources, and activities to fulfill your different</a:t>
                      </a:r>
                      <a:r>
                        <a:rPr lang="en-US" sz="800" baseline="0" dirty="0" smtClean="0">
                          <a:solidFill>
                            <a:schemeClr val="tx1"/>
                          </a:solidFill>
                          <a:effectLst/>
                        </a:rPr>
                        <a:t> </a:t>
                      </a:r>
                      <a:r>
                        <a:rPr lang="en-US" sz="800" dirty="0" smtClean="0">
                          <a:solidFill>
                            <a:schemeClr val="tx1"/>
                          </a:solidFill>
                          <a:effectLst/>
                        </a:rPr>
                        <a:t>engagement goals?</a:t>
                      </a:r>
                      <a:endParaRPr lang="en-US" sz="1000" dirty="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dirty="0" smtClean="0">
                          <a:solidFill>
                            <a:schemeClr val="tx1"/>
                          </a:solidFill>
                          <a:effectLst/>
                        </a:rPr>
                        <a:t>Does your agency periodically assess your engagement activities and recalibrate to</a:t>
                      </a:r>
                      <a:r>
                        <a:rPr lang="en-US" sz="800" baseline="0" dirty="0" smtClean="0">
                          <a:solidFill>
                            <a:schemeClr val="tx1"/>
                          </a:solidFill>
                          <a:effectLst/>
                        </a:rPr>
                        <a:t> </a:t>
                      </a:r>
                      <a:r>
                        <a:rPr lang="en-US" sz="800" dirty="0" smtClean="0">
                          <a:solidFill>
                            <a:schemeClr val="tx1"/>
                          </a:solidFill>
                          <a:effectLst/>
                        </a:rPr>
                        <a:t>improve?</a:t>
                      </a:r>
                      <a:endParaRPr lang="en-US" sz="1000" dirty="0">
                        <a:solidFill>
                          <a:schemeClr val="tx1"/>
                        </a:solidFill>
                        <a:effectLst/>
                        <a:latin typeface="Arial" panose="020B0604020202020204" pitchFamily="34" charset="0"/>
                        <a:ea typeface="Arial" panose="020B0604020202020204" pitchFamily="34" charset="0"/>
                      </a:endParaRPr>
                    </a:p>
                  </a:txBody>
                  <a:tcPr marL="43043" marR="43043" marT="43043" marB="43043"/>
                </a:tc>
                <a:extLst>
                  <a:ext uri="{0D108BD9-81ED-4DB2-BD59-A6C34878D82A}">
                    <a16:rowId xmlns:a16="http://schemas.microsoft.com/office/drawing/2014/main" val="2396240719"/>
                  </a:ext>
                </a:extLst>
              </a:tr>
              <a:tr h="746077">
                <a:tc>
                  <a:txBody>
                    <a:bodyPr/>
                    <a:lstStyle/>
                    <a:p>
                      <a:pPr marL="0" marR="0">
                        <a:lnSpc>
                          <a:spcPct val="115000"/>
                        </a:lnSpc>
                        <a:spcBef>
                          <a:spcPts val="0"/>
                        </a:spcBef>
                        <a:spcAft>
                          <a:spcPts val="0"/>
                        </a:spcAft>
                      </a:pPr>
                      <a:r>
                        <a:rPr lang="en-US" sz="800" b="1" dirty="0" smtClean="0">
                          <a:solidFill>
                            <a:schemeClr val="tx1"/>
                          </a:solidFill>
                          <a:effectLst/>
                        </a:rPr>
                        <a:t>3. Agency </a:t>
                      </a:r>
                      <a:r>
                        <a:rPr lang="en-US" sz="800" b="1" dirty="0">
                          <a:solidFill>
                            <a:schemeClr val="tx1"/>
                          </a:solidFill>
                          <a:effectLst/>
                        </a:rPr>
                        <a:t>capacity for engagement</a:t>
                      </a:r>
                      <a:endParaRPr lang="en-US" sz="1000" b="1" dirty="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dirty="0">
                          <a:solidFill>
                            <a:schemeClr val="tx1"/>
                          </a:solidFill>
                          <a:effectLst/>
                        </a:rPr>
                        <a:t>Does your agency </a:t>
                      </a:r>
                      <a:r>
                        <a:rPr lang="en-US" sz="800" dirty="0" smtClean="0">
                          <a:solidFill>
                            <a:schemeClr val="tx1"/>
                          </a:solidFill>
                          <a:effectLst/>
                        </a:rPr>
                        <a:t>have </a:t>
                      </a:r>
                      <a:r>
                        <a:rPr lang="en-US" sz="800" dirty="0">
                          <a:solidFill>
                            <a:schemeClr val="tx1"/>
                          </a:solidFill>
                          <a:effectLst/>
                        </a:rPr>
                        <a:t>dedicated staff or </a:t>
                      </a:r>
                      <a:r>
                        <a:rPr lang="en-US" sz="800" dirty="0" smtClean="0">
                          <a:solidFill>
                            <a:schemeClr val="tx1"/>
                          </a:solidFill>
                          <a:effectLst/>
                        </a:rPr>
                        <a:t>a consulting </a:t>
                      </a:r>
                      <a:r>
                        <a:rPr lang="en-US" sz="800" dirty="0">
                          <a:solidFill>
                            <a:schemeClr val="tx1"/>
                          </a:solidFill>
                          <a:effectLst/>
                        </a:rPr>
                        <a:t>budget for communication and outreach?</a:t>
                      </a:r>
                      <a:endParaRPr lang="en-US" sz="1000" dirty="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dirty="0">
                          <a:solidFill>
                            <a:schemeClr val="tx1"/>
                          </a:solidFill>
                          <a:effectLst/>
                        </a:rPr>
                        <a:t>Does your agency have resources (tools, staff, funding) for </a:t>
                      </a:r>
                      <a:r>
                        <a:rPr lang="en-US" sz="800" dirty="0" smtClean="0">
                          <a:solidFill>
                            <a:schemeClr val="tx1"/>
                          </a:solidFill>
                          <a:effectLst/>
                        </a:rPr>
                        <a:t>general TZD-oriented </a:t>
                      </a:r>
                      <a:r>
                        <a:rPr lang="en-US" sz="800" dirty="0">
                          <a:solidFill>
                            <a:schemeClr val="tx1"/>
                          </a:solidFill>
                          <a:effectLst/>
                        </a:rPr>
                        <a:t>communication and outreach?</a:t>
                      </a:r>
                      <a:endParaRPr lang="en-US" sz="1000" dirty="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dirty="0">
                          <a:solidFill>
                            <a:schemeClr val="tx1"/>
                          </a:solidFill>
                          <a:effectLst/>
                        </a:rPr>
                        <a:t>Does your </a:t>
                      </a:r>
                      <a:r>
                        <a:rPr lang="en-US" sz="800" dirty="0" smtClean="0">
                          <a:solidFill>
                            <a:schemeClr val="tx1"/>
                          </a:solidFill>
                          <a:effectLst/>
                        </a:rPr>
                        <a:t>agenc</a:t>
                      </a:r>
                      <a:r>
                        <a:rPr lang="en-US" sz="800" dirty="0">
                          <a:solidFill>
                            <a:schemeClr val="tx1"/>
                          </a:solidFill>
                          <a:effectLst/>
                        </a:rPr>
                        <a:t>y</a:t>
                      </a:r>
                      <a:r>
                        <a:rPr lang="en-US" sz="800" dirty="0" smtClean="0">
                          <a:solidFill>
                            <a:schemeClr val="tx1"/>
                          </a:solidFill>
                          <a:effectLst/>
                        </a:rPr>
                        <a:t> </a:t>
                      </a:r>
                      <a:r>
                        <a:rPr lang="en-US" sz="800" dirty="0">
                          <a:solidFill>
                            <a:schemeClr val="tx1"/>
                          </a:solidFill>
                          <a:effectLst/>
                        </a:rPr>
                        <a:t>have resources for </a:t>
                      </a:r>
                      <a:r>
                        <a:rPr lang="en-US" sz="800" dirty="0" smtClean="0">
                          <a:solidFill>
                            <a:schemeClr val="tx1"/>
                          </a:solidFill>
                          <a:effectLst/>
                        </a:rPr>
                        <a:t>targeted</a:t>
                      </a:r>
                      <a:r>
                        <a:rPr lang="en-US" sz="800" baseline="0" dirty="0" smtClean="0">
                          <a:solidFill>
                            <a:schemeClr val="tx1"/>
                          </a:solidFill>
                          <a:effectLst/>
                        </a:rPr>
                        <a:t> </a:t>
                      </a:r>
                      <a:r>
                        <a:rPr lang="en-US" sz="800" dirty="0" smtClean="0">
                          <a:solidFill>
                            <a:schemeClr val="tx1"/>
                          </a:solidFill>
                          <a:effectLst/>
                        </a:rPr>
                        <a:t>TZD-oriented </a:t>
                      </a:r>
                      <a:r>
                        <a:rPr lang="en-US" sz="800" dirty="0">
                          <a:solidFill>
                            <a:schemeClr val="tx1"/>
                          </a:solidFill>
                          <a:effectLst/>
                        </a:rPr>
                        <a:t>communication </a:t>
                      </a:r>
                      <a:r>
                        <a:rPr lang="en-US" sz="800" dirty="0" smtClean="0">
                          <a:solidFill>
                            <a:schemeClr val="tx1"/>
                          </a:solidFill>
                          <a:effectLst/>
                        </a:rPr>
                        <a:t>and </a:t>
                      </a:r>
                      <a:r>
                        <a:rPr lang="en-US" sz="800" dirty="0">
                          <a:solidFill>
                            <a:schemeClr val="tx1"/>
                          </a:solidFill>
                          <a:effectLst/>
                        </a:rPr>
                        <a:t>outreach with differentiated audiences and stakeholders?</a:t>
                      </a:r>
                      <a:endParaRPr lang="en-US" sz="1000" dirty="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dirty="0" smtClean="0">
                          <a:solidFill>
                            <a:schemeClr val="tx1"/>
                          </a:solidFill>
                          <a:effectLst/>
                        </a:rPr>
                        <a:t>Does </a:t>
                      </a:r>
                      <a:r>
                        <a:rPr lang="en-US" sz="800" dirty="0">
                          <a:solidFill>
                            <a:schemeClr val="tx1"/>
                          </a:solidFill>
                          <a:effectLst/>
                        </a:rPr>
                        <a:t>your agency’s staff have </a:t>
                      </a:r>
                      <a:r>
                        <a:rPr lang="en-US" sz="800" dirty="0" smtClean="0">
                          <a:solidFill>
                            <a:schemeClr val="tx1"/>
                          </a:solidFill>
                          <a:effectLst/>
                        </a:rPr>
                        <a:t>skills </a:t>
                      </a:r>
                      <a:r>
                        <a:rPr lang="en-US" sz="800" dirty="0">
                          <a:solidFill>
                            <a:schemeClr val="tx1"/>
                          </a:solidFill>
                          <a:effectLst/>
                        </a:rPr>
                        <a:t>and resources for supporting collaboration as well as outreach?</a:t>
                      </a:r>
                      <a:endParaRPr lang="en-US" sz="1000" dirty="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dirty="0">
                          <a:solidFill>
                            <a:schemeClr val="tx1"/>
                          </a:solidFill>
                          <a:effectLst/>
                        </a:rPr>
                        <a:t>Does your agency support skill-building or cross-training for TZD activities among stakeholders?</a:t>
                      </a:r>
                      <a:endParaRPr lang="en-US" sz="1000" dirty="0">
                        <a:solidFill>
                          <a:schemeClr val="tx1"/>
                        </a:solidFill>
                        <a:effectLst/>
                        <a:latin typeface="Arial" panose="020B0604020202020204" pitchFamily="34" charset="0"/>
                        <a:ea typeface="Arial" panose="020B0604020202020204" pitchFamily="34" charset="0"/>
                      </a:endParaRPr>
                    </a:p>
                  </a:txBody>
                  <a:tcPr marL="43043" marR="43043" marT="43043" marB="43043"/>
                </a:tc>
                <a:extLst>
                  <a:ext uri="{0D108BD9-81ED-4DB2-BD59-A6C34878D82A}">
                    <a16:rowId xmlns:a16="http://schemas.microsoft.com/office/drawing/2014/main" val="97212858"/>
                  </a:ext>
                </a:extLst>
              </a:tr>
              <a:tr h="878075">
                <a:tc>
                  <a:txBody>
                    <a:bodyPr/>
                    <a:lstStyle/>
                    <a:p>
                      <a:pPr marL="0" marR="0">
                        <a:lnSpc>
                          <a:spcPct val="115000"/>
                        </a:lnSpc>
                        <a:spcBef>
                          <a:spcPts val="0"/>
                        </a:spcBef>
                        <a:spcAft>
                          <a:spcPts val="0"/>
                        </a:spcAft>
                      </a:pPr>
                      <a:r>
                        <a:rPr lang="en-US" sz="800" b="1" dirty="0" smtClean="0">
                          <a:solidFill>
                            <a:schemeClr val="tx1"/>
                          </a:solidFill>
                          <a:effectLst/>
                          <a:latin typeface="Calibri" charset="0"/>
                          <a:ea typeface="Calibri" charset="0"/>
                          <a:cs typeface="Calibri" charset="0"/>
                        </a:rPr>
                        <a:t>4. Level </a:t>
                      </a:r>
                      <a:r>
                        <a:rPr lang="en-US" sz="800" b="1" dirty="0">
                          <a:solidFill>
                            <a:schemeClr val="tx1"/>
                          </a:solidFill>
                          <a:effectLst/>
                          <a:latin typeface="Calibri" charset="0"/>
                          <a:ea typeface="Calibri" charset="0"/>
                          <a:cs typeface="Calibri" charset="0"/>
                        </a:rPr>
                        <a:t>of engagement</a:t>
                      </a:r>
                    </a:p>
                  </a:txBody>
                  <a:tcPr marL="43043" marR="43043" marT="43043" marB="43043"/>
                </a:tc>
                <a:tc>
                  <a:txBody>
                    <a:bodyPr/>
                    <a:lstStyle/>
                    <a:p>
                      <a:pPr marL="0" marR="0">
                        <a:lnSpc>
                          <a:spcPct val="115000"/>
                        </a:lnSpc>
                        <a:spcBef>
                          <a:spcPts val="0"/>
                        </a:spcBef>
                        <a:spcAft>
                          <a:spcPts val="0"/>
                        </a:spcAft>
                      </a:pPr>
                      <a:r>
                        <a:rPr lang="en-US" sz="800" dirty="0">
                          <a:solidFill>
                            <a:schemeClr val="tx1"/>
                          </a:solidFill>
                          <a:effectLst/>
                          <a:latin typeface="Calibri" charset="0"/>
                          <a:ea typeface="Calibri" charset="0"/>
                          <a:cs typeface="Calibri" charset="0"/>
                        </a:rPr>
                        <a:t>Informing: Are your key stakeholders aware of your </a:t>
                      </a:r>
                      <a:r>
                        <a:rPr lang="en-US" sz="800" dirty="0" smtClean="0">
                          <a:solidFill>
                            <a:schemeClr val="tx1"/>
                          </a:solidFill>
                          <a:effectLst/>
                          <a:latin typeface="Calibri" charset="0"/>
                          <a:ea typeface="Calibri" charset="0"/>
                          <a:cs typeface="Calibri" charset="0"/>
                        </a:rPr>
                        <a:t>state goals </a:t>
                      </a:r>
                      <a:r>
                        <a:rPr lang="en-US" sz="800" dirty="0">
                          <a:solidFill>
                            <a:schemeClr val="tx1"/>
                          </a:solidFill>
                          <a:effectLst/>
                          <a:latin typeface="Calibri" charset="0"/>
                          <a:ea typeface="Calibri" charset="0"/>
                          <a:cs typeface="Calibri" charset="0"/>
                        </a:rPr>
                        <a:t>and </a:t>
                      </a:r>
                      <a:r>
                        <a:rPr lang="en-US" sz="800" dirty="0" smtClean="0">
                          <a:solidFill>
                            <a:schemeClr val="tx1"/>
                          </a:solidFill>
                          <a:effectLst/>
                          <a:latin typeface="Calibri" charset="0"/>
                          <a:ea typeface="Calibri" charset="0"/>
                          <a:cs typeface="Calibri" charset="0"/>
                        </a:rPr>
                        <a:t>activities?</a:t>
                      </a:r>
                      <a:endParaRPr lang="en-US" sz="800" dirty="0">
                        <a:solidFill>
                          <a:schemeClr val="tx1"/>
                        </a:solidFill>
                        <a:effectLst/>
                        <a:latin typeface="Calibri" charset="0"/>
                        <a:ea typeface="Calibri" charset="0"/>
                        <a:cs typeface="Calibri" charset="0"/>
                      </a:endParaRPr>
                    </a:p>
                  </a:txBody>
                  <a:tcPr marL="43043" marR="43043" marT="43043" marB="43043"/>
                </a:tc>
                <a:tc>
                  <a:txBody>
                    <a:bodyPr/>
                    <a:lstStyle/>
                    <a:p>
                      <a:pPr marL="0" marR="0">
                        <a:lnSpc>
                          <a:spcPct val="115000"/>
                        </a:lnSpc>
                        <a:spcBef>
                          <a:spcPts val="0"/>
                        </a:spcBef>
                        <a:spcAft>
                          <a:spcPts val="0"/>
                        </a:spcAft>
                      </a:pPr>
                      <a:r>
                        <a:rPr lang="en-US" sz="800" dirty="0">
                          <a:solidFill>
                            <a:schemeClr val="tx1"/>
                          </a:solidFill>
                          <a:effectLst/>
                          <a:latin typeface="Calibri" charset="0"/>
                          <a:ea typeface="Calibri" charset="0"/>
                          <a:cs typeface="Calibri" charset="0"/>
                        </a:rPr>
                        <a:t>Participation: Do key stakeholders provide input to and influence TZD activities in the state?</a:t>
                      </a:r>
                    </a:p>
                  </a:txBody>
                  <a:tcPr marL="43043" marR="43043" marT="43043" marB="43043"/>
                </a:tc>
                <a:tc>
                  <a:txBody>
                    <a:bodyPr/>
                    <a:lstStyle/>
                    <a:p>
                      <a:pPr marL="0" marR="0">
                        <a:lnSpc>
                          <a:spcPct val="115000"/>
                        </a:lnSpc>
                        <a:spcBef>
                          <a:spcPts val="0"/>
                        </a:spcBef>
                        <a:spcAft>
                          <a:spcPts val="0"/>
                        </a:spcAft>
                      </a:pPr>
                      <a:r>
                        <a:rPr lang="en-US" sz="800" dirty="0">
                          <a:solidFill>
                            <a:schemeClr val="tx1"/>
                          </a:solidFill>
                          <a:effectLst/>
                          <a:latin typeface="Calibri" charset="0"/>
                          <a:ea typeface="Calibri" charset="0"/>
                          <a:cs typeface="Calibri" charset="0"/>
                        </a:rPr>
                        <a:t>Collaboration: Do key stakeholders help to  implement TZD activities in the </a:t>
                      </a:r>
                      <a:r>
                        <a:rPr lang="en-US" sz="800" dirty="0" smtClean="0">
                          <a:solidFill>
                            <a:schemeClr val="tx1"/>
                          </a:solidFill>
                          <a:effectLst/>
                          <a:latin typeface="Calibri" charset="0"/>
                          <a:ea typeface="Calibri" charset="0"/>
                          <a:cs typeface="Calibri" charset="0"/>
                        </a:rPr>
                        <a:t>state?</a:t>
                      </a:r>
                      <a:endParaRPr lang="en-US" sz="800" dirty="0">
                        <a:solidFill>
                          <a:schemeClr val="tx1"/>
                        </a:solidFill>
                        <a:effectLst/>
                        <a:latin typeface="Calibri" charset="0"/>
                        <a:ea typeface="Calibri" charset="0"/>
                        <a:cs typeface="Calibri" charset="0"/>
                      </a:endParaRPr>
                    </a:p>
                  </a:txBody>
                  <a:tcPr marL="43043" marR="43043" marT="43043" marB="43043"/>
                </a:tc>
                <a:tc>
                  <a:txBody>
                    <a:bodyPr/>
                    <a:lstStyle/>
                    <a:p>
                      <a:pPr marL="0" marR="0" indent="0" algn="l" defTabSz="685800" rtl="0" eaLnBrk="1" fontAlgn="auto" latinLnBrk="0" hangingPunct="1">
                        <a:lnSpc>
                          <a:spcPct val="115000"/>
                        </a:lnSpc>
                        <a:spcBef>
                          <a:spcPts val="0"/>
                        </a:spcBef>
                        <a:spcAft>
                          <a:spcPts val="0"/>
                        </a:spcAft>
                        <a:buClrTx/>
                        <a:buSzTx/>
                        <a:buFontTx/>
                        <a:buNone/>
                        <a:tabLst/>
                        <a:defRPr/>
                      </a:pPr>
                      <a:r>
                        <a:rPr lang="en-US" sz="800" dirty="0" smtClean="0">
                          <a:solidFill>
                            <a:schemeClr val="tx1"/>
                          </a:solidFill>
                          <a:effectLst/>
                          <a:latin typeface="Calibri" charset="0"/>
                          <a:ea typeface="Calibri" charset="0"/>
                          <a:cs typeface="Calibri" charset="0"/>
                        </a:rPr>
                        <a:t>Adaptive, shared management: Is your agency part of a well-coordinated TZD network of many active, committed actors in the state?</a:t>
                      </a:r>
                    </a:p>
                  </a:txBody>
                  <a:tcPr marL="43043" marR="43043" marT="43043" marB="43043"/>
                </a:tc>
                <a:tc>
                  <a:txBody>
                    <a:bodyPr/>
                    <a:lstStyle/>
                    <a:p>
                      <a:pPr marL="0" marR="0" indent="0" algn="l" defTabSz="685800" rtl="0" eaLnBrk="1" fontAlgn="auto" latinLnBrk="0" hangingPunct="1">
                        <a:lnSpc>
                          <a:spcPct val="115000"/>
                        </a:lnSpc>
                        <a:spcBef>
                          <a:spcPts val="0"/>
                        </a:spcBef>
                        <a:spcAft>
                          <a:spcPts val="0"/>
                        </a:spcAft>
                        <a:buClrTx/>
                        <a:buSzTx/>
                        <a:buFontTx/>
                        <a:buNone/>
                        <a:tabLst/>
                        <a:defRPr/>
                      </a:pPr>
                      <a:r>
                        <a:rPr lang="en-US" sz="800" dirty="0" smtClean="0">
                          <a:solidFill>
                            <a:schemeClr val="tx1"/>
                          </a:solidFill>
                          <a:effectLst/>
                          <a:latin typeface="Calibri" charset="0"/>
                          <a:ea typeface="Calibri" charset="0"/>
                          <a:cs typeface="Calibri" charset="0"/>
                        </a:rPr>
                        <a:t>Inclusion: Do key stakeholders help set priorities, design and implement programs, and measure TZD activities in the state?</a:t>
                      </a:r>
                    </a:p>
                  </a:txBody>
                  <a:tcPr marL="43043" marR="43043" marT="43043" marB="43043"/>
                </a:tc>
                <a:extLst>
                  <a:ext uri="{0D108BD9-81ED-4DB2-BD59-A6C34878D82A}">
                    <a16:rowId xmlns:a16="http://schemas.microsoft.com/office/drawing/2014/main" val="2566528104"/>
                  </a:ext>
                </a:extLst>
              </a:tr>
              <a:tr h="878075">
                <a:tc>
                  <a:txBody>
                    <a:bodyPr/>
                    <a:lstStyle/>
                    <a:p>
                      <a:pPr marL="0" marR="0" indent="0" algn="l" defTabSz="685800" rtl="0" eaLnBrk="1" fontAlgn="auto" latinLnBrk="0" hangingPunct="1">
                        <a:lnSpc>
                          <a:spcPct val="115000"/>
                        </a:lnSpc>
                        <a:spcBef>
                          <a:spcPts val="0"/>
                        </a:spcBef>
                        <a:spcAft>
                          <a:spcPts val="0"/>
                        </a:spcAft>
                        <a:buClrTx/>
                        <a:buSzTx/>
                        <a:buFontTx/>
                        <a:buNone/>
                        <a:tabLst/>
                        <a:defRPr/>
                      </a:pPr>
                      <a:r>
                        <a:rPr lang="en-US" sz="800" b="1" dirty="0" smtClean="0">
                          <a:solidFill>
                            <a:schemeClr val="tx1"/>
                          </a:solidFill>
                          <a:effectLst/>
                          <a:latin typeface="+mn-lt"/>
                        </a:rPr>
                        <a:t>5. Shared metrics</a:t>
                      </a:r>
                      <a:endParaRPr lang="en-US" sz="1000" b="1" dirty="0">
                        <a:solidFill>
                          <a:schemeClr val="tx1"/>
                        </a:solidFill>
                        <a:effectLst/>
                        <a:latin typeface="+mn-lt"/>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b="0" dirty="0" smtClean="0">
                          <a:solidFill>
                            <a:schemeClr val="tx1"/>
                          </a:solidFill>
                          <a:ea typeface="Arial" panose="020B0604020202020204" pitchFamily="34" charset="0"/>
                        </a:rPr>
                        <a:t>Do your agency and key partners share and review crash data?</a:t>
                      </a:r>
                      <a:endParaRPr lang="en-US" sz="800" b="0" dirty="0">
                        <a:solidFill>
                          <a:schemeClr val="tx1"/>
                        </a:solidFill>
                        <a:effectLst/>
                        <a:latin typeface="+mn-lt"/>
                        <a:ea typeface="Arial" panose="020B0604020202020204" pitchFamily="34" charset="0"/>
                      </a:endParaRPr>
                    </a:p>
                  </a:txBody>
                  <a:tcPr marL="43043" marR="43043" marT="43043" marB="43043"/>
                </a:tc>
                <a:tc>
                  <a:txBody>
                    <a:bodyPr/>
                    <a:lstStyle/>
                    <a:p>
                      <a:pPr marL="0" marR="0" indent="0" algn="l" defTabSz="685800" rtl="0" eaLnBrk="1" fontAlgn="auto" latinLnBrk="0" hangingPunct="1">
                        <a:lnSpc>
                          <a:spcPct val="115000"/>
                        </a:lnSpc>
                        <a:spcBef>
                          <a:spcPts val="0"/>
                        </a:spcBef>
                        <a:spcAft>
                          <a:spcPts val="0"/>
                        </a:spcAft>
                        <a:buClrTx/>
                        <a:buSzTx/>
                        <a:buFontTx/>
                        <a:buNone/>
                        <a:tabLst/>
                        <a:defRPr/>
                      </a:pPr>
                      <a:r>
                        <a:rPr lang="en-US" sz="800" dirty="0" smtClean="0">
                          <a:solidFill>
                            <a:schemeClr val="tx1"/>
                          </a:solidFill>
                          <a:effectLst/>
                          <a:latin typeface="+mn-lt"/>
                          <a:ea typeface="Arial" panose="020B0604020202020204" pitchFamily="34" charset="0"/>
                        </a:rPr>
                        <a:t>Do your</a:t>
                      </a:r>
                      <a:r>
                        <a:rPr lang="en-US" sz="800" baseline="0" dirty="0" smtClean="0">
                          <a:solidFill>
                            <a:schemeClr val="tx1"/>
                          </a:solidFill>
                          <a:effectLst/>
                          <a:latin typeface="+mn-lt"/>
                          <a:ea typeface="Arial" panose="020B0604020202020204" pitchFamily="34" charset="0"/>
                        </a:rPr>
                        <a:t> agency and key partners have shared metrics for setting and monitoring progress toward goals?</a:t>
                      </a:r>
                      <a:endParaRPr lang="en-US" sz="800" dirty="0" smtClean="0">
                        <a:solidFill>
                          <a:schemeClr val="tx1"/>
                        </a:solidFill>
                        <a:effectLst/>
                        <a:latin typeface="+mn-lt"/>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b="0" dirty="0" smtClean="0">
                          <a:solidFill>
                            <a:schemeClr val="tx1"/>
                          </a:solidFill>
                        </a:rPr>
                        <a:t>Do your agency and key partners use the data and metrics to identify safety</a:t>
                      </a:r>
                      <a:r>
                        <a:rPr lang="en-US" sz="800" b="0" baseline="0" dirty="0" smtClean="0">
                          <a:solidFill>
                            <a:schemeClr val="tx1"/>
                          </a:solidFill>
                        </a:rPr>
                        <a:t> issues</a:t>
                      </a:r>
                      <a:r>
                        <a:rPr lang="en-US" sz="800" b="0" dirty="0" smtClean="0">
                          <a:solidFill>
                            <a:schemeClr val="tx1"/>
                          </a:solidFill>
                        </a:rPr>
                        <a:t> and potential resolutions? </a:t>
                      </a:r>
                      <a:endParaRPr lang="en-US" sz="800" b="0" dirty="0">
                        <a:solidFill>
                          <a:schemeClr val="tx1"/>
                        </a:solidFill>
                        <a:effectLst/>
                        <a:latin typeface="+mn-lt"/>
                        <a:ea typeface="Arial" panose="020B0604020202020204" pitchFamily="34" charset="0"/>
                      </a:endParaRPr>
                    </a:p>
                  </a:txBody>
                  <a:tcPr marL="43043" marR="43043" marT="43043" marB="43043"/>
                </a:tc>
                <a:tc>
                  <a:txBody>
                    <a:bodyPr/>
                    <a:lstStyle/>
                    <a:p>
                      <a:pPr marL="0" marR="0" indent="0" algn="l" defTabSz="685800" rtl="0" eaLnBrk="1" fontAlgn="auto" latinLnBrk="0" hangingPunct="1">
                        <a:lnSpc>
                          <a:spcPct val="114000"/>
                        </a:lnSpc>
                        <a:spcBef>
                          <a:spcPts val="750"/>
                        </a:spcBef>
                        <a:spcAft>
                          <a:spcPts val="0"/>
                        </a:spcAft>
                        <a:buClrTx/>
                        <a:buSzTx/>
                        <a:buFont typeface="Arial" panose="020B0604020202020204" pitchFamily="34" charset="0"/>
                        <a:buNone/>
                        <a:tabLst/>
                        <a:defRPr/>
                      </a:pPr>
                      <a:r>
                        <a:rPr lang="en-US" sz="800" b="0" kern="1200" dirty="0" smtClean="0">
                          <a:solidFill>
                            <a:schemeClr val="tx1"/>
                          </a:solidFill>
                          <a:effectLst/>
                        </a:rPr>
                        <a:t>Do</a:t>
                      </a:r>
                      <a:r>
                        <a:rPr lang="en-US" sz="800" b="0" kern="1200" baseline="0" dirty="0" smtClean="0">
                          <a:solidFill>
                            <a:schemeClr val="tx1"/>
                          </a:solidFill>
                          <a:effectLst/>
                        </a:rPr>
                        <a:t> your agency and key partners utilize the data to respond proactively, as well as reactively, to pursue progress on shared metrics?</a:t>
                      </a:r>
                      <a:endParaRPr lang="en-US" sz="800" b="0" dirty="0">
                        <a:solidFill>
                          <a:schemeClr val="tx1"/>
                        </a:solidFill>
                      </a:endParaRPr>
                    </a:p>
                  </a:txBody>
                  <a:tcPr marL="43043" marR="43043" marT="43043" marB="43043"/>
                </a:tc>
                <a:tc>
                  <a:txBody>
                    <a:bodyPr/>
                    <a:lstStyle/>
                    <a:p>
                      <a:pPr marL="0" marR="0" indent="0" algn="l" defTabSz="685800" rtl="0" eaLnBrk="1" fontAlgn="auto" latinLnBrk="0" hangingPunct="1">
                        <a:lnSpc>
                          <a:spcPct val="115000"/>
                        </a:lnSpc>
                        <a:spcBef>
                          <a:spcPts val="0"/>
                        </a:spcBef>
                        <a:spcAft>
                          <a:spcPts val="0"/>
                        </a:spcAft>
                        <a:buClrTx/>
                        <a:buSzTx/>
                        <a:buFontTx/>
                        <a:buNone/>
                        <a:tabLst/>
                        <a:defRPr/>
                      </a:pPr>
                      <a:r>
                        <a:rPr lang="en-US" sz="800" dirty="0" smtClean="0">
                          <a:solidFill>
                            <a:schemeClr val="tx1"/>
                          </a:solidFill>
                          <a:effectLst/>
                          <a:latin typeface="+mn-lt"/>
                          <a:ea typeface="Arial" panose="020B0604020202020204" pitchFamily="34" charset="0"/>
                        </a:rPr>
                        <a:t>Are </a:t>
                      </a:r>
                      <a:r>
                        <a:rPr lang="en-US" sz="800" baseline="0" dirty="0" smtClean="0">
                          <a:solidFill>
                            <a:schemeClr val="tx1"/>
                          </a:solidFill>
                          <a:effectLst/>
                          <a:latin typeface="+mn-lt"/>
                          <a:ea typeface="Arial" panose="020B0604020202020204" pitchFamily="34" charset="0"/>
                        </a:rPr>
                        <a:t>your agency and key partners achieving progress on short- and long- term shared metrics?</a:t>
                      </a:r>
                      <a:endParaRPr lang="en-US" sz="800" dirty="0">
                        <a:solidFill>
                          <a:schemeClr val="tx1"/>
                        </a:solidFill>
                        <a:effectLst/>
                        <a:latin typeface="+mn-lt"/>
                        <a:ea typeface="Arial" panose="020B0604020202020204" pitchFamily="34" charset="0"/>
                      </a:endParaRPr>
                    </a:p>
                  </a:txBody>
                  <a:tcPr marL="43043" marR="43043" marT="43043" marB="43043"/>
                </a:tc>
                <a:extLst>
                  <a:ext uri="{0D108BD9-81ED-4DB2-BD59-A6C34878D82A}">
                    <a16:rowId xmlns:a16="http://schemas.microsoft.com/office/drawing/2014/main" val="10005"/>
                  </a:ext>
                </a:extLst>
              </a:tr>
              <a:tr h="878075">
                <a:tc>
                  <a:txBody>
                    <a:bodyPr/>
                    <a:lstStyle/>
                    <a:p>
                      <a:pPr marL="0" marR="0">
                        <a:lnSpc>
                          <a:spcPct val="115000"/>
                        </a:lnSpc>
                        <a:spcBef>
                          <a:spcPts val="0"/>
                        </a:spcBef>
                        <a:spcAft>
                          <a:spcPts val="0"/>
                        </a:spcAft>
                      </a:pPr>
                      <a:r>
                        <a:rPr lang="en-US" sz="800" b="1" dirty="0" smtClean="0">
                          <a:solidFill>
                            <a:schemeClr val="tx1"/>
                          </a:solidFill>
                          <a:effectLst/>
                        </a:rPr>
                        <a:t>6. Benefits </a:t>
                      </a:r>
                      <a:r>
                        <a:rPr lang="en-US" sz="800" b="1" dirty="0">
                          <a:solidFill>
                            <a:schemeClr val="tx1"/>
                          </a:solidFill>
                          <a:effectLst/>
                        </a:rPr>
                        <a:t>of engagement</a:t>
                      </a:r>
                      <a:endParaRPr lang="en-US" sz="1000" b="1" dirty="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dirty="0" smtClean="0">
                          <a:solidFill>
                            <a:schemeClr val="tx1"/>
                          </a:solidFill>
                          <a:effectLst/>
                        </a:rPr>
                        <a:t>Burnout</a:t>
                      </a:r>
                      <a:r>
                        <a:rPr lang="en-US" sz="800" dirty="0">
                          <a:solidFill>
                            <a:schemeClr val="tx1"/>
                          </a:solidFill>
                          <a:effectLst/>
                        </a:rPr>
                        <a:t>: </a:t>
                      </a:r>
                      <a:r>
                        <a:rPr lang="en-US" sz="800" dirty="0" smtClean="0">
                          <a:solidFill>
                            <a:schemeClr val="tx1"/>
                          </a:solidFill>
                          <a:effectLst/>
                        </a:rPr>
                        <a:t>Has your agency avoided </a:t>
                      </a:r>
                      <a:r>
                        <a:rPr lang="en-US" sz="800" baseline="0" dirty="0" smtClean="0">
                          <a:solidFill>
                            <a:schemeClr val="tx1"/>
                          </a:solidFill>
                          <a:effectLst/>
                        </a:rPr>
                        <a:t>situations where </a:t>
                      </a:r>
                      <a:r>
                        <a:rPr lang="en-US" sz="800" dirty="0" smtClean="0">
                          <a:solidFill>
                            <a:schemeClr val="tx1"/>
                          </a:solidFill>
                          <a:effectLst/>
                        </a:rPr>
                        <a:t> communication or engagement </a:t>
                      </a:r>
                      <a:r>
                        <a:rPr lang="en-US" sz="800" dirty="0">
                          <a:solidFill>
                            <a:schemeClr val="tx1"/>
                          </a:solidFill>
                          <a:effectLst/>
                        </a:rPr>
                        <a:t>efforts </a:t>
                      </a:r>
                      <a:r>
                        <a:rPr lang="en-US" sz="800" dirty="0" smtClean="0">
                          <a:solidFill>
                            <a:schemeClr val="tx1"/>
                          </a:solidFill>
                          <a:effectLst/>
                        </a:rPr>
                        <a:t>seem </a:t>
                      </a:r>
                      <a:r>
                        <a:rPr lang="en-US" sz="800" dirty="0">
                          <a:solidFill>
                            <a:schemeClr val="tx1"/>
                          </a:solidFill>
                          <a:effectLst/>
                        </a:rPr>
                        <a:t>to cause more trouble than they are worth?</a:t>
                      </a:r>
                      <a:endParaRPr lang="en-US" sz="1000" dirty="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dirty="0">
                          <a:solidFill>
                            <a:schemeClr val="tx1"/>
                          </a:solidFill>
                          <a:effectLst/>
                        </a:rPr>
                        <a:t>Resource-intensive: </a:t>
                      </a:r>
                      <a:r>
                        <a:rPr lang="en-US" sz="800" dirty="0" smtClean="0">
                          <a:solidFill>
                            <a:schemeClr val="tx1"/>
                          </a:solidFill>
                          <a:effectLst/>
                        </a:rPr>
                        <a:t>Do your agency’s TZD engagement efforts generate at least as many resources as they consume?</a:t>
                      </a:r>
                      <a:endParaRPr lang="en-US" sz="1000" dirty="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b="0" dirty="0" smtClean="0">
                          <a:solidFill>
                            <a:schemeClr val="tx1"/>
                          </a:solidFill>
                        </a:rPr>
                        <a:t>Net benefit: Do your agency’s TZD engagement efforts provide benefits to collective TZD efforts?</a:t>
                      </a:r>
                      <a:endParaRPr lang="en-US" sz="1000" dirty="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dirty="0" smtClean="0">
                          <a:solidFill>
                            <a:schemeClr val="tx1"/>
                          </a:solidFill>
                          <a:effectLst/>
                        </a:rPr>
                        <a:t>Collaborative advantage:  Do your stakeholder relationships provide a net advantage to you</a:t>
                      </a:r>
                      <a:r>
                        <a:rPr lang="en-US" sz="800" baseline="0" dirty="0" smtClean="0">
                          <a:solidFill>
                            <a:schemeClr val="tx1"/>
                          </a:solidFill>
                          <a:effectLst/>
                        </a:rPr>
                        <a:t> and </a:t>
                      </a:r>
                      <a:r>
                        <a:rPr lang="en-US" sz="800" dirty="0" smtClean="0">
                          <a:solidFill>
                            <a:schemeClr val="tx1"/>
                          </a:solidFill>
                          <a:effectLst/>
                        </a:rPr>
                        <a:t>your partners?</a:t>
                      </a:r>
                      <a:endParaRPr lang="en-US" sz="1000" dirty="0">
                        <a:solidFill>
                          <a:schemeClr val="tx1"/>
                        </a:solidFill>
                        <a:effectLst/>
                        <a:latin typeface="Arial" panose="020B0604020202020204" pitchFamily="34" charset="0"/>
                        <a:ea typeface="Arial" panose="020B0604020202020204" pitchFamily="34" charset="0"/>
                      </a:endParaRPr>
                    </a:p>
                  </a:txBody>
                  <a:tcPr marL="43043" marR="43043" marT="43043" marB="43043"/>
                </a:tc>
                <a:tc>
                  <a:txBody>
                    <a:bodyPr/>
                    <a:lstStyle/>
                    <a:p>
                      <a:pPr marL="0" marR="0">
                        <a:lnSpc>
                          <a:spcPct val="115000"/>
                        </a:lnSpc>
                        <a:spcBef>
                          <a:spcPts val="0"/>
                        </a:spcBef>
                        <a:spcAft>
                          <a:spcPts val="0"/>
                        </a:spcAft>
                      </a:pPr>
                      <a:r>
                        <a:rPr lang="en-US" sz="800" dirty="0">
                          <a:solidFill>
                            <a:schemeClr val="tx1"/>
                          </a:solidFill>
                          <a:effectLst/>
                        </a:rPr>
                        <a:t>Collective impact: Do your state’s TZD engagement and collaboration efforts amplify and enhance your positive, collective impact to reduce deaths?</a:t>
                      </a:r>
                      <a:endParaRPr lang="en-US" sz="1000" dirty="0">
                        <a:solidFill>
                          <a:schemeClr val="tx1"/>
                        </a:solidFill>
                        <a:effectLst/>
                        <a:latin typeface="Arial" panose="020B0604020202020204" pitchFamily="34" charset="0"/>
                        <a:ea typeface="Arial" panose="020B0604020202020204" pitchFamily="34" charset="0"/>
                      </a:endParaRPr>
                    </a:p>
                  </a:txBody>
                  <a:tcPr marL="43043" marR="43043" marT="43043" marB="43043"/>
                </a:tc>
                <a:extLst>
                  <a:ext uri="{0D108BD9-81ED-4DB2-BD59-A6C34878D82A}">
                    <a16:rowId xmlns:a16="http://schemas.microsoft.com/office/drawing/2014/main" val="901481208"/>
                  </a:ext>
                </a:extLst>
              </a:tr>
            </a:tbl>
          </a:graphicData>
        </a:graphic>
      </p:graphicFrame>
      <p:sp>
        <p:nvSpPr>
          <p:cNvPr id="4" name="Rounded Rectangle 3"/>
          <p:cNvSpPr/>
          <p:nvPr/>
        </p:nvSpPr>
        <p:spPr>
          <a:xfrm>
            <a:off x="254523" y="1001109"/>
            <a:ext cx="8597245" cy="868722"/>
          </a:xfrm>
          <a:prstGeom prst="roundRect">
            <a:avLst>
              <a:gd name="adj" fmla="val 9188"/>
            </a:avLst>
          </a:prstGeom>
          <a:noFill/>
          <a:ln w="76200">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accent2"/>
              </a:solidFill>
            </a:endParaRPr>
          </a:p>
        </p:txBody>
      </p:sp>
    </p:spTree>
    <p:extLst>
      <p:ext uri="{BB962C8B-B14F-4D97-AF65-F5344CB8AC3E}">
        <p14:creationId xmlns:p14="http://schemas.microsoft.com/office/powerpoint/2010/main" val="21092082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Quality of stakeholder </a:t>
            </a:r>
            <a:r>
              <a:rPr lang="en-US" dirty="0"/>
              <a:t>partnerships</a:t>
            </a:r>
          </a:p>
        </p:txBody>
      </p:sp>
      <p:sp>
        <p:nvSpPr>
          <p:cNvPr id="3" name="Content Placeholder 2"/>
          <p:cNvSpPr>
            <a:spLocks noGrp="1"/>
          </p:cNvSpPr>
          <p:nvPr>
            <p:ph idx="1"/>
          </p:nvPr>
        </p:nvSpPr>
        <p:spPr>
          <a:xfrm>
            <a:off x="628650" y="1426463"/>
            <a:ext cx="7886700" cy="5238287"/>
          </a:xfrm>
        </p:spPr>
        <p:txBody>
          <a:bodyPr>
            <a:normAutofit fontScale="85000" lnSpcReduction="10000"/>
          </a:bodyPr>
          <a:lstStyle/>
          <a:p>
            <a:pPr marL="0" marR="0" indent="0">
              <a:lnSpc>
                <a:spcPct val="124000"/>
              </a:lnSpc>
              <a:spcBef>
                <a:spcPts val="0"/>
              </a:spcBef>
              <a:spcAft>
                <a:spcPts val="0"/>
              </a:spcAft>
              <a:buNone/>
            </a:pPr>
            <a:r>
              <a:rPr lang="en-US" sz="1900" b="1" dirty="0" smtClean="0">
                <a:solidFill>
                  <a:schemeClr val="accent2"/>
                </a:solidFill>
              </a:rPr>
              <a:t>A. </a:t>
            </a:r>
            <a:r>
              <a:rPr lang="en-US" sz="1900" b="1" dirty="0">
                <a:solidFill>
                  <a:schemeClr val="accent2"/>
                </a:solidFill>
              </a:rPr>
              <a:t>Does your agency know who your stakeholders are? </a:t>
            </a:r>
            <a:endParaRPr lang="en-US" sz="1900" b="1" dirty="0">
              <a:solidFill>
                <a:schemeClr val="accent2"/>
              </a:solidFill>
              <a:ea typeface="Arial" panose="020B0604020202020204" pitchFamily="34" charset="0"/>
            </a:endParaRPr>
          </a:p>
          <a:p>
            <a:pPr marL="0" indent="0">
              <a:lnSpc>
                <a:spcPct val="120000"/>
              </a:lnSpc>
              <a:spcBef>
                <a:spcPts val="0"/>
              </a:spcBef>
              <a:buNone/>
            </a:pPr>
            <a:r>
              <a:rPr lang="en-US" sz="1900" b="1" dirty="0" smtClean="0"/>
              <a:t>Why</a:t>
            </a:r>
            <a:r>
              <a:rPr lang="en-US" sz="1900" dirty="0" smtClean="0"/>
              <a:t>: To have effective relationships with stakeholders and to mobilize your relationships toward progress on TZD goals, you need to begin with knowing who your stakeholders are. </a:t>
            </a:r>
          </a:p>
          <a:p>
            <a:pPr marL="0" indent="0">
              <a:lnSpc>
                <a:spcPct val="120000"/>
              </a:lnSpc>
              <a:spcBef>
                <a:spcPts val="0"/>
              </a:spcBef>
              <a:buNone/>
            </a:pPr>
            <a:r>
              <a:rPr lang="en-US" sz="1900" dirty="0" smtClean="0"/>
              <a:t>Stakeholders are groups or organizations that have a strong influence over or interest in the achievement of TZD goals.</a:t>
            </a:r>
          </a:p>
          <a:p>
            <a:pPr>
              <a:lnSpc>
                <a:spcPct val="120000"/>
              </a:lnSpc>
              <a:spcBef>
                <a:spcPts val="0"/>
              </a:spcBef>
            </a:pPr>
            <a:r>
              <a:rPr lang="en-US" sz="1900" dirty="0" smtClean="0"/>
              <a:t>Influence could take the form of legal authority, data, resources (funding, human resources), or political power that would affect how well TZD goals will be met. They may have formal or informal power to support, obstruct, or renegotiate TZD goals. </a:t>
            </a:r>
          </a:p>
          <a:p>
            <a:pPr>
              <a:lnSpc>
                <a:spcPct val="120000"/>
              </a:lnSpc>
              <a:spcBef>
                <a:spcPts val="0"/>
              </a:spcBef>
            </a:pPr>
            <a:r>
              <a:rPr lang="en-US" sz="1900" dirty="0" smtClean="0"/>
              <a:t>Those with an interest would include groups affected by the program’s success, such as people who use the roads or organizations that might be assigned or given resources to implement some part of the TZD strategy. </a:t>
            </a:r>
          </a:p>
          <a:p>
            <a:pPr marL="0" indent="0">
              <a:lnSpc>
                <a:spcPct val="120000"/>
              </a:lnSpc>
              <a:spcBef>
                <a:spcPts val="0"/>
              </a:spcBef>
              <a:buNone/>
            </a:pPr>
            <a:endParaRPr lang="en-US" sz="1900" b="1" dirty="0" smtClean="0"/>
          </a:p>
          <a:p>
            <a:pPr marL="0" indent="0">
              <a:lnSpc>
                <a:spcPct val="120000"/>
              </a:lnSpc>
              <a:spcBef>
                <a:spcPts val="0"/>
              </a:spcBef>
              <a:buNone/>
            </a:pPr>
            <a:r>
              <a:rPr lang="en-US" sz="1900" b="1" dirty="0" smtClean="0"/>
              <a:t>How</a:t>
            </a:r>
            <a:r>
              <a:rPr lang="en-US" sz="1900" dirty="0" smtClean="0"/>
              <a:t>: A good way to identify stakeholders is to brainstorm a list with a small group of your colleagues, using the simple 5-step process described on pages 28-29 of “What to do when stakeholders matter” (</a:t>
            </a:r>
            <a:r>
              <a:rPr lang="en-US" sz="1900" dirty="0" smtClean="0">
                <a:hlinkClick r:id="rId2"/>
              </a:rPr>
              <a:t>Bryson 2004</a:t>
            </a:r>
            <a:r>
              <a:rPr lang="en-US" sz="1900" dirty="0" smtClean="0"/>
              <a:t>). This short and fun </a:t>
            </a:r>
            <a:r>
              <a:rPr lang="en-US" sz="1900" dirty="0" smtClean="0">
                <a:hlinkClick r:id="rId3"/>
              </a:rPr>
              <a:t>instructive video</a:t>
            </a:r>
            <a:r>
              <a:rPr lang="en-US" sz="1900" dirty="0" smtClean="0"/>
              <a:t>, which offers ideas about how to recognize the important TZD players in your region, is also a good resource. And finally, read about how to </a:t>
            </a:r>
            <a:r>
              <a:rPr lang="en-US" sz="1900" u="sng" dirty="0" smtClean="0">
                <a:solidFill>
                  <a:srgbClr val="0070C0"/>
                </a:solidFill>
              </a:rPr>
              <a:t>identify potential partners</a:t>
            </a:r>
            <a:r>
              <a:rPr lang="en-US" sz="1900" u="sng" dirty="0" smtClean="0"/>
              <a:t> </a:t>
            </a:r>
            <a:r>
              <a:rPr lang="en-US" sz="1900" dirty="0" smtClean="0"/>
              <a:t>in the “How-To Guide: Implementing the TZD Strategic Communication Plan.” </a:t>
            </a:r>
            <a:endParaRPr lang="en-US" sz="1900" dirty="0"/>
          </a:p>
        </p:txBody>
      </p:sp>
    </p:spTree>
    <p:extLst>
      <p:ext uri="{BB962C8B-B14F-4D97-AF65-F5344CB8AC3E}">
        <p14:creationId xmlns:p14="http://schemas.microsoft.com/office/powerpoint/2010/main" val="19429941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Quality of stakeholder </a:t>
            </a:r>
            <a:r>
              <a:rPr lang="en-US" dirty="0"/>
              <a:t>partnerships</a:t>
            </a:r>
          </a:p>
        </p:txBody>
      </p:sp>
      <p:sp>
        <p:nvSpPr>
          <p:cNvPr id="3" name="Content Placeholder 2"/>
          <p:cNvSpPr>
            <a:spLocks noGrp="1"/>
          </p:cNvSpPr>
          <p:nvPr>
            <p:ph idx="1"/>
          </p:nvPr>
        </p:nvSpPr>
        <p:spPr>
          <a:xfrm>
            <a:off x="628650" y="1426464"/>
            <a:ext cx="7886700" cy="4351338"/>
          </a:xfrm>
        </p:spPr>
        <p:txBody>
          <a:bodyPr>
            <a:normAutofit/>
          </a:bodyPr>
          <a:lstStyle/>
          <a:p>
            <a:pPr marL="0" indent="0">
              <a:lnSpc>
                <a:spcPct val="114000"/>
              </a:lnSpc>
              <a:buNone/>
            </a:pPr>
            <a:r>
              <a:rPr lang="en-US" sz="1800" b="1" dirty="0">
                <a:solidFill>
                  <a:schemeClr val="accent2"/>
                </a:solidFill>
              </a:rPr>
              <a:t>B</a:t>
            </a:r>
            <a:r>
              <a:rPr lang="en-US" sz="1800" b="1" dirty="0" smtClean="0">
                <a:solidFill>
                  <a:schemeClr val="accent2"/>
                </a:solidFill>
              </a:rPr>
              <a:t>. </a:t>
            </a:r>
            <a:r>
              <a:rPr lang="en-US" sz="1800" b="1" dirty="0">
                <a:solidFill>
                  <a:schemeClr val="accent2"/>
                </a:solidFill>
              </a:rPr>
              <a:t>Have you identified gaps and set priorities for strengthening relationships with stakeholders</a:t>
            </a:r>
            <a:r>
              <a:rPr lang="en-US" sz="1800" b="1" dirty="0" smtClean="0">
                <a:solidFill>
                  <a:schemeClr val="accent2"/>
                </a:solidFill>
              </a:rPr>
              <a:t>?</a:t>
            </a:r>
            <a:endParaRPr lang="en-US" sz="1800" b="1" dirty="0">
              <a:solidFill>
                <a:schemeClr val="accent2"/>
              </a:solidFill>
            </a:endParaRPr>
          </a:p>
          <a:p>
            <a:pPr marL="0" indent="0">
              <a:lnSpc>
                <a:spcPct val="114000"/>
              </a:lnSpc>
              <a:buNone/>
            </a:pPr>
            <a:r>
              <a:rPr lang="en-US" sz="1800" b="1" dirty="0" smtClean="0"/>
              <a:t>Why</a:t>
            </a:r>
            <a:r>
              <a:rPr lang="en-US" sz="1800" dirty="0" smtClean="0"/>
              <a:t>: Building relationships with stakeholders is worthwhile, but it takes a lot of effort. You need to be strategic. Without a strategy, you may neglect important constituents, give some stakeholders too much attention, or simply waste effort.</a:t>
            </a:r>
            <a:endParaRPr lang="en-US" sz="1800" dirty="0"/>
          </a:p>
          <a:p>
            <a:pPr marL="0" indent="0">
              <a:buNone/>
            </a:pPr>
            <a:endParaRPr lang="en-US" sz="1800" dirty="0"/>
          </a:p>
          <a:p>
            <a:pPr marL="0" indent="0">
              <a:buNone/>
            </a:pPr>
            <a:endParaRPr lang="en-US" sz="1800" dirty="0" smtClean="0"/>
          </a:p>
        </p:txBody>
      </p:sp>
      <p:pic>
        <p:nvPicPr>
          <p:cNvPr id="4" name="Picture 3">
            <a:hlinkClick r:id="rId2"/>
          </p:cNvPr>
          <p:cNvPicPr>
            <a:picLocks noChangeAspect="1"/>
          </p:cNvPicPr>
          <p:nvPr/>
        </p:nvPicPr>
        <p:blipFill>
          <a:blip r:embed="rId3" cstate="print"/>
          <a:stretch>
            <a:fillRect/>
          </a:stretch>
        </p:blipFill>
        <p:spPr>
          <a:xfrm>
            <a:off x="4204355" y="3203091"/>
            <a:ext cx="4318877" cy="3104193"/>
          </a:xfrm>
          <a:prstGeom prst="rect">
            <a:avLst/>
          </a:prstGeom>
        </p:spPr>
      </p:pic>
      <p:sp>
        <p:nvSpPr>
          <p:cNvPr id="5" name="TextBox 4"/>
          <p:cNvSpPr txBox="1"/>
          <p:nvPr/>
        </p:nvSpPr>
        <p:spPr>
          <a:xfrm>
            <a:off x="620768" y="3171892"/>
            <a:ext cx="3426142" cy="3539999"/>
          </a:xfrm>
          <a:prstGeom prst="rect">
            <a:avLst/>
          </a:prstGeom>
          <a:noFill/>
        </p:spPr>
        <p:txBody>
          <a:bodyPr wrap="square" rtlCol="0">
            <a:spAutoFit/>
          </a:bodyPr>
          <a:lstStyle/>
          <a:p>
            <a:r>
              <a:rPr lang="en-US" b="1" dirty="0"/>
              <a:t>How: </a:t>
            </a:r>
            <a:r>
              <a:rPr lang="en-US" dirty="0"/>
              <a:t>The first step is to create an influence vs. interest </a:t>
            </a:r>
            <a:r>
              <a:rPr lang="en-US" dirty="0" smtClean="0"/>
              <a:t>grid, like this. Assign your individual </a:t>
            </a:r>
            <a:r>
              <a:rPr lang="en-US" dirty="0"/>
              <a:t>stakeholders </a:t>
            </a:r>
            <a:r>
              <a:rPr lang="en-US" dirty="0" smtClean="0"/>
              <a:t>(or </a:t>
            </a:r>
            <a:r>
              <a:rPr lang="en-US" dirty="0"/>
              <a:t>types of </a:t>
            </a:r>
            <a:r>
              <a:rPr lang="en-US" dirty="0" smtClean="0"/>
              <a:t>stakeholders) </a:t>
            </a:r>
            <a:r>
              <a:rPr lang="en-US" dirty="0"/>
              <a:t>to each section of the grid. Then, evaluate whether you are giving </a:t>
            </a:r>
            <a:r>
              <a:rPr lang="en-US" dirty="0" smtClean="0"/>
              <a:t>an effective level </a:t>
            </a:r>
            <a:r>
              <a:rPr lang="en-US" dirty="0"/>
              <a:t>of attention to each </a:t>
            </a:r>
            <a:r>
              <a:rPr lang="en-US" dirty="0" smtClean="0"/>
              <a:t>stakeholder. Use the guidance in this grid to adjust </a:t>
            </a:r>
            <a:r>
              <a:rPr lang="en-US" dirty="0"/>
              <a:t>your outreach efforts accordingly. For </a:t>
            </a:r>
            <a:r>
              <a:rPr lang="en-US" dirty="0" smtClean="0"/>
              <a:t>a how-to guide, see </a:t>
            </a:r>
            <a:r>
              <a:rPr lang="en-US" dirty="0" smtClean="0">
                <a:hlinkClick r:id="rId4"/>
              </a:rPr>
              <a:t>Bryson (2004)</a:t>
            </a:r>
            <a:r>
              <a:rPr lang="en-US" dirty="0" smtClean="0"/>
              <a:t>.</a:t>
            </a:r>
            <a:endParaRPr lang="en-US" dirty="0"/>
          </a:p>
        </p:txBody>
      </p:sp>
      <p:sp>
        <p:nvSpPr>
          <p:cNvPr id="6" name="TextBox 5"/>
          <p:cNvSpPr txBox="1"/>
          <p:nvPr/>
        </p:nvSpPr>
        <p:spPr>
          <a:xfrm>
            <a:off x="4327633" y="6187486"/>
            <a:ext cx="4038154" cy="430887"/>
          </a:xfrm>
          <a:prstGeom prst="rect">
            <a:avLst/>
          </a:prstGeom>
          <a:noFill/>
        </p:spPr>
        <p:txBody>
          <a:bodyPr wrap="square" rtlCol="0">
            <a:spAutoFit/>
          </a:bodyPr>
          <a:lstStyle/>
          <a:p>
            <a:pPr algn="r"/>
            <a:r>
              <a:rPr lang="en-US" sz="1100" dirty="0" smtClean="0"/>
              <a:t>Image Source: </a:t>
            </a:r>
            <a:r>
              <a:rPr lang="en-US" sz="1100" dirty="0" smtClean="0">
                <a:hlinkClick r:id="rId2"/>
              </a:rPr>
              <a:t>Carlos </a:t>
            </a:r>
            <a:r>
              <a:rPr lang="en-US" sz="1100" dirty="0">
                <a:hlinkClick r:id="rId2"/>
              </a:rPr>
              <a:t>Serra</a:t>
            </a:r>
            <a:r>
              <a:rPr lang="en-US" sz="1100" dirty="0"/>
              <a:t>, </a:t>
            </a:r>
            <a:r>
              <a:rPr lang="en-US" sz="1100" dirty="0" smtClean="0"/>
              <a:t>12/2014.</a:t>
            </a:r>
          </a:p>
          <a:p>
            <a:pPr algn="r"/>
            <a:r>
              <a:rPr lang="en-US" sz="1100" dirty="0" smtClean="0"/>
              <a:t>This approach was originally developed in </a:t>
            </a:r>
            <a:r>
              <a:rPr lang="en-US" sz="1100" dirty="0" smtClean="0">
                <a:hlinkClick r:id="rId5" invalidUrl="https://books.google.com/books?id=UnYWfXigU4UC&amp;lpg=PP1&amp;ots=FCDf7DyZVr&amp;dq=Eden, C. and Ackermann, F. (1998) Making Strategy: The Journey of Strategic Management, London: Sage Publications.&amp;lr&amp;pg=PA125"/>
              </a:rPr>
              <a:t>Eden &amp; Ackermann 1998</a:t>
            </a:r>
            <a:r>
              <a:rPr lang="en-US" sz="1100" dirty="0" smtClean="0"/>
              <a:t>.</a:t>
            </a:r>
            <a:endParaRPr lang="en-US" sz="1100" dirty="0"/>
          </a:p>
        </p:txBody>
      </p:sp>
    </p:spTree>
    <p:extLst>
      <p:ext uri="{BB962C8B-B14F-4D97-AF65-F5344CB8AC3E}">
        <p14:creationId xmlns:p14="http://schemas.microsoft.com/office/powerpoint/2010/main" val="11011668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Quality of stakeholder </a:t>
            </a:r>
            <a:r>
              <a:rPr lang="en-US" dirty="0"/>
              <a:t>partnerships</a:t>
            </a:r>
          </a:p>
        </p:txBody>
      </p:sp>
      <p:sp>
        <p:nvSpPr>
          <p:cNvPr id="3" name="Content Placeholder 2"/>
          <p:cNvSpPr>
            <a:spLocks noGrp="1"/>
          </p:cNvSpPr>
          <p:nvPr>
            <p:ph idx="1"/>
          </p:nvPr>
        </p:nvSpPr>
        <p:spPr>
          <a:xfrm>
            <a:off x="628650" y="1426463"/>
            <a:ext cx="7886700" cy="5294847"/>
          </a:xfrm>
        </p:spPr>
        <p:txBody>
          <a:bodyPr>
            <a:noAutofit/>
          </a:bodyPr>
          <a:lstStyle/>
          <a:p>
            <a:pPr marL="0" indent="0">
              <a:lnSpc>
                <a:spcPct val="114000"/>
              </a:lnSpc>
              <a:buNone/>
            </a:pPr>
            <a:r>
              <a:rPr lang="en-US" sz="1800" b="1" dirty="0">
                <a:solidFill>
                  <a:schemeClr val="accent2"/>
                </a:solidFill>
              </a:rPr>
              <a:t>C</a:t>
            </a:r>
            <a:r>
              <a:rPr lang="en-US" sz="1800" b="1" dirty="0" smtClean="0">
                <a:solidFill>
                  <a:schemeClr val="accent2"/>
                </a:solidFill>
              </a:rPr>
              <a:t>. Does </a:t>
            </a:r>
            <a:r>
              <a:rPr lang="en-US" sz="1800" b="1" dirty="0">
                <a:solidFill>
                  <a:schemeClr val="accent2"/>
                </a:solidFill>
              </a:rPr>
              <a:t>your agency know the key stakeholders’ priorities, capacities, and desires for partnership on TZD</a:t>
            </a:r>
            <a:r>
              <a:rPr lang="en-US" sz="1800" b="1" dirty="0" smtClean="0">
                <a:solidFill>
                  <a:schemeClr val="accent2"/>
                </a:solidFill>
              </a:rPr>
              <a:t>?</a:t>
            </a:r>
            <a:endParaRPr lang="en-US" sz="1800" b="1" dirty="0">
              <a:solidFill>
                <a:schemeClr val="accent2"/>
              </a:solidFill>
            </a:endParaRPr>
          </a:p>
          <a:p>
            <a:pPr marL="0" indent="0">
              <a:lnSpc>
                <a:spcPct val="114000"/>
              </a:lnSpc>
              <a:buNone/>
            </a:pPr>
            <a:r>
              <a:rPr lang="en-US" sz="1800" b="1" dirty="0" smtClean="0"/>
              <a:t>Why:</a:t>
            </a:r>
            <a:r>
              <a:rPr lang="en-US" sz="1800" dirty="0" smtClean="0"/>
              <a:t> Strong partnerships develop through aligning the different participants’ interests and abilities. Knowing and encouraging your partners’ unique priorities, constituencies, capacities, and desires will help you to mobilize their contributions to TZD. Finding these synergies will strengthen the functioning and impact of the TZD stakeholder “team” as a whole.</a:t>
            </a:r>
          </a:p>
          <a:p>
            <a:pPr marL="0" indent="0">
              <a:lnSpc>
                <a:spcPct val="114000"/>
              </a:lnSpc>
              <a:buNone/>
            </a:pPr>
            <a:r>
              <a:rPr lang="en-US" sz="1800" b="1" dirty="0" smtClean="0"/>
              <a:t>How:</a:t>
            </a:r>
            <a:r>
              <a:rPr lang="en-US" sz="1800" dirty="0" smtClean="0"/>
              <a:t> This strategy has two parts. </a:t>
            </a:r>
          </a:p>
          <a:p>
            <a:pPr>
              <a:lnSpc>
                <a:spcPct val="100000"/>
              </a:lnSpc>
            </a:pPr>
            <a:r>
              <a:rPr lang="en-US" sz="1600" dirty="0" smtClean="0"/>
              <a:t>The first is to know the TZD stakeholders. Have a discussion at least once annually with each key stakeholder to ask about their priorities, capacities, and needs and to explore potential synergies. Periodically convene meetings of key stakeholders to discuss your individual and shared priorities, capacities, and needs. </a:t>
            </a:r>
          </a:p>
          <a:p>
            <a:pPr>
              <a:lnSpc>
                <a:spcPct val="100000"/>
              </a:lnSpc>
            </a:pPr>
            <a:r>
              <a:rPr lang="en-US" sz="1600" dirty="0" smtClean="0"/>
              <a:t>The second is to use your role as a TZD leader to strengthen the resources and complementarities of the </a:t>
            </a:r>
            <a:r>
              <a:rPr lang="en-US" sz="1600" dirty="0"/>
              <a:t>T</a:t>
            </a:r>
            <a:r>
              <a:rPr lang="en-US" sz="1600" dirty="0" smtClean="0"/>
              <a:t>ZD team as a whole. As the lead agency, help identify shared goals. Amplify your stakeholders’ capacities by offering support (financial, technical assistance) or even voicing your support. Find more resources and direct them to where they will be most effective.</a:t>
            </a:r>
            <a:endParaRPr lang="en-US" sz="1600" dirty="0"/>
          </a:p>
        </p:txBody>
      </p:sp>
    </p:spTree>
    <p:extLst>
      <p:ext uri="{BB962C8B-B14F-4D97-AF65-F5344CB8AC3E}">
        <p14:creationId xmlns:p14="http://schemas.microsoft.com/office/powerpoint/2010/main" val="2967075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Quality of stakeholder </a:t>
            </a:r>
            <a:r>
              <a:rPr lang="en-US" dirty="0"/>
              <a:t>partnerships</a:t>
            </a:r>
          </a:p>
        </p:txBody>
      </p:sp>
      <p:sp>
        <p:nvSpPr>
          <p:cNvPr id="3" name="Content Placeholder 2"/>
          <p:cNvSpPr>
            <a:spLocks noGrp="1"/>
          </p:cNvSpPr>
          <p:nvPr>
            <p:ph idx="1"/>
          </p:nvPr>
        </p:nvSpPr>
        <p:spPr>
          <a:xfrm>
            <a:off x="628650" y="1426790"/>
            <a:ext cx="7886700" cy="4351338"/>
          </a:xfrm>
        </p:spPr>
        <p:txBody>
          <a:bodyPr>
            <a:normAutofit/>
          </a:bodyPr>
          <a:lstStyle/>
          <a:p>
            <a:pPr marL="0" indent="0">
              <a:lnSpc>
                <a:spcPct val="114000"/>
              </a:lnSpc>
              <a:buNone/>
            </a:pPr>
            <a:r>
              <a:rPr lang="en-US" sz="1800" b="1" dirty="0" smtClean="0">
                <a:solidFill>
                  <a:schemeClr val="accent2"/>
                </a:solidFill>
              </a:rPr>
              <a:t>D. </a:t>
            </a:r>
            <a:r>
              <a:rPr lang="en-US" sz="1800" b="1" dirty="0">
                <a:solidFill>
                  <a:schemeClr val="accent2"/>
                </a:solidFill>
              </a:rPr>
              <a:t>Is there mutual trust and respect between your agency and key stakeholders</a:t>
            </a:r>
            <a:r>
              <a:rPr lang="en-US" sz="1800" b="1" dirty="0" smtClean="0">
                <a:solidFill>
                  <a:schemeClr val="accent2"/>
                </a:solidFill>
              </a:rPr>
              <a:t>?</a:t>
            </a:r>
            <a:endParaRPr lang="en-US" sz="1800" b="1" dirty="0">
              <a:solidFill>
                <a:schemeClr val="accent2"/>
              </a:solidFill>
            </a:endParaRPr>
          </a:p>
          <a:p>
            <a:pPr marL="0" indent="0">
              <a:lnSpc>
                <a:spcPct val="114000"/>
              </a:lnSpc>
              <a:buNone/>
            </a:pPr>
            <a:r>
              <a:rPr lang="en-US" sz="1800" b="1" dirty="0" smtClean="0"/>
              <a:t>Why</a:t>
            </a:r>
            <a:r>
              <a:rPr lang="en-US" sz="1800" dirty="0" smtClean="0"/>
              <a:t>: Most public managers understand very well that trust is essential to strong partnerships</a:t>
            </a:r>
            <a:r>
              <a:rPr lang="en-US" sz="1800" dirty="0"/>
              <a:t>—</a:t>
            </a:r>
            <a:r>
              <a:rPr lang="en-US" sz="1800" dirty="0" smtClean="0"/>
              <a:t>and probably have had the experience of finding it very challenging to work together when trust is weak or has been violated. Building or restoring trust takes a lot of effort and may seem mysterious or overwhelming, but some useful tools are available to guide your success.</a:t>
            </a:r>
          </a:p>
        </p:txBody>
      </p:sp>
      <p:sp>
        <p:nvSpPr>
          <p:cNvPr id="5" name="TextBox 4"/>
          <p:cNvSpPr txBox="1"/>
          <p:nvPr/>
        </p:nvSpPr>
        <p:spPr>
          <a:xfrm>
            <a:off x="652925" y="3527551"/>
            <a:ext cx="3296506" cy="2965838"/>
          </a:xfrm>
          <a:prstGeom prst="rect">
            <a:avLst/>
          </a:prstGeom>
          <a:noFill/>
        </p:spPr>
        <p:txBody>
          <a:bodyPr wrap="square" rtlCol="0">
            <a:spAutoFit/>
          </a:bodyPr>
          <a:lstStyle/>
          <a:p>
            <a:pPr>
              <a:lnSpc>
                <a:spcPct val="114000"/>
              </a:lnSpc>
            </a:pPr>
            <a:r>
              <a:rPr lang="en-US" b="1" dirty="0"/>
              <a:t>How: </a:t>
            </a:r>
            <a:r>
              <a:rPr lang="en-US" dirty="0"/>
              <a:t>You probably have a good sense already about whether </a:t>
            </a:r>
            <a:r>
              <a:rPr lang="en-US" dirty="0" smtClean="0"/>
              <a:t>mutual </a:t>
            </a:r>
            <a:r>
              <a:rPr lang="en-US" dirty="0"/>
              <a:t>trust and respect </a:t>
            </a:r>
            <a:r>
              <a:rPr lang="en-US" dirty="0" smtClean="0"/>
              <a:t>exists between </a:t>
            </a:r>
            <a:r>
              <a:rPr lang="en-US" dirty="0"/>
              <a:t>you and your partners. The “</a:t>
            </a:r>
            <a:r>
              <a:rPr lang="en-US" dirty="0" smtClean="0"/>
              <a:t>4C’s</a:t>
            </a:r>
            <a:r>
              <a:rPr lang="en-US" dirty="0"/>
              <a:t>” are a useful shorthand for diagnosing where there are problems and </a:t>
            </a:r>
            <a:r>
              <a:rPr lang="en-US" dirty="0" smtClean="0"/>
              <a:t>for working </a:t>
            </a:r>
            <a:r>
              <a:rPr lang="en-US" dirty="0"/>
              <a:t>on trust</a:t>
            </a:r>
            <a:r>
              <a:rPr lang="en-US" dirty="0" smtClean="0"/>
              <a:t>. </a:t>
            </a:r>
            <a:r>
              <a:rPr lang="en-US" dirty="0"/>
              <a:t> </a:t>
            </a:r>
            <a:r>
              <a:rPr lang="en-US" sz="1000" dirty="0"/>
              <a:t>[</a:t>
            </a:r>
            <a:r>
              <a:rPr lang="en-US" sz="1000" dirty="0" smtClean="0"/>
              <a:t>The 4C’s are a mnemonic device created by Kathy Quick as an elaboration of work done by </a:t>
            </a:r>
            <a:r>
              <a:rPr lang="en-US" sz="1000" dirty="0" smtClean="0">
                <a:hlinkClick r:id="rId2"/>
              </a:rPr>
              <a:t>Kasperson and colleagues (1992</a:t>
            </a:r>
            <a:r>
              <a:rPr lang="en-US" sz="1000" dirty="0" smtClean="0"/>
              <a:t>).]</a:t>
            </a:r>
            <a:endParaRPr lang="en-US" sz="1000" dirty="0"/>
          </a:p>
        </p:txBody>
      </p:sp>
      <p:sp>
        <p:nvSpPr>
          <p:cNvPr id="6" name="TextBox 5"/>
          <p:cNvSpPr txBox="1"/>
          <p:nvPr/>
        </p:nvSpPr>
        <p:spPr>
          <a:xfrm>
            <a:off x="3973706" y="3527551"/>
            <a:ext cx="4810371" cy="3123932"/>
          </a:xfrm>
          <a:prstGeom prst="rect">
            <a:avLst/>
          </a:prstGeom>
          <a:solidFill>
            <a:schemeClr val="accent2">
              <a:lumMod val="20000"/>
              <a:lumOff val="80000"/>
            </a:schemeClr>
          </a:solidFill>
          <a:ln w="28575">
            <a:solidFill>
              <a:schemeClr val="accent2">
                <a:lumMod val="40000"/>
                <a:lumOff val="60000"/>
              </a:schemeClr>
            </a:solidFill>
            <a:prstDash val="dash"/>
          </a:ln>
        </p:spPr>
        <p:txBody>
          <a:bodyPr wrap="square" rtlCol="0">
            <a:spAutoFit/>
          </a:bodyPr>
          <a:lstStyle/>
          <a:p>
            <a:pPr algn="ctr">
              <a:spcBef>
                <a:spcPts val="600"/>
              </a:spcBef>
            </a:pPr>
            <a:r>
              <a:rPr lang="en-US" sz="1400" b="1" u="sng" dirty="0" smtClean="0">
                <a:solidFill>
                  <a:schemeClr val="accent2"/>
                </a:solidFill>
              </a:rPr>
              <a:t>C</a:t>
            </a:r>
            <a:r>
              <a:rPr lang="en-US" sz="1400" b="1" dirty="0" smtClean="0">
                <a:solidFill>
                  <a:schemeClr val="accent2"/>
                </a:solidFill>
              </a:rPr>
              <a:t>ompetence</a:t>
            </a:r>
            <a:r>
              <a:rPr lang="en-US" sz="1400" dirty="0" smtClean="0">
                <a:solidFill>
                  <a:schemeClr val="accent2"/>
                </a:solidFill>
              </a:rPr>
              <a:t>: </a:t>
            </a:r>
            <a:r>
              <a:rPr lang="en-US" sz="1400" dirty="0" smtClean="0"/>
              <a:t>Does your agency (or your partner) work on TZD goals with skill and professionalism?</a:t>
            </a:r>
            <a:endParaRPr lang="en-US" sz="1400" dirty="0"/>
          </a:p>
          <a:p>
            <a:pPr algn="ctr">
              <a:spcBef>
                <a:spcPts val="600"/>
              </a:spcBef>
            </a:pPr>
            <a:r>
              <a:rPr lang="en-US" sz="1400" b="1" u="sng" dirty="0" smtClean="0">
                <a:solidFill>
                  <a:schemeClr val="accent2"/>
                </a:solidFill>
              </a:rPr>
              <a:t>C</a:t>
            </a:r>
            <a:r>
              <a:rPr lang="en-US" sz="1400" b="1" dirty="0" smtClean="0">
                <a:solidFill>
                  <a:schemeClr val="accent2"/>
                </a:solidFill>
              </a:rPr>
              <a:t>are (or </a:t>
            </a:r>
            <a:r>
              <a:rPr lang="en-US" sz="1400" b="1" u="sng" dirty="0" smtClean="0">
                <a:solidFill>
                  <a:schemeClr val="accent2"/>
                </a:solidFill>
              </a:rPr>
              <a:t>C</a:t>
            </a:r>
            <a:r>
              <a:rPr lang="en-US" sz="1400" b="1" dirty="0" smtClean="0">
                <a:solidFill>
                  <a:schemeClr val="accent2"/>
                </a:solidFill>
              </a:rPr>
              <a:t>ompassion)</a:t>
            </a:r>
            <a:r>
              <a:rPr lang="en-US" sz="1400" dirty="0" smtClean="0">
                <a:solidFill>
                  <a:schemeClr val="accent2"/>
                </a:solidFill>
              </a:rPr>
              <a:t>:</a:t>
            </a:r>
            <a:r>
              <a:rPr lang="en-US" sz="1400" dirty="0" smtClean="0"/>
              <a:t> Do you and your partners actively demonstrate that you genuinely care about your constituents (for example, young people learning to drive, first responders, road users) and about your partnerships?</a:t>
            </a:r>
          </a:p>
          <a:p>
            <a:pPr algn="ctr">
              <a:spcBef>
                <a:spcPts val="600"/>
              </a:spcBef>
            </a:pPr>
            <a:r>
              <a:rPr lang="en-US" sz="1400" b="1" u="sng" dirty="0" smtClean="0">
                <a:solidFill>
                  <a:schemeClr val="accent2"/>
                </a:solidFill>
              </a:rPr>
              <a:t>C</a:t>
            </a:r>
            <a:r>
              <a:rPr lang="en-US" sz="1400" b="1" dirty="0" smtClean="0">
                <a:solidFill>
                  <a:schemeClr val="accent2"/>
                </a:solidFill>
              </a:rPr>
              <a:t>onsistency</a:t>
            </a:r>
            <a:r>
              <a:rPr lang="en-US" sz="1400" dirty="0" smtClean="0">
                <a:solidFill>
                  <a:schemeClr val="accent2"/>
                </a:solidFill>
              </a:rPr>
              <a:t>:</a:t>
            </a:r>
            <a:r>
              <a:rPr lang="en-US" sz="1400" dirty="0" smtClean="0"/>
              <a:t> Do you do what you say you will do? Do you generally act in accordance with your espoused goals and principles? When something goes awry, do you acknowledge the problem and learn from it?</a:t>
            </a:r>
            <a:endParaRPr lang="en-US" sz="1400" b="1" dirty="0"/>
          </a:p>
          <a:p>
            <a:pPr algn="ctr">
              <a:spcBef>
                <a:spcPts val="600"/>
              </a:spcBef>
            </a:pPr>
            <a:r>
              <a:rPr lang="en-US" sz="1400" b="1" u="sng" dirty="0" smtClean="0">
                <a:solidFill>
                  <a:schemeClr val="accent2"/>
                </a:solidFill>
              </a:rPr>
              <a:t>C</a:t>
            </a:r>
            <a:r>
              <a:rPr lang="en-US" sz="1400" b="1" dirty="0" smtClean="0">
                <a:solidFill>
                  <a:schemeClr val="accent2"/>
                </a:solidFill>
              </a:rPr>
              <a:t>ommunication</a:t>
            </a:r>
            <a:r>
              <a:rPr lang="en-US" sz="1400" dirty="0" smtClean="0">
                <a:solidFill>
                  <a:schemeClr val="accent2"/>
                </a:solidFill>
              </a:rPr>
              <a:t>: </a:t>
            </a:r>
            <a:r>
              <a:rPr lang="en-US" sz="1400" dirty="0" smtClean="0"/>
              <a:t>Do you communicate frequently and proactively with each other about your activities, problems, and opportunities?</a:t>
            </a:r>
            <a:endParaRPr lang="en-US" sz="1400" dirty="0"/>
          </a:p>
        </p:txBody>
      </p:sp>
    </p:spTree>
    <p:extLst>
      <p:ext uri="{BB962C8B-B14F-4D97-AF65-F5344CB8AC3E}">
        <p14:creationId xmlns:p14="http://schemas.microsoft.com/office/powerpoint/2010/main" val="3060586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Quality of stakeholder partnerships</a:t>
            </a:r>
            <a:endParaRPr lang="en-US" dirty="0"/>
          </a:p>
        </p:txBody>
      </p:sp>
      <p:sp>
        <p:nvSpPr>
          <p:cNvPr id="3" name="Content Placeholder 2"/>
          <p:cNvSpPr>
            <a:spLocks noGrp="1"/>
          </p:cNvSpPr>
          <p:nvPr>
            <p:ph idx="1"/>
          </p:nvPr>
        </p:nvSpPr>
        <p:spPr>
          <a:xfrm>
            <a:off x="628650" y="1426464"/>
            <a:ext cx="7886700" cy="4351338"/>
          </a:xfrm>
        </p:spPr>
        <p:txBody>
          <a:bodyPr>
            <a:noAutofit/>
          </a:bodyPr>
          <a:lstStyle/>
          <a:p>
            <a:pPr marL="0" indent="0">
              <a:lnSpc>
                <a:spcPct val="114000"/>
              </a:lnSpc>
              <a:buNone/>
            </a:pPr>
            <a:r>
              <a:rPr lang="en-US" sz="1800" b="1" dirty="0" smtClean="0">
                <a:solidFill>
                  <a:schemeClr val="accent2"/>
                </a:solidFill>
              </a:rPr>
              <a:t>E. Do </a:t>
            </a:r>
            <a:r>
              <a:rPr lang="en-US" sz="1800" b="1" dirty="0">
                <a:solidFill>
                  <a:schemeClr val="accent2"/>
                </a:solidFill>
              </a:rPr>
              <a:t>your </a:t>
            </a:r>
            <a:r>
              <a:rPr lang="en-US" sz="1800" b="1" dirty="0" smtClean="0">
                <a:solidFill>
                  <a:schemeClr val="accent2"/>
                </a:solidFill>
              </a:rPr>
              <a:t>stakeholder relationships provide </a:t>
            </a:r>
            <a:r>
              <a:rPr lang="en-US" sz="1800" b="1" dirty="0">
                <a:solidFill>
                  <a:schemeClr val="accent2"/>
                </a:solidFill>
              </a:rPr>
              <a:t>a net advantage to you and your </a:t>
            </a:r>
            <a:r>
              <a:rPr lang="en-US" sz="1800" b="1" dirty="0" smtClean="0">
                <a:solidFill>
                  <a:schemeClr val="accent2"/>
                </a:solidFill>
              </a:rPr>
              <a:t>partners?</a:t>
            </a:r>
            <a:r>
              <a:rPr lang="en-US" sz="1800" b="1" dirty="0" smtClean="0"/>
              <a:t> </a:t>
            </a:r>
            <a:endParaRPr lang="en-US" sz="1800" b="1" dirty="0"/>
          </a:p>
          <a:p>
            <a:pPr marL="0" indent="0">
              <a:lnSpc>
                <a:spcPct val="114000"/>
              </a:lnSpc>
              <a:buNone/>
            </a:pPr>
            <a:r>
              <a:rPr lang="en-US" sz="1800" b="1" dirty="0" smtClean="0"/>
              <a:t>Why:</a:t>
            </a:r>
            <a:r>
              <a:rPr lang="en-US" sz="1800" dirty="0" smtClean="0"/>
              <a:t> Working with stakeholders requires attention, staff time, and money. The desirable situation is “</a:t>
            </a:r>
            <a:r>
              <a:rPr lang="en-US" sz="1800" dirty="0" smtClean="0">
                <a:hlinkClick r:id="rId2"/>
              </a:rPr>
              <a:t>collaborative advantage</a:t>
            </a:r>
            <a:r>
              <a:rPr lang="en-US" sz="1800" dirty="0" smtClean="0"/>
              <a:t>” in which the partners make net progress toward a shared goal that they couldn’t have accomplished alone. </a:t>
            </a:r>
            <a:r>
              <a:rPr lang="en-US" sz="1800" dirty="0"/>
              <a:t>E</a:t>
            </a:r>
            <a:r>
              <a:rPr lang="en-US" sz="1800" dirty="0" smtClean="0"/>
              <a:t>ffective partnerships can </a:t>
            </a:r>
            <a:r>
              <a:rPr lang="en-US" sz="1800" dirty="0" smtClean="0">
                <a:hlinkClick r:id="rId3"/>
              </a:rPr>
              <a:t>generate desirable and even unexpected resources</a:t>
            </a:r>
            <a:r>
              <a:rPr lang="en-US" sz="1800" dirty="0" smtClean="0"/>
              <a:t>, through greater efficiency, creative problem solving, or strengthened political support. Some of the important advantages to aim for are added resources for at least some partners, increasing the reach of TZD messages and efforts through stakeholders’ relationships with their constituency groups, and reducing deaths.</a:t>
            </a:r>
          </a:p>
          <a:p>
            <a:pPr marL="0" indent="0">
              <a:lnSpc>
                <a:spcPct val="114000"/>
              </a:lnSpc>
              <a:buNone/>
            </a:pPr>
            <a:r>
              <a:rPr lang="en-US" sz="1800" b="1" dirty="0" smtClean="0"/>
              <a:t>How: </a:t>
            </a:r>
            <a:r>
              <a:rPr lang="en-US" sz="1800" dirty="0" smtClean="0"/>
              <a:t>Using </a:t>
            </a:r>
            <a:r>
              <a:rPr lang="en-US" sz="1800" dirty="0" smtClean="0">
                <a:hlinkClick r:id="rId4" action="ppaction://hlinksldjump"/>
              </a:rPr>
              <a:t>shared metrics</a:t>
            </a:r>
            <a:r>
              <a:rPr lang="en-US" sz="1800" dirty="0" smtClean="0"/>
              <a:t> is a good way to measure—and adjust—the relationships and activities in your partnerships to promote. Continually revisit Steps 1A–1D of this matrix to find opportunities to revisit your connections with </a:t>
            </a:r>
            <a:r>
              <a:rPr lang="en-US" sz="1800" dirty="0" smtClean="0">
                <a:hlinkClick r:id="rId5" action="ppaction://hlinksldjump"/>
              </a:rPr>
              <a:t>current and potential stakeholders</a:t>
            </a:r>
            <a:r>
              <a:rPr lang="en-US" sz="1800" dirty="0" smtClean="0"/>
              <a:t>, customize your outreach to </a:t>
            </a:r>
            <a:r>
              <a:rPr lang="en-US" sz="1800" dirty="0" smtClean="0">
                <a:hlinkClick r:id="rId6" action="ppaction://hlinksldjump"/>
              </a:rPr>
              <a:t>different kinds of stakeholders</a:t>
            </a:r>
            <a:r>
              <a:rPr lang="en-US" sz="1800" dirty="0" smtClean="0"/>
              <a:t>, maximize opportunities to take advantage of </a:t>
            </a:r>
            <a:r>
              <a:rPr lang="en-US" sz="1800" dirty="0" smtClean="0">
                <a:hlinkClick r:id="rId5" action="ppaction://hlinksldjump"/>
              </a:rPr>
              <a:t>mutual or complementary skills and interests</a:t>
            </a:r>
            <a:r>
              <a:rPr lang="en-US" sz="1800" dirty="0" smtClean="0"/>
              <a:t>, and </a:t>
            </a:r>
            <a:r>
              <a:rPr lang="en-US" sz="1800" dirty="0" smtClean="0">
                <a:hlinkClick r:id="rId7" action="ppaction://hlinksldjump"/>
              </a:rPr>
              <a:t>strengthen trust</a:t>
            </a:r>
            <a:r>
              <a:rPr lang="en-US" sz="1800" dirty="0" smtClean="0"/>
              <a:t>. </a:t>
            </a:r>
          </a:p>
        </p:txBody>
      </p:sp>
    </p:spTree>
    <p:extLst>
      <p:ext uri="{BB962C8B-B14F-4D97-AF65-F5344CB8AC3E}">
        <p14:creationId xmlns:p14="http://schemas.microsoft.com/office/powerpoint/2010/main" val="7039253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3439</TotalTime>
  <Words>9466</Words>
  <Application>Microsoft Office PowerPoint</Application>
  <PresentationFormat>On-screen Show (4:3)</PresentationFormat>
  <Paragraphs>446</Paragraphs>
  <Slides>39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Calibri</vt:lpstr>
      <vt:lpstr>Calibri Light</vt:lpstr>
      <vt:lpstr>Office Theme</vt:lpstr>
      <vt:lpstr>PowerPoint Presentation</vt:lpstr>
      <vt:lpstr>PowerPoint Presentation</vt:lpstr>
      <vt:lpstr>PowerPoint Presentation</vt:lpstr>
      <vt:lpstr>PowerPoint Presentation</vt:lpstr>
      <vt:lpstr>1. Quality of stakeholder partnerships</vt:lpstr>
      <vt:lpstr>1. Quality of stakeholder partnerships</vt:lpstr>
      <vt:lpstr>1. Quality of stakeholder partnerships</vt:lpstr>
      <vt:lpstr>1. Quality of stakeholder partnerships</vt:lpstr>
      <vt:lpstr>1. Quality of stakeholder partnerships</vt:lpstr>
      <vt:lpstr>PowerPoint Presentation</vt:lpstr>
      <vt:lpstr>2. Engagement strategy</vt:lpstr>
      <vt:lpstr>2. Engagement strategy</vt:lpstr>
      <vt:lpstr>2. Engagement strategy</vt:lpstr>
      <vt:lpstr>2. Engagement strategy</vt:lpstr>
      <vt:lpstr>2. Engagement strategy</vt:lpstr>
      <vt:lpstr>PowerPoint Presentation</vt:lpstr>
      <vt:lpstr>3. Agency capacity for engagement</vt:lpstr>
      <vt:lpstr>3. Agency capacity for engagement</vt:lpstr>
      <vt:lpstr>3. Agency capacity for engagement</vt:lpstr>
      <vt:lpstr>3. Agency capacity for engagement</vt:lpstr>
      <vt:lpstr>3. Agency capacity for engagement</vt:lpstr>
      <vt:lpstr>PowerPoint Presentation</vt:lpstr>
      <vt:lpstr>4. Level of engagement</vt:lpstr>
      <vt:lpstr>4. Level of engagement</vt:lpstr>
      <vt:lpstr>4. Level of engagement</vt:lpstr>
      <vt:lpstr>4. Level of engagement</vt:lpstr>
      <vt:lpstr>4. Level of engagement</vt:lpstr>
      <vt:lpstr>PowerPoint Presentation</vt:lpstr>
      <vt:lpstr>5. Shared metrics</vt:lpstr>
      <vt:lpstr>5. Shared metrics</vt:lpstr>
      <vt:lpstr>5. Shared metrics</vt:lpstr>
      <vt:lpstr>5. Shared metrics</vt:lpstr>
      <vt:lpstr>5. Shared metrics</vt:lpstr>
      <vt:lpstr>PowerPoint Presentation</vt:lpstr>
      <vt:lpstr>6. Benefits of engagement</vt:lpstr>
      <vt:lpstr>6. Benefits of engagement</vt:lpstr>
      <vt:lpstr>6. Benefits of engagement</vt:lpstr>
      <vt:lpstr>6. Benefits of engagement</vt:lpstr>
      <vt:lpstr>6. Benefits of engagement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Toward Zero Deaths</dc:title>
  <dc:creator>Richfield, Veronica/MSP</dc:creator>
  <cp:lastModifiedBy>Mackie, Paul</cp:lastModifiedBy>
  <cp:revision>203</cp:revision>
  <cp:lastPrinted>2017-04-07T18:36:47Z</cp:lastPrinted>
  <dcterms:created xsi:type="dcterms:W3CDTF">2016-11-29T23:26:14Z</dcterms:created>
  <dcterms:modified xsi:type="dcterms:W3CDTF">2022-06-23T17:26:06Z</dcterms:modified>
</cp:coreProperties>
</file>