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32" r:id="rId3"/>
  </p:sldMasterIdLst>
  <p:notesMasterIdLst>
    <p:notesMasterId r:id="rId24"/>
  </p:notesMasterIdLst>
  <p:handoutMasterIdLst>
    <p:handoutMasterId r:id="rId25"/>
  </p:handoutMasterIdLst>
  <p:sldIdLst>
    <p:sldId id="271" r:id="rId4"/>
    <p:sldId id="283" r:id="rId5"/>
    <p:sldId id="299" r:id="rId6"/>
    <p:sldId id="286" r:id="rId7"/>
    <p:sldId id="285" r:id="rId8"/>
    <p:sldId id="287" r:id="rId9"/>
    <p:sldId id="257" r:id="rId10"/>
    <p:sldId id="275" r:id="rId11"/>
    <p:sldId id="288" r:id="rId12"/>
    <p:sldId id="289" r:id="rId13"/>
    <p:sldId id="290" r:id="rId14"/>
    <p:sldId id="291" r:id="rId15"/>
    <p:sldId id="267" r:id="rId16"/>
    <p:sldId id="292" r:id="rId17"/>
    <p:sldId id="293" r:id="rId18"/>
    <p:sldId id="294" r:id="rId19"/>
    <p:sldId id="295" r:id="rId20"/>
    <p:sldId id="296" r:id="rId21"/>
    <p:sldId id="297" r:id="rId22"/>
    <p:sldId id="298"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Montserrat Light" panose="020B0604020202020204" charset="0"/>
      <p:regular r:id="rId30"/>
      <p:italic r:id="rId31"/>
    </p:embeddedFont>
    <p:embeddedFont>
      <p:font typeface="Montserrat" panose="020B0604020202020204" charset="0"/>
      <p:regular r:id="rId32"/>
      <p:bold r:id="rId33"/>
      <p:italic r:id="rId34"/>
      <p:boldItalic r:id="rId35"/>
    </p:embeddedFont>
    <p:embeddedFont>
      <p:font typeface="STIXGeneral-Regular"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zorig" initials="B" lastIdx="1" clrIdx="0">
    <p:extLst>
      <p:ext uri="{19B8F6BF-5375-455C-9EA6-DF929625EA0E}">
        <p15:presenceInfo xmlns:p15="http://schemas.microsoft.com/office/powerpoint/2012/main" userId="Batzorig" providerId="None"/>
      </p:ext>
    </p:extLst>
  </p:cmAuthor>
  <p:cmAuthor id="2" name="Hammond, Paula J." initials="HPJ" lastIdx="10" clrIdx="1">
    <p:extLst>
      <p:ext uri="{19B8F6BF-5375-455C-9EA6-DF929625EA0E}">
        <p15:presenceInfo xmlns:p15="http://schemas.microsoft.com/office/powerpoint/2012/main" userId="S::Paula.Hammond@wsp.com::27e68937-a9fe-4102-affd-a830e796725d" providerId="AD"/>
      </p:ext>
    </p:extLst>
  </p:cmAuthor>
  <p:cmAuthor id="3" name="Giordano, Reno" initials="GR" lastIdx="3" clrIdx="2">
    <p:extLst>
      <p:ext uri="{19B8F6BF-5375-455C-9EA6-DF929625EA0E}">
        <p15:presenceInfo xmlns:p15="http://schemas.microsoft.com/office/powerpoint/2012/main" userId="S::Reno.Giordano@wsp.com::05dd18ae-4faf-43b8-8748-7620b7254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641" autoAdjust="0"/>
  </p:normalViewPr>
  <p:slideViewPr>
    <p:cSldViewPr snapToGrid="0" showGuides="1">
      <p:cViewPr varScale="1">
        <p:scale>
          <a:sx n="46" d="100"/>
          <a:sy n="46" d="100"/>
        </p:scale>
        <p:origin x="936" y="2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92" d="100"/>
          <a:sy n="92" d="100"/>
        </p:scale>
        <p:origin x="1768" y="-10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ED728C-49AD-4D69-BB5D-3B31897CD2A8}" type="datetimeFigureOut">
              <a:rPr lang="en-US" smtClean="0"/>
              <a:t>11/4/2022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9E9193-B337-4E1F-A788-4C0EEA4B41D0}" type="slidenum">
              <a:rPr lang="en-US" smtClean="0"/>
              <a:t>‹#›</a:t>
            </a:fld>
            <a:endParaRPr lang="en-US"/>
          </a:p>
        </p:txBody>
      </p:sp>
    </p:spTree>
    <p:extLst>
      <p:ext uri="{BB962C8B-B14F-4D97-AF65-F5344CB8AC3E}">
        <p14:creationId xmlns:p14="http://schemas.microsoft.com/office/powerpoint/2010/main" val="363572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CF385-4583-448F-8705-34129DF5B2C4}"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B2A13-6495-4AD3-9924-78B841E5777F}" type="slidenum">
              <a:rPr lang="en-US" smtClean="0"/>
              <a:t>‹#›</a:t>
            </a:fld>
            <a:endParaRPr lang="en-US"/>
          </a:p>
        </p:txBody>
      </p:sp>
    </p:spTree>
    <p:extLst>
      <p:ext uri="{BB962C8B-B14F-4D97-AF65-F5344CB8AC3E}">
        <p14:creationId xmlns:p14="http://schemas.microsoft.com/office/powerpoint/2010/main" val="323688434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a:t>
            </a:fld>
            <a:endParaRPr lang="en-US"/>
          </a:p>
        </p:txBody>
      </p:sp>
    </p:spTree>
    <p:extLst>
      <p:ext uri="{BB962C8B-B14F-4D97-AF65-F5344CB8AC3E}">
        <p14:creationId xmlns:p14="http://schemas.microsoft.com/office/powerpoint/2010/main" val="347795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18 RPS are proposed for consideration as future NCHRP research projects or other research initiatives. These RPS are a product of a series of analyses beginning with the review of the CIHS and CIT2019 reports and concluding with a second round of engagement with transportation SMEs to prioritize and refine them (survey and workshop). The analytical procedure was used to narrow down from 165 research gaps to these 18 RPS. They are presented in standard NCHRP RPS format.</a:t>
            </a:r>
            <a:endParaRPr lang="en-US" i="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10</a:t>
            </a:fld>
            <a:endParaRPr lang="en-US"/>
          </a:p>
        </p:txBody>
      </p:sp>
    </p:spTree>
    <p:extLst>
      <p:ext uri="{BB962C8B-B14F-4D97-AF65-F5344CB8AC3E}">
        <p14:creationId xmlns:p14="http://schemas.microsoft.com/office/powerpoint/2010/main" val="57267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18 RPS are proposed for consideration as future NCHRP research projects or other research initiatives. These RPS are a product of a series of analyses beginning with the review of the CIHS and CIT2019 reports and concluding with a second round of engagement with transportation SMEs to prioritize and refine them (survey and workshop). The analytical procedure was used to narrow down from 165 research gaps to these 18 RPS. They are presented in standard NCHRP RPS format.</a:t>
            </a:r>
            <a:endParaRPr lang="en-US" i="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11</a:t>
            </a:fld>
            <a:endParaRPr lang="en-US"/>
          </a:p>
        </p:txBody>
      </p:sp>
    </p:spTree>
    <p:extLst>
      <p:ext uri="{BB962C8B-B14F-4D97-AF65-F5344CB8AC3E}">
        <p14:creationId xmlns:p14="http://schemas.microsoft.com/office/powerpoint/2010/main" val="244365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RPS follow the NCHRP RPS format: Title, Possible Research Questions, Background and Need, Objectives, Benefits, Tasks</a:t>
            </a:r>
            <a:endParaRPr lang="en-US" i="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12</a:t>
            </a:fld>
            <a:endParaRPr lang="en-US"/>
          </a:p>
        </p:txBody>
      </p:sp>
    </p:spTree>
    <p:extLst>
      <p:ext uri="{BB962C8B-B14F-4D97-AF65-F5344CB8AC3E}">
        <p14:creationId xmlns:p14="http://schemas.microsoft.com/office/powerpoint/2010/main" val="150500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600"/>
              </a:spcAft>
            </a:pPr>
            <a:r>
              <a:rPr lang="en-US" sz="1200" dirty="0"/>
              <a:t>Another product of the project is </a:t>
            </a:r>
            <a:r>
              <a:rPr lang="en-US" sz="1800" dirty="0">
                <a:effectLst/>
                <a:latin typeface="Times New Roman" panose="02020603050405020304" pitchFamily="18" charset="0"/>
                <a:ea typeface="Arial" panose="020B0604020202020204" pitchFamily="34" charset="0"/>
                <a:cs typeface="Arial" panose="020B0604020202020204" pitchFamily="34" charset="0"/>
              </a:rPr>
              <a:t>an interactive self-assessment tool based on the analytical procedure that STAs can use to plan for the future transportation challenges embodied by the research gaps identified by this project. The purpose of the self-assessment process is to:</a:t>
            </a:r>
          </a:p>
          <a:p>
            <a:pPr marL="0" marR="0">
              <a:lnSpc>
                <a:spcPct val="107000"/>
              </a:lnSpc>
              <a:spcBef>
                <a:spcPts val="600"/>
              </a:spcBef>
              <a:spcAft>
                <a:spcPts val="600"/>
              </a:spcAft>
            </a:pPr>
            <a:endParaRPr lang="en-US" sz="1800" dirty="0">
              <a:effectLst/>
              <a:latin typeface="Times New Roman" panose="02020603050405020304" pitchFamily="18" charset="0"/>
              <a:ea typeface="Arial" panose="020B0604020202020204" pitchFamily="34" charset="0"/>
              <a:cs typeface="Arial" panose="020B0604020202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Arial" panose="020B0604020202020204" pitchFamily="34" charset="0"/>
                <a:cs typeface="Arial" panose="020B0604020202020204" pitchFamily="34" charset="0"/>
              </a:rPr>
              <a:t>Identify priority future threats and opportunities as they relate to programmatic issues affecting transportation system performance.</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Arial" panose="020B0604020202020204" pitchFamily="34" charset="0"/>
                <a:cs typeface="Arial" panose="020B0604020202020204" pitchFamily="34" charset="0"/>
              </a:rPr>
              <a:t>Help officials understand what their agency is capable of doing to address these threats and opportunities.</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Arial" panose="020B0604020202020204" pitchFamily="34" charset="0"/>
                <a:cs typeface="Arial" panose="020B0604020202020204" pitchFamily="34" charset="0"/>
              </a:rPr>
              <a:t>Identify where new or modified strategies could be adopted and actions taken to enhance agency efforts.</a:t>
            </a:r>
          </a:p>
          <a:p>
            <a:pPr marL="342900" marR="0" lvl="0" indent="-342900">
              <a:lnSpc>
                <a:spcPct val="107000"/>
              </a:lnSpc>
              <a:spcBef>
                <a:spcPts val="60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Recommend steps to implement these actions.</a:t>
            </a:r>
            <a:endParaRPr lang="en-US" sz="1200" dirty="0"/>
          </a:p>
          <a:p>
            <a:pPr marL="0" indent="0">
              <a:buSzPct val="100000"/>
              <a:buFont typeface="+mj-lt"/>
              <a:buNone/>
            </a:pPr>
            <a:endParaRPr lang="en-US" sz="1200" dirty="0"/>
          </a:p>
          <a:p>
            <a:pPr marL="0" indent="0">
              <a:buSzPct val="100000"/>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tool is not overly prescriptive and offers state transportation officials flexibility in the format of the self-assessment exercise, the issues they wish to explore, and the outcomes of the process in terms of action planning and strategy development. It is designed to be used in a facilitated workshop environment with a multidisciplinary set of agency executives and managers.</a:t>
            </a:r>
          </a:p>
          <a:p>
            <a:pPr marL="0" indent="0">
              <a:buSzPct val="100000"/>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SzPct val="100000"/>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Guidebook accompanies the tool and explains its applications and how to use it within an agency, details each steps with illustrations, and provides and example.</a:t>
            </a:r>
          </a:p>
          <a:p>
            <a:pPr marL="0" indent="0">
              <a:buSzPct val="100000"/>
              <a:buFont typeface="+mj-lt"/>
              <a:buNone/>
            </a:pPr>
            <a:endParaRPr lang="en-US" sz="1800" dirty="0">
              <a:effectLst/>
              <a:latin typeface="Calibri" panose="020F0502020204030204" pitchFamily="34" charset="0"/>
              <a:cs typeface="Times New Roman" panose="02020603050405020304" pitchFamily="18" charset="0"/>
            </a:endParaRPr>
          </a:p>
          <a:p>
            <a:pPr marL="0" indent="0">
              <a:buSzPct val="100000"/>
              <a:buFont typeface="+mj-lt"/>
              <a:buNone/>
            </a:pPr>
            <a:r>
              <a:rPr lang="en-US" sz="1200" dirty="0"/>
              <a:t>The steps in the self-assessment process are:</a:t>
            </a:r>
          </a:p>
          <a:p>
            <a:pPr marL="0" indent="0">
              <a:buSzPct val="100000"/>
              <a:buFont typeface="+mj-lt"/>
              <a:buNone/>
            </a:pPr>
            <a:endParaRPr lang="en-US" sz="1200" dirty="0"/>
          </a:p>
          <a:p>
            <a:pPr marL="342900" marR="0" lvl="0" indent="-342900">
              <a:lnSpc>
                <a:spcPct val="107000"/>
              </a:lnSpc>
              <a:spcBef>
                <a:spcPts val="600"/>
              </a:spcBef>
              <a:spcAft>
                <a:spcPts val="600"/>
              </a:spcAft>
              <a:buFont typeface="+mj-lt"/>
              <a:buAutoNum type="arabicPeriod"/>
            </a:pPr>
            <a:r>
              <a:rPr lang="en-US" sz="1800" dirty="0">
                <a:effectLst/>
                <a:latin typeface="Times New Roman" panose="02020603050405020304" pitchFamily="18" charset="0"/>
                <a:ea typeface="Arial" panose="020B0604020202020204" pitchFamily="34" charset="0"/>
                <a:cs typeface="Arial" panose="020B0604020202020204" pitchFamily="34" charset="0"/>
              </a:rPr>
              <a:t>Identify critical issues of interest within one or more interest area. (Note: The tool permits assessment of only one interest area at a time.)</a:t>
            </a:r>
          </a:p>
          <a:p>
            <a:pPr marL="342900" marR="0" lvl="0" indent="-342900">
              <a:lnSpc>
                <a:spcPct val="107000"/>
              </a:lnSpc>
              <a:spcBef>
                <a:spcPts val="600"/>
              </a:spcBef>
              <a:spcAft>
                <a:spcPts val="600"/>
              </a:spcAft>
              <a:buFont typeface="+mj-lt"/>
              <a:buAutoNum type="arabicPeriod"/>
            </a:pPr>
            <a:r>
              <a:rPr lang="en-US" sz="1800" dirty="0">
                <a:effectLst/>
                <a:latin typeface="Times New Roman" panose="02020603050405020304" pitchFamily="18" charset="0"/>
                <a:ea typeface="Arial" panose="020B0604020202020204" pitchFamily="34" charset="0"/>
                <a:cs typeface="Arial" panose="020B0604020202020204" pitchFamily="34" charset="0"/>
              </a:rPr>
              <a:t>Identify threats and opportunities from those built into the tool or identified by the user.</a:t>
            </a:r>
          </a:p>
          <a:p>
            <a:pPr marL="342900" marR="0" lvl="0" indent="-342900">
              <a:lnSpc>
                <a:spcPct val="107000"/>
              </a:lnSpc>
              <a:spcBef>
                <a:spcPts val="600"/>
              </a:spcBef>
              <a:spcAft>
                <a:spcPts val="600"/>
              </a:spcAft>
              <a:buFont typeface="+mj-lt"/>
              <a:buAutoNum type="arabicPeriod"/>
            </a:pPr>
            <a:r>
              <a:rPr lang="en-US" sz="1800" dirty="0">
                <a:effectLst/>
                <a:latin typeface="Times New Roman" panose="02020603050405020304" pitchFamily="18" charset="0"/>
                <a:ea typeface="Arial" panose="020B0604020202020204" pitchFamily="34" charset="0"/>
                <a:cs typeface="Arial" panose="020B0604020202020204" pitchFamily="34" charset="0"/>
              </a:rPr>
              <a:t>Prioritize and screen the top five threats and top five opportunities for assessment.</a:t>
            </a:r>
          </a:p>
          <a:p>
            <a:pPr marL="342900" marR="0" lvl="0" indent="-342900">
              <a:lnSpc>
                <a:spcPct val="107000"/>
              </a:lnSpc>
              <a:spcBef>
                <a:spcPts val="600"/>
              </a:spcBef>
              <a:spcAft>
                <a:spcPts val="600"/>
              </a:spcAft>
              <a:buFont typeface="+mj-lt"/>
              <a:buAutoNum type="arabicPeriod"/>
            </a:pPr>
            <a:r>
              <a:rPr lang="en-US" sz="1800" dirty="0">
                <a:effectLst/>
                <a:latin typeface="Times New Roman" panose="02020603050405020304" pitchFamily="18" charset="0"/>
                <a:ea typeface="Arial" panose="020B0604020202020204" pitchFamily="34" charset="0"/>
                <a:cs typeface="Arial" panose="020B0604020202020204" pitchFamily="34" charset="0"/>
              </a:rPr>
              <a:t>Assess agency capabilities to address threats and opportunities.</a:t>
            </a:r>
          </a:p>
          <a:p>
            <a:pPr marL="342900" marR="0" lvl="0" indent="-342900">
              <a:lnSpc>
                <a:spcPct val="107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strategies and actions and implementation steps to improve agency capabilities and determine agency posture to the threats and opportunities.</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13</a:t>
            </a:fld>
            <a:endParaRPr lang="en-US"/>
          </a:p>
        </p:txBody>
      </p:sp>
    </p:spTree>
    <p:extLst>
      <p:ext uri="{BB962C8B-B14F-4D97-AF65-F5344CB8AC3E}">
        <p14:creationId xmlns:p14="http://schemas.microsoft.com/office/powerpoint/2010/main" val="22628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600"/>
              </a:spcAft>
            </a:pPr>
            <a:r>
              <a:rPr lang="en-US" dirty="0"/>
              <a:t>Step 1: Selection of interest area and critical issues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14</a:t>
            </a:fld>
            <a:endParaRPr lang="en-US"/>
          </a:p>
        </p:txBody>
      </p:sp>
    </p:spTree>
    <p:extLst>
      <p:ext uri="{BB962C8B-B14F-4D97-AF65-F5344CB8AC3E}">
        <p14:creationId xmlns:p14="http://schemas.microsoft.com/office/powerpoint/2010/main" val="860287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600"/>
              </a:spcAft>
            </a:pPr>
            <a:r>
              <a:rPr lang="en-US" dirty="0"/>
              <a:t>Step 2: Selection of threats and opportunities for each critical issue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15</a:t>
            </a:fld>
            <a:endParaRPr lang="en-US"/>
          </a:p>
        </p:txBody>
      </p:sp>
    </p:spTree>
    <p:extLst>
      <p:ext uri="{BB962C8B-B14F-4D97-AF65-F5344CB8AC3E}">
        <p14:creationId xmlns:p14="http://schemas.microsoft.com/office/powerpoint/2010/main" val="390668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600"/>
              </a:spcAft>
            </a:pPr>
            <a:r>
              <a:rPr lang="en-US" dirty="0"/>
              <a:t>Step 3: Prioritizing threats and opportunities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16</a:t>
            </a:fld>
            <a:endParaRPr lang="en-US"/>
          </a:p>
        </p:txBody>
      </p:sp>
    </p:spTree>
    <p:extLst>
      <p:ext uri="{BB962C8B-B14F-4D97-AF65-F5344CB8AC3E}">
        <p14:creationId xmlns:p14="http://schemas.microsoft.com/office/powerpoint/2010/main" val="29996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600"/>
              </a:spcAft>
            </a:pPr>
            <a:r>
              <a:rPr lang="en-US" dirty="0"/>
              <a:t>Step 4: Assessment of agency capabilities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17</a:t>
            </a:fld>
            <a:endParaRPr lang="en-US"/>
          </a:p>
        </p:txBody>
      </p:sp>
    </p:spTree>
    <p:extLst>
      <p:ext uri="{BB962C8B-B14F-4D97-AF65-F5344CB8AC3E}">
        <p14:creationId xmlns:p14="http://schemas.microsoft.com/office/powerpoint/2010/main" val="287458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600"/>
              </a:spcAft>
            </a:pPr>
            <a:r>
              <a:rPr lang="en-US" dirty="0"/>
              <a:t>Step 5: Selection of strategies to respond to critical issues (threats and opportunities) and need for capability improvements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18</a:t>
            </a:fld>
            <a:endParaRPr lang="en-US"/>
          </a:p>
        </p:txBody>
      </p:sp>
    </p:spTree>
    <p:extLst>
      <p:ext uri="{BB962C8B-B14F-4D97-AF65-F5344CB8AC3E}">
        <p14:creationId xmlns:p14="http://schemas.microsoft.com/office/powerpoint/2010/main" val="2856392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600"/>
              </a:spcAft>
            </a:pPr>
            <a:r>
              <a:rPr lang="en-US" dirty="0"/>
              <a:t>All information is presented in a summary at the end and can form the basis of an action plan</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19</a:t>
            </a:fld>
            <a:endParaRPr lang="en-US"/>
          </a:p>
        </p:txBody>
      </p:sp>
    </p:spTree>
    <p:extLst>
      <p:ext uri="{BB962C8B-B14F-4D97-AF65-F5344CB8AC3E}">
        <p14:creationId xmlns:p14="http://schemas.microsoft.com/office/powerpoint/2010/main" val="130815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2</a:t>
            </a:fld>
            <a:endParaRPr lang="en-US"/>
          </a:p>
        </p:txBody>
      </p:sp>
    </p:spTree>
    <p:extLst>
      <p:ext uri="{BB962C8B-B14F-4D97-AF65-F5344CB8AC3E}">
        <p14:creationId xmlns:p14="http://schemas.microsoft.com/office/powerpoint/2010/main" val="3684568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RPS: </a:t>
            </a:r>
            <a:r>
              <a:rPr lang="en-US" i="0" dirty="0"/>
              <a:t>The creation of such a research series would require the approval of the American Association of State Highway and Transportation Officials (AASHTO) Special Committee on Research and Innovation (R&amp;I), which oversees NCHRP; the TRB Executive Committee; and the AASHTO Board of Directors. The Committee on R&amp;I consists of representatives of state DOTs and FHWA. The steps to implementing this research series are laid out in this project’s Implementation Plan. The NCHRP Project 20-126(01) panel should play a lead role in catalyzing this process by laying the groundwork within the AASHTO research structure and with individual state DOTs or AASHTO committees.</a:t>
            </a:r>
          </a:p>
          <a:p>
            <a:r>
              <a:rPr lang="en-US" i="0" dirty="0"/>
              <a:t>In addition to STAs, other organizations may have compelling interest in the RPS and the results of this research. Such organizations include the Association of Metropolitan Planning Organizations (AMPO), National Association of Regional Councils (NARC), American Public Transportation Association (APTA), Council of University Transportation Centers (CUTC), as well as FHWA and the Federal Transit Administration. The project panel could ensure that the RPS are sent to the appropriate organizations for consideration and dissemination among their members.</a:t>
            </a:r>
          </a:p>
          <a:p>
            <a:endParaRPr lang="en-US" i="0" dirty="0"/>
          </a:p>
          <a:p>
            <a:r>
              <a:rPr lang="en-US" b="1" i="0" u="sng" dirty="0"/>
              <a:t>Tool: </a:t>
            </a:r>
            <a:r>
              <a:rPr lang="en-US" i="0" dirty="0"/>
              <a:t>Efforts need to be made to discuss the availability of the tool, provide exposure to how it can be used, and overview the types of strategies that could be considered by transportation officials with respect to specific types of issues. Initiatives to support this recommendation include:</a:t>
            </a:r>
          </a:p>
          <a:p>
            <a:pPr marL="171450" indent="-171450">
              <a:buFont typeface="Arial" panose="020B0604020202020204" pitchFamily="34" charset="0"/>
              <a:buChar char="•"/>
            </a:pPr>
            <a:r>
              <a:rPr lang="en-US" i="0" dirty="0"/>
              <a:t>Cultivating the active engagement of a core group of state DOT executives and career agency leaders who can become advocates for analyzing policy issues and in identifying actions for best positioning their agency in meeting the challenges. </a:t>
            </a:r>
          </a:p>
          <a:p>
            <a:pPr marL="171450" indent="-171450">
              <a:buFont typeface="Arial" panose="020B0604020202020204" pitchFamily="34" charset="0"/>
              <a:buChar char="•"/>
            </a:pPr>
            <a:r>
              <a:rPr lang="en-US" i="0" dirty="0"/>
              <a:t>Highlighting leading states via peer exchanges, newsletter articles, and national recognition awards (from AASHTO and FHWA) to identify which states are leading examples of applying the tool. Identifying these leaders requires the commitment of agencies and organizations that support peer exchanges and a presence at the national level (e.g., AASHTO, FHWA, and TRB).</a:t>
            </a:r>
          </a:p>
          <a:p>
            <a:pPr marL="171450" indent="-171450">
              <a:buFont typeface="Arial" panose="020B0604020202020204" pitchFamily="34" charset="0"/>
              <a:buChar char="•"/>
            </a:pPr>
            <a:r>
              <a:rPr lang="en-US" i="0" dirty="0"/>
              <a:t>Implementing a system for providing updates on the latest information on the policy issues, some of which would occur via the proposed research series. </a:t>
            </a:r>
          </a:p>
          <a:p>
            <a:endParaRPr lang="en-US" i="0" dirty="0"/>
          </a:p>
          <a:p>
            <a:endParaRPr lang="en-US" i="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20</a:t>
            </a:fld>
            <a:endParaRPr lang="en-US"/>
          </a:p>
        </p:txBody>
      </p:sp>
    </p:spTree>
    <p:extLst>
      <p:ext uri="{BB962C8B-B14F-4D97-AF65-F5344CB8AC3E}">
        <p14:creationId xmlns:p14="http://schemas.microsoft.com/office/powerpoint/2010/main" val="406990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 shaded text = key products of the project</a:t>
            </a:r>
          </a:p>
          <a:p>
            <a:pPr marL="171450" indent="-171450">
              <a:buFont typeface="Arial" panose="020B0604020202020204" pitchFamily="34" charset="0"/>
              <a:buChar char="•"/>
            </a:pPr>
            <a:r>
              <a:rPr lang="en-US" dirty="0"/>
              <a:t>Conducted crosswalk of CIHS and CIT2019 to identify issues and an initial set of research questions</a:t>
            </a:r>
          </a:p>
          <a:p>
            <a:pPr marL="171450" indent="-171450">
              <a:buFont typeface="Arial" panose="020B0604020202020204" pitchFamily="34" charset="0"/>
              <a:buChar char="•"/>
            </a:pPr>
            <a:r>
              <a:rPr lang="en-US" dirty="0"/>
              <a:t>Developed “unified framework” consisting of 6 interest areas and key research questions raised by the reports</a:t>
            </a:r>
          </a:p>
          <a:p>
            <a:pPr marL="171450" indent="-171450">
              <a:buFont typeface="Arial" panose="020B0604020202020204" pitchFamily="34" charset="0"/>
              <a:buChar char="•"/>
            </a:pPr>
            <a:r>
              <a:rPr lang="en-US" dirty="0"/>
              <a:t>Conducted literature review on the contents of the unified framework (nearly 300 publications)</a:t>
            </a:r>
          </a:p>
          <a:p>
            <a:pPr marL="171450" indent="-171450">
              <a:buFont typeface="Arial" panose="020B0604020202020204" pitchFamily="34" charset="0"/>
              <a:buChar char="•"/>
            </a:pPr>
            <a:r>
              <a:rPr lang="en-US" dirty="0"/>
              <a:t>Held listening sessions organized around unified framework (15 sessions with more than 50 transportation SMEs)</a:t>
            </a:r>
          </a:p>
          <a:p>
            <a:pPr marL="171450" indent="-171450">
              <a:buFont typeface="Arial" panose="020B0604020202020204" pitchFamily="34" charset="0"/>
              <a:buChar char="•"/>
            </a:pPr>
            <a:r>
              <a:rPr lang="en-US" dirty="0"/>
              <a:t>Identified research gaps (augmenting the initial unified framework questions) and threats and opportunities from literature review and listening sessions</a:t>
            </a:r>
          </a:p>
          <a:p>
            <a:pPr marL="171450" indent="-171450">
              <a:buFont typeface="Arial" panose="020B0604020202020204" pitchFamily="34" charset="0"/>
              <a:buChar char="•"/>
            </a:pPr>
            <a:r>
              <a:rPr lang="en-US" dirty="0"/>
              <a:t>Documented the findings of the above steps in 6 White Papers by interest area</a:t>
            </a:r>
          </a:p>
          <a:p>
            <a:pPr marL="171450" indent="-171450">
              <a:buFont typeface="Arial" panose="020B0604020202020204" pitchFamily="34" charset="0"/>
              <a:buChar char="•"/>
            </a:pPr>
            <a:r>
              <a:rPr lang="en-US" dirty="0"/>
              <a:t>Developed a list of 165 refined research gaps</a:t>
            </a:r>
          </a:p>
          <a:p>
            <a:pPr marL="171450" indent="-171450">
              <a:buFont typeface="Arial" panose="020B0604020202020204" pitchFamily="34" charset="0"/>
              <a:buChar char="•"/>
            </a:pPr>
            <a:r>
              <a:rPr lang="en-US" dirty="0"/>
              <a:t>Developed and applied an analytical procedure to reduce 165 gaps to longlist of 43 for consideration in a survey</a:t>
            </a:r>
          </a:p>
          <a:p>
            <a:pPr marL="171450" indent="-171450">
              <a:buFont typeface="Arial" panose="020B0604020202020204" pitchFamily="34" charset="0"/>
              <a:buChar char="•"/>
            </a:pPr>
            <a:r>
              <a:rPr lang="en-US" dirty="0"/>
              <a:t>Developed 18 draft research problems statements based on the priorities revealed by the survey and validated the RPS at a virtual workshop with transportation SMEs</a:t>
            </a:r>
          </a:p>
          <a:p>
            <a:pPr marL="171450" indent="-171450">
              <a:buFont typeface="Arial" panose="020B0604020202020204" pitchFamily="34" charset="0"/>
              <a:buChar char="•"/>
            </a:pPr>
            <a:r>
              <a:rPr lang="en-US" dirty="0"/>
              <a:t>Adapted and applied the analytical procedure to develop a self-assessment tool built on an offline web-based platform and designed to be used in a facilitated workshop</a:t>
            </a:r>
          </a:p>
          <a:p>
            <a:pPr marL="171450" indent="-171450">
              <a:buFont typeface="Arial" panose="020B0604020202020204" pitchFamily="34" charset="0"/>
              <a:buChar char="•"/>
            </a:pPr>
            <a:r>
              <a:rPr lang="en-US" dirty="0"/>
              <a:t>Prepared guidebook to accompany tool</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B2A13-6495-4AD3-9924-78B841E57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85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three major products are inter-related. The final report describes the research approach and the major findings, including the recommended research problem statements. The Guidebook for the self-assessment process/tool is based on the critical issues reported in the final report, as well as the identification of typical strategies for considering these issues. The implementation plan presents strategies for implementing both the research problem statements and the self-assessment process/tool.</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4</a:t>
            </a:fld>
            <a:endParaRPr lang="en-US"/>
          </a:p>
        </p:txBody>
      </p:sp>
    </p:spTree>
    <p:extLst>
      <p:ext uri="{BB962C8B-B14F-4D97-AF65-F5344CB8AC3E}">
        <p14:creationId xmlns:p14="http://schemas.microsoft.com/office/powerpoint/2010/main" val="191485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5</a:t>
            </a:fld>
            <a:endParaRPr lang="en-US"/>
          </a:p>
        </p:txBody>
      </p:sp>
    </p:spTree>
    <p:extLst>
      <p:ext uri="{BB962C8B-B14F-4D97-AF65-F5344CB8AC3E}">
        <p14:creationId xmlns:p14="http://schemas.microsoft.com/office/powerpoint/2010/main" val="247041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6</a:t>
            </a:fld>
            <a:endParaRPr lang="en-US"/>
          </a:p>
        </p:txBody>
      </p:sp>
    </p:spTree>
    <p:extLst>
      <p:ext uri="{BB962C8B-B14F-4D97-AF65-F5344CB8AC3E}">
        <p14:creationId xmlns:p14="http://schemas.microsoft.com/office/powerpoint/2010/main" val="69359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800" dirty="0">
                <a:effectLst/>
                <a:latin typeface="Times New Roman" panose="02020603050405020304" pitchFamily="18" charset="0"/>
                <a:ea typeface="Arial" panose="020B0604020202020204" pitchFamily="34" charset="0"/>
                <a:cs typeface="Arial" panose="020B0604020202020204" pitchFamily="34" charset="0"/>
              </a:rPr>
              <a:t>Six white papers (Appendix B of the Final Report) summarize the pertinent findings of analyzing the CIHS and CIT2019 reports, the literature review, and the listening sessions, all organized around the unified framework. </a:t>
            </a:r>
            <a:r>
              <a:rPr lang="en-US" sz="1800" dirty="0">
                <a:effectLst/>
                <a:latin typeface="Calibri" panose="020F0502020204030204" pitchFamily="34" charset="0"/>
                <a:ea typeface="Calibri" panose="020F0502020204030204" pitchFamily="34" charset="0"/>
                <a:cs typeface="Times New Roman" panose="02020603050405020304" pitchFamily="18" charset="0"/>
              </a:rPr>
              <a:t>Each white paper assesses the threats to and opportunities for system performance and agency effectiveness within the unified framework’s six interest areas. The white papers conclude with a set of research gaps that reflect an evolution of the original key research questions posed by the unified framework to include the findings of the literature review and listening sessions. This set of 165 “Refined Research Gaps” is the outcome of analyzing if current and developing research and activities are adequately addressing the threats and opportunities. </a:t>
            </a:r>
            <a:r>
              <a:rPr lang="en-US" sz="1800" kern="1200" dirty="0">
                <a:solidFill>
                  <a:schemeClr val="tx1"/>
                </a:solidFill>
                <a:effectLst/>
                <a:latin typeface="+mn-lt"/>
                <a:ea typeface="+mn-ea"/>
                <a:cs typeface="+mn-cs"/>
              </a:rPr>
              <a:t>In the table shown, subtopics are organizational categories that helped the research team in the research gap refinement process. These “subtopics” evolved into a set of 4 to 6 “critical issues” per interest area. While there is variability in the research gaps by subtopic, there is much crossover among them.</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7</a:t>
            </a:fld>
            <a:endParaRPr lang="en-US"/>
          </a:p>
        </p:txBody>
      </p:sp>
    </p:spTree>
    <p:extLst>
      <p:ext uri="{BB962C8B-B14F-4D97-AF65-F5344CB8AC3E}">
        <p14:creationId xmlns:p14="http://schemas.microsoft.com/office/powerpoint/2010/main" val="159546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600"/>
              </a:spcAft>
            </a:pPr>
            <a:r>
              <a:rPr lang="en-US" sz="1800" dirty="0">
                <a:effectLst/>
                <a:latin typeface="Times New Roman" panose="02020603050405020304" pitchFamily="18" charset="0"/>
                <a:ea typeface="Arial" panose="020B0604020202020204" pitchFamily="34" charset="0"/>
                <a:cs typeface="Arial" panose="020B0604020202020204" pitchFamily="34" charset="0"/>
              </a:rPr>
              <a:t>The research team developed a simple analytical procedure to organize and prioritize the full set of 165 refined research gaps presented in the white papers. This analytical procedure allowed the research team to:</a:t>
            </a:r>
          </a:p>
          <a:p>
            <a:pPr marL="285750" marR="0" indent="-285750">
              <a:lnSpc>
                <a:spcPct val="107000"/>
              </a:lnSpc>
              <a:spcBef>
                <a:spcPts val="600"/>
              </a:spcBef>
              <a:spcAft>
                <a:spcPts val="600"/>
              </a:spcAft>
              <a:buFont typeface="Arial" panose="020B0604020202020204" pitchFamily="34" charset="0"/>
              <a:buChar char="•"/>
            </a:pPr>
            <a:r>
              <a:rPr lang="en-US" sz="1800" dirty="0">
                <a:effectLst/>
                <a:latin typeface="Times New Roman" panose="02020603050405020304" pitchFamily="18" charset="0"/>
                <a:ea typeface="Arial" panose="020B0604020202020204" pitchFamily="34" charset="0"/>
                <a:cs typeface="Arial" panose="020B0604020202020204" pitchFamily="34" charset="0"/>
              </a:rPr>
              <a:t>Further refine the full set of research gaps into a more manageable “longlist” of 30–50 research gaps (ultimately 43) from which a set of proposed RPS was identified through a survey and workshop with SMEs who participated in the listening sessions.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Structure components of a self-assessment tool designed to aid STAs to identify and prioritize critical issues and associated threats and opportunities that characterize the same future transportation challenges embodied by the research gaps. The tool also facilitates the development of strategies to address these challenges in agencies’ programmatic initiatives.</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8</a:t>
            </a:fld>
            <a:endParaRPr lang="en-US"/>
          </a:p>
        </p:txBody>
      </p:sp>
    </p:spTree>
    <p:extLst>
      <p:ext uri="{BB962C8B-B14F-4D97-AF65-F5344CB8AC3E}">
        <p14:creationId xmlns:p14="http://schemas.microsoft.com/office/powerpoint/2010/main" val="332904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primary product of the study is 18 RPS proposed for consideration as future NCHRP research projects or other research initiatives. These RPS are a product of a series of analyses beginning with the review of the CIHS and CIT2019 reports and concluding with a second round of engagement with transportation SMEs to prioritize and refine them (survey and workshop). The analytical procedure was used to narrow down from 165 research gaps to these 18 RPS. They are presented in standard NCHRP RPS format.</a:t>
            </a:r>
            <a:endParaRPr lang="en-US" i="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DCB2A13-6495-4AD3-9924-78B841E5777F}" type="slidenum">
              <a:rPr lang="en-US" smtClean="0"/>
              <a:t>9</a:t>
            </a:fld>
            <a:endParaRPr lang="en-US"/>
          </a:p>
        </p:txBody>
      </p:sp>
    </p:spTree>
    <p:extLst>
      <p:ext uri="{BB962C8B-B14F-4D97-AF65-F5344CB8AC3E}">
        <p14:creationId xmlns:p14="http://schemas.microsoft.com/office/powerpoint/2010/main" val="1568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 2 Images v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D0A4D8-26FE-934D-B2CF-D19103D592A8}"/>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699" y="0"/>
            <a:ext cx="12190602"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2106079"/>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2120486"/>
            <a:ext cx="4051209" cy="2818459"/>
          </a:xfrm>
        </p:spPr>
        <p:txBody>
          <a:bodyPr anchor="t">
            <a:normAutofit/>
          </a:bodyPr>
          <a:lstStyle>
            <a:lvl1pPr>
              <a:defRPr sz="4400" b="1" i="0">
                <a:latin typeface="Montserrat" pitchFamily="2" charset="77"/>
              </a:defRPr>
            </a:lvl1pPr>
          </a:lstStyle>
          <a:p>
            <a:r>
              <a:rPr lang="fr-CA" dirty="0"/>
              <a:t>Insert </a:t>
            </a:r>
            <a:r>
              <a:rPr lang="fr-CA" dirty="0" err="1"/>
              <a:t>presentation</a:t>
            </a:r>
            <a:r>
              <a:rPr lang="fr-CA" dirty="0"/>
              <a:t> </a:t>
            </a:r>
            <a:r>
              <a:rPr lang="fr-CA" dirty="0" err="1"/>
              <a:t>title</a:t>
            </a:r>
            <a:r>
              <a:rPr lang="fr-CA" dirty="0"/>
              <a:t> </a:t>
            </a:r>
            <a:r>
              <a:rPr lang="fr-CA" dirty="0" err="1"/>
              <a:t>here</a:t>
            </a:r>
            <a:endParaRPr lang="fr-FR" dirty="0"/>
          </a:p>
        </p:txBody>
      </p:sp>
      <p:pic>
        <p:nvPicPr>
          <p:cNvPr id="10" name="Graphique 9">
            <a:extLst>
              <a:ext uri="{FF2B5EF4-FFF2-40B4-BE49-F238E27FC236}">
                <a16:creationId xmlns:a16="http://schemas.microsoft.com/office/drawing/2014/main" id="{541DC31D-9F3A-904E-82ED-23F4A3AC057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r="44488" b="45876"/>
          <a:stretch/>
        </p:blipFill>
        <p:spPr>
          <a:xfrm>
            <a:off x="7644456" y="0"/>
            <a:ext cx="4547544" cy="2106079"/>
          </a:xfrm>
          <a:prstGeom prst="rect">
            <a:avLst/>
          </a:prstGeom>
        </p:spPr>
      </p:pic>
      <p:sp>
        <p:nvSpPr>
          <p:cNvPr id="16" name="Sous-titre 2">
            <a:extLst>
              <a:ext uri="{FF2B5EF4-FFF2-40B4-BE49-F238E27FC236}">
                <a16:creationId xmlns:a16="http://schemas.microsoft.com/office/drawing/2014/main" id="{E8A38392-795E-D840-BD2D-E077C72164A6}"/>
              </a:ext>
            </a:extLst>
          </p:cNvPr>
          <p:cNvSpPr>
            <a:spLocks noGrp="1"/>
          </p:cNvSpPr>
          <p:nvPr>
            <p:ph type="subTitle" idx="1" hasCustomPrompt="1"/>
          </p:nvPr>
        </p:nvSpPr>
        <p:spPr>
          <a:xfrm>
            <a:off x="1774798" y="5144015"/>
            <a:ext cx="4051236" cy="948810"/>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Insert </a:t>
            </a:r>
            <a:r>
              <a:rPr lang="fr-CA" dirty="0" err="1"/>
              <a:t>sub-title</a:t>
            </a:r>
            <a:r>
              <a:rPr lang="fr-CA" dirty="0"/>
              <a:t> and/or speakers </a:t>
            </a:r>
            <a:r>
              <a:rPr lang="fr-CA" dirty="0" err="1"/>
              <a:t>here</a:t>
            </a:r>
            <a:endParaRPr lang="fr-FR" dirty="0"/>
          </a:p>
        </p:txBody>
      </p:sp>
      <p:sp>
        <p:nvSpPr>
          <p:cNvPr id="9" name="Espace réservé de la date 20">
            <a:extLst>
              <a:ext uri="{FF2B5EF4-FFF2-40B4-BE49-F238E27FC236}">
                <a16:creationId xmlns:a16="http://schemas.microsoft.com/office/drawing/2014/main" id="{9F04BAC4-8BE3-E347-8926-ECCBB391CFA8}"/>
              </a:ext>
            </a:extLst>
          </p:cNvPr>
          <p:cNvSpPr>
            <a:spLocks noGrp="1"/>
          </p:cNvSpPr>
          <p:nvPr>
            <p:ph type="dt" sz="half" idx="2"/>
          </p:nvPr>
        </p:nvSpPr>
        <p:spPr>
          <a:xfrm>
            <a:off x="1774825" y="6103886"/>
            <a:ext cx="4051209" cy="312789"/>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fr-FR" sz="1000" dirty="0"/>
          </a:p>
        </p:txBody>
      </p:sp>
    </p:spTree>
    <p:extLst>
      <p:ext uri="{BB962C8B-B14F-4D97-AF65-F5344CB8AC3E}">
        <p14:creationId xmlns:p14="http://schemas.microsoft.com/office/powerpoint/2010/main" val="37438149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4068611" cy="863600"/>
          </a:xfrm>
          <a:prstGeom prst="rect">
            <a:avLst/>
          </a:prstGeom>
        </p:spPr>
        <p:txBody>
          <a:bodyPr anchor="t" anchorCtr="0"/>
          <a:lstStyle>
            <a:lvl1pPr>
              <a:lnSpc>
                <a:spcPct val="100000"/>
              </a:lnSpc>
              <a:defRPr>
                <a:solidFill>
                  <a:schemeClr val="tx1"/>
                </a:solidFill>
                <a:latin typeface="Montserrat" pitchFamily="2" charset="77"/>
              </a:defRPr>
            </a:lvl1pPr>
          </a:lstStyle>
          <a:p>
            <a:r>
              <a:rPr lang="en-CA" dirty="0"/>
              <a:t>Insert slide title here</a:t>
            </a:r>
            <a:endParaRPr lang="en-US" dirty="0"/>
          </a:p>
        </p:txBody>
      </p:sp>
      <p:cxnSp>
        <p:nvCxnSpPr>
          <p:cNvPr id="8" name="Connecteur droit 7">
            <a:extLst>
              <a:ext uri="{FF2B5EF4-FFF2-40B4-BE49-F238E27FC236}">
                <a16:creationId xmlns:a16="http://schemas.microsoft.com/office/drawing/2014/main" id="{ADE54276-F1B0-144F-B43C-0076C18566CB}"/>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1774825" y="3286126"/>
            <a:ext cx="4068607" cy="2806700"/>
          </a:xfrm>
        </p:spPr>
        <p:txBody>
          <a:bodyPr anchor="t">
            <a:normAutofit/>
          </a:bodyPr>
          <a:lstStyle>
            <a:lvl1pPr marL="11113" indent="-11113">
              <a:lnSpc>
                <a:spcPct val="150000"/>
              </a:lnSpc>
              <a:buNone/>
              <a:tabLst/>
              <a:defRPr sz="1400"/>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12" name="Espace réservé du contenu 5">
            <a:extLst>
              <a:ext uri="{FF2B5EF4-FFF2-40B4-BE49-F238E27FC236}">
                <a16:creationId xmlns:a16="http://schemas.microsoft.com/office/drawing/2014/main" id="{75F8C928-C01B-314F-A058-0D4CAC19A0DD}"/>
              </a:ext>
            </a:extLst>
          </p:cNvPr>
          <p:cNvSpPr>
            <a:spLocks noGrp="1"/>
          </p:cNvSpPr>
          <p:nvPr>
            <p:ph sz="quarter" idx="15" hasCustomPrompt="1"/>
          </p:nvPr>
        </p:nvSpPr>
        <p:spPr>
          <a:xfrm>
            <a:off x="6096000" y="765176"/>
            <a:ext cx="4571999" cy="5327650"/>
          </a:xfrm>
        </p:spPr>
        <p:txBody>
          <a:bodyPr>
            <a:normAutofit/>
          </a:bodyPr>
          <a:lstStyle>
            <a:lvl1pPr marL="11113" indent="-11113">
              <a:buNone/>
              <a:tabLst/>
              <a:defRPr sz="1400">
                <a:solidFill>
                  <a:schemeClr val="tx1"/>
                </a:solidFill>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7" name="Sous-titre 2">
            <a:extLst>
              <a:ext uri="{FF2B5EF4-FFF2-40B4-BE49-F238E27FC236}">
                <a16:creationId xmlns:a16="http://schemas.microsoft.com/office/drawing/2014/main" id="{D62AB2BB-F877-BC44-9B9C-9FBE7033AB2B}"/>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346732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 Column + Small Image 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8835"/>
            <a:ext cx="4317993" cy="858253"/>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1774825" y="3286125"/>
            <a:ext cx="4317993"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9" name="Sous-titre 2">
            <a:extLst>
              <a:ext uri="{FF2B5EF4-FFF2-40B4-BE49-F238E27FC236}">
                <a16:creationId xmlns:a16="http://schemas.microsoft.com/office/drawing/2014/main" id="{12A8C2EE-57DA-0049-991E-491AB557411F}"/>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37927400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e Column + Small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10" name="Espace réservé du contenu 5">
            <a:extLst>
              <a:ext uri="{FF2B5EF4-FFF2-40B4-BE49-F238E27FC236}">
                <a16:creationId xmlns:a16="http://schemas.microsoft.com/office/drawing/2014/main" id="{9BF21FE6-BD4D-BA40-B273-BEE5A686673A}"/>
              </a:ext>
            </a:extLst>
          </p:cNvPr>
          <p:cNvSpPr>
            <a:spLocks noGrp="1"/>
          </p:cNvSpPr>
          <p:nvPr>
            <p:ph sz="quarter" idx="14" hasCustomPrompt="1"/>
          </p:nvPr>
        </p:nvSpPr>
        <p:spPr>
          <a:xfrm>
            <a:off x="1774826" y="3284538"/>
            <a:ext cx="5868988" cy="2808288"/>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9" name="Sous-titre 2">
            <a:extLst>
              <a:ext uri="{FF2B5EF4-FFF2-40B4-BE49-F238E27FC236}">
                <a16:creationId xmlns:a16="http://schemas.microsoft.com/office/drawing/2014/main" id="{F94C0708-83E4-9541-8B92-DF6F3225B81A}"/>
              </a:ext>
            </a:extLst>
          </p:cNvPr>
          <p:cNvSpPr>
            <a:spLocks noGrp="1"/>
          </p:cNvSpPr>
          <p:nvPr>
            <p:ph type="subTitle" idx="1" hasCustomPrompt="1"/>
          </p:nvPr>
        </p:nvSpPr>
        <p:spPr>
          <a:xfrm>
            <a:off x="1882775" y="765175"/>
            <a:ext cx="1080917" cy="230832"/>
          </a:xfrm>
          <a:prstGeom prst="rect">
            <a:avLst/>
          </a:prstGeom>
          <a:solidFill>
            <a:schemeClr val="accent4"/>
          </a:solidFill>
        </p:spPr>
        <p:txBody>
          <a:bodyPr vert="horz" wrap="squar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1052144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s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33" y="1233488"/>
            <a:ext cx="5868980" cy="863600"/>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cxnSp>
        <p:nvCxnSpPr>
          <p:cNvPr id="6" name="Connecteur droit 5">
            <a:extLst>
              <a:ext uri="{FF2B5EF4-FFF2-40B4-BE49-F238E27FC236}">
                <a16:creationId xmlns:a16="http://schemas.microsoft.com/office/drawing/2014/main" id="{CD7DDED3-1DAE-8E49-971B-21E395DCFE10}"/>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Espace réservé du contenu 5">
            <a:extLst>
              <a:ext uri="{FF2B5EF4-FFF2-40B4-BE49-F238E27FC236}">
                <a16:creationId xmlns:a16="http://schemas.microsoft.com/office/drawing/2014/main" id="{A7B7CCA2-57AA-0C45-B16A-843A62AE92F4}"/>
              </a:ext>
            </a:extLst>
          </p:cNvPr>
          <p:cNvSpPr>
            <a:spLocks noGrp="1"/>
          </p:cNvSpPr>
          <p:nvPr>
            <p:ph sz="quarter" idx="14" hasCustomPrompt="1"/>
          </p:nvPr>
        </p:nvSpPr>
        <p:spPr>
          <a:xfrm>
            <a:off x="1774824" y="3284539"/>
            <a:ext cx="4321173"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9" name="Espace réservé du contenu 5">
            <a:extLst>
              <a:ext uri="{FF2B5EF4-FFF2-40B4-BE49-F238E27FC236}">
                <a16:creationId xmlns:a16="http://schemas.microsoft.com/office/drawing/2014/main" id="{48B7F111-0A58-2046-9EF2-BF4F50A0E9BD}"/>
              </a:ext>
            </a:extLst>
          </p:cNvPr>
          <p:cNvSpPr>
            <a:spLocks noGrp="1"/>
          </p:cNvSpPr>
          <p:nvPr>
            <p:ph sz="quarter" idx="17" hasCustomPrompt="1"/>
          </p:nvPr>
        </p:nvSpPr>
        <p:spPr>
          <a:xfrm>
            <a:off x="6342860" y="3284539"/>
            <a:ext cx="4321173"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8" name="Sous-titre 2">
            <a:extLst>
              <a:ext uri="{FF2B5EF4-FFF2-40B4-BE49-F238E27FC236}">
                <a16:creationId xmlns:a16="http://schemas.microsoft.com/office/drawing/2014/main" id="{C6CA6728-E119-A440-9891-541FAFE976E4}"/>
              </a:ext>
            </a:extLst>
          </p:cNvPr>
          <p:cNvSpPr>
            <a:spLocks noGrp="1"/>
          </p:cNvSpPr>
          <p:nvPr>
            <p:ph type="subTitle" idx="1" hasCustomPrompt="1"/>
          </p:nvPr>
        </p:nvSpPr>
        <p:spPr>
          <a:xfrm>
            <a:off x="1882775" y="765175"/>
            <a:ext cx="1054971" cy="230832"/>
          </a:xfrm>
          <a:prstGeom prst="rect">
            <a:avLst/>
          </a:prstGeom>
          <a:solidFill>
            <a:schemeClr val="accent4"/>
          </a:solidFill>
        </p:spPr>
        <p:txBody>
          <a:bodyPr vert="horz" wrap="squar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20621578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Columns +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837"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18" name="Espace réservé du contenu 5">
            <a:extLst>
              <a:ext uri="{FF2B5EF4-FFF2-40B4-BE49-F238E27FC236}">
                <a16:creationId xmlns:a16="http://schemas.microsoft.com/office/drawing/2014/main" id="{D7207EEA-071F-A143-8135-5970FB62E6A4}"/>
              </a:ext>
            </a:extLst>
          </p:cNvPr>
          <p:cNvSpPr>
            <a:spLocks noGrp="1"/>
          </p:cNvSpPr>
          <p:nvPr>
            <p:ph sz="quarter" idx="23" hasCustomPrompt="1"/>
          </p:nvPr>
        </p:nvSpPr>
        <p:spPr>
          <a:xfrm>
            <a:off x="5002108"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20" name="Espace réservé du contenu 5">
            <a:extLst>
              <a:ext uri="{FF2B5EF4-FFF2-40B4-BE49-F238E27FC236}">
                <a16:creationId xmlns:a16="http://schemas.microsoft.com/office/drawing/2014/main" id="{FA20CD20-89EF-D64C-8B4F-E4C296865351}"/>
              </a:ext>
            </a:extLst>
          </p:cNvPr>
          <p:cNvSpPr>
            <a:spLocks noGrp="1"/>
          </p:cNvSpPr>
          <p:nvPr>
            <p:ph sz="quarter" idx="25" hasCustomPrompt="1"/>
          </p:nvPr>
        </p:nvSpPr>
        <p:spPr>
          <a:xfrm>
            <a:off x="8071708"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9" name="Sous-titre 2">
            <a:extLst>
              <a:ext uri="{FF2B5EF4-FFF2-40B4-BE49-F238E27FC236}">
                <a16:creationId xmlns:a16="http://schemas.microsoft.com/office/drawing/2014/main" id="{85629D13-4883-0749-940C-083A02E0D2A4}"/>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cxnSp>
        <p:nvCxnSpPr>
          <p:cNvPr id="11" name="Connecteur droit 10">
            <a:extLst>
              <a:ext uri="{FF2B5EF4-FFF2-40B4-BE49-F238E27FC236}">
                <a16:creationId xmlns:a16="http://schemas.microsoft.com/office/drawing/2014/main" id="{5E9DDD07-8AC0-B047-8E80-0D66E545EB2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8481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image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2" name="Title 1"/>
          <p:cNvSpPr>
            <a:spLocks noGrp="1"/>
          </p:cNvSpPr>
          <p:nvPr>
            <p:ph type="title" hasCustomPrompt="1"/>
          </p:nvPr>
        </p:nvSpPr>
        <p:spPr>
          <a:xfrm>
            <a:off x="4577316" y="1233488"/>
            <a:ext cx="6090684" cy="863601"/>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9" name="Espace réservé du contenu 5">
            <a:extLst>
              <a:ext uri="{FF2B5EF4-FFF2-40B4-BE49-F238E27FC236}">
                <a16:creationId xmlns:a16="http://schemas.microsoft.com/office/drawing/2014/main" id="{2512BE42-6582-0545-ABDF-161246E5770C}"/>
              </a:ext>
            </a:extLst>
          </p:cNvPr>
          <p:cNvSpPr>
            <a:spLocks noGrp="1"/>
          </p:cNvSpPr>
          <p:nvPr>
            <p:ph sz="quarter" idx="14" hasCustomPrompt="1"/>
          </p:nvPr>
        </p:nvSpPr>
        <p:spPr>
          <a:xfrm>
            <a:off x="4584698" y="3298444"/>
            <a:ext cx="6083302" cy="2794382"/>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10" name="Sous-titre 2">
            <a:extLst>
              <a:ext uri="{FF2B5EF4-FFF2-40B4-BE49-F238E27FC236}">
                <a16:creationId xmlns:a16="http://schemas.microsoft.com/office/drawing/2014/main" id="{C9423575-8BE5-2347-B766-601788C53C50}"/>
              </a:ext>
            </a:extLst>
          </p:cNvPr>
          <p:cNvSpPr>
            <a:spLocks noGrp="1"/>
          </p:cNvSpPr>
          <p:nvPr>
            <p:ph type="subTitle" idx="1" hasCustomPrompt="1"/>
          </p:nvPr>
        </p:nvSpPr>
        <p:spPr>
          <a:xfrm>
            <a:off x="4678916" y="773456"/>
            <a:ext cx="1085118" cy="230832"/>
          </a:xfrm>
          <a:prstGeom prst="rect">
            <a:avLst/>
          </a:prstGeom>
          <a:solidFill>
            <a:schemeClr val="accent4"/>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1085071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Charts &amp;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811" y="1233488"/>
            <a:ext cx="4314190" cy="863600"/>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6" name="Espace réservé du contenu 5">
            <a:extLst>
              <a:ext uri="{FF2B5EF4-FFF2-40B4-BE49-F238E27FC236}">
                <a16:creationId xmlns:a16="http://schemas.microsoft.com/office/drawing/2014/main" id="{71125539-AA28-EA4D-BFFC-FCD1D94307EB}"/>
              </a:ext>
            </a:extLst>
          </p:cNvPr>
          <p:cNvSpPr>
            <a:spLocks noGrp="1"/>
          </p:cNvSpPr>
          <p:nvPr>
            <p:ph sz="quarter" idx="15" hasCustomPrompt="1"/>
          </p:nvPr>
        </p:nvSpPr>
        <p:spPr>
          <a:xfrm>
            <a:off x="4583117" y="2361445"/>
            <a:ext cx="6084885" cy="4496555"/>
          </a:xfrm>
          <a:solidFill>
            <a:schemeClr val="accent4"/>
          </a:solidFill>
        </p:spPr>
        <p:txBody>
          <a:bodyPr lIns="720000" tIns="720000" rIns="720000" bIns="720000" anchor="t"/>
          <a:lstStyle>
            <a:lvl1pPr marL="11113" indent="-11113" algn="l">
              <a:buNone/>
              <a:tabLst/>
              <a:defRPr sz="1200"/>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cxnSp>
        <p:nvCxnSpPr>
          <p:cNvPr id="11" name="Connecteur droit 10">
            <a:extLst>
              <a:ext uri="{FF2B5EF4-FFF2-40B4-BE49-F238E27FC236}">
                <a16:creationId xmlns:a16="http://schemas.microsoft.com/office/drawing/2014/main" id="{034825F6-3FBB-B347-99F9-6C1801EE913F}"/>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94D74D6B-DD34-DB48-A686-3C5D556AE015}"/>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828488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Headshot + Quote">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524000" y="765176"/>
            <a:ext cx="6119813" cy="609282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5" name="Espace réservé du contenu 5">
            <a:extLst>
              <a:ext uri="{FF2B5EF4-FFF2-40B4-BE49-F238E27FC236}">
                <a16:creationId xmlns:a16="http://schemas.microsoft.com/office/drawing/2014/main" id="{12174365-864E-F942-92B5-A13EB52EFDF1}"/>
              </a:ext>
            </a:extLst>
          </p:cNvPr>
          <p:cNvSpPr>
            <a:spLocks noGrp="1"/>
          </p:cNvSpPr>
          <p:nvPr>
            <p:ph sz="quarter" idx="14" hasCustomPrompt="1"/>
          </p:nvPr>
        </p:nvSpPr>
        <p:spPr>
          <a:xfrm>
            <a:off x="6096000" y="2349499"/>
            <a:ext cx="4572000" cy="3019669"/>
          </a:xfrm>
        </p:spPr>
        <p:txBody>
          <a:bodyPr anchor="b"/>
          <a:lstStyle>
            <a:lvl1pPr marL="11113" indent="-11113">
              <a:buNone/>
              <a:tabLst/>
              <a:defRPr sz="1800">
                <a:latin typeface="Montserrat" pitchFamily="2" charset="77"/>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3" name="Espace réservé du texte 2">
            <a:extLst>
              <a:ext uri="{FF2B5EF4-FFF2-40B4-BE49-F238E27FC236}">
                <a16:creationId xmlns:a16="http://schemas.microsoft.com/office/drawing/2014/main" id="{6A0DC2D0-4F63-E945-9BE6-4E9EE92788F7}"/>
              </a:ext>
            </a:extLst>
          </p:cNvPr>
          <p:cNvSpPr>
            <a:spLocks noGrp="1"/>
          </p:cNvSpPr>
          <p:nvPr>
            <p:ph type="body" sz="quarter" idx="15" hasCustomPrompt="1"/>
          </p:nvPr>
        </p:nvSpPr>
        <p:spPr>
          <a:xfrm>
            <a:off x="6096000" y="5674468"/>
            <a:ext cx="4572000" cy="418358"/>
          </a:xfrm>
        </p:spPr>
        <p:txBody>
          <a:bodyPr anchor="ctr"/>
          <a:lstStyle>
            <a:lvl1pPr>
              <a:buNone/>
              <a:defRPr b="1"/>
            </a:lvl1pPr>
          </a:lstStyle>
          <a:p>
            <a:pPr lvl="0"/>
            <a:r>
              <a:rPr lang="fr-FR" dirty="0" err="1"/>
              <a:t>Firstname</a:t>
            </a:r>
            <a:r>
              <a:rPr lang="fr-FR" dirty="0"/>
              <a:t> </a:t>
            </a:r>
            <a:r>
              <a:rPr lang="fr-FR" dirty="0" err="1"/>
              <a:t>Lastname</a:t>
            </a:r>
            <a:r>
              <a:rPr lang="fr-FR" dirty="0"/>
              <a:t>, </a:t>
            </a:r>
            <a:r>
              <a:rPr lang="fr-FR" dirty="0" err="1"/>
              <a:t>Title</a:t>
            </a:r>
            <a:endParaRPr lang="fr-FR" dirty="0"/>
          </a:p>
        </p:txBody>
      </p:sp>
    </p:spTree>
    <p:extLst>
      <p:ext uri="{BB962C8B-B14F-4D97-AF65-F5344CB8AC3E}">
        <p14:creationId xmlns:p14="http://schemas.microsoft.com/office/powerpoint/2010/main" val="4027849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Projec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5" name="Picture Placeholder 29">
            <a:extLst>
              <a:ext uri="{FF2B5EF4-FFF2-40B4-BE49-F238E27FC236}">
                <a16:creationId xmlns:a16="http://schemas.microsoft.com/office/drawing/2014/main" id="{34BCB7B5-9FA6-B84B-A12F-F8B14EF61311}"/>
              </a:ext>
            </a:extLst>
          </p:cNvPr>
          <p:cNvSpPr>
            <a:spLocks noGrp="1"/>
          </p:cNvSpPr>
          <p:nvPr>
            <p:ph type="pic" sz="quarter" idx="12" hasCustomPrompt="1"/>
          </p:nvPr>
        </p:nvSpPr>
        <p:spPr>
          <a:xfrm>
            <a:off x="1520042" y="2349500"/>
            <a:ext cx="9147958"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7" name="Espace réservé du contenu 5">
            <a:extLst>
              <a:ext uri="{FF2B5EF4-FFF2-40B4-BE49-F238E27FC236}">
                <a16:creationId xmlns:a16="http://schemas.microsoft.com/office/drawing/2014/main" id="{4CF27FDF-3EC0-7F4D-93AC-4FB2B30A61D5}"/>
              </a:ext>
            </a:extLst>
          </p:cNvPr>
          <p:cNvSpPr>
            <a:spLocks noGrp="1"/>
          </p:cNvSpPr>
          <p:nvPr>
            <p:ph sz="quarter" idx="18" hasCustomPrompt="1"/>
          </p:nvPr>
        </p:nvSpPr>
        <p:spPr>
          <a:xfrm>
            <a:off x="7630475" y="6093122"/>
            <a:ext cx="3037525" cy="764878"/>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6" name="Sous-titre 2">
            <a:extLst>
              <a:ext uri="{FF2B5EF4-FFF2-40B4-BE49-F238E27FC236}">
                <a16:creationId xmlns:a16="http://schemas.microsoft.com/office/drawing/2014/main" id="{CE92AE4F-7B06-324F-BE56-051333511441}"/>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863653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Project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9B4-2208-4808-A778-30BFDD4E6313}"/>
              </a:ext>
            </a:extLst>
          </p:cNvPr>
          <p:cNvSpPr>
            <a:spLocks noGrp="1"/>
          </p:cNvSpPr>
          <p:nvPr>
            <p:ph type="title" hasCustomPrompt="1"/>
          </p:nvPr>
        </p:nvSpPr>
        <p:spPr>
          <a:xfrm>
            <a:off x="1774824" y="1243879"/>
            <a:ext cx="5868989" cy="853209"/>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3" name="Picture Placeholder 29">
            <a:extLst>
              <a:ext uri="{FF2B5EF4-FFF2-40B4-BE49-F238E27FC236}">
                <a16:creationId xmlns:a16="http://schemas.microsoft.com/office/drawing/2014/main" id="{E936F002-AF97-4ADB-9AB6-F89D9BAF6217}"/>
              </a:ext>
            </a:extLst>
          </p:cNvPr>
          <p:cNvSpPr>
            <a:spLocks noGrp="1"/>
          </p:cNvSpPr>
          <p:nvPr>
            <p:ph type="pic" sz="quarter" idx="12" hasCustomPrompt="1"/>
          </p:nvPr>
        </p:nvSpPr>
        <p:spPr>
          <a:xfrm>
            <a:off x="1524001" y="2349500"/>
            <a:ext cx="4571999"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6" name="Picture Placeholder 29">
            <a:extLst>
              <a:ext uri="{FF2B5EF4-FFF2-40B4-BE49-F238E27FC236}">
                <a16:creationId xmlns:a16="http://schemas.microsoft.com/office/drawing/2014/main" id="{A52AC3B6-48AD-CD41-93B9-0A2293E0720D}"/>
              </a:ext>
            </a:extLst>
          </p:cNvPr>
          <p:cNvSpPr>
            <a:spLocks noGrp="1"/>
          </p:cNvSpPr>
          <p:nvPr>
            <p:ph type="pic" sz="quarter" idx="13" hasCustomPrompt="1"/>
          </p:nvPr>
        </p:nvSpPr>
        <p:spPr>
          <a:xfrm>
            <a:off x="6096000" y="2344960"/>
            <a:ext cx="4572001" cy="451303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8" name="Espace réservé du contenu 5">
            <a:extLst>
              <a:ext uri="{FF2B5EF4-FFF2-40B4-BE49-F238E27FC236}">
                <a16:creationId xmlns:a16="http://schemas.microsoft.com/office/drawing/2014/main" id="{4BDB0F79-BF91-5045-B808-F656140C3070}"/>
              </a:ext>
            </a:extLst>
          </p:cNvPr>
          <p:cNvSpPr>
            <a:spLocks noGrp="1"/>
          </p:cNvSpPr>
          <p:nvPr>
            <p:ph sz="quarter" idx="16" hasCustomPrompt="1"/>
          </p:nvPr>
        </p:nvSpPr>
        <p:spPr>
          <a:xfrm>
            <a:off x="1524759" y="6092826"/>
            <a:ext cx="3056151" cy="765174"/>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9" name="Espace réservé du contenu 5">
            <a:extLst>
              <a:ext uri="{FF2B5EF4-FFF2-40B4-BE49-F238E27FC236}">
                <a16:creationId xmlns:a16="http://schemas.microsoft.com/office/drawing/2014/main" id="{C2D55491-F943-8B44-996B-70FC3C85A931}"/>
              </a:ext>
            </a:extLst>
          </p:cNvPr>
          <p:cNvSpPr>
            <a:spLocks noGrp="1"/>
          </p:cNvSpPr>
          <p:nvPr>
            <p:ph sz="quarter" idx="17" hasCustomPrompt="1"/>
          </p:nvPr>
        </p:nvSpPr>
        <p:spPr>
          <a:xfrm>
            <a:off x="6096000" y="6092825"/>
            <a:ext cx="3060700" cy="765175"/>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10" name="Sous-titre 2">
            <a:extLst>
              <a:ext uri="{FF2B5EF4-FFF2-40B4-BE49-F238E27FC236}">
                <a16:creationId xmlns:a16="http://schemas.microsoft.com/office/drawing/2014/main" id="{2FE52577-4208-0447-8606-83D25ECC55B1}"/>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2139246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itle + 2 Images v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F1DD9C-09C9-3E40-AF78-19B264C71093}"/>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699" y="-1"/>
            <a:ext cx="9143301"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44000" y="0"/>
            <a:ext cx="30473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pic>
        <p:nvPicPr>
          <p:cNvPr id="5" name="Graphique 4">
            <a:extLst>
              <a:ext uri="{FF2B5EF4-FFF2-40B4-BE49-F238E27FC236}">
                <a16:creationId xmlns:a16="http://schemas.microsoft.com/office/drawing/2014/main" id="{3418EB9D-1D48-6C4D-B576-C1E0B669F5F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r="44488" b="45876"/>
          <a:stretch/>
        </p:blipFill>
        <p:spPr>
          <a:xfrm>
            <a:off x="7644456" y="0"/>
            <a:ext cx="4547544" cy="2106079"/>
          </a:xfrm>
          <a:prstGeom prst="rect">
            <a:avLst/>
          </a:prstGeom>
        </p:spPr>
      </p:pic>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3035300" y="2106079"/>
            <a:ext cx="4608457" cy="2818459"/>
          </a:xfrm>
        </p:spPr>
        <p:txBody>
          <a:bodyPr anchor="t">
            <a:normAutofit/>
          </a:bodyPr>
          <a:lstStyle>
            <a:lvl1pPr>
              <a:defRPr sz="4400" b="1" i="0">
                <a:latin typeface="Montserrat" pitchFamily="2" charset="77"/>
              </a:defRPr>
            </a:lvl1pPr>
          </a:lstStyle>
          <a:p>
            <a:r>
              <a:rPr lang="fr-CA" dirty="0"/>
              <a:t>Insert </a:t>
            </a:r>
            <a:r>
              <a:rPr lang="fr-CA" dirty="0" err="1"/>
              <a:t>presentation</a:t>
            </a:r>
            <a:r>
              <a:rPr lang="fr-CA" dirty="0"/>
              <a:t> </a:t>
            </a:r>
            <a:r>
              <a:rPr lang="fr-CA" dirty="0" err="1"/>
              <a:t>title</a:t>
            </a:r>
            <a:r>
              <a:rPr lang="fr-CA" dirty="0"/>
              <a:t> </a:t>
            </a:r>
            <a:r>
              <a:rPr lang="fr-CA" dirty="0" err="1"/>
              <a:t>here</a:t>
            </a:r>
            <a:endParaRPr lang="fr-FR" dirty="0"/>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3035300" y="5117193"/>
            <a:ext cx="4608459" cy="975632"/>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Insert </a:t>
            </a:r>
            <a:r>
              <a:rPr lang="fr-CA" dirty="0" err="1"/>
              <a:t>sub-title</a:t>
            </a:r>
            <a:r>
              <a:rPr lang="fr-CA" dirty="0"/>
              <a:t> and/or speakers </a:t>
            </a:r>
            <a:r>
              <a:rPr lang="fr-CA" dirty="0" err="1"/>
              <a:t>here</a:t>
            </a:r>
            <a:endParaRPr lang="fr-FR" dirty="0"/>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3035300" y="6092825"/>
            <a:ext cx="4608457" cy="323850"/>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fr-FR" sz="1000" dirty="0"/>
          </a:p>
        </p:txBody>
      </p:sp>
    </p:spTree>
    <p:extLst>
      <p:ext uri="{BB962C8B-B14F-4D97-AF65-F5344CB8AC3E}">
        <p14:creationId xmlns:p14="http://schemas.microsoft.com/office/powerpoint/2010/main" val="37047626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Title + 3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7624548" y="765174"/>
            <a:ext cx="4567452" cy="30331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dirty="0"/>
              <a:t>Insert hero image here</a:t>
            </a:r>
          </a:p>
        </p:txBody>
      </p:sp>
      <p:sp>
        <p:nvSpPr>
          <p:cNvPr id="6" name="Title 1">
            <a:extLst>
              <a:ext uri="{FF2B5EF4-FFF2-40B4-BE49-F238E27FC236}">
                <a16:creationId xmlns:a16="http://schemas.microsoft.com/office/drawing/2014/main" id="{0D424131-FF99-F142-8753-6D75B233E3CF}"/>
              </a:ext>
            </a:extLst>
          </p:cNvPr>
          <p:cNvSpPr>
            <a:spLocks noGrp="1"/>
          </p:cNvSpPr>
          <p:nvPr>
            <p:ph type="title" hasCustomPrompt="1"/>
          </p:nvPr>
        </p:nvSpPr>
        <p:spPr>
          <a:xfrm>
            <a:off x="1775667" y="1233488"/>
            <a:ext cx="5539533" cy="863600"/>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13" name="Espace réservé du contenu 5">
            <a:extLst>
              <a:ext uri="{FF2B5EF4-FFF2-40B4-BE49-F238E27FC236}">
                <a16:creationId xmlns:a16="http://schemas.microsoft.com/office/drawing/2014/main" id="{40121577-953A-8B45-849A-FD6ACDD28FA0}"/>
              </a:ext>
            </a:extLst>
          </p:cNvPr>
          <p:cNvSpPr>
            <a:spLocks noGrp="1"/>
          </p:cNvSpPr>
          <p:nvPr>
            <p:ph sz="quarter" idx="16" hasCustomPrompt="1"/>
          </p:nvPr>
        </p:nvSpPr>
        <p:spPr>
          <a:xfrm>
            <a:off x="1528548" y="4557600"/>
            <a:ext cx="3063433" cy="762473"/>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15" name="Espace réservé du contenu 5">
            <a:extLst>
              <a:ext uri="{FF2B5EF4-FFF2-40B4-BE49-F238E27FC236}">
                <a16:creationId xmlns:a16="http://schemas.microsoft.com/office/drawing/2014/main" id="{3B91879F-1E1F-8045-BBD6-E89FEB490182}"/>
              </a:ext>
            </a:extLst>
          </p:cNvPr>
          <p:cNvSpPr>
            <a:spLocks noGrp="1"/>
          </p:cNvSpPr>
          <p:nvPr>
            <p:ph sz="quarter" idx="18" hasCustomPrompt="1"/>
          </p:nvPr>
        </p:nvSpPr>
        <p:spPr>
          <a:xfrm>
            <a:off x="7625927" y="3033714"/>
            <a:ext cx="3037525" cy="764878"/>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hero image here</a:t>
            </a:r>
          </a:p>
        </p:txBody>
      </p:sp>
      <p:sp>
        <p:nvSpPr>
          <p:cNvPr id="14" name="Espace réservé du contenu 5">
            <a:extLst>
              <a:ext uri="{FF2B5EF4-FFF2-40B4-BE49-F238E27FC236}">
                <a16:creationId xmlns:a16="http://schemas.microsoft.com/office/drawing/2014/main" id="{E8848969-F0CD-6A43-9CC8-58BAB864A188}"/>
              </a:ext>
            </a:extLst>
          </p:cNvPr>
          <p:cNvSpPr>
            <a:spLocks noGrp="1"/>
          </p:cNvSpPr>
          <p:nvPr>
            <p:ph sz="quarter" idx="17" hasCustomPrompt="1"/>
          </p:nvPr>
        </p:nvSpPr>
        <p:spPr>
          <a:xfrm>
            <a:off x="4574177" y="6092826"/>
            <a:ext cx="3063433" cy="765193"/>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10" name="Sous-titre 2">
            <a:extLst>
              <a:ext uri="{FF2B5EF4-FFF2-40B4-BE49-F238E27FC236}">
                <a16:creationId xmlns:a16="http://schemas.microsoft.com/office/drawing/2014/main" id="{928D94C6-942F-2F44-ADAB-4FC4D96B59D1}"/>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15701216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4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0" y="765174"/>
            <a:ext cx="4589248"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9156700" y="765174"/>
            <a:ext cx="3035300"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dirty="0"/>
              <a:t>Insert hero image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89363"/>
            <a:ext cx="4580152" cy="3068637"/>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hero image here</a:t>
            </a:r>
          </a:p>
        </p:txBody>
      </p:sp>
      <p:sp>
        <p:nvSpPr>
          <p:cNvPr id="12" name="Picture Placeholder 12">
            <a:extLst>
              <a:ext uri="{FF2B5EF4-FFF2-40B4-BE49-F238E27FC236}">
                <a16:creationId xmlns:a16="http://schemas.microsoft.com/office/drawing/2014/main" id="{5B39BBA5-BE95-8843-B375-2C4E47A9E8D1}"/>
              </a:ext>
            </a:extLst>
          </p:cNvPr>
          <p:cNvSpPr>
            <a:spLocks noGrp="1"/>
          </p:cNvSpPr>
          <p:nvPr>
            <p:ph type="pic" sz="quarter" idx="15" hasCustomPrompt="1"/>
          </p:nvPr>
        </p:nvSpPr>
        <p:spPr>
          <a:xfrm>
            <a:off x="4576548" y="765176"/>
            <a:ext cx="4580152" cy="302418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hero image here</a:t>
            </a:r>
          </a:p>
        </p:txBody>
      </p:sp>
    </p:spTree>
    <p:extLst>
      <p:ext uri="{BB962C8B-B14F-4D97-AF65-F5344CB8AC3E}">
        <p14:creationId xmlns:p14="http://schemas.microsoft.com/office/powerpoint/2010/main" val="286767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par>
                                <p:cTn id="20" presetID="22" presetClass="entr" presetSubtype="4"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2" grpId="0" animBg="1"/>
      <p:bldP spid="12"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arge Imag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765175"/>
            <a:ext cx="12190227"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dirty="0"/>
              <a:t>Insert hero image here</a:t>
            </a:r>
          </a:p>
        </p:txBody>
      </p:sp>
    </p:spTree>
    <p:extLst>
      <p:ext uri="{BB962C8B-B14F-4D97-AF65-F5344CB8AC3E}">
        <p14:creationId xmlns:p14="http://schemas.microsoft.com/office/powerpoint/2010/main" val="3960614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arge Image + Titl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765175"/>
            <a:ext cx="12190227"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dirty="0"/>
              <a:t>Insert hero image here</a:t>
            </a:r>
          </a:p>
        </p:txBody>
      </p:sp>
      <p:sp>
        <p:nvSpPr>
          <p:cNvPr id="7" name="Title 1">
            <a:extLst>
              <a:ext uri="{FF2B5EF4-FFF2-40B4-BE49-F238E27FC236}">
                <a16:creationId xmlns:a16="http://schemas.microsoft.com/office/drawing/2014/main" id="{FC1D6CC7-2984-514C-911A-4B996FE6D753}"/>
              </a:ext>
            </a:extLst>
          </p:cNvPr>
          <p:cNvSpPr>
            <a:spLocks noGrp="1"/>
          </p:cNvSpPr>
          <p:nvPr>
            <p:ph type="title" hasCustomPrompt="1"/>
          </p:nvPr>
        </p:nvSpPr>
        <p:spPr>
          <a:xfrm>
            <a:off x="1774825" y="1233489"/>
            <a:ext cx="5868988" cy="863599"/>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5" name="Sous-titre 2">
            <a:extLst>
              <a:ext uri="{FF2B5EF4-FFF2-40B4-BE49-F238E27FC236}">
                <a16:creationId xmlns:a16="http://schemas.microsoft.com/office/drawing/2014/main" id="{C0E59940-D8B5-8E43-97CE-1545758A3D53}"/>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1137260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Headshot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648CC95-3EC6-3649-B74B-9F6416E37BA4}"/>
              </a:ext>
            </a:extLst>
          </p:cNvPr>
          <p:cNvSpPr>
            <a:spLocks noGrp="1"/>
          </p:cNvSpPr>
          <p:nvPr>
            <p:ph type="pic" sz="quarter" idx="13" hasCustomPrompt="1"/>
          </p:nvPr>
        </p:nvSpPr>
        <p:spPr>
          <a:xfrm>
            <a:off x="1524001"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profile photo here</a:t>
            </a:r>
          </a:p>
        </p:txBody>
      </p:sp>
      <p:sp>
        <p:nvSpPr>
          <p:cNvPr id="7" name="Rectangle 6">
            <a:extLst>
              <a:ext uri="{FF2B5EF4-FFF2-40B4-BE49-F238E27FC236}">
                <a16:creationId xmlns:a16="http://schemas.microsoft.com/office/drawing/2014/main" id="{F3AFAC4D-E04F-F44E-83B4-3AB06E0613D0}"/>
              </a:ext>
            </a:extLst>
          </p:cNvPr>
          <p:cNvSpPr/>
          <p:nvPr userDrawn="1"/>
        </p:nvSpPr>
        <p:spPr>
          <a:xfrm>
            <a:off x="3046195" y="2349500"/>
            <a:ext cx="3064487"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ontserrat" pitchFamily="2" charset="77"/>
            </a:endParaRPr>
          </a:p>
        </p:txBody>
      </p:sp>
      <p:sp>
        <p:nvSpPr>
          <p:cNvPr id="8" name="Rectangle 7">
            <a:extLst>
              <a:ext uri="{FF2B5EF4-FFF2-40B4-BE49-F238E27FC236}">
                <a16:creationId xmlns:a16="http://schemas.microsoft.com/office/drawing/2014/main" id="{2519EB20-5514-A241-B8E7-2C513AB88278}"/>
              </a:ext>
            </a:extLst>
          </p:cNvPr>
          <p:cNvSpPr/>
          <p:nvPr userDrawn="1"/>
        </p:nvSpPr>
        <p:spPr>
          <a:xfrm>
            <a:off x="9148056" y="3873500"/>
            <a:ext cx="3043944"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ontserrat" pitchFamily="2" charset="77"/>
            </a:endParaRPr>
          </a:p>
        </p:txBody>
      </p:sp>
      <p:sp>
        <p:nvSpPr>
          <p:cNvPr id="9" name="Picture Placeholder 12">
            <a:extLst>
              <a:ext uri="{FF2B5EF4-FFF2-40B4-BE49-F238E27FC236}">
                <a16:creationId xmlns:a16="http://schemas.microsoft.com/office/drawing/2014/main" id="{BCB599F2-B7EC-4544-B112-069BF1494F2D}"/>
              </a:ext>
            </a:extLst>
          </p:cNvPr>
          <p:cNvSpPr>
            <a:spLocks noGrp="1"/>
          </p:cNvSpPr>
          <p:nvPr>
            <p:ph type="pic" sz="quarter" idx="17" hasCustomPrompt="1"/>
          </p:nvPr>
        </p:nvSpPr>
        <p:spPr>
          <a:xfrm>
            <a:off x="3048187"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profile photo here</a:t>
            </a:r>
          </a:p>
        </p:txBody>
      </p:sp>
      <p:sp>
        <p:nvSpPr>
          <p:cNvPr id="10" name="Picture Placeholder 12">
            <a:extLst>
              <a:ext uri="{FF2B5EF4-FFF2-40B4-BE49-F238E27FC236}">
                <a16:creationId xmlns:a16="http://schemas.microsoft.com/office/drawing/2014/main" id="{A1537CEB-1F80-8B46-B6DC-FA377DCEE203}"/>
              </a:ext>
            </a:extLst>
          </p:cNvPr>
          <p:cNvSpPr>
            <a:spLocks noGrp="1"/>
          </p:cNvSpPr>
          <p:nvPr>
            <p:ph type="pic" sz="quarter" idx="18" hasCustomPrompt="1"/>
          </p:nvPr>
        </p:nvSpPr>
        <p:spPr>
          <a:xfrm>
            <a:off x="7634869"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profile photo here</a:t>
            </a:r>
          </a:p>
        </p:txBody>
      </p:sp>
      <p:sp>
        <p:nvSpPr>
          <p:cNvPr id="11" name="Picture Placeholder 12">
            <a:extLst>
              <a:ext uri="{FF2B5EF4-FFF2-40B4-BE49-F238E27FC236}">
                <a16:creationId xmlns:a16="http://schemas.microsoft.com/office/drawing/2014/main" id="{89A4CC53-0492-C141-A0B4-0FA5BE0ADE3B}"/>
              </a:ext>
            </a:extLst>
          </p:cNvPr>
          <p:cNvSpPr>
            <a:spLocks noGrp="1"/>
          </p:cNvSpPr>
          <p:nvPr>
            <p:ph type="pic" sz="quarter" idx="19" hasCustomPrompt="1"/>
          </p:nvPr>
        </p:nvSpPr>
        <p:spPr>
          <a:xfrm>
            <a:off x="6103435"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profile photo here</a:t>
            </a:r>
          </a:p>
        </p:txBody>
      </p:sp>
      <p:sp>
        <p:nvSpPr>
          <p:cNvPr id="12" name="Title 1">
            <a:extLst>
              <a:ext uri="{FF2B5EF4-FFF2-40B4-BE49-F238E27FC236}">
                <a16:creationId xmlns:a16="http://schemas.microsoft.com/office/drawing/2014/main" id="{DB658A07-177B-8F48-87A6-5C63642D6AD3}"/>
              </a:ext>
            </a:extLst>
          </p:cNvPr>
          <p:cNvSpPr>
            <a:spLocks noGrp="1"/>
          </p:cNvSpPr>
          <p:nvPr>
            <p:ph type="title" hasCustomPrompt="1"/>
          </p:nvPr>
        </p:nvSpPr>
        <p:spPr>
          <a:xfrm>
            <a:off x="1774825" y="1233488"/>
            <a:ext cx="5868987" cy="863694"/>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19" name="Espace réservé du numéro de diapositive 5">
            <a:extLst>
              <a:ext uri="{FF2B5EF4-FFF2-40B4-BE49-F238E27FC236}">
                <a16:creationId xmlns:a16="http://schemas.microsoft.com/office/drawing/2014/main" id="{F90A1D6E-9671-1C42-84A6-77DFABF8D278}"/>
              </a:ext>
            </a:extLst>
          </p:cNvPr>
          <p:cNvSpPr txBox="1">
            <a:spLocks/>
          </p:cNvSpPr>
          <p:nvPr userDrawn="1"/>
        </p:nvSpPr>
        <p:spPr>
          <a:xfrm>
            <a:off x="227014" y="3465513"/>
            <a:ext cx="1293028" cy="323850"/>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000" b="0" i="0" u="none" strike="noStrike" kern="1200" cap="none" spc="0" normalizeH="0" baseline="0" noProof="0" smtClean="0">
                <a:ln>
                  <a:noFill/>
                </a:ln>
                <a:solidFill>
                  <a:schemeClr val="accent4"/>
                </a:solidFill>
                <a:effectLst/>
                <a:uLnTx/>
                <a:uFillTx/>
                <a:latin typeface="Montserrat" pitchFamily="2" charset="77"/>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schemeClr val="accent4"/>
              </a:solidFill>
              <a:effectLst/>
              <a:uLnTx/>
              <a:uFillTx/>
              <a:latin typeface="Montserrat" pitchFamily="2" charset="77"/>
              <a:cs typeface="Arial" panose="020B0604020202020204" pitchFamily="34" charset="0"/>
            </a:endParaRPr>
          </a:p>
        </p:txBody>
      </p:sp>
      <p:sp>
        <p:nvSpPr>
          <p:cNvPr id="18" name="Espace réservé du contenu 5">
            <a:extLst>
              <a:ext uri="{FF2B5EF4-FFF2-40B4-BE49-F238E27FC236}">
                <a16:creationId xmlns:a16="http://schemas.microsoft.com/office/drawing/2014/main" id="{570399D2-015E-694D-A88D-DF0A8FDB5C27}"/>
              </a:ext>
            </a:extLst>
          </p:cNvPr>
          <p:cNvSpPr>
            <a:spLocks noGrp="1"/>
          </p:cNvSpPr>
          <p:nvPr>
            <p:ph sz="quarter" idx="16" hasCustomPrompt="1"/>
          </p:nvPr>
        </p:nvSpPr>
        <p:spPr>
          <a:xfrm>
            <a:off x="1518065" y="4052792"/>
            <a:ext cx="1516283" cy="517967"/>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20" name="Espace réservé du contenu 5">
            <a:extLst>
              <a:ext uri="{FF2B5EF4-FFF2-40B4-BE49-F238E27FC236}">
                <a16:creationId xmlns:a16="http://schemas.microsoft.com/office/drawing/2014/main" id="{7C1DBE05-F4C9-1645-93D7-7FCDE1FD3219}"/>
              </a:ext>
            </a:extLst>
          </p:cNvPr>
          <p:cNvSpPr>
            <a:spLocks noGrp="1"/>
          </p:cNvSpPr>
          <p:nvPr>
            <p:ph sz="quarter" idx="20" hasCustomPrompt="1"/>
          </p:nvPr>
        </p:nvSpPr>
        <p:spPr>
          <a:xfrm>
            <a:off x="3034348" y="5522776"/>
            <a:ext cx="1532672" cy="517967"/>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21" name="Espace réservé du contenu 5">
            <a:extLst>
              <a:ext uri="{FF2B5EF4-FFF2-40B4-BE49-F238E27FC236}">
                <a16:creationId xmlns:a16="http://schemas.microsoft.com/office/drawing/2014/main" id="{BE7F6E9B-A101-5947-A35B-C17373133E7F}"/>
              </a:ext>
            </a:extLst>
          </p:cNvPr>
          <p:cNvSpPr>
            <a:spLocks noGrp="1"/>
          </p:cNvSpPr>
          <p:nvPr>
            <p:ph sz="quarter" idx="21" hasCustomPrompt="1"/>
          </p:nvPr>
        </p:nvSpPr>
        <p:spPr>
          <a:xfrm>
            <a:off x="6078489" y="3994917"/>
            <a:ext cx="1532672" cy="517967"/>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22" name="Espace réservé du contenu 5">
            <a:extLst>
              <a:ext uri="{FF2B5EF4-FFF2-40B4-BE49-F238E27FC236}">
                <a16:creationId xmlns:a16="http://schemas.microsoft.com/office/drawing/2014/main" id="{8C8AFD70-C76C-4345-AEDD-627EC990B7C6}"/>
              </a:ext>
            </a:extLst>
          </p:cNvPr>
          <p:cNvSpPr>
            <a:spLocks noGrp="1"/>
          </p:cNvSpPr>
          <p:nvPr>
            <p:ph sz="quarter" idx="22" hasCustomPrompt="1"/>
          </p:nvPr>
        </p:nvSpPr>
        <p:spPr>
          <a:xfrm>
            <a:off x="7629496" y="5522776"/>
            <a:ext cx="1532672" cy="517967"/>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fr-CA" dirty="0"/>
              <a:t>Insert </a:t>
            </a:r>
            <a:r>
              <a:rPr lang="fr-CA" dirty="0" err="1"/>
              <a:t>Subtitle</a:t>
            </a:r>
            <a:r>
              <a:rPr lang="fr-CA" dirty="0"/>
              <a:t> </a:t>
            </a:r>
            <a:r>
              <a:rPr lang="fr-CA" dirty="0" err="1"/>
              <a:t>here</a:t>
            </a:r>
            <a:endParaRPr lang="fr-FR" dirty="0"/>
          </a:p>
        </p:txBody>
      </p:sp>
      <p:sp>
        <p:nvSpPr>
          <p:cNvPr id="15" name="Sous-titre 2">
            <a:extLst>
              <a:ext uri="{FF2B5EF4-FFF2-40B4-BE49-F238E27FC236}">
                <a16:creationId xmlns:a16="http://schemas.microsoft.com/office/drawing/2014/main" id="{E23A0E9F-CD48-C649-A98E-C049591760C6}"/>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287268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8" fill="hold" grpId="0" nodeType="withEffect">
                                  <p:stCondLst>
                                    <p:cond delay="2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2750"/>
                                  </p:stCondLst>
                                  <p:childTnLst>
                                    <p:animScale>
                                      <p:cBhvr>
                                        <p:cTn id="14" dur="500" fill="hold"/>
                                        <p:tgtEl>
                                          <p:spTgt spid="7"/>
                                        </p:tgtEl>
                                      </p:cBhvr>
                                      <p:by x="120000" y="120000"/>
                                    </p:animScale>
                                  </p:childTnLst>
                                </p:cTn>
                              </p:par>
                              <p:par>
                                <p:cTn id="15" presetID="22" presetClass="entr" presetSubtype="8" fill="hold" grpId="0" nodeType="withEffect">
                                  <p:stCondLst>
                                    <p:cond delay="35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3500"/>
                                  </p:stCondLst>
                                  <p:childTnLst>
                                    <p:animScale>
                                      <p:cBhvr>
                                        <p:cTn id="19" dur="500" fill="hold"/>
                                        <p:tgtEl>
                                          <p:spTgt spid="8"/>
                                        </p:tgtEl>
                                      </p:cBhvr>
                                      <p:by x="120000" y="120000"/>
                                    </p:animScale>
                                  </p:childTnLst>
                                </p:cTn>
                              </p:par>
                              <p:par>
                                <p:cTn id="20" presetID="22" presetClass="entr" presetSubtype="8" fill="hold" grpId="0" nodeType="with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9"/>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10"/>
                                        </p:tgtEl>
                                      </p:cBhvr>
                                      <p:by x="120000" y="120000"/>
                                    </p:animScale>
                                  </p:childTnLst>
                                </p:cTn>
                              </p:par>
                              <p:par>
                                <p:cTn id="30" presetID="22" presetClass="entr" presetSubtype="8" fill="hold" grpId="0" nodeType="withEffect">
                                  <p:stCondLst>
                                    <p:cond delay="225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6" presetClass="emph" presetSubtype="0" accel="50000" decel="50000" autoRev="1" fill="hold" grpId="1" nodeType="withEffect">
                                  <p:stCondLst>
                                    <p:cond delay="2250"/>
                                  </p:stCondLst>
                                  <p:childTnLst>
                                    <p:animScale>
                                      <p:cBhvr>
                                        <p:cTn id="34"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Custom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3" name="Rectangle 2">
            <a:extLst>
              <a:ext uri="{FF2B5EF4-FFF2-40B4-BE49-F238E27FC236}">
                <a16:creationId xmlns:a16="http://schemas.microsoft.com/office/drawing/2014/main" id="{E719B4EA-0289-4253-B23F-99F17520E512}"/>
              </a:ext>
            </a:extLst>
          </p:cNvPr>
          <p:cNvSpPr/>
          <p:nvPr userDrawn="1"/>
        </p:nvSpPr>
        <p:spPr>
          <a:xfrm>
            <a:off x="0" y="3807726"/>
            <a:ext cx="12192000" cy="30502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latin typeface="Montserrat" pitchFamily="2" charset="77"/>
            </a:endParaRP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775" y="4312800"/>
            <a:ext cx="2703176" cy="2103875"/>
          </a:xfrm>
        </p:spPr>
        <p:txBody>
          <a:bodyPr/>
          <a:lstStyle>
            <a:lvl1pPr marL="11113" indent="-11113">
              <a:buNone/>
              <a:tabLst/>
              <a:defRPr>
                <a:latin typeface="Montserrat" pitchFamily="2" charset="77"/>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16" name="Picture Placeholder 12">
            <a:extLst>
              <a:ext uri="{FF2B5EF4-FFF2-40B4-BE49-F238E27FC236}">
                <a16:creationId xmlns:a16="http://schemas.microsoft.com/office/drawing/2014/main" id="{3FFFC9CF-194D-3C45-9CE9-FFC10C9B1690}"/>
              </a:ext>
            </a:extLst>
          </p:cNvPr>
          <p:cNvSpPr>
            <a:spLocks noGrp="1"/>
          </p:cNvSpPr>
          <p:nvPr>
            <p:ph type="pic" sz="quarter" idx="17" hasCustomPrompt="1"/>
          </p:nvPr>
        </p:nvSpPr>
        <p:spPr>
          <a:xfrm>
            <a:off x="187771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hero image here</a:t>
            </a:r>
          </a:p>
        </p:txBody>
      </p:sp>
      <p:sp>
        <p:nvSpPr>
          <p:cNvPr id="17" name="Espace réservé du contenu 5">
            <a:extLst>
              <a:ext uri="{FF2B5EF4-FFF2-40B4-BE49-F238E27FC236}">
                <a16:creationId xmlns:a16="http://schemas.microsoft.com/office/drawing/2014/main" id="{63DDD7AD-3581-F946-8E5B-651A6EE24E1B}"/>
              </a:ext>
            </a:extLst>
          </p:cNvPr>
          <p:cNvSpPr>
            <a:spLocks noGrp="1"/>
          </p:cNvSpPr>
          <p:nvPr>
            <p:ph sz="quarter" idx="23" hasCustomPrompt="1"/>
          </p:nvPr>
        </p:nvSpPr>
        <p:spPr>
          <a:xfrm>
            <a:off x="4948704" y="4312800"/>
            <a:ext cx="2703176" cy="2103875"/>
          </a:xfrm>
        </p:spPr>
        <p:txBody>
          <a:bodyPr/>
          <a:lstStyle>
            <a:lvl1pPr marL="11113" indent="-11113">
              <a:buNone/>
              <a:tabLst/>
              <a:defRPr>
                <a:latin typeface="Montserrat" pitchFamily="2" charset="77"/>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18" name="Picture Placeholder 12">
            <a:extLst>
              <a:ext uri="{FF2B5EF4-FFF2-40B4-BE49-F238E27FC236}">
                <a16:creationId xmlns:a16="http://schemas.microsoft.com/office/drawing/2014/main" id="{ECCC942B-D21D-3B44-A5D1-51605583D939}"/>
              </a:ext>
            </a:extLst>
          </p:cNvPr>
          <p:cNvSpPr>
            <a:spLocks noGrp="1"/>
          </p:cNvSpPr>
          <p:nvPr>
            <p:ph type="pic" sz="quarter" idx="24" hasCustomPrompt="1"/>
          </p:nvPr>
        </p:nvSpPr>
        <p:spPr>
          <a:xfrm>
            <a:off x="4943644"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hero image here</a:t>
            </a:r>
          </a:p>
        </p:txBody>
      </p:sp>
      <p:sp>
        <p:nvSpPr>
          <p:cNvPr id="20" name="Espace réservé du contenu 5">
            <a:extLst>
              <a:ext uri="{FF2B5EF4-FFF2-40B4-BE49-F238E27FC236}">
                <a16:creationId xmlns:a16="http://schemas.microsoft.com/office/drawing/2014/main" id="{9D19A2C7-43A2-6047-97B1-9E0800E3D7E7}"/>
              </a:ext>
            </a:extLst>
          </p:cNvPr>
          <p:cNvSpPr>
            <a:spLocks noGrp="1"/>
          </p:cNvSpPr>
          <p:nvPr>
            <p:ph sz="quarter" idx="26" hasCustomPrompt="1"/>
          </p:nvPr>
        </p:nvSpPr>
        <p:spPr>
          <a:xfrm>
            <a:off x="7960845" y="4312800"/>
            <a:ext cx="2703176" cy="2103875"/>
          </a:xfrm>
        </p:spPr>
        <p:txBody>
          <a:bodyPr/>
          <a:lstStyle>
            <a:lvl1pPr marL="11113" indent="-11113">
              <a:buNone/>
              <a:tabLst/>
              <a:defRPr>
                <a:latin typeface="Montserrat" pitchFamily="2" charset="77"/>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21" name="Picture Placeholder 12">
            <a:extLst>
              <a:ext uri="{FF2B5EF4-FFF2-40B4-BE49-F238E27FC236}">
                <a16:creationId xmlns:a16="http://schemas.microsoft.com/office/drawing/2014/main" id="{86DCA958-376F-1B46-AC69-406AF76A4ADF}"/>
              </a:ext>
            </a:extLst>
          </p:cNvPr>
          <p:cNvSpPr>
            <a:spLocks noGrp="1"/>
          </p:cNvSpPr>
          <p:nvPr>
            <p:ph type="pic" sz="quarter" idx="27" hasCustomPrompt="1"/>
          </p:nvPr>
        </p:nvSpPr>
        <p:spPr>
          <a:xfrm>
            <a:off x="795578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dirty="0"/>
              <a:t>Insert hero image here</a:t>
            </a:r>
          </a:p>
        </p:txBody>
      </p:sp>
      <p:sp>
        <p:nvSpPr>
          <p:cNvPr id="13" name="Sous-titre 2">
            <a:extLst>
              <a:ext uri="{FF2B5EF4-FFF2-40B4-BE49-F238E27FC236}">
                <a16:creationId xmlns:a16="http://schemas.microsoft.com/office/drawing/2014/main" id="{196B3087-7A0C-5548-9F9A-CA0658DB529E}"/>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272006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6" presetClass="emph" presetSubtype="0" accel="50000" decel="50000" autoRev="1" fill="hold" grpId="1" nodeType="withEffect">
                                  <p:stCondLst>
                                    <p:cond delay="2250"/>
                                  </p:stCondLst>
                                  <p:childTnLst>
                                    <p:animScale>
                                      <p:cBhvr>
                                        <p:cTn id="13" dur="500" fill="hold"/>
                                        <p:tgtEl>
                                          <p:spTgt spid="16"/>
                                        </p:tgtEl>
                                      </p:cBhvr>
                                      <p:by x="120000" y="120000"/>
                                    </p:animScale>
                                  </p:childTnLst>
                                </p:cTn>
                              </p:par>
                              <p:par>
                                <p:cTn id="14" presetID="22" presetClass="entr" presetSubtype="4"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18"/>
                                        </p:tgtEl>
                                      </p:cBhvr>
                                      <p:by x="120000" y="120000"/>
                                    </p:animScale>
                                  </p:childTnLst>
                                </p:cTn>
                              </p:par>
                              <p:par>
                                <p:cTn id="19" presetID="22" presetClass="entr" presetSubtype="4" fill="hold" grpId="0" nodeType="withEffect">
                                  <p:stCondLst>
                                    <p:cond delay="225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6" presetClass="emph" presetSubtype="0" accel="50000" decel="50000" autoRev="1" fill="hold" grpId="1" nodeType="withEffect">
                                  <p:stCondLst>
                                    <p:cond delay="2250"/>
                                  </p:stCondLst>
                                  <p:childTnLst>
                                    <p:animScale>
                                      <p:cBhvr>
                                        <p:cTn id="23" dur="500" fill="hold"/>
                                        <p:tgtEl>
                                          <p:spTgt spid="2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6" grpId="1"/>
      <p:bldP spid="18" grpId="0"/>
      <p:bldP spid="18" grpId="1"/>
      <p:bldP spid="21" grpId="0"/>
      <p:bldP spid="21"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C9146D2F-8416-CA4B-85F2-B105C7D7DD8F}"/>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15615913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Custom Layout v2">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BAB6DB-FF3C-D847-9332-9AC190936F09}"/>
              </a:ext>
            </a:extLst>
          </p:cNvPr>
          <p:cNvSpPr>
            <a:spLocks noGrp="1"/>
          </p:cNvSpPr>
          <p:nvPr>
            <p:ph type="title" hasCustomPrompt="1"/>
          </p:nvPr>
        </p:nvSpPr>
        <p:spPr>
          <a:xfrm>
            <a:off x="1778698" y="1233488"/>
            <a:ext cx="5865115" cy="863600"/>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cxnSp>
        <p:nvCxnSpPr>
          <p:cNvPr id="5" name="Connecteur droit 4">
            <a:extLst>
              <a:ext uri="{FF2B5EF4-FFF2-40B4-BE49-F238E27FC236}">
                <a16:creationId xmlns:a16="http://schemas.microsoft.com/office/drawing/2014/main" id="{8FE76092-756A-A84D-B05C-9E3E2F23211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ous-titre 2">
            <a:extLst>
              <a:ext uri="{FF2B5EF4-FFF2-40B4-BE49-F238E27FC236}">
                <a16:creationId xmlns:a16="http://schemas.microsoft.com/office/drawing/2014/main" id="{DAB618CF-DD13-A542-A598-9F89C867A139}"/>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1715532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Custom Layout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CD626-565A-AF4C-B3D6-0B3E954E3B13}"/>
              </a:ext>
            </a:extLst>
          </p:cNvPr>
          <p:cNvSpPr/>
          <p:nvPr userDrawn="1"/>
        </p:nvSpPr>
        <p:spPr>
          <a:xfrm>
            <a:off x="7660640" y="765175"/>
            <a:ext cx="4531360" cy="6092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11" name="Picture Placeholder 29">
            <a:extLst>
              <a:ext uri="{FF2B5EF4-FFF2-40B4-BE49-F238E27FC236}">
                <a16:creationId xmlns:a16="http://schemas.microsoft.com/office/drawing/2014/main" id="{64E276D9-D2E7-DF47-A087-44478F55AC90}"/>
              </a:ext>
            </a:extLst>
          </p:cNvPr>
          <p:cNvSpPr>
            <a:spLocks noGrp="1"/>
          </p:cNvSpPr>
          <p:nvPr>
            <p:ph type="pic" sz="quarter" idx="13" hasCustomPrompt="1"/>
          </p:nvPr>
        </p:nvSpPr>
        <p:spPr>
          <a:xfrm>
            <a:off x="-3692" y="765175"/>
            <a:ext cx="3038991"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2" name="Title 1"/>
          <p:cNvSpPr>
            <a:spLocks noGrp="1"/>
          </p:cNvSpPr>
          <p:nvPr>
            <p:ph type="title" hasCustomPrompt="1"/>
          </p:nvPr>
        </p:nvSpPr>
        <p:spPr>
          <a:xfrm>
            <a:off x="4583113" y="1233488"/>
            <a:ext cx="2719792" cy="1800225"/>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9" name="Sous-titre 2">
            <a:extLst>
              <a:ext uri="{FF2B5EF4-FFF2-40B4-BE49-F238E27FC236}">
                <a16:creationId xmlns:a16="http://schemas.microsoft.com/office/drawing/2014/main" id="{DA536A5A-9D42-0C45-A06D-80CC9746DC35}"/>
              </a:ext>
            </a:extLst>
          </p:cNvPr>
          <p:cNvSpPr>
            <a:spLocks noGrp="1"/>
          </p:cNvSpPr>
          <p:nvPr>
            <p:ph type="subTitle" idx="1" hasCustomPrompt="1"/>
          </p:nvPr>
        </p:nvSpPr>
        <p:spPr>
          <a:xfrm>
            <a:off x="4667419" y="765175"/>
            <a:ext cx="1085118" cy="230832"/>
          </a:xfrm>
          <a:prstGeom prst="rect">
            <a:avLst/>
          </a:prstGeom>
          <a:solidFill>
            <a:schemeClr val="accent4"/>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22043725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Custom Layout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2" name="Title 1"/>
          <p:cNvSpPr>
            <a:spLocks noGrp="1"/>
          </p:cNvSpPr>
          <p:nvPr>
            <p:ph type="title" hasCustomPrompt="1"/>
          </p:nvPr>
        </p:nvSpPr>
        <p:spPr>
          <a:xfrm>
            <a:off x="4577316" y="1233489"/>
            <a:ext cx="6090684" cy="863600"/>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10" name="Sous-titre 2">
            <a:extLst>
              <a:ext uri="{FF2B5EF4-FFF2-40B4-BE49-F238E27FC236}">
                <a16:creationId xmlns:a16="http://schemas.microsoft.com/office/drawing/2014/main" id="{C9423575-8BE5-2347-B766-601788C53C50}"/>
              </a:ext>
            </a:extLst>
          </p:cNvPr>
          <p:cNvSpPr>
            <a:spLocks noGrp="1"/>
          </p:cNvSpPr>
          <p:nvPr>
            <p:ph type="subTitle" idx="1" hasCustomPrompt="1"/>
          </p:nvPr>
        </p:nvSpPr>
        <p:spPr>
          <a:xfrm>
            <a:off x="4678916" y="773456"/>
            <a:ext cx="1053918" cy="230832"/>
          </a:xfrm>
          <a:prstGeom prst="rect">
            <a:avLst/>
          </a:prstGeom>
          <a:solidFill>
            <a:schemeClr val="accent4"/>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1298740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itle + 1 Small Image">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0"/>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640934"/>
            <a:ext cx="4077336" cy="4110987"/>
          </a:xfrm>
        </p:spPr>
        <p:txBody>
          <a:bodyPr anchor="b">
            <a:normAutofit/>
          </a:bodyPr>
          <a:lstStyle>
            <a:lvl1pPr>
              <a:defRPr sz="4400" b="1" i="0">
                <a:latin typeface="Montserrat" pitchFamily="2" charset="77"/>
              </a:defRPr>
            </a:lvl1pPr>
          </a:lstStyle>
          <a:p>
            <a:r>
              <a:rPr lang="fr-CA" dirty="0"/>
              <a:t>Insert </a:t>
            </a:r>
            <a:r>
              <a:rPr lang="fr-CA" dirty="0" err="1"/>
              <a:t>presentation</a:t>
            </a:r>
            <a:r>
              <a:rPr lang="fr-CA" dirty="0"/>
              <a:t> </a:t>
            </a:r>
            <a:r>
              <a:rPr lang="fr-CA" dirty="0" err="1"/>
              <a:t>title</a:t>
            </a:r>
            <a:r>
              <a:rPr lang="fr-CA" dirty="0"/>
              <a:t> </a:t>
            </a:r>
            <a:r>
              <a:rPr lang="fr-CA" dirty="0" err="1"/>
              <a:t>here</a:t>
            </a:r>
            <a:endParaRPr lang="fr-FR" dirty="0"/>
          </a:p>
        </p:txBody>
      </p:sp>
      <p:sp>
        <p:nvSpPr>
          <p:cNvPr id="12" name="Sous-titre 2">
            <a:extLst>
              <a:ext uri="{FF2B5EF4-FFF2-40B4-BE49-F238E27FC236}">
                <a16:creationId xmlns:a16="http://schemas.microsoft.com/office/drawing/2014/main" id="{B7FC0CEC-DE31-1840-9E32-562D52782B4D}"/>
              </a:ext>
            </a:extLst>
          </p:cNvPr>
          <p:cNvSpPr>
            <a:spLocks noGrp="1"/>
          </p:cNvSpPr>
          <p:nvPr>
            <p:ph type="subTitle" idx="1" hasCustomPrompt="1"/>
          </p:nvPr>
        </p:nvSpPr>
        <p:spPr>
          <a:xfrm>
            <a:off x="1774824" y="5094514"/>
            <a:ext cx="4077337" cy="993049"/>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Insert </a:t>
            </a:r>
            <a:r>
              <a:rPr lang="fr-CA" dirty="0" err="1"/>
              <a:t>sub-title</a:t>
            </a:r>
            <a:r>
              <a:rPr lang="fr-CA" dirty="0"/>
              <a:t> and/or speakers </a:t>
            </a:r>
            <a:r>
              <a:rPr lang="fr-CA" dirty="0" err="1"/>
              <a:t>here</a:t>
            </a:r>
            <a:endParaRPr lang="fr-FR" dirty="0"/>
          </a:p>
        </p:txBody>
      </p:sp>
      <p:sp>
        <p:nvSpPr>
          <p:cNvPr id="2" name="Rectangle 1">
            <a:extLst>
              <a:ext uri="{FF2B5EF4-FFF2-40B4-BE49-F238E27FC236}">
                <a16:creationId xmlns:a16="http://schemas.microsoft.com/office/drawing/2014/main" id="{60AFC617-A5E4-844B-8635-BB5407E84699}"/>
              </a:ext>
            </a:extLst>
          </p:cNvPr>
          <p:cNvSpPr/>
          <p:nvPr userDrawn="1"/>
        </p:nvSpPr>
        <p:spPr>
          <a:xfrm>
            <a:off x="373380" y="640934"/>
            <a:ext cx="922020" cy="6082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pic>
        <p:nvPicPr>
          <p:cNvPr id="8" name="Graphique 7">
            <a:extLst>
              <a:ext uri="{FF2B5EF4-FFF2-40B4-BE49-F238E27FC236}">
                <a16:creationId xmlns:a16="http://schemas.microsoft.com/office/drawing/2014/main" id="{FBA1E084-BF4D-C944-A737-062AE91551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r="44488" b="45876"/>
          <a:stretch/>
        </p:blipFill>
        <p:spPr>
          <a:xfrm>
            <a:off x="7644456" y="4751921"/>
            <a:ext cx="4547544" cy="2106079"/>
          </a:xfrm>
          <a:prstGeom prst="rect">
            <a:avLst/>
          </a:prstGeom>
        </p:spPr>
      </p:pic>
      <p:sp>
        <p:nvSpPr>
          <p:cNvPr id="9" name="Espace réservé de la date 20">
            <a:extLst>
              <a:ext uri="{FF2B5EF4-FFF2-40B4-BE49-F238E27FC236}">
                <a16:creationId xmlns:a16="http://schemas.microsoft.com/office/drawing/2014/main" id="{868937C7-5B09-F64A-86DC-76F11BCBAE3D}"/>
              </a:ext>
            </a:extLst>
          </p:cNvPr>
          <p:cNvSpPr>
            <a:spLocks noGrp="1"/>
          </p:cNvSpPr>
          <p:nvPr>
            <p:ph type="dt" sz="half" idx="2"/>
          </p:nvPr>
        </p:nvSpPr>
        <p:spPr>
          <a:xfrm>
            <a:off x="1774825" y="6087563"/>
            <a:ext cx="4051209" cy="329112"/>
          </a:xfrm>
          <a:prstGeom prst="rect">
            <a:avLst/>
          </a:prstGeom>
        </p:spPr>
        <p:txBody>
          <a:bodyPr vert="horz" lIns="91440" tIns="45720" rIns="91440" bIns="45720" rtlCol="0" anchor="ctr"/>
          <a:lstStyle>
            <a:lvl1pPr algn="l">
              <a:defRPr sz="1200">
                <a:solidFill>
                  <a:schemeClr val="tx1"/>
                </a:solidFill>
                <a:latin typeface="Montserrat" pitchFamily="2" charset="77"/>
              </a:defRPr>
            </a:lvl1pPr>
          </a:lstStyle>
          <a:p>
            <a:endParaRPr lang="fr-FR" dirty="0">
              <a:latin typeface="Montserrat" pitchFamily="2" charset="77"/>
            </a:endParaRPr>
          </a:p>
        </p:txBody>
      </p:sp>
    </p:spTree>
    <p:extLst>
      <p:ext uri="{BB962C8B-B14F-4D97-AF65-F5344CB8AC3E}">
        <p14:creationId xmlns:p14="http://schemas.microsoft.com/office/powerpoint/2010/main" val="3633795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v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7"/>
            <a:ext cx="5868988" cy="863601"/>
          </a:xfrm>
          <a:prstGeom prst="rect">
            <a:avLst/>
          </a:prstGeo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12" name="Sous-titre 2">
            <a:extLst>
              <a:ext uri="{FF2B5EF4-FFF2-40B4-BE49-F238E27FC236}">
                <a16:creationId xmlns:a16="http://schemas.microsoft.com/office/drawing/2014/main" id="{1A6EE9C5-7D34-5743-AA48-28F9C6327113}"/>
              </a:ext>
            </a:extLst>
          </p:cNvPr>
          <p:cNvSpPr>
            <a:spLocks noGrp="1"/>
          </p:cNvSpPr>
          <p:nvPr>
            <p:ph type="subTitle" idx="1" hasCustomPrompt="1"/>
          </p:nvPr>
        </p:nvSpPr>
        <p:spPr>
          <a:xfrm>
            <a:off x="1886680" y="768723"/>
            <a:ext cx="1085118" cy="230832"/>
          </a:xfrm>
          <a:prstGeom prst="rect">
            <a:avLst/>
          </a:prstGeom>
          <a:solidFill>
            <a:schemeClr val="accent4"/>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cxnSp>
        <p:nvCxnSpPr>
          <p:cNvPr id="9" name="Connecteur droit 8">
            <a:extLst>
              <a:ext uri="{FF2B5EF4-FFF2-40B4-BE49-F238E27FC236}">
                <a16:creationId xmlns:a16="http://schemas.microsoft.com/office/drawing/2014/main" id="{F5B06523-39CC-E64E-B058-016AF29B4BF6}"/>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34965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v6">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0950" y="2743199"/>
            <a:ext cx="6085049"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2" name="Title 1"/>
          <p:cNvSpPr>
            <a:spLocks noGrp="1"/>
          </p:cNvSpPr>
          <p:nvPr>
            <p:ph type="title" hasCustomPrompt="1"/>
          </p:nvPr>
        </p:nvSpPr>
        <p:spPr>
          <a:xfrm>
            <a:off x="1774824" y="1233487"/>
            <a:ext cx="5868989" cy="863601"/>
          </a:xfrm>
        </p:spPr>
        <p:txBody>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10" name="Sous-titre 2">
            <a:extLst>
              <a:ext uri="{FF2B5EF4-FFF2-40B4-BE49-F238E27FC236}">
                <a16:creationId xmlns:a16="http://schemas.microsoft.com/office/drawing/2014/main" id="{B0626AC5-254D-7849-8EC3-2A1FB86675A3}"/>
              </a:ext>
            </a:extLst>
          </p:cNvPr>
          <p:cNvSpPr>
            <a:spLocks noGrp="1"/>
          </p:cNvSpPr>
          <p:nvPr>
            <p:ph type="subTitle" idx="1" hasCustomPrompt="1"/>
          </p:nvPr>
        </p:nvSpPr>
        <p:spPr>
          <a:xfrm>
            <a:off x="1882775" y="765175"/>
            <a:ext cx="1054978" cy="230832"/>
          </a:xfrm>
          <a:prstGeom prst="rect">
            <a:avLst/>
          </a:prstGeom>
          <a:solidFill>
            <a:schemeClr val="accent4"/>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spTree>
    <p:extLst>
      <p:ext uri="{BB962C8B-B14F-4D97-AF65-F5344CB8AC3E}">
        <p14:creationId xmlns:p14="http://schemas.microsoft.com/office/powerpoint/2010/main" val="3244512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itle + 1 Large Image">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765175"/>
            <a:ext cx="4321173" cy="3632654"/>
          </a:xfrm>
        </p:spPr>
        <p:txBody>
          <a:bodyPr>
            <a:normAutofit/>
          </a:bodyPr>
          <a:lstStyle>
            <a:lvl1pPr>
              <a:defRPr sz="4400" b="1" i="0">
                <a:latin typeface="Montserrat" pitchFamily="2" charset="77"/>
              </a:defRPr>
            </a:lvl1pPr>
          </a:lstStyle>
          <a:p>
            <a:r>
              <a:rPr lang="fr-CA" dirty="0"/>
              <a:t>Insert </a:t>
            </a:r>
            <a:r>
              <a:rPr lang="fr-CA" dirty="0" err="1"/>
              <a:t>presentation</a:t>
            </a:r>
            <a:r>
              <a:rPr lang="fr-CA" dirty="0"/>
              <a:t> </a:t>
            </a:r>
            <a:r>
              <a:rPr lang="fr-CA" dirty="0" err="1"/>
              <a:t>title</a:t>
            </a:r>
            <a:r>
              <a:rPr lang="fr-CA" dirty="0"/>
              <a:t> </a:t>
            </a:r>
            <a:r>
              <a:rPr lang="fr-CA" dirty="0" err="1"/>
              <a:t>here</a:t>
            </a:r>
            <a:endParaRPr lang="fr-FR" dirty="0"/>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154708"/>
            <a:ext cx="4321175" cy="938117"/>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Insert </a:t>
            </a:r>
            <a:r>
              <a:rPr lang="fr-CA" dirty="0" err="1"/>
              <a:t>sub-title</a:t>
            </a:r>
            <a:r>
              <a:rPr lang="fr-CA" dirty="0"/>
              <a:t> and/or speakers </a:t>
            </a:r>
            <a:r>
              <a:rPr lang="fr-CA" dirty="0" err="1"/>
              <a:t>here</a:t>
            </a:r>
            <a:endParaRPr lang="fr-FR" dirty="0"/>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863124"/>
            <a:ext cx="922020" cy="586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6107593"/>
            <a:ext cx="4321175" cy="309082"/>
          </a:xfrm>
          <a:prstGeom prst="rect">
            <a:avLst/>
          </a:prstGeom>
        </p:spPr>
        <p:txBody>
          <a:bodyPr vert="horz" lIns="91440" tIns="45720" rIns="91440" bIns="45720" rtlCol="0" anchor="ctr"/>
          <a:lstStyle>
            <a:lvl1pPr algn="l">
              <a:defRPr sz="1200">
                <a:solidFill>
                  <a:schemeClr val="tx1"/>
                </a:solidFill>
                <a:latin typeface="Montserrat" pitchFamily="2" charset="77"/>
              </a:defRPr>
            </a:lvl1pPr>
          </a:lstStyle>
          <a:p>
            <a:endParaRPr lang="fr-FR" dirty="0">
              <a:latin typeface="Montserrat" pitchFamily="2" charset="77"/>
            </a:endParaRPr>
          </a:p>
        </p:txBody>
      </p:sp>
    </p:spTree>
    <p:extLst>
      <p:ext uri="{BB962C8B-B14F-4D97-AF65-F5344CB8AC3E}">
        <p14:creationId xmlns:p14="http://schemas.microsoft.com/office/powerpoint/2010/main" val="4085766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Title +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4" name="Picture Placeholder 12"/>
          <p:cNvSpPr>
            <a:spLocks noGrp="1"/>
          </p:cNvSpPr>
          <p:nvPr>
            <p:ph type="pic" sz="quarter" idx="13" hasCustomPrompt="1"/>
          </p:nvPr>
        </p:nvSpPr>
        <p:spPr>
          <a:xfrm>
            <a:off x="1773" y="1"/>
            <a:ext cx="12190227" cy="68580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dirty="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1774825" y="2806043"/>
            <a:ext cx="7381875" cy="3286782"/>
          </a:xfrm>
          <a:prstGeom prst="rect">
            <a:avLst/>
          </a:prstGeom>
        </p:spPr>
        <p:txBody>
          <a:bodyPr anchor="t">
            <a:normAutofit/>
          </a:bodyPr>
          <a:lstStyle>
            <a:lvl1pPr>
              <a:defRPr sz="6600" b="0" i="0">
                <a:latin typeface="Montserrat" pitchFamily="2" charset="77"/>
              </a:defRPr>
            </a:lvl1pPr>
          </a:lstStyle>
          <a:p>
            <a:r>
              <a:rPr lang="en-CA" dirty="0"/>
              <a:t>Insert section title here</a:t>
            </a:r>
            <a:endParaRPr lang="en-US" dirty="0"/>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1774825" y="1550126"/>
            <a:ext cx="7381875"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Insert </a:t>
            </a:r>
            <a:r>
              <a:rPr lang="fr-CA" dirty="0" err="1"/>
              <a:t>sub-title</a:t>
            </a:r>
            <a:r>
              <a:rPr lang="fr-CA" dirty="0"/>
              <a:t> and/or speakers </a:t>
            </a:r>
            <a:r>
              <a:rPr lang="fr-CA" dirty="0" err="1"/>
              <a:t>here</a:t>
            </a:r>
            <a:endParaRPr lang="fr-FR" dirty="0"/>
          </a:p>
        </p:txBody>
      </p:sp>
    </p:spTree>
    <p:extLst>
      <p:ext uri="{BB962C8B-B14F-4D97-AF65-F5344CB8AC3E}">
        <p14:creationId xmlns:p14="http://schemas.microsoft.com/office/powerpoint/2010/main" val="31961990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arge Title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4" y="2086473"/>
            <a:ext cx="5868989" cy="4006352"/>
          </a:xfrm>
          <a:prstGeom prst="rect">
            <a:avLst/>
          </a:prstGeom>
        </p:spPr>
        <p:txBody>
          <a:bodyPr anchor="t">
            <a:normAutofit/>
          </a:bodyPr>
          <a:lstStyle>
            <a:lvl1pPr>
              <a:defRPr sz="6600" b="0" i="0">
                <a:solidFill>
                  <a:schemeClr val="tx1"/>
                </a:solidFill>
                <a:latin typeface="Montserrat" pitchFamily="2" charset="77"/>
              </a:defRPr>
            </a:lvl1pPr>
          </a:lstStyle>
          <a:p>
            <a:r>
              <a:rPr lang="en-US" dirty="0"/>
              <a:t>Insert section title here</a:t>
            </a:r>
          </a:p>
        </p:txBody>
      </p:sp>
      <p:sp>
        <p:nvSpPr>
          <p:cNvPr id="4" name="Espace réservé du numéro de diapositive 5">
            <a:extLst>
              <a:ext uri="{FF2B5EF4-FFF2-40B4-BE49-F238E27FC236}">
                <a16:creationId xmlns:a16="http://schemas.microsoft.com/office/drawing/2014/main" id="{1B0DF1A2-07E3-924B-AAF6-7CF18DC976A2}"/>
              </a:ext>
            </a:extLst>
          </p:cNvPr>
          <p:cNvSpPr txBox="1">
            <a:spLocks/>
          </p:cNvSpPr>
          <p:nvPr userDrawn="1"/>
        </p:nvSpPr>
        <p:spPr>
          <a:xfrm>
            <a:off x="227014" y="3465513"/>
            <a:ext cx="1293028" cy="323850"/>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000" b="0" i="0" u="none" strike="noStrike" kern="1200" cap="none" spc="0" normalizeH="0" baseline="0" noProof="0" smtClean="0">
                <a:ln>
                  <a:noFill/>
                </a:ln>
                <a:solidFill>
                  <a:schemeClr val="accent4"/>
                </a:solidFill>
                <a:effectLst/>
                <a:uLnTx/>
                <a:uFillTx/>
                <a:latin typeface="Montserrat" pitchFamily="2" charset="77"/>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schemeClr val="accent4"/>
              </a:solidFill>
              <a:effectLst/>
              <a:uLnTx/>
              <a:uFillTx/>
              <a:latin typeface="Montserrat" pitchFamily="2" charset="77"/>
              <a:cs typeface="Arial" panose="020B0604020202020204" pitchFamily="34" charset="0"/>
            </a:endParaRPr>
          </a:p>
        </p:txBody>
      </p:sp>
      <p:sp>
        <p:nvSpPr>
          <p:cNvPr id="8" name="Picture Placeholder 29">
            <a:extLst>
              <a:ext uri="{FF2B5EF4-FFF2-40B4-BE49-F238E27FC236}">
                <a16:creationId xmlns:a16="http://schemas.microsoft.com/office/drawing/2014/main" id="{EA6F79D0-F7A8-BC46-8332-91EE99E8A7C2}"/>
              </a:ext>
            </a:extLst>
          </p:cNvPr>
          <p:cNvSpPr>
            <a:spLocks noGrp="1"/>
          </p:cNvSpPr>
          <p:nvPr>
            <p:ph type="pic" sz="quarter" idx="13" hasCustomPrompt="1"/>
          </p:nvPr>
        </p:nvSpPr>
        <p:spPr>
          <a:xfrm>
            <a:off x="9144002" y="1"/>
            <a:ext cx="3047998"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dirty="0"/>
              <a:t>Insert hero image here</a:t>
            </a:r>
          </a:p>
        </p:txBody>
      </p:sp>
      <p:sp>
        <p:nvSpPr>
          <p:cNvPr id="9" name="Sous-titre 2">
            <a:extLst>
              <a:ext uri="{FF2B5EF4-FFF2-40B4-BE49-F238E27FC236}">
                <a16:creationId xmlns:a16="http://schemas.microsoft.com/office/drawing/2014/main" id="{4D9E1268-4C0A-204F-A6BC-D383851F796D}"/>
              </a:ext>
            </a:extLst>
          </p:cNvPr>
          <p:cNvSpPr>
            <a:spLocks noGrp="1"/>
          </p:cNvSpPr>
          <p:nvPr>
            <p:ph type="subTitle" idx="1" hasCustomPrompt="1"/>
          </p:nvPr>
        </p:nvSpPr>
        <p:spPr>
          <a:xfrm>
            <a:off x="1774825" y="756466"/>
            <a:ext cx="5868988" cy="1129710"/>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Insert </a:t>
            </a:r>
            <a:r>
              <a:rPr lang="fr-CA" dirty="0" err="1"/>
              <a:t>sub-title</a:t>
            </a:r>
            <a:r>
              <a:rPr lang="fr-CA" dirty="0"/>
              <a:t> and/or speakers </a:t>
            </a:r>
            <a:r>
              <a:rPr lang="fr-CA" dirty="0" err="1"/>
              <a:t>here</a:t>
            </a:r>
            <a:endParaRPr lang="fr-FR" dirty="0"/>
          </a:p>
        </p:txBody>
      </p:sp>
      <p:sp>
        <p:nvSpPr>
          <p:cNvPr id="6" name="Rectangle 5">
            <a:extLst>
              <a:ext uri="{FF2B5EF4-FFF2-40B4-BE49-F238E27FC236}">
                <a16:creationId xmlns:a16="http://schemas.microsoft.com/office/drawing/2014/main" id="{55EFE905-BC4A-A14B-BBA3-5F706FFFBE4D}"/>
              </a:ext>
            </a:extLst>
          </p:cNvPr>
          <p:cNvSpPr/>
          <p:nvPr userDrawn="1"/>
        </p:nvSpPr>
        <p:spPr>
          <a:xfrm>
            <a:off x="373380" y="883920"/>
            <a:ext cx="922020" cy="5974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Tree>
    <p:extLst>
      <p:ext uri="{BB962C8B-B14F-4D97-AF65-F5344CB8AC3E}">
        <p14:creationId xmlns:p14="http://schemas.microsoft.com/office/powerpoint/2010/main" val="3439387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rge Title">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1B0DF1A2-07E3-924B-AAF6-7CF18DC976A2}"/>
              </a:ext>
            </a:extLst>
          </p:cNvPr>
          <p:cNvSpPr txBox="1">
            <a:spLocks/>
          </p:cNvSpPr>
          <p:nvPr userDrawn="1"/>
        </p:nvSpPr>
        <p:spPr>
          <a:xfrm>
            <a:off x="227014" y="3465513"/>
            <a:ext cx="1293028" cy="323850"/>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000" b="0" i="0" u="none" strike="noStrike" kern="1200" cap="none" spc="0" normalizeH="0" baseline="0" noProof="0" smtClean="0">
                <a:ln>
                  <a:noFill/>
                </a:ln>
                <a:solidFill>
                  <a:schemeClr val="accent4"/>
                </a:solidFill>
                <a:effectLst/>
                <a:uLnTx/>
                <a:uFillTx/>
                <a:latin typeface="Montserrat" pitchFamily="2" charset="77"/>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schemeClr val="accent4"/>
              </a:solidFill>
              <a:effectLst/>
              <a:uLnTx/>
              <a:uFillTx/>
              <a:latin typeface="Montserrat" pitchFamily="2" charset="77"/>
              <a:cs typeface="Arial" panose="020B0604020202020204" pitchFamily="34" charset="0"/>
            </a:endParaRPr>
          </a:p>
        </p:txBody>
      </p:sp>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39860" y="-8709"/>
            <a:ext cx="0" cy="6879515"/>
          </a:xfrm>
          <a:prstGeom prst="line">
            <a:avLst/>
          </a:prstGeom>
          <a:ln w="9525">
            <a:solidFill>
              <a:schemeClr val="accent5"/>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1774825" y="2072640"/>
            <a:ext cx="5640394" cy="4020185"/>
          </a:xfrm>
          <a:prstGeom prst="rect">
            <a:avLst/>
          </a:prstGeom>
        </p:spPr>
        <p:txBody>
          <a:bodyPr anchor="t">
            <a:normAutofit/>
          </a:bodyPr>
          <a:lstStyle>
            <a:lvl1pPr>
              <a:defRPr sz="6600" b="0" i="0">
                <a:solidFill>
                  <a:schemeClr val="tx1"/>
                </a:solidFill>
                <a:latin typeface="Montserrat" pitchFamily="2" charset="77"/>
              </a:defRPr>
            </a:lvl1pPr>
          </a:lstStyle>
          <a:p>
            <a:r>
              <a:rPr lang="en-US" dirty="0"/>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1774823" y="765173"/>
            <a:ext cx="5640394" cy="1133295"/>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Insert </a:t>
            </a:r>
            <a:r>
              <a:rPr lang="fr-CA" dirty="0" err="1"/>
              <a:t>sub-title</a:t>
            </a:r>
            <a:r>
              <a:rPr lang="fr-CA" dirty="0"/>
              <a:t> and/or speakers </a:t>
            </a:r>
            <a:r>
              <a:rPr lang="fr-CA" dirty="0" err="1"/>
              <a:t>here</a:t>
            </a:r>
            <a:endParaRPr lang="fr-FR" dirty="0"/>
          </a:p>
        </p:txBody>
      </p:sp>
      <p:sp>
        <p:nvSpPr>
          <p:cNvPr id="10" name="Rectangle 9">
            <a:extLst>
              <a:ext uri="{FF2B5EF4-FFF2-40B4-BE49-F238E27FC236}">
                <a16:creationId xmlns:a16="http://schemas.microsoft.com/office/drawing/2014/main" id="{E59B34DC-7E7B-EC42-AF37-79054A01A4F1}"/>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r="44488" b="45876"/>
          <a:stretch/>
        </p:blipFill>
        <p:spPr>
          <a:xfrm>
            <a:off x="7644456" y="4751921"/>
            <a:ext cx="4547544" cy="2106079"/>
          </a:xfrm>
          <a:prstGeom prst="rect">
            <a:avLst/>
          </a:prstGeom>
        </p:spPr>
      </p:pic>
    </p:spTree>
    <p:extLst>
      <p:ext uri="{BB962C8B-B14F-4D97-AF65-F5344CB8AC3E}">
        <p14:creationId xmlns:p14="http://schemas.microsoft.com/office/powerpoint/2010/main" val="13868340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Title + Small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7CDD8D-178E-EB49-A33F-7AE51152B84B}"/>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7" name="Rectangle 6">
            <a:extLst>
              <a:ext uri="{FF2B5EF4-FFF2-40B4-BE49-F238E27FC236}">
                <a16:creationId xmlns:a16="http://schemas.microsoft.com/office/drawing/2014/main" id="{A19E445F-746C-8841-B636-7A15F976B9AB}"/>
              </a:ext>
            </a:extLst>
          </p:cNvPr>
          <p:cNvSpPr/>
          <p:nvPr userDrawn="1"/>
        </p:nvSpPr>
        <p:spPr>
          <a:xfrm>
            <a:off x="373380" y="182880"/>
            <a:ext cx="922020" cy="667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2" name="Title 1"/>
          <p:cNvSpPr>
            <a:spLocks noGrp="1"/>
          </p:cNvSpPr>
          <p:nvPr>
            <p:ph type="title" hasCustomPrompt="1"/>
          </p:nvPr>
        </p:nvSpPr>
        <p:spPr>
          <a:xfrm>
            <a:off x="1774825" y="2386149"/>
            <a:ext cx="6938220" cy="3204754"/>
          </a:xfrm>
          <a:prstGeom prst="rect">
            <a:avLst/>
          </a:prstGeom>
        </p:spPr>
        <p:txBody>
          <a:bodyPr anchor="ctr"/>
          <a:lstStyle>
            <a:lvl1pPr>
              <a:defRPr sz="6600" b="0" i="0">
                <a:solidFill>
                  <a:schemeClr val="tx1"/>
                </a:solidFill>
                <a:latin typeface="Montserrat" pitchFamily="2" charset="77"/>
              </a:defRPr>
            </a:lvl1pPr>
          </a:lstStyle>
          <a:p>
            <a:r>
              <a:rPr lang="en-CA" dirty="0"/>
              <a:t>Insert slide title here</a:t>
            </a:r>
            <a:endParaRPr lang="en-US" dirty="0"/>
          </a:p>
        </p:txBody>
      </p:sp>
      <p:sp>
        <p:nvSpPr>
          <p:cNvPr id="17" name="Sous-titre 2">
            <a:extLst>
              <a:ext uri="{FF2B5EF4-FFF2-40B4-BE49-F238E27FC236}">
                <a16:creationId xmlns:a16="http://schemas.microsoft.com/office/drawing/2014/main" id="{C2262BC5-26BA-5C4B-B872-85C8E37BF2C5}"/>
              </a:ext>
            </a:extLst>
          </p:cNvPr>
          <p:cNvSpPr>
            <a:spLocks noGrp="1"/>
          </p:cNvSpPr>
          <p:nvPr>
            <p:ph type="subTitle" idx="1" hasCustomPrompt="1"/>
          </p:nvPr>
        </p:nvSpPr>
        <p:spPr>
          <a:xfrm>
            <a:off x="1774825" y="5421747"/>
            <a:ext cx="6938219" cy="671078"/>
          </a:xfrm>
          <a:prstGeom prst="rect">
            <a:avLst/>
          </a:prstGeom>
        </p:spPr>
        <p:txBody>
          <a:bodyPr lIns="90000" anchor="b">
            <a:no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err="1"/>
              <a:t>wsp.com</a:t>
            </a:r>
            <a:endParaRPr lang="fr-FR" dirty="0"/>
          </a:p>
        </p:txBody>
      </p:sp>
      <p:pic>
        <p:nvPicPr>
          <p:cNvPr id="8" name="Graphique 7">
            <a:extLst>
              <a:ext uri="{FF2B5EF4-FFF2-40B4-BE49-F238E27FC236}">
                <a16:creationId xmlns:a16="http://schemas.microsoft.com/office/drawing/2014/main" id="{7EEB1B51-22A9-C842-92A1-70D7A229093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r="44488" b="45876"/>
          <a:stretch/>
        </p:blipFill>
        <p:spPr>
          <a:xfrm>
            <a:off x="7644456" y="0"/>
            <a:ext cx="4547544" cy="2106079"/>
          </a:xfrm>
          <a:prstGeom prst="rect">
            <a:avLst/>
          </a:prstGeom>
        </p:spPr>
      </p:pic>
      <p:cxnSp>
        <p:nvCxnSpPr>
          <p:cNvPr id="10" name="Connecteur droit 9">
            <a:extLst>
              <a:ext uri="{FF2B5EF4-FFF2-40B4-BE49-F238E27FC236}">
                <a16:creationId xmlns:a16="http://schemas.microsoft.com/office/drawing/2014/main" id="{6A8D2642-4298-0B47-A918-AF6623E8929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2812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e Column">
    <p:bg>
      <p:bgRef idx="1001">
        <a:schemeClr val="bg1"/>
      </p:bgRef>
    </p:bg>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dirty="0"/>
              <a:t>Insert slide content </a:t>
            </a:r>
            <a:r>
              <a:rPr lang="fr-CA" dirty="0" err="1"/>
              <a:t>here</a:t>
            </a:r>
            <a:endParaRPr lang="fr-FR" dirty="0"/>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dirty="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dirty="0"/>
              <a:t>Insert slide title here</a:t>
            </a:r>
            <a:endParaRPr lang="en-US" dirty="0"/>
          </a:p>
        </p:txBody>
      </p:sp>
      <p:sp>
        <p:nvSpPr>
          <p:cNvPr id="15" name="Sous-titre 2">
            <a:extLst>
              <a:ext uri="{FF2B5EF4-FFF2-40B4-BE49-F238E27FC236}">
                <a16:creationId xmlns:a16="http://schemas.microsoft.com/office/drawing/2014/main" id="{067792F8-F437-FD43-A5BF-E11691B010BA}"/>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Section </a:t>
            </a:r>
            <a:r>
              <a:rPr lang="fr-CA" dirty="0" err="1"/>
              <a:t>name</a:t>
            </a:r>
            <a:endParaRPr lang="fr-FR" dirty="0"/>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5400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C13E0C-12F8-8F45-B3D6-F0C1BA8D9702}"/>
              </a:ext>
            </a:extLst>
          </p:cNvPr>
          <p:cNvSpPr>
            <a:spLocks noGrp="1"/>
          </p:cNvSpPr>
          <p:nvPr>
            <p:ph type="title"/>
          </p:nvPr>
        </p:nvSpPr>
        <p:spPr>
          <a:xfrm>
            <a:off x="1785368" y="1233489"/>
            <a:ext cx="9559723" cy="863600"/>
          </a:xfrm>
          <a:prstGeom prst="rect">
            <a:avLst/>
          </a:prstGeom>
        </p:spPr>
        <p:txBody>
          <a:bodyPr vert="horz" lIns="91440" tIns="45720" rIns="91440" bIns="45720" rtlCol="0" anchor="t" anchorCtr="0">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9255D721-CAFD-DD40-BD9A-E933EDE2B1C0}"/>
              </a:ext>
            </a:extLst>
          </p:cNvPr>
          <p:cNvSpPr>
            <a:spLocks noGrp="1"/>
          </p:cNvSpPr>
          <p:nvPr>
            <p:ph type="body" idx="1"/>
          </p:nvPr>
        </p:nvSpPr>
        <p:spPr>
          <a:xfrm>
            <a:off x="1785367" y="2351314"/>
            <a:ext cx="9559724" cy="3741511"/>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21" name="Espace réservé de la date 20">
            <a:extLst>
              <a:ext uri="{FF2B5EF4-FFF2-40B4-BE49-F238E27FC236}">
                <a16:creationId xmlns:a16="http://schemas.microsoft.com/office/drawing/2014/main" id="{C9CCF44A-DF40-654D-BAA9-3D75CE898815}"/>
              </a:ext>
            </a:extLst>
          </p:cNvPr>
          <p:cNvSpPr>
            <a:spLocks noGrp="1"/>
          </p:cNvSpPr>
          <p:nvPr>
            <p:ph type="dt" sz="half" idx="2"/>
          </p:nvPr>
        </p:nvSpPr>
        <p:spPr>
          <a:xfrm>
            <a:off x="1774825" y="6092826"/>
            <a:ext cx="2808288" cy="323850"/>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fr-FR" dirty="0"/>
          </a:p>
        </p:txBody>
      </p:sp>
      <p:sp>
        <p:nvSpPr>
          <p:cNvPr id="19" name="Espace réservé du numéro de diapositive 5">
            <a:extLst>
              <a:ext uri="{FF2B5EF4-FFF2-40B4-BE49-F238E27FC236}">
                <a16:creationId xmlns:a16="http://schemas.microsoft.com/office/drawing/2014/main" id="{E4725CB0-4EBD-3C4E-BBC7-74B5ED9CC839}"/>
              </a:ext>
            </a:extLst>
          </p:cNvPr>
          <p:cNvSpPr txBox="1">
            <a:spLocks/>
          </p:cNvSpPr>
          <p:nvPr userDrawn="1"/>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rgbClr val="000000"/>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CA" sz="1400" b="0" i="0" u="none" strike="noStrike" kern="1200" cap="none" spc="0" normalizeH="0" baseline="0" noProof="0" dirty="0">
              <a:ln>
                <a:noFill/>
              </a:ln>
              <a:solidFill>
                <a:srgbClr val="000000"/>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321386260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81" r:id="rId3"/>
    <p:sldLayoutId id="2147483876" r:id="rId4"/>
    <p:sldLayoutId id="2147483869" r:id="rId5"/>
    <p:sldLayoutId id="2147483883" r:id="rId6"/>
    <p:sldLayoutId id="2147483877" r:id="rId7"/>
    <p:sldLayoutId id="2147483906" r:id="rId8"/>
    <p:sldLayoutId id="2147483880" r:id="rId9"/>
    <p:sldLayoutId id="2147483878" r:id="rId10"/>
    <p:sldLayoutId id="2147483884" r:id="rId11"/>
    <p:sldLayoutId id="2147483882" r:id="rId12"/>
    <p:sldLayoutId id="2147483870" r:id="rId13"/>
    <p:sldLayoutId id="2147483912" r:id="rId14"/>
    <p:sldLayoutId id="2147483871" r:id="rId15"/>
    <p:sldLayoutId id="2147483902" r:id="rId16"/>
    <p:sldLayoutId id="2147483897" r:id="rId17"/>
    <p:sldLayoutId id="2147483898" r:id="rId18"/>
    <p:sldLayoutId id="2147483891" r:id="rId19"/>
    <p:sldLayoutId id="2147483913" r:id="rId20"/>
    <p:sldLayoutId id="2147483873" r:id="rId21"/>
    <p:sldLayoutId id="2147483914" r:id="rId22"/>
    <p:sldLayoutId id="2147483890" r:id="rId23"/>
    <p:sldLayoutId id="2147483872" r:id="rId24"/>
    <p:sldLayoutId id="2147483892" r:id="rId25"/>
    <p:sldLayoutId id="2147483889" r:id="rId26"/>
    <p:sldLayoutId id="2147483895" r:id="rId27"/>
    <p:sldLayoutId id="2147483908" r:id="rId28"/>
    <p:sldLayoutId id="2147483909" r:id="rId29"/>
    <p:sldLayoutId id="2147483910" r:id="rId30"/>
    <p:sldLayoutId id="2147483911" r:id="rId3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2400" b="1" i="0" kern="1200">
          <a:solidFill>
            <a:schemeClr val="tx1"/>
          </a:solidFill>
          <a:latin typeface="Montserrat" pitchFamily="2" charset="77"/>
          <a:ea typeface="+mj-ea"/>
          <a:cs typeface="Arial" panose="020B0604020202020204" pitchFamily="34" charset="0"/>
        </a:defRPr>
      </a:lvl1pPr>
    </p:titleStyle>
    <p:bodyStyle>
      <a:lvl1pPr marL="0" indent="0" algn="l" defTabSz="914400" rtl="0" eaLnBrk="1" latinLnBrk="0" hangingPunct="1">
        <a:lnSpc>
          <a:spcPct val="120000"/>
        </a:lnSpc>
        <a:spcBef>
          <a:spcPts val="1000"/>
        </a:spcBef>
        <a:buSzPct val="60000"/>
        <a:buFontTx/>
        <a:buNone/>
        <a:defRPr sz="1400" kern="1200">
          <a:solidFill>
            <a:schemeClr val="tx1"/>
          </a:solidFill>
          <a:latin typeface="Montserrat"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Montserrat Light"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82" userDrawn="1">
          <p15:clr>
            <a:srgbClr val="F26B43"/>
          </p15:clr>
        </p15:guide>
        <p15:guide id="7" orient="horz" pos="3838" userDrawn="1">
          <p15:clr>
            <a:srgbClr val="F26B43"/>
          </p15:clr>
        </p15:guide>
        <p15:guide id="8" pos="3840" userDrawn="1">
          <p15:clr>
            <a:srgbClr val="F26B43"/>
          </p15:clr>
        </p15:guide>
        <p15:guide id="9" pos="4815" userDrawn="1">
          <p15:clr>
            <a:srgbClr val="F26B43"/>
          </p15:clr>
        </p15:guide>
        <p15:guide id="10" pos="5768" userDrawn="1">
          <p15:clr>
            <a:srgbClr val="F26B43"/>
          </p15:clr>
        </p15:guide>
        <p15:guide id="11" pos="6720" userDrawn="1">
          <p15:clr>
            <a:srgbClr val="F26B43"/>
          </p15:clr>
        </p15:guide>
        <p15:guide id="12" pos="2887" userDrawn="1">
          <p15:clr>
            <a:srgbClr val="F26B43"/>
          </p15:clr>
        </p15:guide>
        <p15:guide id="13" pos="1912" userDrawn="1">
          <p15:clr>
            <a:srgbClr val="F26B43"/>
          </p15:clr>
        </p15:guide>
        <p15:guide id="14" pos="960" userDrawn="1">
          <p15:clr>
            <a:srgbClr val="F26B43"/>
          </p15:clr>
        </p15:guide>
        <p15:guide id="15" pos="1118" userDrawn="1">
          <p15:clr>
            <a:srgbClr val="F26B43"/>
          </p15:clr>
        </p15:guide>
        <p15:guide id="16" pos="1186" userDrawn="1">
          <p15:clr>
            <a:srgbClr val="F26B43"/>
          </p15:clr>
        </p15:guide>
        <p15:guide id="17" orient="horz" pos="777" userDrawn="1">
          <p15:clr>
            <a:srgbClr val="F26B43"/>
          </p15:clr>
        </p15:guide>
        <p15:guide id="18" orient="horz" pos="4042" userDrawn="1">
          <p15:clr>
            <a:srgbClr val="F26B43"/>
          </p15:clr>
        </p15:guide>
        <p15:guide id="19" orient="horz" pos="1321" userDrawn="1">
          <p15:clr>
            <a:srgbClr val="F26B43"/>
          </p15:clr>
        </p15:guide>
        <p15:guide id="20" orient="horz" pos="1480" userDrawn="1">
          <p15:clr>
            <a:srgbClr val="F26B43"/>
          </p15:clr>
        </p15:guide>
        <p15:guide id="21" orient="horz" pos="1911" userDrawn="1">
          <p15:clr>
            <a:srgbClr val="F26B43"/>
          </p15:clr>
        </p15:guide>
        <p15:guide id="22" orient="horz" pos="20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47F9C2-ADF1-414B-9070-9F634753ECEC}"/>
              </a:ext>
            </a:extLst>
          </p:cNvPr>
          <p:cNvSpPr>
            <a:spLocks noGrp="1"/>
          </p:cNvSpPr>
          <p:nvPr>
            <p:ph type="pic" sz="quarter" idx="25"/>
          </p:nvPr>
        </p:nvSpPr>
        <p:spPr>
          <a:xfrm>
            <a:off x="699" y="0"/>
            <a:ext cx="12190602" cy="6858000"/>
          </a:xfrm>
        </p:spPr>
      </p:sp>
      <p:sp>
        <p:nvSpPr>
          <p:cNvPr id="4" name="Title 3">
            <a:extLst>
              <a:ext uri="{FF2B5EF4-FFF2-40B4-BE49-F238E27FC236}">
                <a16:creationId xmlns:a16="http://schemas.microsoft.com/office/drawing/2014/main" id="{286373DC-1221-46D1-9B40-CAE2745D0A0F}"/>
              </a:ext>
            </a:extLst>
          </p:cNvPr>
          <p:cNvSpPr>
            <a:spLocks noGrp="1"/>
          </p:cNvSpPr>
          <p:nvPr>
            <p:ph type="title"/>
          </p:nvPr>
        </p:nvSpPr>
        <p:spPr/>
        <p:txBody>
          <a:bodyPr>
            <a:noAutofit/>
          </a:bodyPr>
          <a:lstStyle/>
          <a:p>
            <a:r>
              <a:rPr lang="en-US" sz="3200" cap="all" dirty="0"/>
              <a:t>NCHRP 20-126(01) </a:t>
            </a:r>
            <a:br>
              <a:rPr lang="en-US" sz="3200" cap="all" dirty="0"/>
            </a:br>
            <a:r>
              <a:rPr lang="en-US" sz="3200" cap="all" dirty="0"/>
              <a:t/>
            </a:r>
            <a:br>
              <a:rPr lang="en-US" sz="3200" cap="all" dirty="0"/>
            </a:br>
            <a:r>
              <a:rPr lang="en-US" sz="3200" cap="all" dirty="0"/>
              <a:t>PROGRAMMATIC ISSUES OF FUTURE SYSTEM PERFORMANCE</a:t>
            </a:r>
            <a:endParaRPr lang="en-US" sz="3200" dirty="0"/>
          </a:p>
        </p:txBody>
      </p:sp>
      <p:sp>
        <p:nvSpPr>
          <p:cNvPr id="5" name="Subtitle 4">
            <a:extLst>
              <a:ext uri="{FF2B5EF4-FFF2-40B4-BE49-F238E27FC236}">
                <a16:creationId xmlns:a16="http://schemas.microsoft.com/office/drawing/2014/main" id="{6828DCC8-266C-4E27-B9C1-9A5397B76669}"/>
              </a:ext>
            </a:extLst>
          </p:cNvPr>
          <p:cNvSpPr>
            <a:spLocks noGrp="1"/>
          </p:cNvSpPr>
          <p:nvPr>
            <p:ph type="subTitle" idx="1"/>
          </p:nvPr>
        </p:nvSpPr>
        <p:spPr/>
        <p:txBody>
          <a:bodyPr>
            <a:normAutofit/>
          </a:bodyPr>
          <a:lstStyle/>
          <a:p>
            <a:r>
              <a:rPr lang="en-US" b="1" dirty="0"/>
              <a:t>Project Summary</a:t>
            </a:r>
          </a:p>
          <a:p>
            <a:r>
              <a:rPr lang="en-US" b="1" dirty="0"/>
              <a:t>May 2022</a:t>
            </a:r>
          </a:p>
        </p:txBody>
      </p:sp>
    </p:spTree>
    <p:extLst>
      <p:ext uri="{BB962C8B-B14F-4D97-AF65-F5344CB8AC3E}">
        <p14:creationId xmlns:p14="http://schemas.microsoft.com/office/powerpoint/2010/main" val="413818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2062AA-75A0-41D6-A8CE-662E9F43192A}"/>
              </a:ext>
            </a:extLst>
          </p:cNvPr>
          <p:cNvGraphicFramePr>
            <a:graphicFrameLocks noGrp="1"/>
          </p:cNvGraphicFramePr>
          <p:nvPr>
            <p:ph sz="quarter" idx="14"/>
            <p:extLst>
              <p:ext uri="{D42A27DB-BD31-4B8C-83A1-F6EECF244321}">
                <p14:modId xmlns:p14="http://schemas.microsoft.com/office/powerpoint/2010/main" val="2075948530"/>
              </p:ext>
            </p:extLst>
          </p:nvPr>
        </p:nvGraphicFramePr>
        <p:xfrm>
          <a:off x="2149398" y="1981089"/>
          <a:ext cx="8890000" cy="3799206"/>
        </p:xfrm>
        <a:graphic>
          <a:graphicData uri="http://schemas.openxmlformats.org/drawingml/2006/table">
            <a:tbl>
              <a:tblPr bandRow="1">
                <a:tableStyleId>{5C22544A-7EE6-4342-B048-85BDC9FD1C3A}</a:tableStyleId>
              </a:tblPr>
              <a:tblGrid>
                <a:gridCol w="2059045">
                  <a:extLst>
                    <a:ext uri="{9D8B030D-6E8A-4147-A177-3AD203B41FA5}">
                      <a16:colId xmlns:a16="http://schemas.microsoft.com/office/drawing/2014/main" val="1532755295"/>
                    </a:ext>
                  </a:extLst>
                </a:gridCol>
                <a:gridCol w="6830955">
                  <a:extLst>
                    <a:ext uri="{9D8B030D-6E8A-4147-A177-3AD203B41FA5}">
                      <a16:colId xmlns:a16="http://schemas.microsoft.com/office/drawing/2014/main" val="2556421168"/>
                    </a:ext>
                  </a:extLst>
                </a:gridCol>
              </a:tblGrid>
              <a:tr h="370840">
                <a:tc rowSpan="2">
                  <a:txBody>
                    <a:bodyPr/>
                    <a:lstStyle/>
                    <a:p>
                      <a:r>
                        <a:rPr lang="en-US" sz="1600" b="1" dirty="0"/>
                        <a:t>System Use</a:t>
                      </a:r>
                    </a:p>
                  </a:txBody>
                  <a:tcPr anchor="ct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8. Short- and long-term transportation impacts of the Covid-19 pandemic and similar public health emergencies: Lessons learned for preparing transportation agencies for future disruptions</a:t>
                      </a:r>
                    </a:p>
                  </a:txBody>
                  <a:tcPr marT="91440" marB="91440"/>
                </a:tc>
                <a:extLst>
                  <a:ext uri="{0D108BD9-81ED-4DB2-BD59-A6C34878D82A}">
                    <a16:rowId xmlns:a16="http://schemas.microsoft.com/office/drawing/2014/main" val="2121594957"/>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9. Identifying and assessing the relative benefits and costs of transportation investments in the context of what urban/suburban/rural areas require in terms of high quality of life and equity</a:t>
                      </a:r>
                    </a:p>
                  </a:txBody>
                  <a:tcPr marT="91440" marB="91440"/>
                </a:tc>
                <a:extLst>
                  <a:ext uri="{0D108BD9-81ED-4DB2-BD59-A6C34878D82A}">
                    <a16:rowId xmlns:a16="http://schemas.microsoft.com/office/drawing/2014/main" val="2107664123"/>
                  </a:ext>
                </a:extLst>
              </a:tr>
              <a:tr h="370840">
                <a:tc rowSpan="3">
                  <a:txBody>
                    <a:bodyPr/>
                    <a:lstStyle/>
                    <a:p>
                      <a:r>
                        <a:rPr lang="en-US" sz="1600" b="1" dirty="0"/>
                        <a:t>System Impact and Externalities</a:t>
                      </a:r>
                    </a:p>
                  </a:txBody>
                  <a:tcPr anchor="ct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10. Transportation infrastructure owner-operator (IOO) actions supporting advancements in the renewable energy sector and reductions in greenhouse gases (GHG) that complement policies to shift vehicle fleets to electric vehicles (EVs)</a:t>
                      </a:r>
                    </a:p>
                  </a:txBody>
                  <a:tcPr marT="91440" marB="91440"/>
                </a:tc>
                <a:extLst>
                  <a:ext uri="{0D108BD9-81ED-4DB2-BD59-A6C34878D82A}">
                    <a16:rowId xmlns:a16="http://schemas.microsoft.com/office/drawing/2014/main" val="1119994651"/>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11. Identifying energy infrastructure needs for the freight transportation sector to support sustainability and GHG emission reductions</a:t>
                      </a:r>
                    </a:p>
                  </a:txBody>
                  <a:tcPr marT="91440" marB="91440"/>
                </a:tc>
                <a:extLst>
                  <a:ext uri="{0D108BD9-81ED-4DB2-BD59-A6C34878D82A}">
                    <a16:rowId xmlns:a16="http://schemas.microsoft.com/office/drawing/2014/main" val="395950282"/>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12. Operationalizing equity and social vulnerability considerations in system rightsizing policies and decisions</a:t>
                      </a:r>
                    </a:p>
                  </a:txBody>
                  <a:tcPr marT="91440" marB="91440"/>
                </a:tc>
                <a:extLst>
                  <a:ext uri="{0D108BD9-81ED-4DB2-BD59-A6C34878D82A}">
                    <a16:rowId xmlns:a16="http://schemas.microsoft.com/office/drawing/2014/main" val="3833022539"/>
                  </a:ext>
                </a:extLst>
              </a:tr>
            </a:tbl>
          </a:graphicData>
        </a:graphic>
      </p:graphicFrame>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a:xfrm>
            <a:off x="1774826" y="697912"/>
            <a:ext cx="6278504" cy="863599"/>
          </a:xfrm>
        </p:spPr>
        <p:txBody>
          <a:bodyPr/>
          <a:lstStyle/>
          <a:p>
            <a:r>
              <a:rPr lang="en-US" dirty="0"/>
              <a:t>Research Problem Statements (cont.)</a:t>
            </a:r>
          </a:p>
        </p:txBody>
      </p:sp>
    </p:spTree>
    <p:extLst>
      <p:ext uri="{BB962C8B-B14F-4D97-AF65-F5344CB8AC3E}">
        <p14:creationId xmlns:p14="http://schemas.microsoft.com/office/powerpoint/2010/main" val="211189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2062AA-75A0-41D6-A8CE-662E9F43192A}"/>
              </a:ext>
            </a:extLst>
          </p:cNvPr>
          <p:cNvGraphicFramePr>
            <a:graphicFrameLocks noGrp="1"/>
          </p:cNvGraphicFramePr>
          <p:nvPr>
            <p:ph sz="quarter" idx="14"/>
            <p:extLst>
              <p:ext uri="{D42A27DB-BD31-4B8C-83A1-F6EECF244321}">
                <p14:modId xmlns:p14="http://schemas.microsoft.com/office/powerpoint/2010/main" val="2369818745"/>
              </p:ext>
            </p:extLst>
          </p:nvPr>
        </p:nvGraphicFramePr>
        <p:xfrm>
          <a:off x="2138381" y="1738010"/>
          <a:ext cx="8890000" cy="4422078"/>
        </p:xfrm>
        <a:graphic>
          <a:graphicData uri="http://schemas.openxmlformats.org/drawingml/2006/table">
            <a:tbl>
              <a:tblPr bandRow="1">
                <a:tableStyleId>{5C22544A-7EE6-4342-B048-85BDC9FD1C3A}</a:tableStyleId>
              </a:tblPr>
              <a:tblGrid>
                <a:gridCol w="2059045">
                  <a:extLst>
                    <a:ext uri="{9D8B030D-6E8A-4147-A177-3AD203B41FA5}">
                      <a16:colId xmlns:a16="http://schemas.microsoft.com/office/drawing/2014/main" val="1532755295"/>
                    </a:ext>
                  </a:extLst>
                </a:gridCol>
                <a:gridCol w="6830955">
                  <a:extLst>
                    <a:ext uri="{9D8B030D-6E8A-4147-A177-3AD203B41FA5}">
                      <a16:colId xmlns:a16="http://schemas.microsoft.com/office/drawing/2014/main" val="2556421168"/>
                    </a:ext>
                  </a:extLst>
                </a:gridCol>
              </a:tblGrid>
              <a:tr h="370840">
                <a:tc rowSpan="2">
                  <a:txBody>
                    <a:bodyPr/>
                    <a:lstStyle/>
                    <a:p>
                      <a:r>
                        <a:rPr lang="en-US" sz="1600" b="1" dirty="0"/>
                        <a:t>Organizational Capacity and Governance</a:t>
                      </a:r>
                    </a:p>
                  </a:txBody>
                  <a:tcPr anchor="ct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13. Preparing agency workforce through education and retraining in light of an increased role of automation and technology</a:t>
                      </a:r>
                    </a:p>
                  </a:txBody>
                  <a:tcPr marT="91440" marB="91440"/>
                </a:tc>
                <a:extLst>
                  <a:ext uri="{0D108BD9-81ED-4DB2-BD59-A6C34878D82A}">
                    <a16:rowId xmlns:a16="http://schemas.microsoft.com/office/drawing/2014/main" val="2121594957"/>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14. Strategies to address issues of equity and diversity among underrepresented or disadvantaged groups in a transportation agency, and how to evaluate them for effectiveness</a:t>
                      </a:r>
                    </a:p>
                  </a:txBody>
                  <a:tcPr marT="91440" marB="91440"/>
                </a:tc>
                <a:extLst>
                  <a:ext uri="{0D108BD9-81ED-4DB2-BD59-A6C34878D82A}">
                    <a16:rowId xmlns:a16="http://schemas.microsoft.com/office/drawing/2014/main" val="2107664123"/>
                  </a:ext>
                </a:extLst>
              </a:tr>
              <a:tr h="370840">
                <a:tc rowSpan="4">
                  <a:txBody>
                    <a:bodyPr/>
                    <a:lstStyle/>
                    <a:p>
                      <a:r>
                        <a:rPr lang="en-US" sz="1600" b="1" dirty="0"/>
                        <a:t>Equity</a:t>
                      </a:r>
                    </a:p>
                  </a:txBody>
                  <a:tcPr anchor="ct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15. Quantifying transportation-related equity implications, including the consequences of the introduction of transformational technologies, to different population groups and communities (e.g., rural, suburban, and urban regions)</a:t>
                      </a:r>
                    </a:p>
                  </a:txBody>
                  <a:tcPr marT="91440" marB="91440"/>
                </a:tc>
                <a:extLst>
                  <a:ext uri="{0D108BD9-81ED-4DB2-BD59-A6C34878D82A}">
                    <a16:rowId xmlns:a16="http://schemas.microsoft.com/office/drawing/2014/main" val="1119994651"/>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16. Best practices for public engagement of economically and socially disadvantaged groups in transportation planning and through project development given lessons from Covid-19</a:t>
                      </a:r>
                    </a:p>
                  </a:txBody>
                  <a:tcPr marT="91440" marB="91440"/>
                </a:tc>
                <a:extLst>
                  <a:ext uri="{0D108BD9-81ED-4DB2-BD59-A6C34878D82A}">
                    <a16:rowId xmlns:a16="http://schemas.microsoft.com/office/drawing/2014/main" val="395950282"/>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17. Incorporating equity considerations into performance-based planning and decision-making in transportation agencies</a:t>
                      </a:r>
                    </a:p>
                  </a:txBody>
                  <a:tcPr marT="91440" marB="91440"/>
                </a:tc>
                <a:extLst>
                  <a:ext uri="{0D108BD9-81ED-4DB2-BD59-A6C34878D82A}">
                    <a16:rowId xmlns:a16="http://schemas.microsoft.com/office/drawing/2014/main" val="3833022539"/>
                  </a:ext>
                </a:extLst>
              </a:tr>
              <a:tr h="370840">
                <a:tc vMerge="1">
                  <a:txBody>
                    <a:bodyPr/>
                    <a:lstStyle/>
                    <a:p>
                      <a:endParaRPr lang="en-US" sz="1600" b="1" dirty="0"/>
                    </a:p>
                  </a:txBody>
                  <a:tcPr anchor="ct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18. Challenges facing mobility-impaired and technologically-challenged population groups in accessing app-based services</a:t>
                      </a:r>
                    </a:p>
                  </a:txBody>
                  <a:tcPr marT="91440" marB="91440"/>
                </a:tc>
                <a:extLst>
                  <a:ext uri="{0D108BD9-81ED-4DB2-BD59-A6C34878D82A}">
                    <a16:rowId xmlns:a16="http://schemas.microsoft.com/office/drawing/2014/main" val="2988872969"/>
                  </a:ext>
                </a:extLst>
              </a:tr>
            </a:tbl>
          </a:graphicData>
        </a:graphic>
      </p:graphicFrame>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a:xfrm>
            <a:off x="1774826" y="697912"/>
            <a:ext cx="6278504" cy="863599"/>
          </a:xfrm>
        </p:spPr>
        <p:txBody>
          <a:bodyPr/>
          <a:lstStyle/>
          <a:p>
            <a:r>
              <a:rPr lang="en-US" dirty="0"/>
              <a:t>Research Problem Statements (cont.)</a:t>
            </a:r>
          </a:p>
        </p:txBody>
      </p:sp>
    </p:spTree>
    <p:extLst>
      <p:ext uri="{BB962C8B-B14F-4D97-AF65-F5344CB8AC3E}">
        <p14:creationId xmlns:p14="http://schemas.microsoft.com/office/powerpoint/2010/main" val="752506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a:xfrm>
            <a:off x="1774826" y="697912"/>
            <a:ext cx="6686128" cy="863599"/>
          </a:xfrm>
        </p:spPr>
        <p:txBody>
          <a:bodyPr/>
          <a:lstStyle/>
          <a:p>
            <a:r>
              <a:rPr lang="en-US" dirty="0"/>
              <a:t>Example Research Problem Statement</a:t>
            </a:r>
          </a:p>
        </p:txBody>
      </p:sp>
      <p:pic>
        <p:nvPicPr>
          <p:cNvPr id="7" name="Picture 6">
            <a:extLst>
              <a:ext uri="{FF2B5EF4-FFF2-40B4-BE49-F238E27FC236}">
                <a16:creationId xmlns:a16="http://schemas.microsoft.com/office/drawing/2014/main" id="{112E7C6E-EB33-4916-B111-CD1D091A0857}"/>
              </a:ext>
            </a:extLst>
          </p:cNvPr>
          <p:cNvPicPr>
            <a:picLocks noChangeAspect="1"/>
          </p:cNvPicPr>
          <p:nvPr/>
        </p:nvPicPr>
        <p:blipFill>
          <a:blip r:embed="rId3"/>
          <a:stretch>
            <a:fillRect/>
          </a:stretch>
        </p:blipFill>
        <p:spPr>
          <a:xfrm>
            <a:off x="1774826" y="1230040"/>
            <a:ext cx="4667061" cy="5539825"/>
          </a:xfrm>
          <a:prstGeom prst="rect">
            <a:avLst/>
          </a:prstGeom>
        </p:spPr>
      </p:pic>
      <p:pic>
        <p:nvPicPr>
          <p:cNvPr id="9" name="Picture 8">
            <a:extLst>
              <a:ext uri="{FF2B5EF4-FFF2-40B4-BE49-F238E27FC236}">
                <a16:creationId xmlns:a16="http://schemas.microsoft.com/office/drawing/2014/main" id="{D681C9B3-1FBE-46A5-A4B5-B5788C3FA39C}"/>
              </a:ext>
            </a:extLst>
          </p:cNvPr>
          <p:cNvPicPr>
            <a:picLocks noChangeAspect="1"/>
          </p:cNvPicPr>
          <p:nvPr/>
        </p:nvPicPr>
        <p:blipFill>
          <a:blip r:embed="rId4"/>
          <a:stretch>
            <a:fillRect/>
          </a:stretch>
        </p:blipFill>
        <p:spPr>
          <a:xfrm>
            <a:off x="6847196" y="1230040"/>
            <a:ext cx="4936762" cy="5445303"/>
          </a:xfrm>
          <a:prstGeom prst="rect">
            <a:avLst/>
          </a:prstGeom>
        </p:spPr>
      </p:pic>
    </p:spTree>
    <p:extLst>
      <p:ext uri="{BB962C8B-B14F-4D97-AF65-F5344CB8AC3E}">
        <p14:creationId xmlns:p14="http://schemas.microsoft.com/office/powerpoint/2010/main" val="304603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6A502-7214-4BE9-A5A3-FB1687B955ED}"/>
              </a:ext>
            </a:extLst>
          </p:cNvPr>
          <p:cNvSpPr>
            <a:spLocks noGrp="1"/>
          </p:cNvSpPr>
          <p:nvPr>
            <p:ph type="title"/>
          </p:nvPr>
        </p:nvSpPr>
        <p:spPr>
          <a:xfrm>
            <a:off x="1774826" y="1233489"/>
            <a:ext cx="8184422" cy="863599"/>
          </a:xfrm>
        </p:spPr>
        <p:txBody>
          <a:bodyPr/>
          <a:lstStyle/>
          <a:p>
            <a:r>
              <a:rPr lang="en-US" dirty="0"/>
              <a:t>State Transportation Agency Self-Assessment Tool</a:t>
            </a:r>
          </a:p>
        </p:txBody>
      </p:sp>
      <p:pic>
        <p:nvPicPr>
          <p:cNvPr id="6" name="Picture 5">
            <a:extLst>
              <a:ext uri="{FF2B5EF4-FFF2-40B4-BE49-F238E27FC236}">
                <a16:creationId xmlns:a16="http://schemas.microsoft.com/office/drawing/2014/main" id="{1FB5F0EA-8FE4-4435-B813-A6F639F70D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0517" y="2586446"/>
            <a:ext cx="9870832" cy="3174274"/>
          </a:xfrm>
          <a:prstGeom prst="rect">
            <a:avLst/>
          </a:prstGeom>
          <a:noFill/>
        </p:spPr>
      </p:pic>
    </p:spTree>
    <p:extLst>
      <p:ext uri="{BB962C8B-B14F-4D97-AF65-F5344CB8AC3E}">
        <p14:creationId xmlns:p14="http://schemas.microsoft.com/office/powerpoint/2010/main" val="3495765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6A502-7214-4BE9-A5A3-FB1687B955ED}"/>
              </a:ext>
            </a:extLst>
          </p:cNvPr>
          <p:cNvSpPr>
            <a:spLocks noGrp="1"/>
          </p:cNvSpPr>
          <p:nvPr>
            <p:ph type="title"/>
          </p:nvPr>
        </p:nvSpPr>
        <p:spPr>
          <a:xfrm>
            <a:off x="1763809" y="473326"/>
            <a:ext cx="8184422" cy="863599"/>
          </a:xfrm>
        </p:spPr>
        <p:txBody>
          <a:bodyPr/>
          <a:lstStyle/>
          <a:p>
            <a:r>
              <a:rPr lang="en-US" dirty="0"/>
              <a:t>Self-Assessment Tool Illustrations: Step 1</a:t>
            </a:r>
          </a:p>
        </p:txBody>
      </p:sp>
      <p:pic>
        <p:nvPicPr>
          <p:cNvPr id="4" name="Picture 3">
            <a:extLst>
              <a:ext uri="{FF2B5EF4-FFF2-40B4-BE49-F238E27FC236}">
                <a16:creationId xmlns:a16="http://schemas.microsoft.com/office/drawing/2014/main" id="{0E4552D1-CA6E-4DE0-BA08-13F568111E48}"/>
              </a:ext>
            </a:extLst>
          </p:cNvPr>
          <p:cNvPicPr>
            <a:picLocks noChangeAspect="1"/>
          </p:cNvPicPr>
          <p:nvPr/>
        </p:nvPicPr>
        <p:blipFill>
          <a:blip r:embed="rId3"/>
          <a:stretch>
            <a:fillRect/>
          </a:stretch>
        </p:blipFill>
        <p:spPr>
          <a:xfrm>
            <a:off x="3725345" y="1025616"/>
            <a:ext cx="6702846" cy="5644427"/>
          </a:xfrm>
          <a:prstGeom prst="rect">
            <a:avLst/>
          </a:prstGeom>
          <a:ln>
            <a:solidFill>
              <a:schemeClr val="tx1"/>
            </a:solidFill>
          </a:ln>
        </p:spPr>
      </p:pic>
    </p:spTree>
    <p:extLst>
      <p:ext uri="{BB962C8B-B14F-4D97-AF65-F5344CB8AC3E}">
        <p14:creationId xmlns:p14="http://schemas.microsoft.com/office/powerpoint/2010/main" val="301997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6A502-7214-4BE9-A5A3-FB1687B955ED}"/>
              </a:ext>
            </a:extLst>
          </p:cNvPr>
          <p:cNvSpPr>
            <a:spLocks noGrp="1"/>
          </p:cNvSpPr>
          <p:nvPr>
            <p:ph type="title"/>
          </p:nvPr>
        </p:nvSpPr>
        <p:spPr>
          <a:xfrm>
            <a:off x="1763809" y="473326"/>
            <a:ext cx="8184422" cy="863599"/>
          </a:xfrm>
        </p:spPr>
        <p:txBody>
          <a:bodyPr/>
          <a:lstStyle/>
          <a:p>
            <a:r>
              <a:rPr lang="en-US" dirty="0"/>
              <a:t>Self-Assessment Tool Illustrations: Step 2</a:t>
            </a:r>
          </a:p>
        </p:txBody>
      </p:sp>
      <p:pic>
        <p:nvPicPr>
          <p:cNvPr id="5" name="Picture 4">
            <a:extLst>
              <a:ext uri="{FF2B5EF4-FFF2-40B4-BE49-F238E27FC236}">
                <a16:creationId xmlns:a16="http://schemas.microsoft.com/office/drawing/2014/main" id="{259F8104-F24D-4845-A6DF-55DA03CE8574}"/>
              </a:ext>
            </a:extLst>
          </p:cNvPr>
          <p:cNvPicPr>
            <a:picLocks noChangeAspect="1"/>
          </p:cNvPicPr>
          <p:nvPr/>
        </p:nvPicPr>
        <p:blipFill>
          <a:blip r:embed="rId3"/>
          <a:stretch>
            <a:fillRect/>
          </a:stretch>
        </p:blipFill>
        <p:spPr>
          <a:xfrm>
            <a:off x="3295687" y="1209262"/>
            <a:ext cx="7132504" cy="5353950"/>
          </a:xfrm>
          <a:prstGeom prst="rect">
            <a:avLst/>
          </a:prstGeom>
          <a:ln>
            <a:solidFill>
              <a:schemeClr val="tx1"/>
            </a:solidFill>
          </a:ln>
        </p:spPr>
      </p:pic>
    </p:spTree>
    <p:extLst>
      <p:ext uri="{BB962C8B-B14F-4D97-AF65-F5344CB8AC3E}">
        <p14:creationId xmlns:p14="http://schemas.microsoft.com/office/powerpoint/2010/main" val="359968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6A502-7214-4BE9-A5A3-FB1687B955ED}"/>
              </a:ext>
            </a:extLst>
          </p:cNvPr>
          <p:cNvSpPr>
            <a:spLocks noGrp="1"/>
          </p:cNvSpPr>
          <p:nvPr>
            <p:ph type="title"/>
          </p:nvPr>
        </p:nvSpPr>
        <p:spPr>
          <a:xfrm>
            <a:off x="1763809" y="473326"/>
            <a:ext cx="8184422" cy="863599"/>
          </a:xfrm>
        </p:spPr>
        <p:txBody>
          <a:bodyPr/>
          <a:lstStyle/>
          <a:p>
            <a:r>
              <a:rPr lang="en-US" dirty="0"/>
              <a:t>Self-Assessment Tool Illustrations: Step 3</a:t>
            </a:r>
          </a:p>
        </p:txBody>
      </p:sp>
      <p:pic>
        <p:nvPicPr>
          <p:cNvPr id="6" name="Picture 5">
            <a:extLst>
              <a:ext uri="{FF2B5EF4-FFF2-40B4-BE49-F238E27FC236}">
                <a16:creationId xmlns:a16="http://schemas.microsoft.com/office/drawing/2014/main" id="{1A377F7F-3FD8-44E9-B0FF-86D2FE217C6E}"/>
              </a:ext>
            </a:extLst>
          </p:cNvPr>
          <p:cNvPicPr>
            <a:picLocks noChangeAspect="1"/>
          </p:cNvPicPr>
          <p:nvPr/>
        </p:nvPicPr>
        <p:blipFill>
          <a:blip r:embed="rId3"/>
          <a:stretch>
            <a:fillRect/>
          </a:stretch>
        </p:blipFill>
        <p:spPr>
          <a:xfrm>
            <a:off x="3482974" y="958214"/>
            <a:ext cx="6945217" cy="5774325"/>
          </a:xfrm>
          <a:prstGeom prst="rect">
            <a:avLst/>
          </a:prstGeom>
          <a:ln>
            <a:solidFill>
              <a:schemeClr val="tx1"/>
            </a:solidFill>
          </a:ln>
        </p:spPr>
      </p:pic>
    </p:spTree>
    <p:extLst>
      <p:ext uri="{BB962C8B-B14F-4D97-AF65-F5344CB8AC3E}">
        <p14:creationId xmlns:p14="http://schemas.microsoft.com/office/powerpoint/2010/main" val="128385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6A502-7214-4BE9-A5A3-FB1687B955ED}"/>
              </a:ext>
            </a:extLst>
          </p:cNvPr>
          <p:cNvSpPr>
            <a:spLocks noGrp="1"/>
          </p:cNvSpPr>
          <p:nvPr>
            <p:ph type="title"/>
          </p:nvPr>
        </p:nvSpPr>
        <p:spPr>
          <a:xfrm>
            <a:off x="1763809" y="473326"/>
            <a:ext cx="8184422" cy="863599"/>
          </a:xfrm>
        </p:spPr>
        <p:txBody>
          <a:bodyPr/>
          <a:lstStyle/>
          <a:p>
            <a:r>
              <a:rPr lang="en-US" dirty="0"/>
              <a:t>Self-Assessment Tool Illustrations: Step 4</a:t>
            </a:r>
          </a:p>
        </p:txBody>
      </p:sp>
      <p:pic>
        <p:nvPicPr>
          <p:cNvPr id="4" name="Picture 3">
            <a:extLst>
              <a:ext uri="{FF2B5EF4-FFF2-40B4-BE49-F238E27FC236}">
                <a16:creationId xmlns:a16="http://schemas.microsoft.com/office/drawing/2014/main" id="{46EDB11A-ABE6-4D83-9C5C-ED6DD0FB8E75}"/>
              </a:ext>
            </a:extLst>
          </p:cNvPr>
          <p:cNvPicPr>
            <a:picLocks noChangeAspect="1"/>
          </p:cNvPicPr>
          <p:nvPr/>
        </p:nvPicPr>
        <p:blipFill>
          <a:blip r:embed="rId3"/>
          <a:stretch>
            <a:fillRect/>
          </a:stretch>
        </p:blipFill>
        <p:spPr>
          <a:xfrm>
            <a:off x="1763809" y="1083182"/>
            <a:ext cx="7088436" cy="5542763"/>
          </a:xfrm>
          <a:prstGeom prst="rect">
            <a:avLst/>
          </a:prstGeom>
          <a:ln>
            <a:solidFill>
              <a:schemeClr val="tx1"/>
            </a:solidFill>
          </a:ln>
        </p:spPr>
      </p:pic>
      <p:graphicFrame>
        <p:nvGraphicFramePr>
          <p:cNvPr id="2" name="Table 4">
            <a:extLst>
              <a:ext uri="{FF2B5EF4-FFF2-40B4-BE49-F238E27FC236}">
                <a16:creationId xmlns:a16="http://schemas.microsoft.com/office/drawing/2014/main" id="{BD8210BF-ABB6-4451-A1B3-11D02297DD6D}"/>
              </a:ext>
            </a:extLst>
          </p:cNvPr>
          <p:cNvGraphicFramePr>
            <a:graphicFrameLocks noGrp="1"/>
          </p:cNvGraphicFramePr>
          <p:nvPr>
            <p:extLst>
              <p:ext uri="{D42A27DB-BD31-4B8C-83A1-F6EECF244321}">
                <p14:modId xmlns:p14="http://schemas.microsoft.com/office/powerpoint/2010/main" val="3967013425"/>
              </p:ext>
            </p:extLst>
          </p:nvPr>
        </p:nvGraphicFramePr>
        <p:xfrm>
          <a:off x="9320271" y="1083182"/>
          <a:ext cx="2547344" cy="5400040"/>
        </p:xfrm>
        <a:graphic>
          <a:graphicData uri="http://schemas.openxmlformats.org/drawingml/2006/table">
            <a:tbl>
              <a:tblPr firstRow="1" bandRow="1">
                <a:tableStyleId>{5C22544A-7EE6-4342-B048-85BDC9FD1C3A}</a:tableStyleId>
              </a:tblPr>
              <a:tblGrid>
                <a:gridCol w="2547344">
                  <a:extLst>
                    <a:ext uri="{9D8B030D-6E8A-4147-A177-3AD203B41FA5}">
                      <a16:colId xmlns:a16="http://schemas.microsoft.com/office/drawing/2014/main" val="1060623103"/>
                    </a:ext>
                  </a:extLst>
                </a:gridCol>
              </a:tblGrid>
              <a:tr h="370840">
                <a:tc>
                  <a:txBody>
                    <a:bodyPr/>
                    <a:lstStyle/>
                    <a:p>
                      <a:r>
                        <a:rPr lang="en-US" sz="1400" dirty="0"/>
                        <a:t>Assessment Factors</a:t>
                      </a:r>
                    </a:p>
                  </a:txBody>
                  <a:tcPr/>
                </a:tc>
                <a:extLst>
                  <a:ext uri="{0D108BD9-81ED-4DB2-BD59-A6C34878D82A}">
                    <a16:rowId xmlns:a16="http://schemas.microsoft.com/office/drawing/2014/main" val="975207184"/>
                  </a:ext>
                </a:extLst>
              </a:tr>
              <a:tr h="370840">
                <a:tc>
                  <a:txBody>
                    <a:bodyPr/>
                    <a:lstStyle/>
                    <a:p>
                      <a:r>
                        <a:rPr lang="en-US" sz="1400" i="1" kern="1200" dirty="0">
                          <a:solidFill>
                            <a:schemeClr val="dk1"/>
                          </a:solidFill>
                          <a:effectLst/>
                          <a:latin typeface="+mn-lt"/>
                          <a:ea typeface="+mn-ea"/>
                          <a:cs typeface="+mn-cs"/>
                        </a:rPr>
                        <a:t>Activities</a:t>
                      </a:r>
                      <a:r>
                        <a:rPr lang="en-US" sz="1400" kern="1200" dirty="0">
                          <a:solidFill>
                            <a:schemeClr val="dk1"/>
                          </a:solidFill>
                          <a:effectLst/>
                          <a:latin typeface="+mn-lt"/>
                          <a:ea typeface="+mn-ea"/>
                          <a:cs typeface="+mn-cs"/>
                        </a:rPr>
                        <a:t>: Awareness, understanding and relevant activities underway or accomplished</a:t>
                      </a:r>
                      <a:endParaRPr lang="en-US" sz="1400" dirty="0"/>
                    </a:p>
                  </a:txBody>
                  <a:tcPr/>
                </a:tc>
                <a:extLst>
                  <a:ext uri="{0D108BD9-81ED-4DB2-BD59-A6C34878D82A}">
                    <a16:rowId xmlns:a16="http://schemas.microsoft.com/office/drawing/2014/main" val="3753660020"/>
                  </a:ext>
                </a:extLst>
              </a:tr>
              <a:tr h="370840">
                <a:tc>
                  <a:txBody>
                    <a:bodyPr/>
                    <a:lstStyle/>
                    <a:p>
                      <a:r>
                        <a:rPr lang="en-US" sz="1400" i="1" kern="1200" dirty="0">
                          <a:solidFill>
                            <a:schemeClr val="dk1"/>
                          </a:solidFill>
                          <a:effectLst/>
                          <a:latin typeface="+mn-lt"/>
                          <a:ea typeface="+mn-ea"/>
                          <a:cs typeface="+mn-cs"/>
                        </a:rPr>
                        <a:t>Environment</a:t>
                      </a:r>
                      <a:r>
                        <a:rPr lang="en-US" sz="1400" kern="1200" dirty="0">
                          <a:solidFill>
                            <a:schemeClr val="dk1"/>
                          </a:solidFill>
                          <a:effectLst/>
                          <a:latin typeface="+mn-lt"/>
                          <a:ea typeface="+mn-ea"/>
                          <a:cs typeface="+mn-cs"/>
                        </a:rPr>
                        <a:t>: Legal, regulatory, and policy environment</a:t>
                      </a:r>
                      <a:endParaRPr lang="en-US" sz="1400" dirty="0"/>
                    </a:p>
                  </a:txBody>
                  <a:tcPr/>
                </a:tc>
                <a:extLst>
                  <a:ext uri="{0D108BD9-81ED-4DB2-BD59-A6C34878D82A}">
                    <a16:rowId xmlns:a16="http://schemas.microsoft.com/office/drawing/2014/main" val="1270300375"/>
                  </a:ext>
                </a:extLst>
              </a:tr>
              <a:tr h="370840">
                <a:tc>
                  <a:txBody>
                    <a:bodyPr/>
                    <a:lstStyle/>
                    <a:p>
                      <a:r>
                        <a:rPr lang="en-US" sz="1400" i="1" kern="1200" dirty="0">
                          <a:solidFill>
                            <a:schemeClr val="dk1"/>
                          </a:solidFill>
                          <a:effectLst/>
                          <a:latin typeface="+mn-lt"/>
                          <a:ea typeface="+mn-ea"/>
                          <a:cs typeface="+mn-cs"/>
                        </a:rPr>
                        <a:t>Collaboration</a:t>
                      </a:r>
                      <a:r>
                        <a:rPr lang="en-US" sz="1400" kern="1200" dirty="0">
                          <a:solidFill>
                            <a:schemeClr val="dk1"/>
                          </a:solidFill>
                          <a:effectLst/>
                          <a:latin typeface="+mn-lt"/>
                          <a:ea typeface="+mn-ea"/>
                          <a:cs typeface="+mn-cs"/>
                        </a:rPr>
                        <a:t>: External collaboration (interagency, academic, and private sector)</a:t>
                      </a:r>
                      <a:endParaRPr lang="en-US" sz="1400" dirty="0"/>
                    </a:p>
                  </a:txBody>
                  <a:tcPr/>
                </a:tc>
                <a:extLst>
                  <a:ext uri="{0D108BD9-81ED-4DB2-BD59-A6C34878D82A}">
                    <a16:rowId xmlns:a16="http://schemas.microsoft.com/office/drawing/2014/main" val="830377625"/>
                  </a:ext>
                </a:extLst>
              </a:tr>
              <a:tr h="370840">
                <a:tc>
                  <a:txBody>
                    <a:bodyPr/>
                    <a:lstStyle/>
                    <a:p>
                      <a:r>
                        <a:rPr lang="en-US" sz="1400" i="1" kern="1200" dirty="0">
                          <a:solidFill>
                            <a:schemeClr val="dk1"/>
                          </a:solidFill>
                          <a:effectLst/>
                          <a:latin typeface="+mn-lt"/>
                          <a:ea typeface="+mn-ea"/>
                          <a:cs typeface="+mn-cs"/>
                        </a:rPr>
                        <a:t>Systems</a:t>
                      </a:r>
                      <a:r>
                        <a:rPr lang="en-US" sz="1400" kern="1200" dirty="0">
                          <a:solidFill>
                            <a:schemeClr val="dk1"/>
                          </a:solidFill>
                          <a:effectLst/>
                          <a:latin typeface="+mn-lt"/>
                          <a:ea typeface="+mn-ea"/>
                          <a:cs typeface="+mn-cs"/>
                        </a:rPr>
                        <a:t>: Supportive systems and funding (processes, tools/models, internal functions, budgets)</a:t>
                      </a:r>
                      <a:endParaRPr lang="en-US" sz="1400" dirty="0"/>
                    </a:p>
                  </a:txBody>
                  <a:tcPr/>
                </a:tc>
                <a:extLst>
                  <a:ext uri="{0D108BD9-81ED-4DB2-BD59-A6C34878D82A}">
                    <a16:rowId xmlns:a16="http://schemas.microsoft.com/office/drawing/2014/main" val="1198661122"/>
                  </a:ext>
                </a:extLst>
              </a:tr>
              <a:tr h="370840">
                <a:tc>
                  <a:txBody>
                    <a:bodyPr/>
                    <a:lstStyle/>
                    <a:p>
                      <a:r>
                        <a:rPr lang="en-US" sz="1400" i="1" kern="1200" dirty="0">
                          <a:solidFill>
                            <a:schemeClr val="dk1"/>
                          </a:solidFill>
                          <a:effectLst/>
                          <a:latin typeface="+mn-lt"/>
                          <a:ea typeface="+mn-ea"/>
                          <a:cs typeface="+mn-cs"/>
                        </a:rPr>
                        <a:t>Staff</a:t>
                      </a:r>
                      <a:r>
                        <a:rPr lang="en-US" sz="1400" kern="1200" dirty="0">
                          <a:solidFill>
                            <a:schemeClr val="dk1"/>
                          </a:solidFill>
                          <a:effectLst/>
                          <a:latin typeface="+mn-lt"/>
                          <a:ea typeface="+mn-ea"/>
                          <a:cs typeface="+mn-cs"/>
                        </a:rPr>
                        <a:t>: Staff (champions, quantity, knowledge, skills and abilities [KSAs])</a:t>
                      </a:r>
                      <a:endParaRPr lang="en-US" sz="1400" dirty="0"/>
                    </a:p>
                  </a:txBody>
                  <a:tcPr/>
                </a:tc>
                <a:extLst>
                  <a:ext uri="{0D108BD9-81ED-4DB2-BD59-A6C34878D82A}">
                    <a16:rowId xmlns:a16="http://schemas.microsoft.com/office/drawing/2014/main" val="3452977682"/>
                  </a:ext>
                </a:extLst>
              </a:tr>
              <a:tr h="370840">
                <a:tc>
                  <a:txBody>
                    <a:bodyPr/>
                    <a:lstStyle/>
                    <a:p>
                      <a:r>
                        <a:rPr lang="en-US" sz="1400" i="1" kern="1200" dirty="0">
                          <a:solidFill>
                            <a:schemeClr val="dk1"/>
                          </a:solidFill>
                          <a:effectLst/>
                          <a:latin typeface="+mn-lt"/>
                          <a:ea typeface="+mn-ea"/>
                          <a:cs typeface="+mn-cs"/>
                        </a:rPr>
                        <a:t>Organization</a:t>
                      </a:r>
                      <a:r>
                        <a:rPr lang="en-US" sz="1400" kern="1200" dirty="0">
                          <a:solidFill>
                            <a:schemeClr val="dk1"/>
                          </a:solidFill>
                          <a:effectLst/>
                          <a:latin typeface="+mn-lt"/>
                          <a:ea typeface="+mn-ea"/>
                          <a:cs typeface="+mn-cs"/>
                        </a:rPr>
                        <a:t>: Culture and organization (leadership support, organizational barriers)</a:t>
                      </a:r>
                      <a:endParaRPr lang="en-US" sz="1400" dirty="0"/>
                    </a:p>
                  </a:txBody>
                  <a:tcPr/>
                </a:tc>
                <a:extLst>
                  <a:ext uri="{0D108BD9-81ED-4DB2-BD59-A6C34878D82A}">
                    <a16:rowId xmlns:a16="http://schemas.microsoft.com/office/drawing/2014/main" val="619918223"/>
                  </a:ext>
                </a:extLst>
              </a:tr>
            </a:tbl>
          </a:graphicData>
        </a:graphic>
      </p:graphicFrame>
    </p:spTree>
    <p:extLst>
      <p:ext uri="{BB962C8B-B14F-4D97-AF65-F5344CB8AC3E}">
        <p14:creationId xmlns:p14="http://schemas.microsoft.com/office/powerpoint/2010/main" val="130662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6A502-7214-4BE9-A5A3-FB1687B955ED}"/>
              </a:ext>
            </a:extLst>
          </p:cNvPr>
          <p:cNvSpPr>
            <a:spLocks noGrp="1"/>
          </p:cNvSpPr>
          <p:nvPr>
            <p:ph type="title"/>
          </p:nvPr>
        </p:nvSpPr>
        <p:spPr>
          <a:xfrm>
            <a:off x="1763809" y="473326"/>
            <a:ext cx="8184422" cy="863599"/>
          </a:xfrm>
        </p:spPr>
        <p:txBody>
          <a:bodyPr/>
          <a:lstStyle/>
          <a:p>
            <a:r>
              <a:rPr lang="en-US" dirty="0"/>
              <a:t>Self-Assessment Tool Illustrations: Step 5</a:t>
            </a:r>
          </a:p>
        </p:txBody>
      </p:sp>
      <p:pic>
        <p:nvPicPr>
          <p:cNvPr id="4" name="Picture 3">
            <a:extLst>
              <a:ext uri="{FF2B5EF4-FFF2-40B4-BE49-F238E27FC236}">
                <a16:creationId xmlns:a16="http://schemas.microsoft.com/office/drawing/2014/main" id="{1FBD5F2F-A6AA-44BD-9F04-0F935D06199C}"/>
              </a:ext>
            </a:extLst>
          </p:cNvPr>
          <p:cNvPicPr>
            <a:picLocks noChangeAspect="1"/>
          </p:cNvPicPr>
          <p:nvPr/>
        </p:nvPicPr>
        <p:blipFill>
          <a:blip r:embed="rId3"/>
          <a:stretch>
            <a:fillRect/>
          </a:stretch>
        </p:blipFill>
        <p:spPr>
          <a:xfrm>
            <a:off x="3378047" y="1001456"/>
            <a:ext cx="6824031" cy="5726062"/>
          </a:xfrm>
          <a:prstGeom prst="rect">
            <a:avLst/>
          </a:prstGeom>
          <a:ln>
            <a:solidFill>
              <a:schemeClr val="tx1"/>
            </a:solidFill>
          </a:ln>
        </p:spPr>
      </p:pic>
    </p:spTree>
    <p:extLst>
      <p:ext uri="{BB962C8B-B14F-4D97-AF65-F5344CB8AC3E}">
        <p14:creationId xmlns:p14="http://schemas.microsoft.com/office/powerpoint/2010/main" val="3892350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6A502-7214-4BE9-A5A3-FB1687B955ED}"/>
              </a:ext>
            </a:extLst>
          </p:cNvPr>
          <p:cNvSpPr>
            <a:spLocks noGrp="1"/>
          </p:cNvSpPr>
          <p:nvPr>
            <p:ph type="title"/>
          </p:nvPr>
        </p:nvSpPr>
        <p:spPr>
          <a:xfrm>
            <a:off x="1763809" y="473326"/>
            <a:ext cx="9043738" cy="863599"/>
          </a:xfrm>
        </p:spPr>
        <p:txBody>
          <a:bodyPr/>
          <a:lstStyle/>
          <a:p>
            <a:r>
              <a:rPr lang="en-US" dirty="0"/>
              <a:t>Self-Assessment Tool Illustrations: Summary Action Plan</a:t>
            </a:r>
          </a:p>
        </p:txBody>
      </p:sp>
      <p:pic>
        <p:nvPicPr>
          <p:cNvPr id="5" name="Picture 4">
            <a:extLst>
              <a:ext uri="{FF2B5EF4-FFF2-40B4-BE49-F238E27FC236}">
                <a16:creationId xmlns:a16="http://schemas.microsoft.com/office/drawing/2014/main" id="{D39F6288-72D9-4707-95DE-41A8EDA27F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8685" y="1047263"/>
            <a:ext cx="4309893" cy="5710918"/>
          </a:xfrm>
          <a:prstGeom prst="rect">
            <a:avLst/>
          </a:prstGeom>
          <a:noFill/>
          <a:ln>
            <a:solidFill>
              <a:schemeClr val="tx1"/>
            </a:solidFill>
          </a:ln>
        </p:spPr>
      </p:pic>
    </p:spTree>
    <p:extLst>
      <p:ext uri="{BB962C8B-B14F-4D97-AF65-F5344CB8AC3E}">
        <p14:creationId xmlns:p14="http://schemas.microsoft.com/office/powerpoint/2010/main" val="48060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259A0D-1F84-4F1E-9E9F-E729F7D8AB0B}"/>
              </a:ext>
            </a:extLst>
          </p:cNvPr>
          <p:cNvSpPr>
            <a:spLocks noGrp="1"/>
          </p:cNvSpPr>
          <p:nvPr>
            <p:ph sz="quarter" idx="14"/>
          </p:nvPr>
        </p:nvSpPr>
        <p:spPr>
          <a:xfrm>
            <a:off x="1774826" y="1369974"/>
            <a:ext cx="7712075" cy="4981649"/>
          </a:xfrm>
        </p:spPr>
        <p:txBody>
          <a:bodyPr>
            <a:normAutofit fontScale="92500" lnSpcReduction="10000"/>
          </a:bodyPr>
          <a:lstStyle/>
          <a:p>
            <a:r>
              <a:rPr lang="en-US" sz="1800" dirty="0"/>
              <a:t>Develop a unified framework to understand and address the issues raised in:</a:t>
            </a:r>
          </a:p>
          <a:p>
            <a:pPr marL="285750" indent="-285750">
              <a:buFont typeface="Wingdings" panose="05000000000000000000" pitchFamily="2" charset="2"/>
              <a:buChar char="Ø"/>
            </a:pPr>
            <a:r>
              <a:rPr lang="en-US" sz="1800" i="1" dirty="0"/>
              <a:t>Renewing the National Commitment to the Interstate Highway System: A Foundation for the Future</a:t>
            </a:r>
            <a:r>
              <a:rPr lang="en-US" sz="1800" dirty="0"/>
              <a:t> (CIHS)</a:t>
            </a:r>
          </a:p>
          <a:p>
            <a:pPr marL="285750" indent="-285750">
              <a:buFont typeface="Wingdings" panose="05000000000000000000" pitchFamily="2" charset="2"/>
              <a:buChar char="Ø"/>
            </a:pPr>
            <a:r>
              <a:rPr lang="en-US" sz="1800" i="1" dirty="0"/>
              <a:t>Critical Issues in Transportation 2019</a:t>
            </a:r>
            <a:r>
              <a:rPr lang="en-US" sz="1800" dirty="0"/>
              <a:t>  (CIT2019)</a:t>
            </a:r>
          </a:p>
          <a:p>
            <a:pPr marL="285750" indent="-285750">
              <a:buFont typeface="Wingdings" panose="05000000000000000000" pitchFamily="2" charset="2"/>
              <a:buChar char="Ø"/>
            </a:pPr>
            <a:endParaRPr lang="en-US" sz="1800" dirty="0"/>
          </a:p>
          <a:p>
            <a:pPr marL="0" indent="0"/>
            <a:r>
              <a:rPr lang="en-US" sz="1800" dirty="0"/>
              <a:t>Characterize the threats and opportunities posed to transportation system performance over the next 10–20 years</a:t>
            </a:r>
          </a:p>
          <a:p>
            <a:pPr marL="0" indent="0"/>
            <a:endParaRPr lang="en-US" sz="1800" dirty="0"/>
          </a:p>
          <a:p>
            <a:pPr marL="0" indent="0"/>
            <a:r>
              <a:rPr lang="en-US" sz="1800" dirty="0"/>
              <a:t>Identify:</a:t>
            </a:r>
          </a:p>
          <a:p>
            <a:pPr marL="342900" indent="-342900">
              <a:buSzPct val="100000"/>
              <a:buFont typeface="+mj-lt"/>
              <a:buAutoNum type="arabicPeriod"/>
            </a:pPr>
            <a:r>
              <a:rPr lang="en-US" sz="1800" dirty="0"/>
              <a:t>Priority research needs </a:t>
            </a:r>
          </a:p>
          <a:p>
            <a:pPr marL="342900" indent="-342900">
              <a:buSzPct val="100000"/>
              <a:buFont typeface="+mj-lt"/>
              <a:buAutoNum type="arabicPeriod"/>
            </a:pPr>
            <a:r>
              <a:rPr lang="en-US" sz="1800" dirty="0"/>
              <a:t>A method to assist state transportation agencies in addressing issues, threats, and opportunities in their programmatic initiatives</a:t>
            </a:r>
          </a:p>
        </p:txBody>
      </p:sp>
      <p:sp>
        <p:nvSpPr>
          <p:cNvPr id="3" name="Title 2">
            <a:extLst>
              <a:ext uri="{FF2B5EF4-FFF2-40B4-BE49-F238E27FC236}">
                <a16:creationId xmlns:a16="http://schemas.microsoft.com/office/drawing/2014/main" id="{7DA452BD-B58D-461F-B691-9F6E79C0611A}"/>
              </a:ext>
            </a:extLst>
          </p:cNvPr>
          <p:cNvSpPr>
            <a:spLocks noGrp="1"/>
          </p:cNvSpPr>
          <p:nvPr>
            <p:ph type="title"/>
          </p:nvPr>
        </p:nvSpPr>
        <p:spPr>
          <a:xfrm>
            <a:off x="1774826" y="506376"/>
            <a:ext cx="5868988" cy="863599"/>
          </a:xfrm>
        </p:spPr>
        <p:txBody>
          <a:bodyPr/>
          <a:lstStyle/>
          <a:p>
            <a:r>
              <a:rPr lang="en-US" dirty="0"/>
              <a:t>Purpose of Research </a:t>
            </a:r>
          </a:p>
        </p:txBody>
      </p:sp>
      <p:pic>
        <p:nvPicPr>
          <p:cNvPr id="5" name="Picture 4">
            <a:extLst>
              <a:ext uri="{FF2B5EF4-FFF2-40B4-BE49-F238E27FC236}">
                <a16:creationId xmlns:a16="http://schemas.microsoft.com/office/drawing/2014/main" id="{FA36A08B-888E-4B55-9ACF-ED25B3329E0E}"/>
              </a:ext>
            </a:extLst>
          </p:cNvPr>
          <p:cNvPicPr>
            <a:picLocks noChangeAspect="1"/>
          </p:cNvPicPr>
          <p:nvPr/>
        </p:nvPicPr>
        <p:blipFill>
          <a:blip r:embed="rId3"/>
          <a:stretch>
            <a:fillRect/>
          </a:stretch>
        </p:blipFill>
        <p:spPr>
          <a:xfrm>
            <a:off x="9701749" y="147638"/>
            <a:ext cx="2216742" cy="3281362"/>
          </a:xfrm>
          <a:prstGeom prst="rect">
            <a:avLst/>
          </a:prstGeom>
        </p:spPr>
      </p:pic>
      <p:pic>
        <p:nvPicPr>
          <p:cNvPr id="6" name="Picture 5">
            <a:extLst>
              <a:ext uri="{FF2B5EF4-FFF2-40B4-BE49-F238E27FC236}">
                <a16:creationId xmlns:a16="http://schemas.microsoft.com/office/drawing/2014/main" id="{FA5C8804-B316-4D95-A75B-A907E0FA2EDE}"/>
              </a:ext>
            </a:extLst>
          </p:cNvPr>
          <p:cNvPicPr>
            <a:picLocks noChangeAspect="1"/>
          </p:cNvPicPr>
          <p:nvPr/>
        </p:nvPicPr>
        <p:blipFill>
          <a:blip r:embed="rId4"/>
          <a:stretch>
            <a:fillRect/>
          </a:stretch>
        </p:blipFill>
        <p:spPr>
          <a:xfrm>
            <a:off x="9635199" y="3576638"/>
            <a:ext cx="2349843" cy="3105150"/>
          </a:xfrm>
          <a:prstGeom prst="rect">
            <a:avLst/>
          </a:prstGeom>
          <a:ln>
            <a:solidFill>
              <a:schemeClr val="tx1"/>
            </a:solidFill>
          </a:ln>
        </p:spPr>
      </p:pic>
    </p:spTree>
    <p:extLst>
      <p:ext uri="{BB962C8B-B14F-4D97-AF65-F5344CB8AC3E}">
        <p14:creationId xmlns:p14="http://schemas.microsoft.com/office/powerpoint/2010/main" val="1020214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5C6B6-5775-4170-BD03-EB97F713E0D7}"/>
              </a:ext>
            </a:extLst>
          </p:cNvPr>
          <p:cNvSpPr>
            <a:spLocks noGrp="1"/>
          </p:cNvSpPr>
          <p:nvPr>
            <p:ph sz="quarter" idx="14"/>
          </p:nvPr>
        </p:nvSpPr>
        <p:spPr>
          <a:xfrm>
            <a:off x="1774825" y="2280492"/>
            <a:ext cx="9615985" cy="4094182"/>
          </a:xfrm>
        </p:spPr>
        <p:txBody>
          <a:bodyPr>
            <a:normAutofit/>
          </a:bodyPr>
          <a:lstStyle/>
          <a:p>
            <a:pPr marL="285750" indent="-285750">
              <a:buFont typeface="Wingdings" panose="05000000000000000000" pitchFamily="2" charset="2"/>
              <a:buChar char="Ø"/>
            </a:pPr>
            <a:r>
              <a:rPr lang="en-US" sz="2000" b="1" dirty="0"/>
              <a:t>Advance the proposed set of 18 Research Problem Statements </a:t>
            </a:r>
            <a:r>
              <a:rPr lang="en-US" sz="2000" dirty="0"/>
              <a:t>as the foundation for a new research series (NCHRP 20-126) to address the priority research gaps.</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b="1" dirty="0"/>
              <a:t>Disseminate and encourage use of the self-assessment tool </a:t>
            </a:r>
            <a:r>
              <a:rPr lang="en-US" sz="2000" dirty="0"/>
              <a:t>among STAs to aid in their strategic planning and programmatic initiatives to address the critical issues, threats, and opportunities related to system performance and agency effectiveness.</a:t>
            </a:r>
          </a:p>
        </p:txBody>
      </p:sp>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a:xfrm>
            <a:off x="1774826" y="697912"/>
            <a:ext cx="5868988" cy="863599"/>
          </a:xfrm>
        </p:spPr>
        <p:txBody>
          <a:bodyPr/>
          <a:lstStyle/>
          <a:p>
            <a:r>
              <a:rPr lang="en-US" dirty="0"/>
              <a:t>Recommendations</a:t>
            </a:r>
          </a:p>
        </p:txBody>
      </p:sp>
    </p:spTree>
    <p:extLst>
      <p:ext uri="{BB962C8B-B14F-4D97-AF65-F5344CB8AC3E}">
        <p14:creationId xmlns:p14="http://schemas.microsoft.com/office/powerpoint/2010/main" val="1030193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p:txBody>
          <a:bodyPr/>
          <a:lstStyle/>
          <a:p>
            <a:r>
              <a:rPr lang="en-US" dirty="0"/>
              <a:t>Research Approach</a:t>
            </a:r>
          </a:p>
        </p:txBody>
      </p:sp>
      <p:grpSp>
        <p:nvGrpSpPr>
          <p:cNvPr id="2" name="Group 1">
            <a:extLst>
              <a:ext uri="{FF2B5EF4-FFF2-40B4-BE49-F238E27FC236}">
                <a16:creationId xmlns:a16="http://schemas.microsoft.com/office/drawing/2014/main" id="{4DBC2947-BC7E-498A-8711-C815D133E607}"/>
              </a:ext>
            </a:extLst>
          </p:cNvPr>
          <p:cNvGrpSpPr/>
          <p:nvPr/>
        </p:nvGrpSpPr>
        <p:grpSpPr>
          <a:xfrm>
            <a:off x="292838" y="2155875"/>
            <a:ext cx="11947451" cy="4289455"/>
            <a:chOff x="292838" y="1741196"/>
            <a:chExt cx="11947451" cy="4289455"/>
          </a:xfrm>
        </p:grpSpPr>
        <p:sp>
          <p:nvSpPr>
            <p:cNvPr id="50" name="Rectangle 49">
              <a:extLst>
                <a:ext uri="{FF2B5EF4-FFF2-40B4-BE49-F238E27FC236}">
                  <a16:creationId xmlns:a16="http://schemas.microsoft.com/office/drawing/2014/main" id="{F7DBD4E9-D53F-4349-93D6-9E37B52C15C2}"/>
                </a:ext>
              </a:extLst>
            </p:cNvPr>
            <p:cNvSpPr/>
            <p:nvPr/>
          </p:nvSpPr>
          <p:spPr>
            <a:xfrm>
              <a:off x="292838" y="1741196"/>
              <a:ext cx="11947451" cy="3854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D59AFBF-B377-4EAA-8958-F7DEC9DCD3E5}"/>
                </a:ext>
              </a:extLst>
            </p:cNvPr>
            <p:cNvGrpSpPr/>
            <p:nvPr/>
          </p:nvGrpSpPr>
          <p:grpSpPr>
            <a:xfrm>
              <a:off x="797298" y="2107623"/>
              <a:ext cx="1437932" cy="1159414"/>
              <a:chOff x="4817" y="1357181"/>
              <a:chExt cx="1437932" cy="1159414"/>
            </a:xfrm>
          </p:grpSpPr>
          <p:sp>
            <p:nvSpPr>
              <p:cNvPr id="46" name="Rectangle: Rounded Corners 45">
                <a:extLst>
                  <a:ext uri="{FF2B5EF4-FFF2-40B4-BE49-F238E27FC236}">
                    <a16:creationId xmlns:a16="http://schemas.microsoft.com/office/drawing/2014/main" id="{205074B8-EC6C-428A-8C2A-E3A03D22C515}"/>
                  </a:ext>
                </a:extLst>
              </p:cNvPr>
              <p:cNvSpPr/>
              <p:nvPr/>
            </p:nvSpPr>
            <p:spPr>
              <a:xfrm>
                <a:off x="4817" y="1357181"/>
                <a:ext cx="1437932" cy="115941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Rounded Corners 4">
                <a:extLst>
                  <a:ext uri="{FF2B5EF4-FFF2-40B4-BE49-F238E27FC236}">
                    <a16:creationId xmlns:a16="http://schemas.microsoft.com/office/drawing/2014/main" id="{0BEAF5F2-2DC7-47C9-9723-DE4A48DD960A}"/>
                  </a:ext>
                </a:extLst>
              </p:cNvPr>
              <p:cNvSpPr txBox="1"/>
              <p:nvPr/>
            </p:nvSpPr>
            <p:spPr>
              <a:xfrm>
                <a:off x="4817" y="1357181"/>
                <a:ext cx="1437932" cy="77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41910" numCol="1" spcCol="1270" anchor="t"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Analysis and initial research questions</a:t>
                </a:r>
              </a:p>
            </p:txBody>
          </p:sp>
        </p:grpSp>
        <p:grpSp>
          <p:nvGrpSpPr>
            <p:cNvPr id="6" name="Group 5">
              <a:extLst>
                <a:ext uri="{FF2B5EF4-FFF2-40B4-BE49-F238E27FC236}">
                  <a16:creationId xmlns:a16="http://schemas.microsoft.com/office/drawing/2014/main" id="{3824C5AA-B8A4-4DC7-A106-F7500B459239}"/>
                </a:ext>
              </a:extLst>
            </p:cNvPr>
            <p:cNvGrpSpPr/>
            <p:nvPr/>
          </p:nvGrpSpPr>
          <p:grpSpPr>
            <a:xfrm>
              <a:off x="1251938" y="2946611"/>
              <a:ext cx="1112668" cy="863600"/>
              <a:chOff x="458601" y="2373994"/>
              <a:chExt cx="1134236" cy="1945687"/>
            </a:xfrm>
          </p:grpSpPr>
          <p:sp>
            <p:nvSpPr>
              <p:cNvPr id="44" name="Rectangle: Rounded Corners 43">
                <a:extLst>
                  <a:ext uri="{FF2B5EF4-FFF2-40B4-BE49-F238E27FC236}">
                    <a16:creationId xmlns:a16="http://schemas.microsoft.com/office/drawing/2014/main" id="{A069A108-E5C4-4995-B506-FEE2A35ABE71}"/>
                  </a:ext>
                </a:extLst>
              </p:cNvPr>
              <p:cNvSpPr/>
              <p:nvPr/>
            </p:nvSpPr>
            <p:spPr>
              <a:xfrm>
                <a:off x="505588" y="2373994"/>
                <a:ext cx="1087249" cy="194568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ectangle: Rounded Corners 6">
                <a:extLst>
                  <a:ext uri="{FF2B5EF4-FFF2-40B4-BE49-F238E27FC236}">
                    <a16:creationId xmlns:a16="http://schemas.microsoft.com/office/drawing/2014/main" id="{DC7B3978-E59A-43B7-882D-E4EC6F6DE25B}"/>
                  </a:ext>
                </a:extLst>
              </p:cNvPr>
              <p:cNvSpPr txBox="1"/>
              <p:nvPr/>
            </p:nvSpPr>
            <p:spPr>
              <a:xfrm>
                <a:off x="458601" y="2423261"/>
                <a:ext cx="1066046" cy="18819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t" anchorCtr="0">
                <a:noAutofit/>
              </a:bodyPr>
              <a:lstStyle/>
              <a:p>
                <a:pPr marL="57150" marR="0" lvl="1" indent="-57150" algn="l" defTabSz="466725"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CIHS</a:t>
                </a:r>
              </a:p>
              <a:p>
                <a:pPr marL="57150" marR="0" lvl="1" indent="-57150" algn="l" defTabSz="466725"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CIT2019</a:t>
                </a:r>
              </a:p>
            </p:txBody>
          </p:sp>
        </p:grpSp>
        <p:grpSp>
          <p:nvGrpSpPr>
            <p:cNvPr id="8" name="Group 7">
              <a:extLst>
                <a:ext uri="{FF2B5EF4-FFF2-40B4-BE49-F238E27FC236}">
                  <a16:creationId xmlns:a16="http://schemas.microsoft.com/office/drawing/2014/main" id="{606D376F-103F-4573-B5F0-241FD708EE41}"/>
                </a:ext>
              </a:extLst>
            </p:cNvPr>
            <p:cNvGrpSpPr/>
            <p:nvPr/>
          </p:nvGrpSpPr>
          <p:grpSpPr>
            <a:xfrm>
              <a:off x="2409380" y="2315248"/>
              <a:ext cx="369197" cy="358003"/>
              <a:chOff x="1616899" y="1564806"/>
              <a:chExt cx="369197" cy="358003"/>
            </a:xfrm>
          </p:grpSpPr>
          <p:sp>
            <p:nvSpPr>
              <p:cNvPr id="42" name="Arrow: Right 41">
                <a:extLst>
                  <a:ext uri="{FF2B5EF4-FFF2-40B4-BE49-F238E27FC236}">
                    <a16:creationId xmlns:a16="http://schemas.microsoft.com/office/drawing/2014/main" id="{CD71502A-2662-4CB2-94BB-3B34A8951CAB}"/>
                  </a:ext>
                </a:extLst>
              </p:cNvPr>
              <p:cNvSpPr/>
              <p:nvPr/>
            </p:nvSpPr>
            <p:spPr>
              <a:xfrm rot="495">
                <a:off x="1616899" y="1564806"/>
                <a:ext cx="369197" cy="35800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Arrow: Right 8">
                <a:extLst>
                  <a:ext uri="{FF2B5EF4-FFF2-40B4-BE49-F238E27FC236}">
                    <a16:creationId xmlns:a16="http://schemas.microsoft.com/office/drawing/2014/main" id="{1F9D811C-4451-431D-BC2F-3C40073B5C15}"/>
                  </a:ext>
                </a:extLst>
              </p:cNvPr>
              <p:cNvSpPr txBox="1"/>
              <p:nvPr/>
            </p:nvSpPr>
            <p:spPr>
              <a:xfrm rot="495">
                <a:off x="1616899" y="1636399"/>
                <a:ext cx="261796" cy="214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9" name="Group 8">
              <a:extLst>
                <a:ext uri="{FF2B5EF4-FFF2-40B4-BE49-F238E27FC236}">
                  <a16:creationId xmlns:a16="http://schemas.microsoft.com/office/drawing/2014/main" id="{2228C49A-FFD8-43FB-A344-4B0355DBF66E}"/>
                </a:ext>
              </a:extLst>
            </p:cNvPr>
            <p:cNvGrpSpPr/>
            <p:nvPr/>
          </p:nvGrpSpPr>
          <p:grpSpPr>
            <a:xfrm>
              <a:off x="2931830" y="2106701"/>
              <a:ext cx="1437932" cy="1163101"/>
              <a:chOff x="2139349" y="1356259"/>
              <a:chExt cx="1437932" cy="1163101"/>
            </a:xfrm>
          </p:grpSpPr>
          <p:sp>
            <p:nvSpPr>
              <p:cNvPr id="40" name="Rectangle: Rounded Corners 39">
                <a:extLst>
                  <a:ext uri="{FF2B5EF4-FFF2-40B4-BE49-F238E27FC236}">
                    <a16:creationId xmlns:a16="http://schemas.microsoft.com/office/drawing/2014/main" id="{59581A92-91D6-4626-AC65-0C5325778EA3}"/>
                  </a:ext>
                </a:extLst>
              </p:cNvPr>
              <p:cNvSpPr/>
              <p:nvPr/>
            </p:nvSpPr>
            <p:spPr>
              <a:xfrm>
                <a:off x="2139349" y="1356259"/>
                <a:ext cx="1437932" cy="11631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10">
                <a:extLst>
                  <a:ext uri="{FF2B5EF4-FFF2-40B4-BE49-F238E27FC236}">
                    <a16:creationId xmlns:a16="http://schemas.microsoft.com/office/drawing/2014/main" id="{767C39BE-8038-4E8B-AD63-B7BC3F35785A}"/>
                  </a:ext>
                </a:extLst>
              </p:cNvPr>
              <p:cNvSpPr txBox="1"/>
              <p:nvPr/>
            </p:nvSpPr>
            <p:spPr>
              <a:xfrm>
                <a:off x="2139349" y="1356259"/>
                <a:ext cx="1437932" cy="775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41910" numCol="1" spcCol="1270" anchor="t"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Unified Framework: 6 Interest Areas</a:t>
                </a:r>
              </a:p>
            </p:txBody>
          </p:sp>
        </p:grpSp>
        <p:grpSp>
          <p:nvGrpSpPr>
            <p:cNvPr id="10" name="Group 9">
              <a:extLst>
                <a:ext uri="{FF2B5EF4-FFF2-40B4-BE49-F238E27FC236}">
                  <a16:creationId xmlns:a16="http://schemas.microsoft.com/office/drawing/2014/main" id="{207CAFA4-439D-41C1-9C68-EFBF79071539}"/>
                </a:ext>
              </a:extLst>
            </p:cNvPr>
            <p:cNvGrpSpPr/>
            <p:nvPr/>
          </p:nvGrpSpPr>
          <p:grpSpPr>
            <a:xfrm>
              <a:off x="3074542" y="2950556"/>
              <a:ext cx="1825776" cy="3080095"/>
              <a:chOff x="2295634" y="2177891"/>
              <a:chExt cx="1688658" cy="2607858"/>
            </a:xfrm>
          </p:grpSpPr>
          <p:sp>
            <p:nvSpPr>
              <p:cNvPr id="38" name="Rectangle: Rounded Corners 37">
                <a:extLst>
                  <a:ext uri="{FF2B5EF4-FFF2-40B4-BE49-F238E27FC236}">
                    <a16:creationId xmlns:a16="http://schemas.microsoft.com/office/drawing/2014/main" id="{6792BEC1-FB48-48FF-A069-B2CC61BA71F7}"/>
                  </a:ext>
                </a:extLst>
              </p:cNvPr>
              <p:cNvSpPr/>
              <p:nvPr/>
            </p:nvSpPr>
            <p:spPr>
              <a:xfrm>
                <a:off x="2295634" y="2177891"/>
                <a:ext cx="1688658" cy="25407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12">
                <a:extLst>
                  <a:ext uri="{FF2B5EF4-FFF2-40B4-BE49-F238E27FC236}">
                    <a16:creationId xmlns:a16="http://schemas.microsoft.com/office/drawing/2014/main" id="{D6D66302-ABE4-4D4C-B4B3-C4C6B9B2036A}"/>
                  </a:ext>
                </a:extLst>
              </p:cNvPr>
              <p:cNvSpPr txBox="1"/>
              <p:nvPr/>
            </p:nvSpPr>
            <p:spPr>
              <a:xfrm>
                <a:off x="2305288" y="2268595"/>
                <a:ext cx="1679004" cy="2517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Transformational Technologies</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System Performance and Condition</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System Use</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System Impacts and Externalities</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Organizational Capacity</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Equity</a:t>
                </a:r>
              </a:p>
            </p:txBody>
          </p:sp>
        </p:grpSp>
        <p:grpSp>
          <p:nvGrpSpPr>
            <p:cNvPr id="11" name="Group 10">
              <a:extLst>
                <a:ext uri="{FF2B5EF4-FFF2-40B4-BE49-F238E27FC236}">
                  <a16:creationId xmlns:a16="http://schemas.microsoft.com/office/drawing/2014/main" id="{F4B2EA85-D13C-4467-93F7-1FA1BC225D77}"/>
                </a:ext>
              </a:extLst>
            </p:cNvPr>
            <p:cNvGrpSpPr/>
            <p:nvPr/>
          </p:nvGrpSpPr>
          <p:grpSpPr>
            <a:xfrm>
              <a:off x="4587748" y="2315400"/>
              <a:ext cx="462128" cy="358003"/>
              <a:chOff x="3795267" y="1564958"/>
              <a:chExt cx="462128" cy="358003"/>
            </a:xfrm>
          </p:grpSpPr>
          <p:sp>
            <p:nvSpPr>
              <p:cNvPr id="36" name="Arrow: Right 35">
                <a:extLst>
                  <a:ext uri="{FF2B5EF4-FFF2-40B4-BE49-F238E27FC236}">
                    <a16:creationId xmlns:a16="http://schemas.microsoft.com/office/drawing/2014/main" id="{237604D0-410D-47E5-89CD-3EA420F5A952}"/>
                  </a:ext>
                </a:extLst>
              </p:cNvPr>
              <p:cNvSpPr/>
              <p:nvPr/>
            </p:nvSpPr>
            <p:spPr>
              <a:xfrm>
                <a:off x="3795267" y="1564958"/>
                <a:ext cx="462128" cy="35800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Arrow: Right 14">
                <a:extLst>
                  <a:ext uri="{FF2B5EF4-FFF2-40B4-BE49-F238E27FC236}">
                    <a16:creationId xmlns:a16="http://schemas.microsoft.com/office/drawing/2014/main" id="{52ABFFF6-A0CF-4D70-846D-7E39EF2D981C}"/>
                  </a:ext>
                </a:extLst>
              </p:cNvPr>
              <p:cNvSpPr txBox="1"/>
              <p:nvPr/>
            </p:nvSpPr>
            <p:spPr>
              <a:xfrm>
                <a:off x="3795267" y="1636559"/>
                <a:ext cx="354727" cy="214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2" name="Group 11">
              <a:extLst>
                <a:ext uri="{FF2B5EF4-FFF2-40B4-BE49-F238E27FC236}">
                  <a16:creationId xmlns:a16="http://schemas.microsoft.com/office/drawing/2014/main" id="{BC138CCD-699B-4B68-8D24-0D78B4D8BA85}"/>
                </a:ext>
              </a:extLst>
            </p:cNvPr>
            <p:cNvGrpSpPr/>
            <p:nvPr/>
          </p:nvGrpSpPr>
          <p:grpSpPr>
            <a:xfrm>
              <a:off x="5241704" y="2106701"/>
              <a:ext cx="1437932" cy="1163101"/>
              <a:chOff x="4449223" y="1356259"/>
              <a:chExt cx="1437932" cy="1163101"/>
            </a:xfrm>
          </p:grpSpPr>
          <p:sp>
            <p:nvSpPr>
              <p:cNvPr id="34" name="Rectangle: Rounded Corners 33">
                <a:extLst>
                  <a:ext uri="{FF2B5EF4-FFF2-40B4-BE49-F238E27FC236}">
                    <a16:creationId xmlns:a16="http://schemas.microsoft.com/office/drawing/2014/main" id="{F481AA4E-B0E3-4BFB-ADCE-E185E4268E1E}"/>
                  </a:ext>
                </a:extLst>
              </p:cNvPr>
              <p:cNvSpPr/>
              <p:nvPr/>
            </p:nvSpPr>
            <p:spPr>
              <a:xfrm>
                <a:off x="4449223" y="1356259"/>
                <a:ext cx="1437932" cy="11631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Rounded Corners 16">
                <a:extLst>
                  <a:ext uri="{FF2B5EF4-FFF2-40B4-BE49-F238E27FC236}">
                    <a16:creationId xmlns:a16="http://schemas.microsoft.com/office/drawing/2014/main" id="{5146C090-FEAF-4794-9333-38E66C22B915}"/>
                  </a:ext>
                </a:extLst>
              </p:cNvPr>
              <p:cNvSpPr txBox="1"/>
              <p:nvPr/>
            </p:nvSpPr>
            <p:spPr>
              <a:xfrm>
                <a:off x="4449223" y="1356259"/>
                <a:ext cx="1437932" cy="775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41910" numCol="1" spcCol="1270" anchor="t"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Literature review</a:t>
                </a:r>
              </a:p>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Arial" panose="020B0604020202020204"/>
                    <a:ea typeface="+mn-ea"/>
                    <a:cs typeface="+mn-cs"/>
                  </a:rPr>
                  <a:t>Listening sessions</a:t>
                </a:r>
              </a:p>
            </p:txBody>
          </p:sp>
        </p:grpSp>
        <p:grpSp>
          <p:nvGrpSpPr>
            <p:cNvPr id="13" name="Group 12">
              <a:extLst>
                <a:ext uri="{FF2B5EF4-FFF2-40B4-BE49-F238E27FC236}">
                  <a16:creationId xmlns:a16="http://schemas.microsoft.com/office/drawing/2014/main" id="{3BFFABF8-60F4-44C4-AC07-DE89FE88183B}"/>
                </a:ext>
              </a:extLst>
            </p:cNvPr>
            <p:cNvGrpSpPr/>
            <p:nvPr/>
          </p:nvGrpSpPr>
          <p:grpSpPr>
            <a:xfrm>
              <a:off x="5651966" y="2963733"/>
              <a:ext cx="1390890" cy="1989815"/>
              <a:chOff x="4868234" y="2318056"/>
              <a:chExt cx="1530998" cy="3308209"/>
            </a:xfrm>
          </p:grpSpPr>
          <p:sp>
            <p:nvSpPr>
              <p:cNvPr id="32" name="Rectangle: Rounded Corners 31">
                <a:extLst>
                  <a:ext uri="{FF2B5EF4-FFF2-40B4-BE49-F238E27FC236}">
                    <a16:creationId xmlns:a16="http://schemas.microsoft.com/office/drawing/2014/main" id="{80037EDA-5949-4AF2-AF73-3129B6461F5F}"/>
                  </a:ext>
                </a:extLst>
              </p:cNvPr>
              <p:cNvSpPr/>
              <p:nvPr/>
            </p:nvSpPr>
            <p:spPr>
              <a:xfrm>
                <a:off x="4868234" y="2318056"/>
                <a:ext cx="1437932" cy="330820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ectangle: Rounded Corners 18">
                <a:extLst>
                  <a:ext uri="{FF2B5EF4-FFF2-40B4-BE49-F238E27FC236}">
                    <a16:creationId xmlns:a16="http://schemas.microsoft.com/office/drawing/2014/main" id="{C80B2C6E-1CE9-4585-9201-0A3CFF18FD55}"/>
                  </a:ext>
                </a:extLst>
              </p:cNvPr>
              <p:cNvSpPr txBox="1"/>
              <p:nvPr/>
            </p:nvSpPr>
            <p:spPr>
              <a:xfrm>
                <a:off x="4881328" y="2361515"/>
                <a:ext cx="1517904" cy="3065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Research gaps</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Threats and opportunities</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White papers by Interest Area</a:t>
                </a:r>
              </a:p>
            </p:txBody>
          </p:sp>
        </p:grpSp>
        <p:grpSp>
          <p:nvGrpSpPr>
            <p:cNvPr id="14" name="Group 13">
              <a:extLst>
                <a:ext uri="{FF2B5EF4-FFF2-40B4-BE49-F238E27FC236}">
                  <a16:creationId xmlns:a16="http://schemas.microsoft.com/office/drawing/2014/main" id="{5F1838A5-B946-409D-9840-7328EEA86105}"/>
                </a:ext>
              </a:extLst>
            </p:cNvPr>
            <p:cNvGrpSpPr/>
            <p:nvPr/>
          </p:nvGrpSpPr>
          <p:grpSpPr>
            <a:xfrm>
              <a:off x="6897622" y="2315400"/>
              <a:ext cx="462128" cy="358003"/>
              <a:chOff x="6105141" y="1564958"/>
              <a:chExt cx="462128" cy="358003"/>
            </a:xfrm>
          </p:grpSpPr>
          <p:sp>
            <p:nvSpPr>
              <p:cNvPr id="30" name="Arrow: Right 29">
                <a:extLst>
                  <a:ext uri="{FF2B5EF4-FFF2-40B4-BE49-F238E27FC236}">
                    <a16:creationId xmlns:a16="http://schemas.microsoft.com/office/drawing/2014/main" id="{D222CA62-B6D6-44EF-8D98-B49D0CA74D5C}"/>
                  </a:ext>
                </a:extLst>
              </p:cNvPr>
              <p:cNvSpPr/>
              <p:nvPr/>
            </p:nvSpPr>
            <p:spPr>
              <a:xfrm>
                <a:off x="6105141" y="1564958"/>
                <a:ext cx="462128" cy="35800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Arrow: Right 20">
                <a:extLst>
                  <a:ext uri="{FF2B5EF4-FFF2-40B4-BE49-F238E27FC236}">
                    <a16:creationId xmlns:a16="http://schemas.microsoft.com/office/drawing/2014/main" id="{655375F4-B2B3-4772-B78C-3F867F5F4FE3}"/>
                  </a:ext>
                </a:extLst>
              </p:cNvPr>
              <p:cNvSpPr txBox="1"/>
              <p:nvPr/>
            </p:nvSpPr>
            <p:spPr>
              <a:xfrm>
                <a:off x="6105141" y="1636559"/>
                <a:ext cx="354727" cy="214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573CB584-E919-496F-8FCD-34FBE9B738B7}"/>
                </a:ext>
              </a:extLst>
            </p:cNvPr>
            <p:cNvGrpSpPr/>
            <p:nvPr/>
          </p:nvGrpSpPr>
          <p:grpSpPr>
            <a:xfrm>
              <a:off x="7551578" y="2106701"/>
              <a:ext cx="1437932" cy="1163101"/>
              <a:chOff x="6759097" y="1356259"/>
              <a:chExt cx="1437932" cy="1163101"/>
            </a:xfrm>
          </p:grpSpPr>
          <p:sp>
            <p:nvSpPr>
              <p:cNvPr id="28" name="Rectangle: Rounded Corners 27">
                <a:extLst>
                  <a:ext uri="{FF2B5EF4-FFF2-40B4-BE49-F238E27FC236}">
                    <a16:creationId xmlns:a16="http://schemas.microsoft.com/office/drawing/2014/main" id="{F8698CED-1E0A-4D00-BEE2-E34FA951D2D5}"/>
                  </a:ext>
                </a:extLst>
              </p:cNvPr>
              <p:cNvSpPr/>
              <p:nvPr/>
            </p:nvSpPr>
            <p:spPr>
              <a:xfrm>
                <a:off x="6759097" y="1356259"/>
                <a:ext cx="1437932" cy="11631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Rounded Corners 22">
                <a:extLst>
                  <a:ext uri="{FF2B5EF4-FFF2-40B4-BE49-F238E27FC236}">
                    <a16:creationId xmlns:a16="http://schemas.microsoft.com/office/drawing/2014/main" id="{9D7C23B4-3CA8-49AE-B634-D7DDCA35D18E}"/>
                  </a:ext>
                </a:extLst>
              </p:cNvPr>
              <p:cNvSpPr txBox="1"/>
              <p:nvPr/>
            </p:nvSpPr>
            <p:spPr>
              <a:xfrm>
                <a:off x="6759097" y="1356259"/>
                <a:ext cx="1437932" cy="775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41910" numCol="1" spcCol="1270" anchor="t"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Analytical procedure, survey and workshop</a:t>
                </a:r>
              </a:p>
            </p:txBody>
          </p:sp>
        </p:grpSp>
        <p:grpSp>
          <p:nvGrpSpPr>
            <p:cNvPr id="16" name="Group 15">
              <a:extLst>
                <a:ext uri="{FF2B5EF4-FFF2-40B4-BE49-F238E27FC236}">
                  <a16:creationId xmlns:a16="http://schemas.microsoft.com/office/drawing/2014/main" id="{6B0FE968-E684-4360-93F4-76E653EA40E7}"/>
                </a:ext>
              </a:extLst>
            </p:cNvPr>
            <p:cNvGrpSpPr/>
            <p:nvPr/>
          </p:nvGrpSpPr>
          <p:grpSpPr>
            <a:xfrm>
              <a:off x="7913125" y="2963733"/>
              <a:ext cx="1442720" cy="2566875"/>
              <a:chOff x="7123661" y="2228298"/>
              <a:chExt cx="1556874" cy="2810508"/>
            </a:xfrm>
          </p:grpSpPr>
          <p:sp>
            <p:nvSpPr>
              <p:cNvPr id="26" name="Rectangle: Rounded Corners 25">
                <a:extLst>
                  <a:ext uri="{FF2B5EF4-FFF2-40B4-BE49-F238E27FC236}">
                    <a16:creationId xmlns:a16="http://schemas.microsoft.com/office/drawing/2014/main" id="{2F61EDBC-3632-4F63-9120-8065C8B7F84C}"/>
                  </a:ext>
                </a:extLst>
              </p:cNvPr>
              <p:cNvSpPr/>
              <p:nvPr/>
            </p:nvSpPr>
            <p:spPr>
              <a:xfrm>
                <a:off x="7123661" y="2228298"/>
                <a:ext cx="1544037" cy="27085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ectangle: Rounded Corners 24">
                <a:extLst>
                  <a:ext uri="{FF2B5EF4-FFF2-40B4-BE49-F238E27FC236}">
                    <a16:creationId xmlns:a16="http://schemas.microsoft.com/office/drawing/2014/main" id="{2F6B368E-11C8-46B0-841B-48599BF20BB4}"/>
                  </a:ext>
                </a:extLst>
              </p:cNvPr>
              <p:cNvSpPr txBox="1"/>
              <p:nvPr/>
            </p:nvSpPr>
            <p:spPr>
              <a:xfrm>
                <a:off x="7192429" y="2299370"/>
                <a:ext cx="1488106" cy="27394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From: 165 refined research gaps</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To: Shortlist of 18</a:t>
                </a: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Research Problem Statements</a:t>
                </a:r>
              </a:p>
            </p:txBody>
          </p:sp>
        </p:grpSp>
        <p:grpSp>
          <p:nvGrpSpPr>
            <p:cNvPr id="17" name="Group 16">
              <a:extLst>
                <a:ext uri="{FF2B5EF4-FFF2-40B4-BE49-F238E27FC236}">
                  <a16:creationId xmlns:a16="http://schemas.microsoft.com/office/drawing/2014/main" id="{39C3A114-E770-4F18-9D1F-5A13DF23B6C0}"/>
                </a:ext>
              </a:extLst>
            </p:cNvPr>
            <p:cNvGrpSpPr/>
            <p:nvPr/>
          </p:nvGrpSpPr>
          <p:grpSpPr>
            <a:xfrm>
              <a:off x="9207495" y="2315400"/>
              <a:ext cx="462128" cy="358003"/>
              <a:chOff x="8415014" y="1564958"/>
              <a:chExt cx="462128" cy="358003"/>
            </a:xfrm>
          </p:grpSpPr>
          <p:sp>
            <p:nvSpPr>
              <p:cNvPr id="24" name="Arrow: Right 23">
                <a:extLst>
                  <a:ext uri="{FF2B5EF4-FFF2-40B4-BE49-F238E27FC236}">
                    <a16:creationId xmlns:a16="http://schemas.microsoft.com/office/drawing/2014/main" id="{280CF236-CA78-4377-B1D0-37C86A13D773}"/>
                  </a:ext>
                </a:extLst>
              </p:cNvPr>
              <p:cNvSpPr/>
              <p:nvPr/>
            </p:nvSpPr>
            <p:spPr>
              <a:xfrm>
                <a:off x="8415014" y="1564958"/>
                <a:ext cx="462128" cy="35800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Arrow: Right 26">
                <a:extLst>
                  <a:ext uri="{FF2B5EF4-FFF2-40B4-BE49-F238E27FC236}">
                    <a16:creationId xmlns:a16="http://schemas.microsoft.com/office/drawing/2014/main" id="{DA0C144F-D792-4445-B9C5-648712AF52B6}"/>
                  </a:ext>
                </a:extLst>
              </p:cNvPr>
              <p:cNvSpPr txBox="1"/>
              <p:nvPr/>
            </p:nvSpPr>
            <p:spPr>
              <a:xfrm>
                <a:off x="8415014" y="1636559"/>
                <a:ext cx="354727" cy="214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8" name="Group 17">
              <a:extLst>
                <a:ext uri="{FF2B5EF4-FFF2-40B4-BE49-F238E27FC236}">
                  <a16:creationId xmlns:a16="http://schemas.microsoft.com/office/drawing/2014/main" id="{5E57DA1F-6AC6-4286-BDB2-22B00961A545}"/>
                </a:ext>
              </a:extLst>
            </p:cNvPr>
            <p:cNvGrpSpPr/>
            <p:nvPr/>
          </p:nvGrpSpPr>
          <p:grpSpPr>
            <a:xfrm>
              <a:off x="9861451" y="2106701"/>
              <a:ext cx="1437932" cy="1163101"/>
              <a:chOff x="9068970" y="1356259"/>
              <a:chExt cx="1437932" cy="1163101"/>
            </a:xfrm>
          </p:grpSpPr>
          <p:sp>
            <p:nvSpPr>
              <p:cNvPr id="22" name="Rectangle: Rounded Corners 21">
                <a:extLst>
                  <a:ext uri="{FF2B5EF4-FFF2-40B4-BE49-F238E27FC236}">
                    <a16:creationId xmlns:a16="http://schemas.microsoft.com/office/drawing/2014/main" id="{370E00AC-4E7B-4F61-8A95-D1099CF88ABD}"/>
                  </a:ext>
                </a:extLst>
              </p:cNvPr>
              <p:cNvSpPr/>
              <p:nvPr/>
            </p:nvSpPr>
            <p:spPr>
              <a:xfrm>
                <a:off x="9068970" y="1356259"/>
                <a:ext cx="1437932" cy="11631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28">
                <a:extLst>
                  <a:ext uri="{FF2B5EF4-FFF2-40B4-BE49-F238E27FC236}">
                    <a16:creationId xmlns:a16="http://schemas.microsoft.com/office/drawing/2014/main" id="{63B238E9-CAD5-47EF-846C-28AFA97AFE4A}"/>
                  </a:ext>
                </a:extLst>
              </p:cNvPr>
              <p:cNvSpPr txBox="1"/>
              <p:nvPr/>
            </p:nvSpPr>
            <p:spPr>
              <a:xfrm>
                <a:off x="9068970" y="1356259"/>
                <a:ext cx="1437932" cy="775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41910" numCol="1" spcCol="1270" anchor="t"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State DOT self-assessment</a:t>
                </a:r>
              </a:p>
            </p:txBody>
          </p:sp>
        </p:grpSp>
        <p:grpSp>
          <p:nvGrpSpPr>
            <p:cNvPr id="19" name="Group 18">
              <a:extLst>
                <a:ext uri="{FF2B5EF4-FFF2-40B4-BE49-F238E27FC236}">
                  <a16:creationId xmlns:a16="http://schemas.microsoft.com/office/drawing/2014/main" id="{1FFB84BB-2E8F-4848-A076-BB8230D183B1}"/>
                </a:ext>
              </a:extLst>
            </p:cNvPr>
            <p:cNvGrpSpPr/>
            <p:nvPr/>
          </p:nvGrpSpPr>
          <p:grpSpPr>
            <a:xfrm>
              <a:off x="10355164" y="2950556"/>
              <a:ext cx="1543996" cy="1757608"/>
              <a:chOff x="9562683" y="2390090"/>
              <a:chExt cx="1412831" cy="3921569"/>
            </a:xfrm>
          </p:grpSpPr>
          <p:sp>
            <p:nvSpPr>
              <p:cNvPr id="20" name="Rectangle: Rounded Corners 19">
                <a:extLst>
                  <a:ext uri="{FF2B5EF4-FFF2-40B4-BE49-F238E27FC236}">
                    <a16:creationId xmlns:a16="http://schemas.microsoft.com/office/drawing/2014/main" id="{9623297D-B0DD-4949-A639-7AEF3481648C}"/>
                  </a:ext>
                </a:extLst>
              </p:cNvPr>
              <p:cNvSpPr/>
              <p:nvPr/>
            </p:nvSpPr>
            <p:spPr>
              <a:xfrm>
                <a:off x="9562683" y="2390090"/>
                <a:ext cx="1261846" cy="355400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30">
                <a:extLst>
                  <a:ext uri="{FF2B5EF4-FFF2-40B4-BE49-F238E27FC236}">
                    <a16:creationId xmlns:a16="http://schemas.microsoft.com/office/drawing/2014/main" id="{B48B0261-D5DC-4938-8CBA-F431882E1CF9}"/>
                  </a:ext>
                </a:extLst>
              </p:cNvPr>
              <p:cNvSpPr txBox="1"/>
              <p:nvPr/>
            </p:nvSpPr>
            <p:spPr>
              <a:xfrm>
                <a:off x="9623576" y="2533476"/>
                <a:ext cx="1351938" cy="37781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t" anchorCtr="0">
                <a:noAutofit/>
              </a:bodyPr>
              <a:lstStyle/>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Interactive Self-Assessment Tool</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1E242B">
                        <a:hueOff val="0"/>
                        <a:satOff val="0"/>
                        <a:lumOff val="0"/>
                        <a:alphaOff val="0"/>
                      </a:srgbClr>
                    </a:solidFill>
                    <a:effectLst/>
                    <a:uLnTx/>
                    <a:uFillTx/>
                    <a:latin typeface="Arial" panose="020B0604020202020204"/>
                    <a:ea typeface="+mn-ea"/>
                    <a:cs typeface="+mn-cs"/>
                  </a:rPr>
                  <a:t>Guidebook</a:t>
                </a:r>
              </a:p>
            </p:txBody>
          </p:sp>
        </p:grpSp>
      </p:grpSp>
    </p:spTree>
    <p:extLst>
      <p:ext uri="{BB962C8B-B14F-4D97-AF65-F5344CB8AC3E}">
        <p14:creationId xmlns:p14="http://schemas.microsoft.com/office/powerpoint/2010/main" val="2525252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a:xfrm>
            <a:off x="1720397" y="1189946"/>
            <a:ext cx="5868988" cy="863599"/>
          </a:xfrm>
        </p:spPr>
        <p:txBody>
          <a:bodyPr/>
          <a:lstStyle/>
          <a:p>
            <a:r>
              <a:rPr lang="en-US" dirty="0"/>
              <a:t>Final Products</a:t>
            </a:r>
          </a:p>
        </p:txBody>
      </p:sp>
      <p:grpSp>
        <p:nvGrpSpPr>
          <p:cNvPr id="2" name="Group 1">
            <a:extLst>
              <a:ext uri="{FF2B5EF4-FFF2-40B4-BE49-F238E27FC236}">
                <a16:creationId xmlns:a16="http://schemas.microsoft.com/office/drawing/2014/main" id="{4DBC2947-BC7E-498A-8711-C815D133E607}"/>
              </a:ext>
            </a:extLst>
          </p:cNvPr>
          <p:cNvGrpSpPr/>
          <p:nvPr/>
        </p:nvGrpSpPr>
        <p:grpSpPr>
          <a:xfrm>
            <a:off x="122274" y="1060104"/>
            <a:ext cx="11947451" cy="4737791"/>
            <a:chOff x="-152400" y="993630"/>
            <a:chExt cx="11947451" cy="4737791"/>
          </a:xfrm>
        </p:grpSpPr>
        <p:sp>
          <p:nvSpPr>
            <p:cNvPr id="50" name="Rectangle 49">
              <a:extLst>
                <a:ext uri="{FF2B5EF4-FFF2-40B4-BE49-F238E27FC236}">
                  <a16:creationId xmlns:a16="http://schemas.microsoft.com/office/drawing/2014/main" id="{F7DBD4E9-D53F-4349-93D6-9E37B52C15C2}"/>
                </a:ext>
              </a:extLst>
            </p:cNvPr>
            <p:cNvSpPr/>
            <p:nvPr/>
          </p:nvSpPr>
          <p:spPr>
            <a:xfrm>
              <a:off x="-152400" y="1632338"/>
              <a:ext cx="11947451" cy="3854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grpSp>
          <p:nvGrpSpPr>
            <p:cNvPr id="8" name="Group 7">
              <a:extLst>
                <a:ext uri="{FF2B5EF4-FFF2-40B4-BE49-F238E27FC236}">
                  <a16:creationId xmlns:a16="http://schemas.microsoft.com/office/drawing/2014/main" id="{606D376F-103F-4573-B5F0-241FD708EE41}"/>
                </a:ext>
              </a:extLst>
            </p:cNvPr>
            <p:cNvGrpSpPr/>
            <p:nvPr/>
          </p:nvGrpSpPr>
          <p:grpSpPr>
            <a:xfrm>
              <a:off x="3966036" y="2245326"/>
              <a:ext cx="2663388" cy="2358212"/>
              <a:chOff x="3173555" y="1494884"/>
              <a:chExt cx="2663388" cy="2358212"/>
            </a:xfrm>
          </p:grpSpPr>
          <p:sp>
            <p:nvSpPr>
              <p:cNvPr id="42" name="Arrow: Right 41">
                <a:extLst>
                  <a:ext uri="{FF2B5EF4-FFF2-40B4-BE49-F238E27FC236}">
                    <a16:creationId xmlns:a16="http://schemas.microsoft.com/office/drawing/2014/main" id="{CD71502A-2662-4CB2-94BB-3B34A8951CAB}"/>
                  </a:ext>
                </a:extLst>
              </p:cNvPr>
              <p:cNvSpPr/>
              <p:nvPr/>
            </p:nvSpPr>
            <p:spPr>
              <a:xfrm rot="495">
                <a:off x="4468956" y="3502536"/>
                <a:ext cx="1367987" cy="3505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Arrow: Right 8">
                <a:extLst>
                  <a:ext uri="{FF2B5EF4-FFF2-40B4-BE49-F238E27FC236}">
                    <a16:creationId xmlns:a16="http://schemas.microsoft.com/office/drawing/2014/main" id="{1F9D811C-4451-431D-BC2F-3C40073B5C15}"/>
                  </a:ext>
                </a:extLst>
              </p:cNvPr>
              <p:cNvSpPr txBox="1"/>
              <p:nvPr/>
            </p:nvSpPr>
            <p:spPr>
              <a:xfrm rot="495">
                <a:off x="3173555" y="1494884"/>
                <a:ext cx="261796" cy="214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grpSp>
          <p:nvGrpSpPr>
            <p:cNvPr id="10" name="Group 9">
              <a:extLst>
                <a:ext uri="{FF2B5EF4-FFF2-40B4-BE49-F238E27FC236}">
                  <a16:creationId xmlns:a16="http://schemas.microsoft.com/office/drawing/2014/main" id="{207CAFA4-439D-41C1-9C68-EFBF79071539}"/>
                </a:ext>
              </a:extLst>
            </p:cNvPr>
            <p:cNvGrpSpPr/>
            <p:nvPr/>
          </p:nvGrpSpPr>
          <p:grpSpPr>
            <a:xfrm>
              <a:off x="5011752" y="2123240"/>
              <a:ext cx="1837109" cy="1761937"/>
              <a:chOff x="4087357" y="1477419"/>
              <a:chExt cx="1699140" cy="1491799"/>
            </a:xfrm>
          </p:grpSpPr>
          <p:sp>
            <p:nvSpPr>
              <p:cNvPr id="38" name="Rectangle: Rounded Corners 37">
                <a:extLst>
                  <a:ext uri="{FF2B5EF4-FFF2-40B4-BE49-F238E27FC236}">
                    <a16:creationId xmlns:a16="http://schemas.microsoft.com/office/drawing/2014/main" id="{6792BEC1-FB48-48FF-A069-B2CC61BA71F7}"/>
                  </a:ext>
                </a:extLst>
              </p:cNvPr>
              <p:cNvSpPr/>
              <p:nvPr/>
            </p:nvSpPr>
            <p:spPr>
              <a:xfrm>
                <a:off x="4097839" y="1477419"/>
                <a:ext cx="1688658" cy="104939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12">
                <a:extLst>
                  <a:ext uri="{FF2B5EF4-FFF2-40B4-BE49-F238E27FC236}">
                    <a16:creationId xmlns:a16="http://schemas.microsoft.com/office/drawing/2014/main" id="{D6D66302-ABE4-4D4C-B4B3-C4C6B9B2036A}"/>
                  </a:ext>
                </a:extLst>
              </p:cNvPr>
              <p:cNvSpPr txBox="1"/>
              <p:nvPr/>
            </p:nvSpPr>
            <p:spPr>
              <a:xfrm>
                <a:off x="4087357" y="1586557"/>
                <a:ext cx="1679004" cy="13826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0" lvl="1" algn="l" defTabSz="444500">
                  <a:lnSpc>
                    <a:spcPct val="90000"/>
                  </a:lnSpc>
                  <a:spcBef>
                    <a:spcPct val="0"/>
                  </a:spcBef>
                  <a:spcAft>
                    <a:spcPct val="15000"/>
                  </a:spcAft>
                </a:pPr>
                <a:endParaRPr lang="en-US" sz="1600" kern="1200" dirty="0"/>
              </a:p>
              <a:p>
                <a:pPr marL="0" lvl="1" algn="ctr" defTabSz="444500">
                  <a:lnSpc>
                    <a:spcPct val="90000"/>
                  </a:lnSpc>
                  <a:spcBef>
                    <a:spcPct val="0"/>
                  </a:spcBef>
                  <a:spcAft>
                    <a:spcPct val="15000"/>
                  </a:spcAft>
                </a:pPr>
                <a:r>
                  <a:rPr lang="en-US" sz="1600" b="1" kern="1200" dirty="0"/>
                  <a:t>Final Report</a:t>
                </a:r>
              </a:p>
            </p:txBody>
          </p:sp>
        </p:grpSp>
        <p:grpSp>
          <p:nvGrpSpPr>
            <p:cNvPr id="11" name="Group 10">
              <a:extLst>
                <a:ext uri="{FF2B5EF4-FFF2-40B4-BE49-F238E27FC236}">
                  <a16:creationId xmlns:a16="http://schemas.microsoft.com/office/drawing/2014/main" id="{F4B2EA85-D13C-4467-93F7-1FA1BC225D77}"/>
                </a:ext>
              </a:extLst>
            </p:cNvPr>
            <p:cNvGrpSpPr/>
            <p:nvPr/>
          </p:nvGrpSpPr>
          <p:grpSpPr>
            <a:xfrm>
              <a:off x="4454753" y="993630"/>
              <a:ext cx="955808" cy="2526493"/>
              <a:chOff x="3662272" y="243188"/>
              <a:chExt cx="955808" cy="2526493"/>
            </a:xfrm>
          </p:grpSpPr>
          <p:sp>
            <p:nvSpPr>
              <p:cNvPr id="36" name="Arrow: Right 35">
                <a:extLst>
                  <a:ext uri="{FF2B5EF4-FFF2-40B4-BE49-F238E27FC236}">
                    <a16:creationId xmlns:a16="http://schemas.microsoft.com/office/drawing/2014/main" id="{237604D0-410D-47E5-89CD-3EA420F5A952}"/>
                  </a:ext>
                </a:extLst>
              </p:cNvPr>
              <p:cNvSpPr/>
              <p:nvPr/>
            </p:nvSpPr>
            <p:spPr>
              <a:xfrm rot="7211268">
                <a:off x="3610210" y="2359615"/>
                <a:ext cx="462128" cy="35800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Arrow: Right 14">
                <a:extLst>
                  <a:ext uri="{FF2B5EF4-FFF2-40B4-BE49-F238E27FC236}">
                    <a16:creationId xmlns:a16="http://schemas.microsoft.com/office/drawing/2014/main" id="{52ABFFF6-A0CF-4D70-846D-7E39EF2D981C}"/>
                  </a:ext>
                </a:extLst>
              </p:cNvPr>
              <p:cNvSpPr txBox="1"/>
              <p:nvPr/>
            </p:nvSpPr>
            <p:spPr>
              <a:xfrm>
                <a:off x="4263353" y="243188"/>
                <a:ext cx="354727" cy="214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grpSp>
          <p:nvGrpSpPr>
            <p:cNvPr id="13" name="Group 12">
              <a:extLst>
                <a:ext uri="{FF2B5EF4-FFF2-40B4-BE49-F238E27FC236}">
                  <a16:creationId xmlns:a16="http://schemas.microsoft.com/office/drawing/2014/main" id="{3BFFABF8-60F4-44C4-AC07-DE89FE88183B}"/>
                </a:ext>
              </a:extLst>
            </p:cNvPr>
            <p:cNvGrpSpPr/>
            <p:nvPr/>
          </p:nvGrpSpPr>
          <p:grpSpPr>
            <a:xfrm>
              <a:off x="6892939" y="3675673"/>
              <a:ext cx="1848291" cy="1602877"/>
              <a:chOff x="6234212" y="3501709"/>
              <a:chExt cx="2034474" cy="2664898"/>
            </a:xfrm>
          </p:grpSpPr>
          <p:sp>
            <p:nvSpPr>
              <p:cNvPr id="32" name="Rectangle: Rounded Corners 31">
                <a:extLst>
                  <a:ext uri="{FF2B5EF4-FFF2-40B4-BE49-F238E27FC236}">
                    <a16:creationId xmlns:a16="http://schemas.microsoft.com/office/drawing/2014/main" id="{80037EDA-5949-4AF2-AF73-3129B6461F5F}"/>
                  </a:ext>
                </a:extLst>
              </p:cNvPr>
              <p:cNvSpPr/>
              <p:nvPr/>
            </p:nvSpPr>
            <p:spPr>
              <a:xfrm>
                <a:off x="6234212" y="3904321"/>
                <a:ext cx="2034474" cy="193651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ectangle: Rounded Corners 18">
                <a:extLst>
                  <a:ext uri="{FF2B5EF4-FFF2-40B4-BE49-F238E27FC236}">
                    <a16:creationId xmlns:a16="http://schemas.microsoft.com/office/drawing/2014/main" id="{C80B2C6E-1CE9-4585-9201-0A3CFF18FD55}"/>
                  </a:ext>
                </a:extLst>
              </p:cNvPr>
              <p:cNvSpPr txBox="1"/>
              <p:nvPr/>
            </p:nvSpPr>
            <p:spPr>
              <a:xfrm>
                <a:off x="6367130" y="3501709"/>
                <a:ext cx="1817683" cy="26648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0" lvl="1" algn="l" defTabSz="444500">
                  <a:lnSpc>
                    <a:spcPct val="90000"/>
                  </a:lnSpc>
                  <a:spcBef>
                    <a:spcPct val="0"/>
                  </a:spcBef>
                  <a:spcAft>
                    <a:spcPct val="15000"/>
                  </a:spcAft>
                </a:pPr>
                <a:endParaRPr lang="en-US" sz="1600" dirty="0">
                  <a:highlight>
                    <a:srgbClr val="C0C0C0"/>
                  </a:highlight>
                </a:endParaRPr>
              </a:p>
              <a:p>
                <a:pPr marL="0" lvl="1" algn="l" defTabSz="444500">
                  <a:lnSpc>
                    <a:spcPct val="90000"/>
                  </a:lnSpc>
                  <a:spcBef>
                    <a:spcPct val="0"/>
                  </a:spcBef>
                  <a:spcAft>
                    <a:spcPct val="15000"/>
                  </a:spcAft>
                </a:pPr>
                <a:endParaRPr lang="en-US" sz="1600" dirty="0">
                  <a:highlight>
                    <a:srgbClr val="C0C0C0"/>
                  </a:highlight>
                </a:endParaRPr>
              </a:p>
              <a:p>
                <a:pPr marL="0" lvl="1" algn="ctr" defTabSz="444500">
                  <a:lnSpc>
                    <a:spcPct val="90000"/>
                  </a:lnSpc>
                  <a:spcBef>
                    <a:spcPct val="0"/>
                  </a:spcBef>
                  <a:spcAft>
                    <a:spcPct val="15000"/>
                  </a:spcAft>
                </a:pPr>
                <a:r>
                  <a:rPr lang="en-US" sz="1600" b="1" dirty="0"/>
                  <a:t>Implementation Plan</a:t>
                </a:r>
                <a:endParaRPr lang="en-US" sz="1600" b="1" kern="1200" dirty="0"/>
              </a:p>
            </p:txBody>
          </p:sp>
        </p:grpSp>
        <p:grpSp>
          <p:nvGrpSpPr>
            <p:cNvPr id="14" name="Group 13">
              <a:extLst>
                <a:ext uri="{FF2B5EF4-FFF2-40B4-BE49-F238E27FC236}">
                  <a16:creationId xmlns:a16="http://schemas.microsoft.com/office/drawing/2014/main" id="{5F1838A5-B946-409D-9840-7328EEA86105}"/>
                </a:ext>
              </a:extLst>
            </p:cNvPr>
            <p:cNvGrpSpPr/>
            <p:nvPr/>
          </p:nvGrpSpPr>
          <p:grpSpPr>
            <a:xfrm>
              <a:off x="6995593" y="1908029"/>
              <a:ext cx="431836" cy="1568551"/>
              <a:chOff x="6203112" y="1157587"/>
              <a:chExt cx="431836" cy="1568551"/>
            </a:xfrm>
          </p:grpSpPr>
          <p:sp>
            <p:nvSpPr>
              <p:cNvPr id="30" name="Arrow: Right 29">
                <a:extLst>
                  <a:ext uri="{FF2B5EF4-FFF2-40B4-BE49-F238E27FC236}">
                    <a16:creationId xmlns:a16="http://schemas.microsoft.com/office/drawing/2014/main" id="{D222CA62-B6D6-44EF-8D98-B49D0CA74D5C}"/>
                  </a:ext>
                </a:extLst>
              </p:cNvPr>
              <p:cNvSpPr/>
              <p:nvPr/>
            </p:nvSpPr>
            <p:spPr>
              <a:xfrm rot="2935671">
                <a:off x="6224883" y="2316072"/>
                <a:ext cx="462128" cy="35800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Arrow: Right 20">
                <a:extLst>
                  <a:ext uri="{FF2B5EF4-FFF2-40B4-BE49-F238E27FC236}">
                    <a16:creationId xmlns:a16="http://schemas.microsoft.com/office/drawing/2014/main" id="{655375F4-B2B3-4772-B78C-3F867F5F4FE3}"/>
                  </a:ext>
                </a:extLst>
              </p:cNvPr>
              <p:cNvSpPr txBox="1"/>
              <p:nvPr/>
            </p:nvSpPr>
            <p:spPr>
              <a:xfrm>
                <a:off x="6203112" y="1157587"/>
                <a:ext cx="354727" cy="214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sp>
          <p:nvSpPr>
            <p:cNvPr id="25" name="Arrow: Right 26">
              <a:extLst>
                <a:ext uri="{FF2B5EF4-FFF2-40B4-BE49-F238E27FC236}">
                  <a16:creationId xmlns:a16="http://schemas.microsoft.com/office/drawing/2014/main" id="{DA0C144F-D792-4445-B9C5-648712AF52B6}"/>
                </a:ext>
              </a:extLst>
            </p:cNvPr>
            <p:cNvSpPr txBox="1"/>
            <p:nvPr/>
          </p:nvSpPr>
          <p:spPr>
            <a:xfrm>
              <a:off x="8499924" y="1853601"/>
              <a:ext cx="354727" cy="214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nvGrpSpPr>
            <p:cNvPr id="19" name="Group 18">
              <a:extLst>
                <a:ext uri="{FF2B5EF4-FFF2-40B4-BE49-F238E27FC236}">
                  <a16:creationId xmlns:a16="http://schemas.microsoft.com/office/drawing/2014/main" id="{1FFB84BB-2E8F-4848-A076-BB8230D183B1}"/>
                </a:ext>
              </a:extLst>
            </p:cNvPr>
            <p:cNvGrpSpPr/>
            <p:nvPr/>
          </p:nvGrpSpPr>
          <p:grpSpPr>
            <a:xfrm>
              <a:off x="3061738" y="3701671"/>
              <a:ext cx="1967462" cy="2029750"/>
              <a:chOff x="2888844" y="4065975"/>
              <a:chExt cx="1800322" cy="4528772"/>
            </a:xfrm>
          </p:grpSpPr>
          <p:sp>
            <p:nvSpPr>
              <p:cNvPr id="20" name="Rectangle: Rounded Corners 19">
                <a:extLst>
                  <a:ext uri="{FF2B5EF4-FFF2-40B4-BE49-F238E27FC236}">
                    <a16:creationId xmlns:a16="http://schemas.microsoft.com/office/drawing/2014/main" id="{9623297D-B0DD-4949-A639-7AEF3481648C}"/>
                  </a:ext>
                </a:extLst>
              </p:cNvPr>
              <p:cNvSpPr/>
              <p:nvPr/>
            </p:nvSpPr>
            <p:spPr>
              <a:xfrm>
                <a:off x="2888844" y="4065975"/>
                <a:ext cx="1800322" cy="355400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30">
                <a:extLst>
                  <a:ext uri="{FF2B5EF4-FFF2-40B4-BE49-F238E27FC236}">
                    <a16:creationId xmlns:a16="http://schemas.microsoft.com/office/drawing/2014/main" id="{B48B0261-D5DC-4938-8CBA-F431882E1CF9}"/>
                  </a:ext>
                </a:extLst>
              </p:cNvPr>
              <p:cNvSpPr txBox="1"/>
              <p:nvPr/>
            </p:nvSpPr>
            <p:spPr>
              <a:xfrm>
                <a:off x="2946002" y="4816563"/>
                <a:ext cx="1714267" cy="37781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t" anchorCtr="0">
                <a:noAutofit/>
              </a:bodyPr>
              <a:lstStyle/>
              <a:p>
                <a:pPr marL="0" lvl="1" algn="ctr" defTabSz="488950">
                  <a:lnSpc>
                    <a:spcPct val="90000"/>
                  </a:lnSpc>
                  <a:spcBef>
                    <a:spcPct val="0"/>
                  </a:spcBef>
                  <a:spcAft>
                    <a:spcPct val="15000"/>
                  </a:spcAft>
                </a:pPr>
                <a:r>
                  <a:rPr lang="en-US" sz="1600" b="1" kern="1200" dirty="0"/>
                  <a:t>Interactive Self-Assessment Tool</a:t>
                </a:r>
              </a:p>
              <a:p>
                <a:pPr marL="0" lvl="1" algn="ctr" defTabSz="488950">
                  <a:lnSpc>
                    <a:spcPct val="90000"/>
                  </a:lnSpc>
                  <a:spcBef>
                    <a:spcPct val="0"/>
                  </a:spcBef>
                  <a:spcAft>
                    <a:spcPct val="15000"/>
                  </a:spcAft>
                </a:pPr>
                <a:r>
                  <a:rPr lang="en-US" sz="1600" b="1" kern="1200" dirty="0"/>
                  <a:t>Guidebook</a:t>
                </a:r>
              </a:p>
            </p:txBody>
          </p:sp>
        </p:grpSp>
      </p:grpSp>
    </p:spTree>
    <p:extLst>
      <p:ext uri="{BB962C8B-B14F-4D97-AF65-F5344CB8AC3E}">
        <p14:creationId xmlns:p14="http://schemas.microsoft.com/office/powerpoint/2010/main" val="4027554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5C6B6-5775-4170-BD03-EB97F713E0D7}"/>
              </a:ext>
            </a:extLst>
          </p:cNvPr>
          <p:cNvSpPr>
            <a:spLocks noGrp="1"/>
          </p:cNvSpPr>
          <p:nvPr>
            <p:ph sz="quarter" idx="14"/>
          </p:nvPr>
        </p:nvSpPr>
        <p:spPr>
          <a:xfrm>
            <a:off x="1774825" y="1696598"/>
            <a:ext cx="9615985" cy="4678076"/>
          </a:xfrm>
        </p:spPr>
        <p:txBody>
          <a:bodyPr>
            <a:normAutofit/>
          </a:bodyPr>
          <a:lstStyle/>
          <a:p>
            <a:pPr>
              <a:spcAft>
                <a:spcPts val="600"/>
              </a:spcAft>
            </a:pPr>
            <a:r>
              <a:rPr lang="en-US" sz="1800" b="1" u="sng" dirty="0"/>
              <a:t>Transformational Technologies </a:t>
            </a:r>
            <a:r>
              <a:rPr lang="en-US" sz="1800" dirty="0"/>
              <a:t>– Focus on vehicle automation technologies for passenger autos and freight, application-based new mobility services (e.g., connected and automated vehicles [AVs], ride sharing services), electric vehicles (EVs) and system electrification, drones, robotics and artificial intelligence in highway construction, remote and ubiquitous sensors, and telework options.</a:t>
            </a:r>
          </a:p>
          <a:p>
            <a:pPr>
              <a:spcAft>
                <a:spcPts val="600"/>
              </a:spcAft>
            </a:pPr>
            <a:r>
              <a:rPr lang="en-US" sz="1800" b="1" u="sng" dirty="0"/>
              <a:t>System Performance and Condition </a:t>
            </a:r>
            <a:r>
              <a:rPr lang="en-US" sz="1800" dirty="0"/>
              <a:t>– Focus on system management strategies relating to performance and asset condition. This could relate to design and construction challenges and the ability to project future performance given travel demands or future conditions given asset condition parameters.</a:t>
            </a:r>
          </a:p>
          <a:p>
            <a:pPr>
              <a:spcAft>
                <a:spcPts val="600"/>
              </a:spcAft>
            </a:pPr>
            <a:r>
              <a:rPr lang="en-US" sz="1800" b="1" u="sng" dirty="0"/>
              <a:t>System Use </a:t>
            </a:r>
            <a:r>
              <a:rPr lang="en-US" sz="1800" dirty="0"/>
              <a:t>– Focus on the changing characteristics of the demand for transportation and its relationship to needed infrastructure/services, including analysis tools and models for predicting future demand given different parameters.</a:t>
            </a:r>
          </a:p>
          <a:p>
            <a:endParaRPr lang="en-US" sz="1800" dirty="0"/>
          </a:p>
        </p:txBody>
      </p:sp>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a:xfrm>
            <a:off x="1774826" y="697912"/>
            <a:ext cx="5868988" cy="863599"/>
          </a:xfrm>
        </p:spPr>
        <p:txBody>
          <a:bodyPr/>
          <a:lstStyle/>
          <a:p>
            <a:r>
              <a:rPr lang="en-US" dirty="0"/>
              <a:t>Unified Framework: Interest Areas </a:t>
            </a:r>
          </a:p>
        </p:txBody>
      </p:sp>
    </p:spTree>
    <p:extLst>
      <p:ext uri="{BB962C8B-B14F-4D97-AF65-F5344CB8AC3E}">
        <p14:creationId xmlns:p14="http://schemas.microsoft.com/office/powerpoint/2010/main" val="359321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5C6B6-5775-4170-BD03-EB97F713E0D7}"/>
              </a:ext>
            </a:extLst>
          </p:cNvPr>
          <p:cNvSpPr>
            <a:spLocks noGrp="1"/>
          </p:cNvSpPr>
          <p:nvPr>
            <p:ph sz="quarter" idx="14"/>
          </p:nvPr>
        </p:nvSpPr>
        <p:spPr>
          <a:xfrm>
            <a:off x="1774825" y="1674563"/>
            <a:ext cx="9615985" cy="5089793"/>
          </a:xfrm>
        </p:spPr>
        <p:txBody>
          <a:bodyPr>
            <a:noAutofit/>
          </a:bodyPr>
          <a:lstStyle/>
          <a:p>
            <a:pPr>
              <a:lnSpc>
                <a:spcPct val="140000"/>
              </a:lnSpc>
              <a:spcAft>
                <a:spcPts val="300"/>
              </a:spcAft>
            </a:pPr>
            <a:r>
              <a:rPr lang="en-US" sz="1600" b="1" u="sng" dirty="0"/>
              <a:t>System Impacts and Externalities</a:t>
            </a:r>
            <a:r>
              <a:rPr lang="en-US" sz="1600" b="1" dirty="0"/>
              <a:t> </a:t>
            </a:r>
            <a:r>
              <a:rPr lang="en-US" sz="1600" dirty="0"/>
              <a:t>– Focus on the impacts of transportation system construction and operations on the system and on society. This category also covers the potential impacts of external stresses on the performance and condition of the transportation system (e.g., climate change-related vulnerabilities) and methods and tools to predict future impacts due to changes in the transportation system and in travel demand.</a:t>
            </a:r>
          </a:p>
          <a:p>
            <a:pPr>
              <a:lnSpc>
                <a:spcPct val="140000"/>
              </a:lnSpc>
              <a:spcAft>
                <a:spcPts val="300"/>
              </a:spcAft>
            </a:pPr>
            <a:r>
              <a:rPr lang="en-US" sz="1600" b="1" u="sng" dirty="0"/>
              <a:t>Organizational Capacity and Governance</a:t>
            </a:r>
            <a:r>
              <a:rPr lang="en-US" sz="1600" b="1" dirty="0"/>
              <a:t> </a:t>
            </a:r>
            <a:r>
              <a:rPr lang="en-US" sz="1600" dirty="0"/>
              <a:t>– Focus on the workforce and analysis capabilities needed by agencies to address current and future challenges, which could include decision support for the areas listed above (e.g., system performance and condition, system use, and system impacts).</a:t>
            </a:r>
          </a:p>
          <a:p>
            <a:pPr>
              <a:lnSpc>
                <a:spcPct val="140000"/>
              </a:lnSpc>
              <a:spcAft>
                <a:spcPts val="300"/>
              </a:spcAft>
            </a:pPr>
            <a:r>
              <a:rPr lang="en-US" sz="1600" b="1" u="sng" dirty="0"/>
              <a:t>Equity</a:t>
            </a:r>
            <a:r>
              <a:rPr lang="en-US" sz="1600" dirty="0"/>
              <a:t> – Focus on population groups that are disproportionally affected by transportation system design, operations, and finance, including older adults, people with disabilities, low-income individuals, and minority groups. Issues could include transportation availability, access, affordability, and effectiveness of transportation operations and service.</a:t>
            </a:r>
          </a:p>
        </p:txBody>
      </p:sp>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a:xfrm>
            <a:off x="1774826" y="697912"/>
            <a:ext cx="6939516" cy="863599"/>
          </a:xfrm>
        </p:spPr>
        <p:txBody>
          <a:bodyPr/>
          <a:lstStyle/>
          <a:p>
            <a:r>
              <a:rPr lang="en-US" dirty="0"/>
              <a:t>Unified Framework: Interest Areas (cont.)</a:t>
            </a:r>
          </a:p>
        </p:txBody>
      </p:sp>
    </p:spTree>
    <p:extLst>
      <p:ext uri="{BB962C8B-B14F-4D97-AF65-F5344CB8AC3E}">
        <p14:creationId xmlns:p14="http://schemas.microsoft.com/office/powerpoint/2010/main" val="93638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83144C9-347E-4448-8674-47A0498BE1C6}"/>
              </a:ext>
            </a:extLst>
          </p:cNvPr>
          <p:cNvGraphicFramePr>
            <a:graphicFrameLocks noGrp="1"/>
          </p:cNvGraphicFramePr>
          <p:nvPr>
            <p:ph sz="quarter" idx="14"/>
            <p:extLst>
              <p:ext uri="{D42A27DB-BD31-4B8C-83A1-F6EECF244321}">
                <p14:modId xmlns:p14="http://schemas.microsoft.com/office/powerpoint/2010/main" val="526072570"/>
              </p:ext>
            </p:extLst>
          </p:nvPr>
        </p:nvGraphicFramePr>
        <p:xfrm>
          <a:off x="1774825" y="1109113"/>
          <a:ext cx="8509903" cy="5512944"/>
        </p:xfrm>
        <a:graphic>
          <a:graphicData uri="http://schemas.openxmlformats.org/drawingml/2006/table">
            <a:tbl>
              <a:tblPr firstRow="1">
                <a:tableStyleId>{5C22544A-7EE6-4342-B048-85BDC9FD1C3A}</a:tableStyleId>
              </a:tblPr>
              <a:tblGrid>
                <a:gridCol w="2549114">
                  <a:extLst>
                    <a:ext uri="{9D8B030D-6E8A-4147-A177-3AD203B41FA5}">
                      <a16:colId xmlns:a16="http://schemas.microsoft.com/office/drawing/2014/main" val="1483900997"/>
                    </a:ext>
                  </a:extLst>
                </a:gridCol>
                <a:gridCol w="3411675">
                  <a:extLst>
                    <a:ext uri="{9D8B030D-6E8A-4147-A177-3AD203B41FA5}">
                      <a16:colId xmlns:a16="http://schemas.microsoft.com/office/drawing/2014/main" val="2194438102"/>
                    </a:ext>
                  </a:extLst>
                </a:gridCol>
                <a:gridCol w="2549114">
                  <a:extLst>
                    <a:ext uri="{9D8B030D-6E8A-4147-A177-3AD203B41FA5}">
                      <a16:colId xmlns:a16="http://schemas.microsoft.com/office/drawing/2014/main" val="2174199653"/>
                    </a:ext>
                  </a:extLst>
                </a:gridCol>
              </a:tblGrid>
              <a:tr h="370840">
                <a:tc>
                  <a:txBody>
                    <a:bodyPr/>
                    <a:lstStyle/>
                    <a:p>
                      <a:r>
                        <a:rPr lang="en-US" sz="1400" dirty="0"/>
                        <a:t>Interest Area</a:t>
                      </a:r>
                    </a:p>
                  </a:txBody>
                  <a:tcPr/>
                </a:tc>
                <a:tc>
                  <a:txBody>
                    <a:bodyPr/>
                    <a:lstStyle/>
                    <a:p>
                      <a:pPr marL="0" marR="0" algn="l" defTabSz="914400" rtl="0" eaLnBrk="1" latinLnBrk="0" hangingPunct="1">
                        <a:lnSpc>
                          <a:spcPct val="107000"/>
                        </a:lnSpc>
                        <a:spcBef>
                          <a:spcPts val="300"/>
                        </a:spcBef>
                        <a:spcAft>
                          <a:spcPts val="300"/>
                        </a:spcAft>
                      </a:pPr>
                      <a:r>
                        <a:rPr lang="en-US" sz="1400" b="1" kern="1200" dirty="0">
                          <a:solidFill>
                            <a:schemeClr val="lt1"/>
                          </a:solidFill>
                          <a:latin typeface="+mn-lt"/>
                          <a:ea typeface="+mn-ea"/>
                          <a:cs typeface="+mn-cs"/>
                        </a:rPr>
                        <a:t>Subtopics</a:t>
                      </a:r>
                    </a:p>
                  </a:txBody>
                  <a:tcPr/>
                </a:tc>
                <a:tc>
                  <a:txBody>
                    <a:bodyPr/>
                    <a:lstStyle/>
                    <a:p>
                      <a:pPr marL="0" marR="0" algn="l" defTabSz="914400" rtl="0" eaLnBrk="1" latinLnBrk="0" hangingPunct="1">
                        <a:lnSpc>
                          <a:spcPct val="107000"/>
                        </a:lnSpc>
                        <a:spcBef>
                          <a:spcPts val="300"/>
                        </a:spcBef>
                        <a:spcAft>
                          <a:spcPts val="300"/>
                        </a:spcAft>
                      </a:pPr>
                      <a:r>
                        <a:rPr lang="en-US" sz="1400" b="1" kern="1200" dirty="0">
                          <a:solidFill>
                            <a:schemeClr val="lt1"/>
                          </a:solidFill>
                          <a:latin typeface="+mn-lt"/>
                          <a:ea typeface="+mn-ea"/>
                          <a:cs typeface="+mn-cs"/>
                        </a:rPr>
                        <a:t>Research Gaps</a:t>
                      </a:r>
                    </a:p>
                  </a:txBody>
                  <a:tcPr/>
                </a:tc>
                <a:extLst>
                  <a:ext uri="{0D108BD9-81ED-4DB2-BD59-A6C34878D82A}">
                    <a16:rowId xmlns:a16="http://schemas.microsoft.com/office/drawing/2014/main" val="922618359"/>
                  </a:ext>
                </a:extLst>
              </a:tr>
              <a:tr h="370840">
                <a:tc>
                  <a:txBody>
                    <a:bodyPr/>
                    <a:lstStyle/>
                    <a:p>
                      <a:pPr marL="0" marR="0" algn="l" defTabSz="914400" rtl="0" eaLnBrk="1" latinLnBrk="0" hangingPunct="1">
                        <a:lnSpc>
                          <a:spcPct val="107000"/>
                        </a:lnSpc>
                        <a:spcBef>
                          <a:spcPts val="300"/>
                        </a:spcBef>
                        <a:spcAft>
                          <a:spcPts val="300"/>
                        </a:spcAft>
                      </a:pPr>
                      <a:r>
                        <a:rPr lang="en-US" sz="1400" kern="1200" dirty="0">
                          <a:solidFill>
                            <a:schemeClr val="dk1"/>
                          </a:solidFill>
                          <a:latin typeface="+mn-lt"/>
                          <a:ea typeface="+mn-ea"/>
                          <a:cs typeface="+mn-cs"/>
                        </a:rPr>
                        <a:t>Transformational Technologies</a:t>
                      </a:r>
                    </a:p>
                  </a:txBody>
                  <a:tcPr>
                    <a:solidFill>
                      <a:schemeClr val="bg1">
                        <a:lumMod val="85000"/>
                      </a:schemeClr>
                    </a:solidFill>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All transformational technologies</a:t>
                      </a:r>
                    </a:p>
                  </a:txBody>
                  <a:tcPr>
                    <a:solidFill>
                      <a:schemeClr val="bg1">
                        <a:lumMod val="85000"/>
                      </a:schemeClr>
                    </a:solidFill>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57</a:t>
                      </a:r>
                    </a:p>
                  </a:txBody>
                  <a:tcPr>
                    <a:solidFill>
                      <a:schemeClr val="bg1">
                        <a:lumMod val="85000"/>
                      </a:schemeClr>
                    </a:solidFill>
                  </a:tcPr>
                </a:tc>
                <a:extLst>
                  <a:ext uri="{0D108BD9-81ED-4DB2-BD59-A6C34878D82A}">
                    <a16:rowId xmlns:a16="http://schemas.microsoft.com/office/drawing/2014/main" val="2351661146"/>
                  </a:ext>
                </a:extLst>
              </a:tr>
              <a:tr h="370840">
                <a:tc rowSpan="3">
                  <a:txBody>
                    <a:bodyPr/>
                    <a:lstStyle/>
                    <a:p>
                      <a:pPr marL="0" marR="0" algn="l" defTabSz="914400" rtl="0" eaLnBrk="1" latinLnBrk="0" hangingPunct="1">
                        <a:lnSpc>
                          <a:spcPct val="107000"/>
                        </a:lnSpc>
                        <a:spcBef>
                          <a:spcPts val="300"/>
                        </a:spcBef>
                        <a:spcAft>
                          <a:spcPts val="300"/>
                        </a:spcAft>
                      </a:pPr>
                      <a:r>
                        <a:rPr lang="en-US" sz="1400" kern="1200" dirty="0">
                          <a:solidFill>
                            <a:schemeClr val="dk1"/>
                          </a:solidFill>
                          <a:latin typeface="+mn-lt"/>
                          <a:ea typeface="+mn-ea"/>
                          <a:cs typeface="+mn-cs"/>
                        </a:rPr>
                        <a:t>System Performance and Condition</a:t>
                      </a:r>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Performance management</a:t>
                      </a:r>
                    </a:p>
                  </a:txBody>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13</a:t>
                      </a:r>
                    </a:p>
                  </a:txBody>
                  <a:tcPr/>
                </a:tc>
                <a:extLst>
                  <a:ext uri="{0D108BD9-81ED-4DB2-BD59-A6C34878D82A}">
                    <a16:rowId xmlns:a16="http://schemas.microsoft.com/office/drawing/2014/main" val="4203947969"/>
                  </a:ext>
                </a:extLst>
              </a:tr>
              <a:tr h="370840">
                <a:tc vMerge="1">
                  <a:txBody>
                    <a:bodyPr/>
                    <a:lstStyle/>
                    <a:p>
                      <a:endParaRPr lang="en-US"/>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System resilience</a:t>
                      </a:r>
                    </a:p>
                  </a:txBody>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7</a:t>
                      </a:r>
                    </a:p>
                  </a:txBody>
                  <a:tcPr/>
                </a:tc>
                <a:extLst>
                  <a:ext uri="{0D108BD9-81ED-4DB2-BD59-A6C34878D82A}">
                    <a16:rowId xmlns:a16="http://schemas.microsoft.com/office/drawing/2014/main" val="42158890"/>
                  </a:ext>
                </a:extLst>
              </a:tr>
              <a:tr h="370840">
                <a:tc vMerge="1">
                  <a:txBody>
                    <a:bodyPr/>
                    <a:lstStyle/>
                    <a:p>
                      <a:endParaRPr lang="en-US"/>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Data management</a:t>
                      </a:r>
                    </a:p>
                  </a:txBody>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5</a:t>
                      </a:r>
                    </a:p>
                  </a:txBody>
                  <a:tcPr/>
                </a:tc>
                <a:extLst>
                  <a:ext uri="{0D108BD9-81ED-4DB2-BD59-A6C34878D82A}">
                    <a16:rowId xmlns:a16="http://schemas.microsoft.com/office/drawing/2014/main" val="2254207450"/>
                  </a:ext>
                </a:extLst>
              </a:tr>
              <a:tr h="370840">
                <a:tc rowSpan="2">
                  <a:txBody>
                    <a:bodyPr/>
                    <a:lstStyle/>
                    <a:p>
                      <a:pPr marL="0" marR="0" algn="l" defTabSz="914400" rtl="0" eaLnBrk="1" latinLnBrk="0" hangingPunct="1">
                        <a:lnSpc>
                          <a:spcPct val="107000"/>
                        </a:lnSpc>
                        <a:spcBef>
                          <a:spcPts val="300"/>
                        </a:spcBef>
                        <a:spcAft>
                          <a:spcPts val="300"/>
                        </a:spcAft>
                      </a:pPr>
                      <a:r>
                        <a:rPr lang="en-US" sz="1400" kern="1200" dirty="0">
                          <a:solidFill>
                            <a:schemeClr val="dk1"/>
                          </a:solidFill>
                          <a:latin typeface="+mn-lt"/>
                          <a:ea typeface="+mn-ea"/>
                          <a:cs typeface="+mn-cs"/>
                        </a:rPr>
                        <a:t>System Use</a:t>
                      </a:r>
                    </a:p>
                  </a:txBody>
                  <a:tcPr>
                    <a:solidFill>
                      <a:schemeClr val="bg1">
                        <a:lumMod val="85000"/>
                      </a:schemeClr>
                    </a:solidFill>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Multimodal connectivity and system integration</a:t>
                      </a:r>
                    </a:p>
                  </a:txBody>
                  <a:tcPr>
                    <a:solidFill>
                      <a:schemeClr val="bg1">
                        <a:lumMod val="85000"/>
                      </a:schemeClr>
                    </a:solidFill>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13</a:t>
                      </a:r>
                    </a:p>
                  </a:txBody>
                  <a:tcPr>
                    <a:solidFill>
                      <a:schemeClr val="bg1">
                        <a:lumMod val="85000"/>
                      </a:schemeClr>
                    </a:solidFill>
                  </a:tcPr>
                </a:tc>
                <a:extLst>
                  <a:ext uri="{0D108BD9-81ED-4DB2-BD59-A6C34878D82A}">
                    <a16:rowId xmlns:a16="http://schemas.microsoft.com/office/drawing/2014/main" val="3912384442"/>
                  </a:ext>
                </a:extLst>
              </a:tr>
              <a:tr h="370840">
                <a:tc vMerge="1">
                  <a:txBody>
                    <a:bodyPr/>
                    <a:lstStyle/>
                    <a:p>
                      <a:endParaRPr lang="en-US"/>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Socio-demographic factors and land use</a:t>
                      </a:r>
                    </a:p>
                  </a:txBody>
                  <a:tcPr>
                    <a:solidFill>
                      <a:schemeClr val="bg1">
                        <a:lumMod val="85000"/>
                      </a:schemeClr>
                    </a:solidFill>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11</a:t>
                      </a:r>
                    </a:p>
                  </a:txBody>
                  <a:tcPr>
                    <a:solidFill>
                      <a:schemeClr val="bg1">
                        <a:lumMod val="85000"/>
                      </a:schemeClr>
                    </a:solidFill>
                  </a:tcPr>
                </a:tc>
                <a:extLst>
                  <a:ext uri="{0D108BD9-81ED-4DB2-BD59-A6C34878D82A}">
                    <a16:rowId xmlns:a16="http://schemas.microsoft.com/office/drawing/2014/main" val="2338648425"/>
                  </a:ext>
                </a:extLst>
              </a:tr>
              <a:tr h="370840">
                <a:tc rowSpan="3">
                  <a:txBody>
                    <a:bodyPr/>
                    <a:lstStyle/>
                    <a:p>
                      <a:pPr marL="0" marR="0" algn="l" defTabSz="914400" rtl="0" eaLnBrk="1" latinLnBrk="0" hangingPunct="1">
                        <a:lnSpc>
                          <a:spcPct val="107000"/>
                        </a:lnSpc>
                        <a:spcBef>
                          <a:spcPts val="300"/>
                        </a:spcBef>
                        <a:spcAft>
                          <a:spcPts val="300"/>
                        </a:spcAft>
                      </a:pPr>
                      <a:r>
                        <a:rPr lang="en-US" sz="1400" kern="1200" dirty="0">
                          <a:solidFill>
                            <a:schemeClr val="dk1"/>
                          </a:solidFill>
                          <a:latin typeface="+mn-lt"/>
                          <a:ea typeface="+mn-ea"/>
                          <a:cs typeface="+mn-cs"/>
                        </a:rPr>
                        <a:t>System Impacts and Externalities</a:t>
                      </a:r>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Land use policy and planning</a:t>
                      </a:r>
                    </a:p>
                  </a:txBody>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7</a:t>
                      </a:r>
                    </a:p>
                  </a:txBody>
                  <a:tcPr/>
                </a:tc>
                <a:extLst>
                  <a:ext uri="{0D108BD9-81ED-4DB2-BD59-A6C34878D82A}">
                    <a16:rowId xmlns:a16="http://schemas.microsoft.com/office/drawing/2014/main" val="1990893756"/>
                  </a:ext>
                </a:extLst>
              </a:tr>
              <a:tr h="370840">
                <a:tc vMerge="1">
                  <a:txBody>
                    <a:bodyPr/>
                    <a:lstStyle/>
                    <a:p>
                      <a:endParaRPr lang="en-US"/>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Mitigating negative social outcomes</a:t>
                      </a:r>
                    </a:p>
                  </a:txBody>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1</a:t>
                      </a:r>
                    </a:p>
                  </a:txBody>
                  <a:tcPr/>
                </a:tc>
                <a:extLst>
                  <a:ext uri="{0D108BD9-81ED-4DB2-BD59-A6C34878D82A}">
                    <a16:rowId xmlns:a16="http://schemas.microsoft.com/office/drawing/2014/main" val="2324535658"/>
                  </a:ext>
                </a:extLst>
              </a:tr>
              <a:tr h="370840">
                <a:tc vMerge="1">
                  <a:txBody>
                    <a:bodyPr/>
                    <a:lstStyle/>
                    <a:p>
                      <a:endParaRPr lang="en-US"/>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Sustainability and GHG reduction</a:t>
                      </a:r>
                    </a:p>
                  </a:txBody>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14</a:t>
                      </a:r>
                    </a:p>
                  </a:txBody>
                  <a:tcPr/>
                </a:tc>
                <a:extLst>
                  <a:ext uri="{0D108BD9-81ED-4DB2-BD59-A6C34878D82A}">
                    <a16:rowId xmlns:a16="http://schemas.microsoft.com/office/drawing/2014/main" val="4214510682"/>
                  </a:ext>
                </a:extLst>
              </a:tr>
              <a:tr h="370840">
                <a:tc rowSpan="2">
                  <a:txBody>
                    <a:bodyPr/>
                    <a:lstStyle/>
                    <a:p>
                      <a:pPr marL="0" marR="0" algn="l" defTabSz="914400" rtl="0" eaLnBrk="1" latinLnBrk="0" hangingPunct="1">
                        <a:lnSpc>
                          <a:spcPct val="107000"/>
                        </a:lnSpc>
                        <a:spcBef>
                          <a:spcPts val="300"/>
                        </a:spcBef>
                        <a:spcAft>
                          <a:spcPts val="300"/>
                        </a:spcAft>
                      </a:pPr>
                      <a:r>
                        <a:rPr lang="en-US" sz="1400" kern="1200" dirty="0">
                          <a:solidFill>
                            <a:schemeClr val="dk1"/>
                          </a:solidFill>
                          <a:latin typeface="+mn-lt"/>
                          <a:ea typeface="+mn-ea"/>
                          <a:cs typeface="+mn-cs"/>
                        </a:rPr>
                        <a:t>Organizational Capacity and Governance</a:t>
                      </a:r>
                    </a:p>
                  </a:txBody>
                  <a:tcPr>
                    <a:solidFill>
                      <a:schemeClr val="bg1">
                        <a:lumMod val="85000"/>
                      </a:schemeClr>
                    </a:solidFill>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Multi-jurisdictional partnerships</a:t>
                      </a:r>
                    </a:p>
                  </a:txBody>
                  <a:tcPr>
                    <a:solidFill>
                      <a:schemeClr val="bg1">
                        <a:lumMod val="85000"/>
                      </a:schemeClr>
                    </a:solidFill>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7</a:t>
                      </a:r>
                    </a:p>
                  </a:txBody>
                  <a:tcPr>
                    <a:solidFill>
                      <a:schemeClr val="bg1">
                        <a:lumMod val="85000"/>
                      </a:schemeClr>
                    </a:solidFill>
                  </a:tcPr>
                </a:tc>
                <a:extLst>
                  <a:ext uri="{0D108BD9-81ED-4DB2-BD59-A6C34878D82A}">
                    <a16:rowId xmlns:a16="http://schemas.microsoft.com/office/drawing/2014/main" val="613533081"/>
                  </a:ext>
                </a:extLst>
              </a:tr>
              <a:tr h="370840">
                <a:tc vMerge="1">
                  <a:txBody>
                    <a:bodyPr/>
                    <a:lstStyle/>
                    <a:p>
                      <a:endParaRPr lang="en-US"/>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Organizational capacity</a:t>
                      </a:r>
                    </a:p>
                  </a:txBody>
                  <a:tcPr>
                    <a:solidFill>
                      <a:schemeClr val="bg1">
                        <a:lumMod val="85000"/>
                      </a:schemeClr>
                    </a:solidFill>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11</a:t>
                      </a:r>
                    </a:p>
                  </a:txBody>
                  <a:tcPr>
                    <a:solidFill>
                      <a:schemeClr val="bg1">
                        <a:lumMod val="85000"/>
                      </a:schemeClr>
                    </a:solidFill>
                  </a:tcPr>
                </a:tc>
                <a:extLst>
                  <a:ext uri="{0D108BD9-81ED-4DB2-BD59-A6C34878D82A}">
                    <a16:rowId xmlns:a16="http://schemas.microsoft.com/office/drawing/2014/main" val="521838617"/>
                  </a:ext>
                </a:extLst>
              </a:tr>
              <a:tr h="370840">
                <a:tc>
                  <a:txBody>
                    <a:bodyPr/>
                    <a:lstStyle/>
                    <a:p>
                      <a:pPr marL="0" marR="0" algn="l" defTabSz="914400" rtl="0" eaLnBrk="1" latinLnBrk="0" hangingPunct="1">
                        <a:lnSpc>
                          <a:spcPct val="107000"/>
                        </a:lnSpc>
                        <a:spcBef>
                          <a:spcPts val="300"/>
                        </a:spcBef>
                        <a:spcAft>
                          <a:spcPts val="300"/>
                        </a:spcAft>
                      </a:pPr>
                      <a:r>
                        <a:rPr lang="en-US" sz="1400" kern="1200" dirty="0">
                          <a:solidFill>
                            <a:schemeClr val="dk1"/>
                          </a:solidFill>
                          <a:latin typeface="+mn-lt"/>
                          <a:ea typeface="+mn-ea"/>
                          <a:cs typeface="+mn-cs"/>
                        </a:rPr>
                        <a:t>Equity</a:t>
                      </a:r>
                    </a:p>
                  </a:txBody>
                  <a:tcPr/>
                </a:tc>
                <a:tc>
                  <a:txBody>
                    <a:bodyPr/>
                    <a:lstStyle/>
                    <a:p>
                      <a:pPr marL="0" marR="0">
                        <a:lnSpc>
                          <a:spcPct val="107000"/>
                        </a:lnSpc>
                        <a:spcBef>
                          <a:spcPts val="300"/>
                        </a:spcBef>
                        <a:spcAft>
                          <a:spcPts val="300"/>
                        </a:spcAft>
                      </a:pPr>
                      <a:r>
                        <a:rPr lang="en-US" sz="1400" kern="1200" dirty="0">
                          <a:solidFill>
                            <a:schemeClr val="dk1"/>
                          </a:solidFill>
                          <a:latin typeface="+mn-lt"/>
                          <a:ea typeface="+mn-ea"/>
                          <a:cs typeface="+mn-cs"/>
                        </a:rPr>
                        <a:t>Equity in transportation</a:t>
                      </a:r>
                    </a:p>
                  </a:txBody>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19</a:t>
                      </a:r>
                    </a:p>
                  </a:txBody>
                  <a:tcPr/>
                </a:tc>
                <a:extLst>
                  <a:ext uri="{0D108BD9-81ED-4DB2-BD59-A6C34878D82A}">
                    <a16:rowId xmlns:a16="http://schemas.microsoft.com/office/drawing/2014/main" val="660309892"/>
                  </a:ext>
                </a:extLst>
              </a:tr>
              <a:tr h="370840">
                <a:tc>
                  <a:txBody>
                    <a:bodyPr/>
                    <a:lstStyle/>
                    <a:p>
                      <a:pPr marL="0" marR="0" algn="l" defTabSz="914400" rtl="0" eaLnBrk="1" latinLnBrk="0" hangingPunct="1">
                        <a:lnSpc>
                          <a:spcPct val="107000"/>
                        </a:lnSpc>
                        <a:spcBef>
                          <a:spcPts val="300"/>
                        </a:spcBef>
                        <a:spcAft>
                          <a:spcPts val="300"/>
                        </a:spcAft>
                      </a:pPr>
                      <a:r>
                        <a:rPr lang="en-US" sz="1400" kern="1200" dirty="0">
                          <a:solidFill>
                            <a:schemeClr val="dk1"/>
                          </a:solidFill>
                          <a:latin typeface="+mn-lt"/>
                          <a:ea typeface="+mn-ea"/>
                          <a:cs typeface="+mn-cs"/>
                        </a:rPr>
                        <a:t> </a:t>
                      </a:r>
                    </a:p>
                  </a:txBody>
                  <a:tcPr anchor="b">
                    <a:solidFill>
                      <a:schemeClr val="bg1">
                        <a:lumMod val="85000"/>
                      </a:schemeClr>
                    </a:solidFill>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Total</a:t>
                      </a:r>
                    </a:p>
                  </a:txBody>
                  <a:tcPr anchor="b">
                    <a:solidFill>
                      <a:schemeClr val="bg1">
                        <a:lumMod val="85000"/>
                      </a:schemeClr>
                    </a:solidFill>
                  </a:tcPr>
                </a:tc>
                <a:tc>
                  <a:txBody>
                    <a:bodyPr/>
                    <a:lstStyle/>
                    <a:p>
                      <a:pPr marL="0" marR="0" algn="ctr">
                        <a:lnSpc>
                          <a:spcPct val="107000"/>
                        </a:lnSpc>
                        <a:spcBef>
                          <a:spcPts val="300"/>
                        </a:spcBef>
                        <a:spcAft>
                          <a:spcPts val="300"/>
                        </a:spcAft>
                      </a:pPr>
                      <a:r>
                        <a:rPr lang="en-US" sz="1400" kern="1200" dirty="0">
                          <a:solidFill>
                            <a:schemeClr val="dk1"/>
                          </a:solidFill>
                          <a:latin typeface="+mn-lt"/>
                          <a:ea typeface="+mn-ea"/>
                          <a:cs typeface="+mn-cs"/>
                        </a:rPr>
                        <a:t>165</a:t>
                      </a:r>
                    </a:p>
                  </a:txBody>
                  <a:tcPr>
                    <a:solidFill>
                      <a:schemeClr val="bg1">
                        <a:lumMod val="85000"/>
                      </a:schemeClr>
                    </a:solidFill>
                  </a:tcPr>
                </a:tc>
                <a:extLst>
                  <a:ext uri="{0D108BD9-81ED-4DB2-BD59-A6C34878D82A}">
                    <a16:rowId xmlns:a16="http://schemas.microsoft.com/office/drawing/2014/main" val="4188288625"/>
                  </a:ext>
                </a:extLst>
              </a:tr>
            </a:tbl>
          </a:graphicData>
        </a:graphic>
      </p:graphicFrame>
      <p:sp>
        <p:nvSpPr>
          <p:cNvPr id="7" name="Title 2">
            <a:extLst>
              <a:ext uri="{FF2B5EF4-FFF2-40B4-BE49-F238E27FC236}">
                <a16:creationId xmlns:a16="http://schemas.microsoft.com/office/drawing/2014/main" id="{C94FDC7A-5EFB-4D76-9459-CE673D63D114}"/>
              </a:ext>
            </a:extLst>
          </p:cNvPr>
          <p:cNvSpPr>
            <a:spLocks noGrp="1"/>
          </p:cNvSpPr>
          <p:nvPr>
            <p:ph type="title"/>
          </p:nvPr>
        </p:nvSpPr>
        <p:spPr>
          <a:xfrm>
            <a:off x="1774825" y="341212"/>
            <a:ext cx="9336198" cy="636988"/>
          </a:xfrm>
        </p:spPr>
        <p:txBody>
          <a:bodyPr>
            <a:normAutofit/>
          </a:bodyPr>
          <a:lstStyle/>
          <a:p>
            <a:r>
              <a:rPr lang="en-US" sz="2000" dirty="0"/>
              <a:t>Literature Review and Listening Sessions Outcomes: Research Gaps</a:t>
            </a:r>
          </a:p>
        </p:txBody>
      </p:sp>
    </p:spTree>
    <p:extLst>
      <p:ext uri="{BB962C8B-B14F-4D97-AF65-F5344CB8AC3E}">
        <p14:creationId xmlns:p14="http://schemas.microsoft.com/office/powerpoint/2010/main" val="145208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454CC-2C44-4D54-BC70-D5CC5D5F6BE5}"/>
              </a:ext>
            </a:extLst>
          </p:cNvPr>
          <p:cNvSpPr>
            <a:spLocks noGrp="1"/>
          </p:cNvSpPr>
          <p:nvPr>
            <p:ph type="title"/>
          </p:nvPr>
        </p:nvSpPr>
        <p:spPr>
          <a:xfrm>
            <a:off x="1814015" y="841603"/>
            <a:ext cx="5868988" cy="863599"/>
          </a:xfrm>
        </p:spPr>
        <p:txBody>
          <a:bodyPr/>
          <a:lstStyle/>
          <a:p>
            <a:r>
              <a:rPr lang="en-US" dirty="0"/>
              <a:t>Analytical Procedure</a:t>
            </a:r>
          </a:p>
        </p:txBody>
      </p:sp>
      <p:pic>
        <p:nvPicPr>
          <p:cNvPr id="4" name="Picture 3">
            <a:extLst>
              <a:ext uri="{FF2B5EF4-FFF2-40B4-BE49-F238E27FC236}">
                <a16:creationId xmlns:a16="http://schemas.microsoft.com/office/drawing/2014/main" id="{C45350F2-4526-44F7-A8A3-F93121E1D2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5651" y="1427760"/>
            <a:ext cx="7022334" cy="5171469"/>
          </a:xfrm>
          <a:prstGeom prst="rect">
            <a:avLst/>
          </a:prstGeom>
          <a:noFill/>
          <a:ln>
            <a:noFill/>
          </a:ln>
        </p:spPr>
      </p:pic>
    </p:spTree>
    <p:extLst>
      <p:ext uri="{BB962C8B-B14F-4D97-AF65-F5344CB8AC3E}">
        <p14:creationId xmlns:p14="http://schemas.microsoft.com/office/powerpoint/2010/main" val="1083895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2062AA-75A0-41D6-A8CE-662E9F43192A}"/>
              </a:ext>
            </a:extLst>
          </p:cNvPr>
          <p:cNvGraphicFramePr>
            <a:graphicFrameLocks noGrp="1"/>
          </p:cNvGraphicFramePr>
          <p:nvPr>
            <p:ph sz="quarter" idx="14"/>
            <p:extLst>
              <p:ext uri="{D42A27DB-BD31-4B8C-83A1-F6EECF244321}">
                <p14:modId xmlns:p14="http://schemas.microsoft.com/office/powerpoint/2010/main" val="3279603832"/>
              </p:ext>
            </p:extLst>
          </p:nvPr>
        </p:nvGraphicFramePr>
        <p:xfrm>
          <a:off x="2061263" y="1422687"/>
          <a:ext cx="8890000" cy="5273233"/>
        </p:xfrm>
        <a:graphic>
          <a:graphicData uri="http://schemas.openxmlformats.org/drawingml/2006/table">
            <a:tbl>
              <a:tblPr bandRow="1">
                <a:tableStyleId>{5C22544A-7EE6-4342-B048-85BDC9FD1C3A}</a:tableStyleId>
              </a:tblPr>
              <a:tblGrid>
                <a:gridCol w="2059045">
                  <a:extLst>
                    <a:ext uri="{9D8B030D-6E8A-4147-A177-3AD203B41FA5}">
                      <a16:colId xmlns:a16="http://schemas.microsoft.com/office/drawing/2014/main" val="1532755295"/>
                    </a:ext>
                  </a:extLst>
                </a:gridCol>
                <a:gridCol w="6830955">
                  <a:extLst>
                    <a:ext uri="{9D8B030D-6E8A-4147-A177-3AD203B41FA5}">
                      <a16:colId xmlns:a16="http://schemas.microsoft.com/office/drawing/2014/main" val="2556421168"/>
                    </a:ext>
                  </a:extLst>
                </a:gridCol>
              </a:tblGrid>
              <a:tr h="370840">
                <a:tc rowSpan="3">
                  <a:txBody>
                    <a:bodyPr/>
                    <a:lstStyle/>
                    <a:p>
                      <a:r>
                        <a:rPr lang="en-US" sz="1600" b="1" dirty="0"/>
                        <a:t>Transformational Technologies</a:t>
                      </a:r>
                    </a:p>
                  </a:txBody>
                  <a:tcPr anchor="ct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1. Perspectives and needs of disadvantaged communities, groups, or organizations on connected and/or automated vehicles (CAVs) and CAV-based services or applications (e.g., AV shuttle routes/access, ADA needs)</a:t>
                      </a:r>
                    </a:p>
                  </a:txBody>
                  <a:tcPr marT="91440" marB="91440"/>
                </a:tc>
                <a:extLst>
                  <a:ext uri="{0D108BD9-81ED-4DB2-BD59-A6C34878D82A}">
                    <a16:rowId xmlns:a16="http://schemas.microsoft.com/office/drawing/2014/main" val="2121594957"/>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2. Prioritizing the implications of evolving to an electric transportation system future and developing responsive strategies</a:t>
                      </a:r>
                    </a:p>
                  </a:txBody>
                  <a:tcPr marT="91440" marB="91440"/>
                </a:tc>
                <a:extLst>
                  <a:ext uri="{0D108BD9-81ED-4DB2-BD59-A6C34878D82A}">
                    <a16:rowId xmlns:a16="http://schemas.microsoft.com/office/drawing/2014/main" val="2107664123"/>
                  </a:ext>
                </a:extLst>
              </a:tr>
              <a:tr h="370840">
                <a:tc vMerge="1">
                  <a:txBody>
                    <a:bodyPr/>
                    <a:lstStyle/>
                    <a:p>
                      <a:endParaRPr lang="en-US" dirty="0"/>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3. Public policy and regulatory needs for safe and effective automated truck operations</a:t>
                      </a:r>
                    </a:p>
                  </a:txBody>
                  <a:tcPr marT="91440" marB="91440"/>
                </a:tc>
                <a:extLst>
                  <a:ext uri="{0D108BD9-81ED-4DB2-BD59-A6C34878D82A}">
                    <a16:rowId xmlns:a16="http://schemas.microsoft.com/office/drawing/2014/main" val="3996232653"/>
                  </a:ext>
                </a:extLst>
              </a:tr>
              <a:tr h="370840">
                <a:tc rowSpan="4">
                  <a:txBody>
                    <a:bodyPr/>
                    <a:lstStyle/>
                    <a:p>
                      <a:r>
                        <a:rPr lang="en-US" sz="1600" b="1" dirty="0"/>
                        <a:t>System Performance and Condition</a:t>
                      </a:r>
                    </a:p>
                  </a:txBody>
                  <a:tcPr anchor="ct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4. Identifying the best data sources, data systems, tools, and methodologies to quantify positive and negative impacts of congestion pricing</a:t>
                      </a:r>
                    </a:p>
                  </a:txBody>
                  <a:tcPr marT="91440" marB="91440"/>
                </a:tc>
                <a:extLst>
                  <a:ext uri="{0D108BD9-81ED-4DB2-BD59-A6C34878D82A}">
                    <a16:rowId xmlns:a16="http://schemas.microsoft.com/office/drawing/2014/main" val="1119994651"/>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5. Quantifying the relationship between transportation options/services (including ridesharing, public transit, on-demand transportation, and nonmotorized transportation) and public health outcomes, and informing related policy and investment decisions</a:t>
                      </a:r>
                    </a:p>
                  </a:txBody>
                  <a:tcPr marT="91440" marB="91440"/>
                </a:tc>
                <a:extLst>
                  <a:ext uri="{0D108BD9-81ED-4DB2-BD59-A6C34878D82A}">
                    <a16:rowId xmlns:a16="http://schemas.microsoft.com/office/drawing/2014/main" val="395950282"/>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6. Effective practices on integrating dynamic risk management and resilience considerations in transportation asset management business processes</a:t>
                      </a:r>
                    </a:p>
                  </a:txBody>
                  <a:tcPr marT="91440" marB="91440"/>
                </a:tc>
                <a:extLst>
                  <a:ext uri="{0D108BD9-81ED-4DB2-BD59-A6C34878D82A}">
                    <a16:rowId xmlns:a16="http://schemas.microsoft.com/office/drawing/2014/main" val="3833022539"/>
                  </a:ext>
                </a:extLst>
              </a:tr>
              <a:tr h="370840">
                <a:tc vMerge="1">
                  <a:txBody>
                    <a:bodyPr/>
                    <a:lstStyle/>
                    <a:p>
                      <a:endParaRPr lang="en-US"/>
                    </a:p>
                  </a:txBody>
                  <a:tcPr/>
                </a:tc>
                <a:tc>
                  <a:txBody>
                    <a:bodyPr/>
                    <a:lstStyle/>
                    <a:p>
                      <a:pPr marL="0" marR="0" lvl="0" indent="0" algn="l" defTabSz="914400" rtl="0" eaLnBrk="1" latinLnBrk="0" hangingPunct="1">
                        <a:lnSpc>
                          <a:spcPct val="107000"/>
                        </a:lnSpc>
                        <a:spcBef>
                          <a:spcPts val="300"/>
                        </a:spcBef>
                        <a:spcAft>
                          <a:spcPts val="300"/>
                        </a:spcAft>
                        <a:buFont typeface="+mj-lt"/>
                        <a:buNone/>
                      </a:pPr>
                      <a:r>
                        <a:rPr lang="en-US" sz="1400" kern="1200" dirty="0">
                          <a:solidFill>
                            <a:schemeClr val="dk1"/>
                          </a:solidFill>
                          <a:latin typeface="+mn-lt"/>
                          <a:ea typeface="+mn-ea"/>
                          <a:cs typeface="+mn-cs"/>
                        </a:rPr>
                        <a:t>7. Identifying opportunities for state DOTs to advance system performance objectives by partnering with private entities that collect or aggregate system mapping and system performance data</a:t>
                      </a:r>
                    </a:p>
                  </a:txBody>
                  <a:tcPr marT="91440" marB="91440"/>
                </a:tc>
                <a:extLst>
                  <a:ext uri="{0D108BD9-81ED-4DB2-BD59-A6C34878D82A}">
                    <a16:rowId xmlns:a16="http://schemas.microsoft.com/office/drawing/2014/main" val="1790460146"/>
                  </a:ext>
                </a:extLst>
              </a:tr>
            </a:tbl>
          </a:graphicData>
        </a:graphic>
      </p:graphicFrame>
      <p:sp>
        <p:nvSpPr>
          <p:cNvPr id="3" name="Title 2">
            <a:extLst>
              <a:ext uri="{FF2B5EF4-FFF2-40B4-BE49-F238E27FC236}">
                <a16:creationId xmlns:a16="http://schemas.microsoft.com/office/drawing/2014/main" id="{FFE875F2-DC04-4184-B578-0EB64434FC47}"/>
              </a:ext>
            </a:extLst>
          </p:cNvPr>
          <p:cNvSpPr>
            <a:spLocks noGrp="1"/>
          </p:cNvSpPr>
          <p:nvPr>
            <p:ph type="title"/>
          </p:nvPr>
        </p:nvSpPr>
        <p:spPr>
          <a:xfrm>
            <a:off x="1774826" y="697912"/>
            <a:ext cx="5868988" cy="863599"/>
          </a:xfrm>
        </p:spPr>
        <p:txBody>
          <a:bodyPr/>
          <a:lstStyle/>
          <a:p>
            <a:r>
              <a:rPr lang="en-US" dirty="0"/>
              <a:t>Research Problem Statements</a:t>
            </a:r>
          </a:p>
        </p:txBody>
      </p:sp>
    </p:spTree>
    <p:extLst>
      <p:ext uri="{BB962C8B-B14F-4D97-AF65-F5344CB8AC3E}">
        <p14:creationId xmlns:p14="http://schemas.microsoft.com/office/powerpoint/2010/main" val="251600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WSP Light Theme">
  <a:themeElements>
    <a:clrScheme name="WSP Light">
      <a:dk1>
        <a:srgbClr val="1E242B"/>
      </a:dk1>
      <a:lt1>
        <a:srgbClr val="FFFFFF"/>
      </a:lt1>
      <a:dk2>
        <a:srgbClr val="333C47"/>
      </a:dk2>
      <a:lt2>
        <a:srgbClr val="E7E6E6"/>
      </a:lt2>
      <a:accent1>
        <a:srgbClr val="333C47"/>
      </a:accent1>
      <a:accent2>
        <a:srgbClr val="898C8F"/>
      </a:accent2>
      <a:accent3>
        <a:srgbClr val="D9D9D6"/>
      </a:accent3>
      <a:accent4>
        <a:srgbClr val="F2F2F2"/>
      </a:accent4>
      <a:accent5>
        <a:srgbClr val="F9413A"/>
      </a:accent5>
      <a:accent6>
        <a:srgbClr val="FFA19B"/>
      </a:accent6>
      <a:hlink>
        <a:srgbClr val="3C5F79"/>
      </a:hlink>
      <a:folHlink>
        <a:srgbClr val="5378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ct val="120000"/>
          </a:lnSpc>
          <a:spcBef>
            <a:spcPts val="1200"/>
          </a:spcBef>
          <a:defRPr sz="1000" b="0" dirty="0" smtClean="0">
            <a:solidFill>
              <a:prstClr val="black"/>
            </a:solidFill>
            <a:latin typeface="Montserrat" pitchFamily="2" charset="77"/>
          </a:defRPr>
        </a:defPPr>
      </a:lstStyle>
    </a:txDef>
  </a:objectDefaults>
  <a:extraClrSchemeLst/>
  <a:extLst>
    <a:ext uri="{05A4C25C-085E-4340-85A3-A5531E510DB2}">
      <thm15:themeFamily xmlns:thm15="http://schemas.microsoft.com/office/thememl/2012/main" name="GL-BR-Presentation-Template-Light-2021" id="{F211CCC9-AFE6-6243-BAE2-2E4755029B15}" vid="{A9A80C70-DA92-5A45-BC1A-B59DEF80AE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f2020d7d-77c8-4294-a427-590ee8eb3328" origin="defaultValue">
  <element uid="a290f12b-b719-42ad-a131-5797dad75e94"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ZGVmYXVsdFZhbHVlIj48ZWxlbWVudCB1aWQ9ImEyOTBmMTJiLWI3MTktNDJhZC1hMTMxLTU3OTdkYWQ3NWU5NCIgdmFsdWU9IiIgeG1sbnM9Imh0dHA6Ly93d3cuYm9sZG9uamFtZXMuY29tLzIwMDgvMDEvc2llL2ludGVybmFsL2xhYmVsIiAvPjwvc2lzbD48VXNlck5hbWU+Q09SUFxHaW9yZGFub1I8L1VzZXJOYW1lPjxEYXRlVGltZT42LzE3LzIwMjEgNjowMTo0MiBQTTwvRGF0ZVRpbWU+PExhYmVsU3RyaW5nPkludGVybmFsPC9MYWJlbFN0cmluZz48L2l0ZW0+PC9sYWJlbEhpc3Rvcnk+</Value>
</WrappedLabelHistory>
</file>

<file path=customXml/itemProps1.xml><?xml version="1.0" encoding="utf-8"?>
<ds:datastoreItem xmlns:ds="http://schemas.openxmlformats.org/officeDocument/2006/customXml" ds:itemID="{C3A19110-BB32-4760-9260-481EE43DBD34}">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59946A7D-CDB7-46D1-A8DC-E6B45F992560}">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emplate>GL-BR-Presentation-Template-Light-2021</Template>
  <TotalTime>8156</TotalTime>
  <Words>2863</Words>
  <Application>Microsoft Office PowerPoint</Application>
  <PresentationFormat>Widescreen</PresentationFormat>
  <Paragraphs>208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Arial</vt:lpstr>
      <vt:lpstr>Montserrat Light</vt:lpstr>
      <vt:lpstr>Symbol</vt:lpstr>
      <vt:lpstr>Wingdings</vt:lpstr>
      <vt:lpstr>Times New Roman</vt:lpstr>
      <vt:lpstr>Montserrat</vt:lpstr>
      <vt:lpstr>STIXGeneral-Regular</vt:lpstr>
      <vt:lpstr>WSP Light Theme</vt:lpstr>
      <vt:lpstr>NCHRP 20-126(01)   PROGRAMMATIC ISSUES OF FUTURE SYSTEM PERFORMANCE</vt:lpstr>
      <vt:lpstr>Purpose of Research </vt:lpstr>
      <vt:lpstr>Research Approach</vt:lpstr>
      <vt:lpstr>Final Products</vt:lpstr>
      <vt:lpstr>Unified Framework: Interest Areas </vt:lpstr>
      <vt:lpstr>Unified Framework: Interest Areas (cont.)</vt:lpstr>
      <vt:lpstr>Literature Review and Listening Sessions Outcomes: Research Gaps</vt:lpstr>
      <vt:lpstr>Analytical Procedure</vt:lpstr>
      <vt:lpstr>Research Problem Statements</vt:lpstr>
      <vt:lpstr>Research Problem Statements (cont.)</vt:lpstr>
      <vt:lpstr>Research Problem Statements (cont.)</vt:lpstr>
      <vt:lpstr>Example Research Problem Statement</vt:lpstr>
      <vt:lpstr>State Transportation Agency Self-Assessment Tool</vt:lpstr>
      <vt:lpstr>Self-Assessment Tool Illustrations: Step 1</vt:lpstr>
      <vt:lpstr>Self-Assessment Tool Illustrations: Step 2</vt:lpstr>
      <vt:lpstr>Self-Assessment Tool Illustrations: Step 3</vt:lpstr>
      <vt:lpstr>Self-Assessment Tool Illustrations: Step 4</vt:lpstr>
      <vt:lpstr>Self-Assessment Tool Illustrations: Step 5</vt:lpstr>
      <vt:lpstr>Self-Assessment Tool Illustrations: Summary Action Plan</vt:lpstr>
      <vt:lpstr>Recommendations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Reno Giordano</dc:creator>
  <cp:keywords>Internal | EPNW-OLMK</cp:keywords>
  <dc:description/>
  <cp:lastModifiedBy>Mackie, Paul</cp:lastModifiedBy>
  <cp:revision>101</cp:revision>
  <dcterms:created xsi:type="dcterms:W3CDTF">2021-06-17T13:42:17Z</dcterms:created>
  <dcterms:modified xsi:type="dcterms:W3CDTF">2022-11-04T18:16:21Z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6d1ae7dd-cc13-43cd-b19e-c3fb6eba8a9b</vt:lpwstr>
  </property>
  <property fmtid="{D5CDD505-2E9C-101B-9397-08002B2CF9AE}" pid="3" name="bjDocumentLabelXML">
    <vt:lpwstr>&lt;?xml version="1.0" encoding="us-ascii"?&gt;&lt;sisl xmlns:xsi="http://www.w3.org/2001/XMLSchema-instance" xmlns:xsd="http://www.w3.org/2001/XMLSchema" sislVersion="0" policy="f2020d7d-77c8-4294-a427-590ee8eb3328" origin="defaultValue" xmlns="http://www.boldonj</vt:lpwstr>
  </property>
  <property fmtid="{D5CDD505-2E9C-101B-9397-08002B2CF9AE}" pid="4" name="bjDocumentLabelXML-0">
    <vt:lpwstr>ames.com/2008/01/sie/internal/label"&gt;&lt;element uid="a290f12b-b719-42ad-a131-5797dad75e94" value="" /&gt;&lt;/sisl&gt;</vt:lpwstr>
  </property>
  <property fmtid="{D5CDD505-2E9C-101B-9397-08002B2CF9AE}" pid="5" name="bjDocumentSecurityLabel">
    <vt:lpwstr>Internal</vt:lpwstr>
  </property>
  <property fmtid="{D5CDD505-2E9C-101B-9397-08002B2CF9AE}" pid="6" name="wsp-metadata">
    <vt:lpwstr>Internal | EPNW-OLMK</vt:lpwstr>
  </property>
  <property fmtid="{D5CDD505-2E9C-101B-9397-08002B2CF9AE}" pid="7" name="bjClsUserRVM">
    <vt:lpwstr>[]</vt:lpwstr>
  </property>
  <property fmtid="{D5CDD505-2E9C-101B-9397-08002B2CF9AE}" pid="8" name="bjSaver">
    <vt:lpwstr>Uj8pJXHa9fwfGxzJU5Ezjg16kdyyPEhN</vt:lpwstr>
  </property>
  <property fmtid="{D5CDD505-2E9C-101B-9397-08002B2CF9AE}" pid="9" name="bjLabelHistoryID">
    <vt:lpwstr>{59946A7D-CDB7-46D1-A8DC-E6B45F992560}</vt:lpwstr>
  </property>
</Properties>
</file>