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4"/>
  </p:sldMasterIdLst>
  <p:notesMasterIdLst>
    <p:notesMasterId r:id="rId52"/>
  </p:notesMasterIdLst>
  <p:handoutMasterIdLst>
    <p:handoutMasterId r:id="rId53"/>
  </p:handoutMasterIdLst>
  <p:sldIdLst>
    <p:sldId id="268" r:id="rId5"/>
    <p:sldId id="276" r:id="rId6"/>
    <p:sldId id="283" r:id="rId7"/>
    <p:sldId id="265" r:id="rId8"/>
    <p:sldId id="277" r:id="rId9"/>
    <p:sldId id="314" r:id="rId10"/>
    <p:sldId id="284" r:id="rId11"/>
    <p:sldId id="313" r:id="rId12"/>
    <p:sldId id="278" r:id="rId13"/>
    <p:sldId id="279" r:id="rId14"/>
    <p:sldId id="280" r:id="rId15"/>
    <p:sldId id="285" r:id="rId16"/>
    <p:sldId id="281" r:id="rId17"/>
    <p:sldId id="282" r:id="rId18"/>
    <p:sldId id="315" r:id="rId19"/>
    <p:sldId id="286" r:id="rId20"/>
    <p:sldId id="293" r:id="rId21"/>
    <p:sldId id="290" r:id="rId22"/>
    <p:sldId id="291" r:id="rId23"/>
    <p:sldId id="292" r:id="rId24"/>
    <p:sldId id="289" r:id="rId25"/>
    <p:sldId id="288" r:id="rId26"/>
    <p:sldId id="319" r:id="rId27"/>
    <p:sldId id="287" r:id="rId28"/>
    <p:sldId id="316" r:id="rId29"/>
    <p:sldId id="275" r:id="rId30"/>
    <p:sldId id="299" r:id="rId31"/>
    <p:sldId id="300" r:id="rId32"/>
    <p:sldId id="301" r:id="rId33"/>
    <p:sldId id="302" r:id="rId34"/>
    <p:sldId id="294" r:id="rId35"/>
    <p:sldId id="303" r:id="rId36"/>
    <p:sldId id="295" r:id="rId37"/>
    <p:sldId id="296" r:id="rId38"/>
    <p:sldId id="297" r:id="rId39"/>
    <p:sldId id="298" r:id="rId40"/>
    <p:sldId id="304" r:id="rId41"/>
    <p:sldId id="305" r:id="rId42"/>
    <p:sldId id="306" r:id="rId43"/>
    <p:sldId id="309" r:id="rId44"/>
    <p:sldId id="308" r:id="rId45"/>
    <p:sldId id="318" r:id="rId46"/>
    <p:sldId id="310" r:id="rId47"/>
    <p:sldId id="312" r:id="rId48"/>
    <p:sldId id="317" r:id="rId49"/>
    <p:sldId id="311" r:id="rId50"/>
    <p:sldId id="270" r:id="rId51"/>
  </p:sldIdLst>
  <p:sldSz cx="9144000" cy="5143500" type="screen16x9"/>
  <p:notesSz cx="6858000" cy="9144000"/>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243"/>
    <p:restoredTop sz="86512" autoAdjust="0"/>
  </p:normalViewPr>
  <p:slideViewPr>
    <p:cSldViewPr snapToGrid="0" snapToObjects="1">
      <p:cViewPr varScale="1">
        <p:scale>
          <a:sx n="60" d="100"/>
          <a:sy n="60" d="100"/>
        </p:scale>
        <p:origin x="344" y="4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6" d="100"/>
          <a:sy n="86" d="100"/>
        </p:scale>
        <p:origin x="238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26EAF1-855A-4A04-8968-0B598F59F454}"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lang="en-US"/>
        </a:p>
      </dgm:t>
    </dgm:pt>
    <dgm:pt modelId="{B94D6CE3-577E-4C05-93C1-C56D9900AD15}">
      <dgm:prSet phldrT="[Text]"/>
      <dgm:spPr>
        <a:xfrm>
          <a:off x="0" y="0"/>
          <a:ext cx="4640135" cy="576072"/>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en-US"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Step 1: Problem Investigation and Identification</a:t>
          </a:r>
        </a:p>
      </dgm:t>
    </dgm:pt>
    <dgm:pt modelId="{86648BC7-ACAE-488B-A76A-9766D7E8BDF7}" type="parTrans" cxnId="{BD055AE9-A3DD-42E8-AF90-485488E8EB6A}">
      <dgm:prSet/>
      <dgm:spPr/>
      <dgm:t>
        <a:bodyPr/>
        <a:lstStyle/>
        <a:p>
          <a:endParaRPr lang="en-US">
            <a:latin typeface="Times New Roman" panose="02020603050405020304" pitchFamily="18" charset="0"/>
            <a:cs typeface="Times New Roman" panose="02020603050405020304" pitchFamily="18" charset="0"/>
          </a:endParaRPr>
        </a:p>
      </dgm:t>
    </dgm:pt>
    <dgm:pt modelId="{EFC62F1A-F5B0-4DE4-BFFE-01E34FB305B9}" type="sibTrans" cxnId="{BD055AE9-A3DD-42E8-AF90-485488E8EB6A}">
      <dgm:prSet/>
      <dgm:spPr>
        <a:xfrm>
          <a:off x="4265688" y="420852"/>
          <a:ext cx="374446" cy="374446"/>
        </a:xfrm>
        <a:prstGeom prst="downArrow">
          <a:avLst>
            <a:gd name="adj1" fmla="val 55000"/>
            <a:gd name="adj2" fmla="val 45000"/>
          </a:avLst>
        </a:prstGeom>
        <a:solidFill>
          <a:sysClr val="window" lastClr="FFFFFF">
            <a:alpha val="90000"/>
            <a:tint val="40000"/>
            <a:hueOff val="0"/>
            <a:satOff val="0"/>
            <a:lumOff val="0"/>
            <a:alphaOff val="0"/>
          </a:sysClr>
        </a:solidFill>
        <a:ln w="25400" cap="flat" cmpd="sng" algn="ctr">
          <a:solidFill>
            <a:sysClr val="windowText" lastClr="000000">
              <a:alpha val="90000"/>
              <a:hueOff val="0"/>
              <a:satOff val="0"/>
              <a:lumOff val="0"/>
              <a:alphaOff val="0"/>
            </a:sysClr>
          </a:solidFill>
          <a:prstDash val="solid"/>
        </a:ln>
        <a:effectLst/>
      </dgm:spPr>
      <dgm:t>
        <a:bodyPr/>
        <a:lstStyle/>
        <a:p>
          <a:endParaRPr lang="en-US">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60F673DA-7B47-4FF9-B5B7-7350D90DEB28}">
      <dgm:prSet phldrT="[Text]"/>
      <dgm:spPr>
        <a:xfrm>
          <a:off x="346503" y="656082"/>
          <a:ext cx="4640135" cy="576072"/>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en-US"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Step 2: Problem Organization and Mapping</a:t>
          </a:r>
        </a:p>
      </dgm:t>
    </dgm:pt>
    <dgm:pt modelId="{5FABD3B3-DF66-44F3-A95A-5D319D310A57}" type="parTrans" cxnId="{A1E735F2-B204-4081-8BB2-0216E1883750}">
      <dgm:prSet/>
      <dgm:spPr/>
      <dgm:t>
        <a:bodyPr/>
        <a:lstStyle/>
        <a:p>
          <a:endParaRPr lang="en-US">
            <a:latin typeface="Times New Roman" panose="02020603050405020304" pitchFamily="18" charset="0"/>
            <a:cs typeface="Times New Roman" panose="02020603050405020304" pitchFamily="18" charset="0"/>
          </a:endParaRPr>
        </a:p>
      </dgm:t>
    </dgm:pt>
    <dgm:pt modelId="{307A858E-EEDE-4837-A67C-BA92F9914F88}" type="sibTrans" cxnId="{A1E735F2-B204-4081-8BB2-0216E1883750}">
      <dgm:prSet/>
      <dgm:spPr>
        <a:xfrm>
          <a:off x="4612192" y="1076934"/>
          <a:ext cx="374446" cy="374446"/>
        </a:xfrm>
        <a:prstGeom prst="downArrow">
          <a:avLst>
            <a:gd name="adj1" fmla="val 55000"/>
            <a:gd name="adj2" fmla="val 45000"/>
          </a:avLst>
        </a:prstGeom>
        <a:solidFill>
          <a:sysClr val="window" lastClr="FFFFFF">
            <a:alpha val="90000"/>
            <a:tint val="40000"/>
            <a:hueOff val="0"/>
            <a:satOff val="0"/>
            <a:lumOff val="0"/>
            <a:alphaOff val="0"/>
          </a:sysClr>
        </a:solidFill>
        <a:ln w="25400" cap="flat" cmpd="sng" algn="ctr">
          <a:solidFill>
            <a:sysClr val="windowText" lastClr="000000">
              <a:alpha val="90000"/>
              <a:hueOff val="0"/>
              <a:satOff val="0"/>
              <a:lumOff val="0"/>
              <a:alphaOff val="0"/>
            </a:sysClr>
          </a:solidFill>
          <a:prstDash val="solid"/>
        </a:ln>
        <a:effectLst/>
      </dgm:spPr>
      <dgm:t>
        <a:bodyPr/>
        <a:lstStyle/>
        <a:p>
          <a:endParaRPr lang="en-US">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53078BFC-F781-4AFD-962F-F184DDFA35F1}">
      <dgm:prSet phldrT="[Text]"/>
      <dgm:spPr>
        <a:xfrm>
          <a:off x="693007" y="1312164"/>
          <a:ext cx="4640135" cy="576072"/>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en-US"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Step 3: Analysis</a:t>
          </a:r>
        </a:p>
      </dgm:t>
    </dgm:pt>
    <dgm:pt modelId="{6C25A6C9-D917-4CBE-894F-00E56E076189}" type="parTrans" cxnId="{DA7B65E7-8236-469B-894B-F5AE609567FF}">
      <dgm:prSet/>
      <dgm:spPr/>
      <dgm:t>
        <a:bodyPr/>
        <a:lstStyle/>
        <a:p>
          <a:endParaRPr lang="en-US">
            <a:latin typeface="Times New Roman" panose="02020603050405020304" pitchFamily="18" charset="0"/>
            <a:cs typeface="Times New Roman" panose="02020603050405020304" pitchFamily="18" charset="0"/>
          </a:endParaRPr>
        </a:p>
      </dgm:t>
    </dgm:pt>
    <dgm:pt modelId="{67653C0F-0B24-4ED1-AAB1-A17E614AD16E}" type="sibTrans" cxnId="{DA7B65E7-8236-469B-894B-F5AE609567FF}">
      <dgm:prSet/>
      <dgm:spPr>
        <a:xfrm>
          <a:off x="4958695" y="1723415"/>
          <a:ext cx="374446" cy="374446"/>
        </a:xfrm>
        <a:prstGeom prst="downArrow">
          <a:avLst>
            <a:gd name="adj1" fmla="val 55000"/>
            <a:gd name="adj2" fmla="val 45000"/>
          </a:avLst>
        </a:prstGeom>
        <a:solidFill>
          <a:sysClr val="window" lastClr="FFFFFF">
            <a:alpha val="90000"/>
            <a:tint val="40000"/>
            <a:hueOff val="0"/>
            <a:satOff val="0"/>
            <a:lumOff val="0"/>
            <a:alphaOff val="0"/>
          </a:sysClr>
        </a:solidFill>
        <a:ln w="25400" cap="flat" cmpd="sng" algn="ctr">
          <a:solidFill>
            <a:sysClr val="windowText" lastClr="000000">
              <a:alpha val="90000"/>
              <a:hueOff val="0"/>
              <a:satOff val="0"/>
              <a:lumOff val="0"/>
              <a:alphaOff val="0"/>
            </a:sysClr>
          </a:solidFill>
          <a:prstDash val="solid"/>
        </a:ln>
        <a:effectLst/>
      </dgm:spPr>
      <dgm:t>
        <a:bodyPr/>
        <a:lstStyle/>
        <a:p>
          <a:endParaRPr lang="en-US">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8457E557-FA7E-46B7-A86F-3FEECAF0267B}">
      <dgm:prSet/>
      <dgm:spPr>
        <a:xfrm>
          <a:off x="1039510" y="1968246"/>
          <a:ext cx="4640135" cy="576072"/>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en-US"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Step 4: Select Solutions</a:t>
          </a:r>
        </a:p>
      </dgm:t>
    </dgm:pt>
    <dgm:pt modelId="{29AE4D29-D94B-4E92-9548-A5816E63BAB8}" type="parTrans" cxnId="{5D48AECD-9A53-415F-8C13-D6C5E3CB807C}">
      <dgm:prSet/>
      <dgm:spPr/>
      <dgm:t>
        <a:bodyPr/>
        <a:lstStyle/>
        <a:p>
          <a:endParaRPr lang="en-US">
            <a:latin typeface="Times New Roman" panose="02020603050405020304" pitchFamily="18" charset="0"/>
            <a:cs typeface="Times New Roman" panose="02020603050405020304" pitchFamily="18" charset="0"/>
          </a:endParaRPr>
        </a:p>
      </dgm:t>
    </dgm:pt>
    <dgm:pt modelId="{64890E87-3FEC-4628-8712-D2FFE0629DAE}" type="sibTrans" cxnId="{5D48AECD-9A53-415F-8C13-D6C5E3CB807C}">
      <dgm:prSet/>
      <dgm:spPr>
        <a:xfrm>
          <a:off x="5305199" y="2385898"/>
          <a:ext cx="374446" cy="374446"/>
        </a:xfrm>
        <a:prstGeom prst="downArrow">
          <a:avLst>
            <a:gd name="adj1" fmla="val 55000"/>
            <a:gd name="adj2" fmla="val 45000"/>
          </a:avLst>
        </a:prstGeom>
        <a:solidFill>
          <a:sysClr val="window" lastClr="FFFFFF">
            <a:alpha val="90000"/>
            <a:tint val="40000"/>
            <a:hueOff val="0"/>
            <a:satOff val="0"/>
            <a:lumOff val="0"/>
            <a:alphaOff val="0"/>
          </a:sysClr>
        </a:solidFill>
        <a:ln w="25400" cap="flat" cmpd="sng" algn="ctr">
          <a:solidFill>
            <a:sysClr val="windowText" lastClr="000000">
              <a:alpha val="90000"/>
              <a:hueOff val="0"/>
              <a:satOff val="0"/>
              <a:lumOff val="0"/>
              <a:alphaOff val="0"/>
            </a:sysClr>
          </a:solidFill>
          <a:prstDash val="solid"/>
        </a:ln>
        <a:effectLst/>
      </dgm:spPr>
      <dgm:t>
        <a:bodyPr/>
        <a:lstStyle/>
        <a:p>
          <a:endParaRPr lang="en-US">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E8B0F9D6-8DF5-4775-AEDE-B4B95F4D5070}">
      <dgm:prSet/>
      <dgm:spPr/>
      <dgm:t>
        <a:bodyPr/>
        <a:lstStyle/>
        <a:p>
          <a:endParaRPr lang="en-US">
            <a:latin typeface="Times New Roman" panose="02020603050405020304" pitchFamily="18" charset="0"/>
            <a:cs typeface="Times New Roman" panose="02020603050405020304" pitchFamily="18" charset="0"/>
          </a:endParaRPr>
        </a:p>
      </dgm:t>
    </dgm:pt>
    <dgm:pt modelId="{7440807A-7E64-43BC-9A63-32AE817E4D30}" type="parTrans" cxnId="{FA38D0AD-68F9-4CC2-82EC-75C108E60D80}">
      <dgm:prSet/>
      <dgm:spPr/>
      <dgm:t>
        <a:bodyPr/>
        <a:lstStyle/>
        <a:p>
          <a:endParaRPr lang="en-US">
            <a:latin typeface="Times New Roman" panose="02020603050405020304" pitchFamily="18" charset="0"/>
            <a:cs typeface="Times New Roman" panose="02020603050405020304" pitchFamily="18" charset="0"/>
          </a:endParaRPr>
        </a:p>
      </dgm:t>
    </dgm:pt>
    <dgm:pt modelId="{A5D0D50C-A87A-483B-AFCB-DF9025475875}" type="sibTrans" cxnId="{FA38D0AD-68F9-4CC2-82EC-75C108E60D80}">
      <dgm:prSet/>
      <dgm:spPr/>
      <dgm:t>
        <a:bodyPr/>
        <a:lstStyle/>
        <a:p>
          <a:endParaRPr lang="en-US">
            <a:latin typeface="Times New Roman" panose="02020603050405020304" pitchFamily="18" charset="0"/>
            <a:cs typeface="Times New Roman" panose="02020603050405020304" pitchFamily="18" charset="0"/>
          </a:endParaRPr>
        </a:p>
      </dgm:t>
    </dgm:pt>
    <dgm:pt modelId="{545FB180-A4FB-4FD2-BBD4-A7235B02FCE0}">
      <dgm:prSet custT="1"/>
      <dgm:spPr>
        <a:xfrm>
          <a:off x="1386014" y="2624328"/>
          <a:ext cx="4640135" cy="576072"/>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r>
            <a:rPr lang="en-US" sz="1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Step 5: Check Solutions</a:t>
          </a:r>
        </a:p>
      </dgm:t>
    </dgm:pt>
    <dgm:pt modelId="{9AF6B495-08A1-44C0-8E96-7225C80D8426}" type="parTrans" cxnId="{2C1D9712-129C-4774-8E45-E9C4F2C797F1}">
      <dgm:prSet/>
      <dgm:spPr/>
      <dgm:t>
        <a:bodyPr/>
        <a:lstStyle/>
        <a:p>
          <a:endParaRPr lang="en-US">
            <a:latin typeface="Times New Roman" panose="02020603050405020304" pitchFamily="18" charset="0"/>
            <a:cs typeface="Times New Roman" panose="02020603050405020304" pitchFamily="18" charset="0"/>
          </a:endParaRPr>
        </a:p>
      </dgm:t>
    </dgm:pt>
    <dgm:pt modelId="{A7BF72EB-480C-4ED8-906B-C82E256D783A}" type="sibTrans" cxnId="{2C1D9712-129C-4774-8E45-E9C4F2C797F1}">
      <dgm:prSet/>
      <dgm:spPr/>
      <dgm:t>
        <a:bodyPr/>
        <a:lstStyle/>
        <a:p>
          <a:endParaRPr lang="en-US">
            <a:latin typeface="Times New Roman" panose="02020603050405020304" pitchFamily="18" charset="0"/>
            <a:cs typeface="Times New Roman" panose="02020603050405020304" pitchFamily="18" charset="0"/>
          </a:endParaRPr>
        </a:p>
      </dgm:t>
    </dgm:pt>
    <dgm:pt modelId="{1DD42EF6-0FA9-41F9-A9A5-AF8FBFAC7C62}" type="pres">
      <dgm:prSet presAssocID="{8826EAF1-855A-4A04-8968-0B598F59F454}" presName="outerComposite" presStyleCnt="0">
        <dgm:presLayoutVars>
          <dgm:chMax val="5"/>
          <dgm:dir/>
          <dgm:resizeHandles val="exact"/>
        </dgm:presLayoutVars>
      </dgm:prSet>
      <dgm:spPr/>
    </dgm:pt>
    <dgm:pt modelId="{13121F5D-7E71-4AA1-ADC4-5DD524E03B06}" type="pres">
      <dgm:prSet presAssocID="{8826EAF1-855A-4A04-8968-0B598F59F454}" presName="dummyMaxCanvas" presStyleCnt="0">
        <dgm:presLayoutVars/>
      </dgm:prSet>
      <dgm:spPr/>
    </dgm:pt>
    <dgm:pt modelId="{334C9CAB-881F-42EB-9555-E3FEA4A8AD10}" type="pres">
      <dgm:prSet presAssocID="{8826EAF1-855A-4A04-8968-0B598F59F454}" presName="FiveNodes_1" presStyleLbl="node1" presStyleIdx="0" presStyleCnt="5">
        <dgm:presLayoutVars>
          <dgm:bulletEnabled val="1"/>
        </dgm:presLayoutVars>
      </dgm:prSet>
      <dgm:spPr/>
    </dgm:pt>
    <dgm:pt modelId="{4A307EF4-555A-4FB2-AFE6-0C3AC3040BC4}" type="pres">
      <dgm:prSet presAssocID="{8826EAF1-855A-4A04-8968-0B598F59F454}" presName="FiveNodes_2" presStyleLbl="node1" presStyleIdx="1" presStyleCnt="5">
        <dgm:presLayoutVars>
          <dgm:bulletEnabled val="1"/>
        </dgm:presLayoutVars>
      </dgm:prSet>
      <dgm:spPr/>
    </dgm:pt>
    <dgm:pt modelId="{38CA2D0B-58A0-48EC-85AB-28FEC06725CD}" type="pres">
      <dgm:prSet presAssocID="{8826EAF1-855A-4A04-8968-0B598F59F454}" presName="FiveNodes_3" presStyleLbl="node1" presStyleIdx="2" presStyleCnt="5">
        <dgm:presLayoutVars>
          <dgm:bulletEnabled val="1"/>
        </dgm:presLayoutVars>
      </dgm:prSet>
      <dgm:spPr/>
    </dgm:pt>
    <dgm:pt modelId="{F7EC4FD2-1EEE-4889-A597-430A0580045A}" type="pres">
      <dgm:prSet presAssocID="{8826EAF1-855A-4A04-8968-0B598F59F454}" presName="FiveNodes_4" presStyleLbl="node1" presStyleIdx="3" presStyleCnt="5">
        <dgm:presLayoutVars>
          <dgm:bulletEnabled val="1"/>
        </dgm:presLayoutVars>
      </dgm:prSet>
      <dgm:spPr/>
    </dgm:pt>
    <dgm:pt modelId="{FE7B94AF-0C27-4AEF-9A5E-4330960A20B8}" type="pres">
      <dgm:prSet presAssocID="{8826EAF1-855A-4A04-8968-0B598F59F454}" presName="FiveNodes_5" presStyleLbl="node1" presStyleIdx="4" presStyleCnt="5">
        <dgm:presLayoutVars>
          <dgm:bulletEnabled val="1"/>
        </dgm:presLayoutVars>
      </dgm:prSet>
      <dgm:spPr/>
    </dgm:pt>
    <dgm:pt modelId="{CF9A8B31-CC76-4A25-9343-CAC3CEF9A22E}" type="pres">
      <dgm:prSet presAssocID="{8826EAF1-855A-4A04-8968-0B598F59F454}" presName="FiveConn_1-2" presStyleLbl="fgAccFollowNode1" presStyleIdx="0" presStyleCnt="4">
        <dgm:presLayoutVars>
          <dgm:bulletEnabled val="1"/>
        </dgm:presLayoutVars>
      </dgm:prSet>
      <dgm:spPr/>
    </dgm:pt>
    <dgm:pt modelId="{EBD756C6-38F1-4FF1-ABB1-BE8344E3B120}" type="pres">
      <dgm:prSet presAssocID="{8826EAF1-855A-4A04-8968-0B598F59F454}" presName="FiveConn_2-3" presStyleLbl="fgAccFollowNode1" presStyleIdx="1" presStyleCnt="4">
        <dgm:presLayoutVars>
          <dgm:bulletEnabled val="1"/>
        </dgm:presLayoutVars>
      </dgm:prSet>
      <dgm:spPr/>
    </dgm:pt>
    <dgm:pt modelId="{E04C9171-DED6-4A04-A294-598CBF3735C8}" type="pres">
      <dgm:prSet presAssocID="{8826EAF1-855A-4A04-8968-0B598F59F454}" presName="FiveConn_3-4" presStyleLbl="fgAccFollowNode1" presStyleIdx="2" presStyleCnt="4">
        <dgm:presLayoutVars>
          <dgm:bulletEnabled val="1"/>
        </dgm:presLayoutVars>
      </dgm:prSet>
      <dgm:spPr/>
    </dgm:pt>
    <dgm:pt modelId="{25EDFA1F-B4C5-4FBF-A76D-3B18812624BB}" type="pres">
      <dgm:prSet presAssocID="{8826EAF1-855A-4A04-8968-0B598F59F454}" presName="FiveConn_4-5" presStyleLbl="fgAccFollowNode1" presStyleIdx="3" presStyleCnt="4">
        <dgm:presLayoutVars>
          <dgm:bulletEnabled val="1"/>
        </dgm:presLayoutVars>
      </dgm:prSet>
      <dgm:spPr/>
    </dgm:pt>
    <dgm:pt modelId="{2B282DCA-D8DB-49CC-AE8E-A74B52D6FA3D}" type="pres">
      <dgm:prSet presAssocID="{8826EAF1-855A-4A04-8968-0B598F59F454}" presName="FiveNodes_1_text" presStyleLbl="node1" presStyleIdx="4" presStyleCnt="5">
        <dgm:presLayoutVars>
          <dgm:bulletEnabled val="1"/>
        </dgm:presLayoutVars>
      </dgm:prSet>
      <dgm:spPr/>
    </dgm:pt>
    <dgm:pt modelId="{AFCE09A6-1A1B-4E25-89FC-43159E6EE914}" type="pres">
      <dgm:prSet presAssocID="{8826EAF1-855A-4A04-8968-0B598F59F454}" presName="FiveNodes_2_text" presStyleLbl="node1" presStyleIdx="4" presStyleCnt="5">
        <dgm:presLayoutVars>
          <dgm:bulletEnabled val="1"/>
        </dgm:presLayoutVars>
      </dgm:prSet>
      <dgm:spPr/>
    </dgm:pt>
    <dgm:pt modelId="{CDF4284B-86BA-4E3F-AAAA-3E3E50BCC8B1}" type="pres">
      <dgm:prSet presAssocID="{8826EAF1-855A-4A04-8968-0B598F59F454}" presName="FiveNodes_3_text" presStyleLbl="node1" presStyleIdx="4" presStyleCnt="5">
        <dgm:presLayoutVars>
          <dgm:bulletEnabled val="1"/>
        </dgm:presLayoutVars>
      </dgm:prSet>
      <dgm:spPr/>
    </dgm:pt>
    <dgm:pt modelId="{F2623ECF-BCBB-4E70-BD9C-3AC382BE0F9F}" type="pres">
      <dgm:prSet presAssocID="{8826EAF1-855A-4A04-8968-0B598F59F454}" presName="FiveNodes_4_text" presStyleLbl="node1" presStyleIdx="4" presStyleCnt="5">
        <dgm:presLayoutVars>
          <dgm:bulletEnabled val="1"/>
        </dgm:presLayoutVars>
      </dgm:prSet>
      <dgm:spPr/>
    </dgm:pt>
    <dgm:pt modelId="{1E3C570D-1905-426F-B6C8-323645114A5D}" type="pres">
      <dgm:prSet presAssocID="{8826EAF1-855A-4A04-8968-0B598F59F454}" presName="FiveNodes_5_text" presStyleLbl="node1" presStyleIdx="4" presStyleCnt="5">
        <dgm:presLayoutVars>
          <dgm:bulletEnabled val="1"/>
        </dgm:presLayoutVars>
      </dgm:prSet>
      <dgm:spPr/>
    </dgm:pt>
  </dgm:ptLst>
  <dgm:cxnLst>
    <dgm:cxn modelId="{DB10C90F-BBE6-4AFE-8D70-41965498FB35}" type="presOf" srcId="{545FB180-A4FB-4FD2-BBD4-A7235B02FCE0}" destId="{1E3C570D-1905-426F-B6C8-323645114A5D}" srcOrd="1" destOrd="0" presId="urn:microsoft.com/office/officeart/2005/8/layout/vProcess5"/>
    <dgm:cxn modelId="{2C1D9712-129C-4774-8E45-E9C4F2C797F1}" srcId="{8826EAF1-855A-4A04-8968-0B598F59F454}" destId="{545FB180-A4FB-4FD2-BBD4-A7235B02FCE0}" srcOrd="4" destOrd="0" parTransId="{9AF6B495-08A1-44C0-8E96-7225C80D8426}" sibTransId="{A7BF72EB-480C-4ED8-906B-C82E256D783A}"/>
    <dgm:cxn modelId="{5ACB1F2F-66A4-4C8D-A029-117750EAA30F}" type="presOf" srcId="{53078BFC-F781-4AFD-962F-F184DDFA35F1}" destId="{CDF4284B-86BA-4E3F-AAAA-3E3E50BCC8B1}" srcOrd="1" destOrd="0" presId="urn:microsoft.com/office/officeart/2005/8/layout/vProcess5"/>
    <dgm:cxn modelId="{D8F7CB42-F458-4885-B1BA-21E10E11E4EC}" type="presOf" srcId="{545FB180-A4FB-4FD2-BBD4-A7235B02FCE0}" destId="{FE7B94AF-0C27-4AEF-9A5E-4330960A20B8}" srcOrd="0" destOrd="0" presId="urn:microsoft.com/office/officeart/2005/8/layout/vProcess5"/>
    <dgm:cxn modelId="{2DD32265-B59A-4BA8-BF3B-EE7E576C8FE5}" type="presOf" srcId="{53078BFC-F781-4AFD-962F-F184DDFA35F1}" destId="{38CA2D0B-58A0-48EC-85AB-28FEC06725CD}" srcOrd="0" destOrd="0" presId="urn:microsoft.com/office/officeart/2005/8/layout/vProcess5"/>
    <dgm:cxn modelId="{DAA02582-7A60-453D-B725-6117FED14594}" type="presOf" srcId="{60F673DA-7B47-4FF9-B5B7-7350D90DEB28}" destId="{AFCE09A6-1A1B-4E25-89FC-43159E6EE914}" srcOrd="1" destOrd="0" presId="urn:microsoft.com/office/officeart/2005/8/layout/vProcess5"/>
    <dgm:cxn modelId="{9B3FCF9D-00E9-4384-B659-2F6E38F0BD35}" type="presOf" srcId="{B94D6CE3-577E-4C05-93C1-C56D9900AD15}" destId="{2B282DCA-D8DB-49CC-AE8E-A74B52D6FA3D}" srcOrd="1" destOrd="0" presId="urn:microsoft.com/office/officeart/2005/8/layout/vProcess5"/>
    <dgm:cxn modelId="{1BD401A8-F3F8-42A4-94CA-2BABE3680AE2}" type="presOf" srcId="{8457E557-FA7E-46B7-A86F-3FEECAF0267B}" destId="{F2623ECF-BCBB-4E70-BD9C-3AC382BE0F9F}" srcOrd="1" destOrd="0" presId="urn:microsoft.com/office/officeart/2005/8/layout/vProcess5"/>
    <dgm:cxn modelId="{FA38D0AD-68F9-4CC2-82EC-75C108E60D80}" srcId="{8826EAF1-855A-4A04-8968-0B598F59F454}" destId="{E8B0F9D6-8DF5-4775-AEDE-B4B95F4D5070}" srcOrd="5" destOrd="0" parTransId="{7440807A-7E64-43BC-9A63-32AE817E4D30}" sibTransId="{A5D0D50C-A87A-483B-AFCB-DF9025475875}"/>
    <dgm:cxn modelId="{64A9ACB1-C081-433D-85DA-599F576C70E7}" type="presOf" srcId="{67653C0F-0B24-4ED1-AAB1-A17E614AD16E}" destId="{E04C9171-DED6-4A04-A294-598CBF3735C8}" srcOrd="0" destOrd="0" presId="urn:microsoft.com/office/officeart/2005/8/layout/vProcess5"/>
    <dgm:cxn modelId="{8243AFB5-C21C-4DCB-8D39-03C8835B51E2}" type="presOf" srcId="{8826EAF1-855A-4A04-8968-0B598F59F454}" destId="{1DD42EF6-0FA9-41F9-A9A5-AF8FBFAC7C62}" srcOrd="0" destOrd="0" presId="urn:microsoft.com/office/officeart/2005/8/layout/vProcess5"/>
    <dgm:cxn modelId="{3127F7C0-2B45-4202-9937-E6D342A40BF3}" type="presOf" srcId="{EFC62F1A-F5B0-4DE4-BFFE-01E34FB305B9}" destId="{CF9A8B31-CC76-4A25-9343-CAC3CEF9A22E}" srcOrd="0" destOrd="0" presId="urn:microsoft.com/office/officeart/2005/8/layout/vProcess5"/>
    <dgm:cxn modelId="{5D48AECD-9A53-415F-8C13-D6C5E3CB807C}" srcId="{8826EAF1-855A-4A04-8968-0B598F59F454}" destId="{8457E557-FA7E-46B7-A86F-3FEECAF0267B}" srcOrd="3" destOrd="0" parTransId="{29AE4D29-D94B-4E92-9548-A5816E63BAB8}" sibTransId="{64890E87-3FEC-4628-8712-D2FFE0629DAE}"/>
    <dgm:cxn modelId="{4BA6E1D7-C7A5-4780-81FB-1B892B9D8321}" type="presOf" srcId="{B94D6CE3-577E-4C05-93C1-C56D9900AD15}" destId="{334C9CAB-881F-42EB-9555-E3FEA4A8AD10}" srcOrd="0" destOrd="0" presId="urn:microsoft.com/office/officeart/2005/8/layout/vProcess5"/>
    <dgm:cxn modelId="{BC44BADC-39DA-4F9D-8142-A09E333A7937}" type="presOf" srcId="{64890E87-3FEC-4628-8712-D2FFE0629DAE}" destId="{25EDFA1F-B4C5-4FBF-A76D-3B18812624BB}" srcOrd="0" destOrd="0" presId="urn:microsoft.com/office/officeart/2005/8/layout/vProcess5"/>
    <dgm:cxn modelId="{92D5E4E0-6937-47FD-92F2-7CCFF8E9B451}" type="presOf" srcId="{60F673DA-7B47-4FF9-B5B7-7350D90DEB28}" destId="{4A307EF4-555A-4FB2-AFE6-0C3AC3040BC4}" srcOrd="0" destOrd="0" presId="urn:microsoft.com/office/officeart/2005/8/layout/vProcess5"/>
    <dgm:cxn modelId="{DA7B65E7-8236-469B-894B-F5AE609567FF}" srcId="{8826EAF1-855A-4A04-8968-0B598F59F454}" destId="{53078BFC-F781-4AFD-962F-F184DDFA35F1}" srcOrd="2" destOrd="0" parTransId="{6C25A6C9-D917-4CBE-894F-00E56E076189}" sibTransId="{67653C0F-0B24-4ED1-AAB1-A17E614AD16E}"/>
    <dgm:cxn modelId="{BD055AE9-A3DD-42E8-AF90-485488E8EB6A}" srcId="{8826EAF1-855A-4A04-8968-0B598F59F454}" destId="{B94D6CE3-577E-4C05-93C1-C56D9900AD15}" srcOrd="0" destOrd="0" parTransId="{86648BC7-ACAE-488B-A76A-9766D7E8BDF7}" sibTransId="{EFC62F1A-F5B0-4DE4-BFFE-01E34FB305B9}"/>
    <dgm:cxn modelId="{CC2261EC-B2F6-41AE-B19A-1C3A46CC10D0}" type="presOf" srcId="{307A858E-EEDE-4837-A67C-BA92F9914F88}" destId="{EBD756C6-38F1-4FF1-ABB1-BE8344E3B120}" srcOrd="0" destOrd="0" presId="urn:microsoft.com/office/officeart/2005/8/layout/vProcess5"/>
    <dgm:cxn modelId="{A1E735F2-B204-4081-8BB2-0216E1883750}" srcId="{8826EAF1-855A-4A04-8968-0B598F59F454}" destId="{60F673DA-7B47-4FF9-B5B7-7350D90DEB28}" srcOrd="1" destOrd="0" parTransId="{5FABD3B3-DF66-44F3-A95A-5D319D310A57}" sibTransId="{307A858E-EEDE-4837-A67C-BA92F9914F88}"/>
    <dgm:cxn modelId="{62CA9CFA-E67B-4131-BEB5-6EFAEC4432FB}" type="presOf" srcId="{8457E557-FA7E-46B7-A86F-3FEECAF0267B}" destId="{F7EC4FD2-1EEE-4889-A597-430A0580045A}" srcOrd="0" destOrd="0" presId="urn:microsoft.com/office/officeart/2005/8/layout/vProcess5"/>
    <dgm:cxn modelId="{BECB9376-54EE-4D57-9B2D-45C8C3AE9470}" type="presParOf" srcId="{1DD42EF6-0FA9-41F9-A9A5-AF8FBFAC7C62}" destId="{13121F5D-7E71-4AA1-ADC4-5DD524E03B06}" srcOrd="0" destOrd="0" presId="urn:microsoft.com/office/officeart/2005/8/layout/vProcess5"/>
    <dgm:cxn modelId="{A0597780-F52E-472A-AB34-A0BFB91DBB02}" type="presParOf" srcId="{1DD42EF6-0FA9-41F9-A9A5-AF8FBFAC7C62}" destId="{334C9CAB-881F-42EB-9555-E3FEA4A8AD10}" srcOrd="1" destOrd="0" presId="urn:microsoft.com/office/officeart/2005/8/layout/vProcess5"/>
    <dgm:cxn modelId="{00C75B80-E522-4441-8F25-E071E28D8E63}" type="presParOf" srcId="{1DD42EF6-0FA9-41F9-A9A5-AF8FBFAC7C62}" destId="{4A307EF4-555A-4FB2-AFE6-0C3AC3040BC4}" srcOrd="2" destOrd="0" presId="urn:microsoft.com/office/officeart/2005/8/layout/vProcess5"/>
    <dgm:cxn modelId="{44C6911B-98F5-491C-9A17-74DF335AD54F}" type="presParOf" srcId="{1DD42EF6-0FA9-41F9-A9A5-AF8FBFAC7C62}" destId="{38CA2D0B-58A0-48EC-85AB-28FEC06725CD}" srcOrd="3" destOrd="0" presId="urn:microsoft.com/office/officeart/2005/8/layout/vProcess5"/>
    <dgm:cxn modelId="{CD250A50-8BEB-4193-9923-925222E18B60}" type="presParOf" srcId="{1DD42EF6-0FA9-41F9-A9A5-AF8FBFAC7C62}" destId="{F7EC4FD2-1EEE-4889-A597-430A0580045A}" srcOrd="4" destOrd="0" presId="urn:microsoft.com/office/officeart/2005/8/layout/vProcess5"/>
    <dgm:cxn modelId="{E9252A14-4DDF-4FE8-ABAE-6D13CAB34248}" type="presParOf" srcId="{1DD42EF6-0FA9-41F9-A9A5-AF8FBFAC7C62}" destId="{FE7B94AF-0C27-4AEF-9A5E-4330960A20B8}" srcOrd="5" destOrd="0" presId="urn:microsoft.com/office/officeart/2005/8/layout/vProcess5"/>
    <dgm:cxn modelId="{2EED3511-732B-41DF-9C50-78373AA5D0A2}" type="presParOf" srcId="{1DD42EF6-0FA9-41F9-A9A5-AF8FBFAC7C62}" destId="{CF9A8B31-CC76-4A25-9343-CAC3CEF9A22E}" srcOrd="6" destOrd="0" presId="urn:microsoft.com/office/officeart/2005/8/layout/vProcess5"/>
    <dgm:cxn modelId="{40BFBCD2-272D-4A55-9313-7698CBE13013}" type="presParOf" srcId="{1DD42EF6-0FA9-41F9-A9A5-AF8FBFAC7C62}" destId="{EBD756C6-38F1-4FF1-ABB1-BE8344E3B120}" srcOrd="7" destOrd="0" presId="urn:microsoft.com/office/officeart/2005/8/layout/vProcess5"/>
    <dgm:cxn modelId="{B7ACF5A1-3C0A-4107-AA16-28D0D6E0A245}" type="presParOf" srcId="{1DD42EF6-0FA9-41F9-A9A5-AF8FBFAC7C62}" destId="{E04C9171-DED6-4A04-A294-598CBF3735C8}" srcOrd="8" destOrd="0" presId="urn:microsoft.com/office/officeart/2005/8/layout/vProcess5"/>
    <dgm:cxn modelId="{9185CDE2-51E0-4FC9-BF27-26EBB17D3DD5}" type="presParOf" srcId="{1DD42EF6-0FA9-41F9-A9A5-AF8FBFAC7C62}" destId="{25EDFA1F-B4C5-4FBF-A76D-3B18812624BB}" srcOrd="9" destOrd="0" presId="urn:microsoft.com/office/officeart/2005/8/layout/vProcess5"/>
    <dgm:cxn modelId="{E4E5674B-6F35-48EE-87A9-4C7501FEEE8A}" type="presParOf" srcId="{1DD42EF6-0FA9-41F9-A9A5-AF8FBFAC7C62}" destId="{2B282DCA-D8DB-49CC-AE8E-A74B52D6FA3D}" srcOrd="10" destOrd="0" presId="urn:microsoft.com/office/officeart/2005/8/layout/vProcess5"/>
    <dgm:cxn modelId="{B55AF008-7262-4C18-9528-1876451868F1}" type="presParOf" srcId="{1DD42EF6-0FA9-41F9-A9A5-AF8FBFAC7C62}" destId="{AFCE09A6-1A1B-4E25-89FC-43159E6EE914}" srcOrd="11" destOrd="0" presId="urn:microsoft.com/office/officeart/2005/8/layout/vProcess5"/>
    <dgm:cxn modelId="{B3C9E733-B821-4F0D-AA17-7FBED62D8AF9}" type="presParOf" srcId="{1DD42EF6-0FA9-41F9-A9A5-AF8FBFAC7C62}" destId="{CDF4284B-86BA-4E3F-AAAA-3E3E50BCC8B1}" srcOrd="12" destOrd="0" presId="urn:microsoft.com/office/officeart/2005/8/layout/vProcess5"/>
    <dgm:cxn modelId="{09D042FB-2580-459D-AC9E-1EB90C00438A}" type="presParOf" srcId="{1DD42EF6-0FA9-41F9-A9A5-AF8FBFAC7C62}" destId="{F2623ECF-BCBB-4E70-BD9C-3AC382BE0F9F}" srcOrd="13" destOrd="0" presId="urn:microsoft.com/office/officeart/2005/8/layout/vProcess5"/>
    <dgm:cxn modelId="{EEBD9EF7-7BE6-4E39-B100-CF0BC372B22F}" type="presParOf" srcId="{1DD42EF6-0FA9-41F9-A9A5-AF8FBFAC7C62}" destId="{1E3C570D-1905-426F-B6C8-323645114A5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C9CAB-881F-42EB-9555-E3FEA4A8AD10}">
      <dsp:nvSpPr>
        <dsp:cNvPr id="0" name=""/>
        <dsp:cNvSpPr/>
      </dsp:nvSpPr>
      <dsp:spPr>
        <a:xfrm>
          <a:off x="0" y="0"/>
          <a:ext cx="4182297" cy="519231"/>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Step 1: Problem Investigation and Identification</a:t>
          </a:r>
        </a:p>
      </dsp:txBody>
      <dsp:txXfrm>
        <a:off x="15208" y="15208"/>
        <a:ext cx="3561255" cy="488815"/>
      </dsp:txXfrm>
    </dsp:sp>
    <dsp:sp modelId="{4A307EF4-555A-4FB2-AFE6-0C3AC3040BC4}">
      <dsp:nvSpPr>
        <dsp:cNvPr id="0" name=""/>
        <dsp:cNvSpPr/>
      </dsp:nvSpPr>
      <dsp:spPr>
        <a:xfrm>
          <a:off x="312314" y="591346"/>
          <a:ext cx="4182297" cy="519231"/>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Step 2: Problem Organization and Mapping</a:t>
          </a:r>
        </a:p>
      </dsp:txBody>
      <dsp:txXfrm>
        <a:off x="327522" y="606554"/>
        <a:ext cx="3502066" cy="488815"/>
      </dsp:txXfrm>
    </dsp:sp>
    <dsp:sp modelId="{38CA2D0B-58A0-48EC-85AB-28FEC06725CD}">
      <dsp:nvSpPr>
        <dsp:cNvPr id="0" name=""/>
        <dsp:cNvSpPr/>
      </dsp:nvSpPr>
      <dsp:spPr>
        <a:xfrm>
          <a:off x="624628" y="1182693"/>
          <a:ext cx="4182297" cy="519231"/>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Step 3: Analysis</a:t>
          </a:r>
        </a:p>
      </dsp:txBody>
      <dsp:txXfrm>
        <a:off x="639836" y="1197901"/>
        <a:ext cx="3502066" cy="488815"/>
      </dsp:txXfrm>
    </dsp:sp>
    <dsp:sp modelId="{F7EC4FD2-1EEE-4889-A597-430A0580045A}">
      <dsp:nvSpPr>
        <dsp:cNvPr id="0" name=""/>
        <dsp:cNvSpPr/>
      </dsp:nvSpPr>
      <dsp:spPr>
        <a:xfrm>
          <a:off x="936943" y="1774040"/>
          <a:ext cx="4182297" cy="519231"/>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Step 4: Select Solutions</a:t>
          </a:r>
        </a:p>
      </dsp:txBody>
      <dsp:txXfrm>
        <a:off x="952151" y="1789248"/>
        <a:ext cx="3502066" cy="488815"/>
      </dsp:txXfrm>
    </dsp:sp>
    <dsp:sp modelId="{FE7B94AF-0C27-4AEF-9A5E-4330960A20B8}">
      <dsp:nvSpPr>
        <dsp:cNvPr id="0" name=""/>
        <dsp:cNvSpPr/>
      </dsp:nvSpPr>
      <dsp:spPr>
        <a:xfrm>
          <a:off x="1249257" y="2365387"/>
          <a:ext cx="4182297" cy="519231"/>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Step 5: Check Solutions</a:t>
          </a:r>
        </a:p>
      </dsp:txBody>
      <dsp:txXfrm>
        <a:off x="1264465" y="2380595"/>
        <a:ext cx="3502066" cy="488815"/>
      </dsp:txXfrm>
    </dsp:sp>
    <dsp:sp modelId="{CF9A8B31-CC76-4A25-9343-CAC3CEF9A22E}">
      <dsp:nvSpPr>
        <dsp:cNvPr id="0" name=""/>
        <dsp:cNvSpPr/>
      </dsp:nvSpPr>
      <dsp:spPr>
        <a:xfrm>
          <a:off x="3844796" y="379327"/>
          <a:ext cx="337500" cy="337500"/>
        </a:xfrm>
        <a:prstGeom prst="downArrow">
          <a:avLst>
            <a:gd name="adj1" fmla="val 55000"/>
            <a:gd name="adj2" fmla="val 45000"/>
          </a:avLst>
        </a:prstGeom>
        <a:solidFill>
          <a:sysClr val="window" lastClr="FFFFFF">
            <a:alpha val="90000"/>
            <a:tint val="40000"/>
            <a:hueOff val="0"/>
            <a:satOff val="0"/>
            <a:lumOff val="0"/>
            <a:alphaOff val="0"/>
          </a:sysClr>
        </a:solidFill>
        <a:ln w="25400" cap="flat" cmpd="sng" algn="ctr">
          <a:solidFill>
            <a:sysClr val="windowText" lastClr="000000">
              <a:alpha val="9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3920733" y="379327"/>
        <a:ext cx="185626" cy="253969"/>
      </dsp:txXfrm>
    </dsp:sp>
    <dsp:sp modelId="{EBD756C6-38F1-4FF1-ABB1-BE8344E3B120}">
      <dsp:nvSpPr>
        <dsp:cNvPr id="0" name=""/>
        <dsp:cNvSpPr/>
      </dsp:nvSpPr>
      <dsp:spPr>
        <a:xfrm>
          <a:off x="4157111" y="970674"/>
          <a:ext cx="337500" cy="337500"/>
        </a:xfrm>
        <a:prstGeom prst="downArrow">
          <a:avLst>
            <a:gd name="adj1" fmla="val 55000"/>
            <a:gd name="adj2" fmla="val 45000"/>
          </a:avLst>
        </a:prstGeom>
        <a:solidFill>
          <a:sysClr val="window" lastClr="FFFFFF">
            <a:alpha val="90000"/>
            <a:tint val="40000"/>
            <a:hueOff val="0"/>
            <a:satOff val="0"/>
            <a:lumOff val="0"/>
            <a:alphaOff val="0"/>
          </a:sysClr>
        </a:solidFill>
        <a:ln w="25400" cap="flat" cmpd="sng" algn="ctr">
          <a:solidFill>
            <a:sysClr val="windowText" lastClr="000000">
              <a:alpha val="9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4233048" y="970674"/>
        <a:ext cx="185626" cy="253969"/>
      </dsp:txXfrm>
    </dsp:sp>
    <dsp:sp modelId="{E04C9171-DED6-4A04-A294-598CBF3735C8}">
      <dsp:nvSpPr>
        <dsp:cNvPr id="0" name=""/>
        <dsp:cNvSpPr/>
      </dsp:nvSpPr>
      <dsp:spPr>
        <a:xfrm>
          <a:off x="4469425" y="1553367"/>
          <a:ext cx="337500" cy="337500"/>
        </a:xfrm>
        <a:prstGeom prst="downArrow">
          <a:avLst>
            <a:gd name="adj1" fmla="val 55000"/>
            <a:gd name="adj2" fmla="val 45000"/>
          </a:avLst>
        </a:prstGeom>
        <a:solidFill>
          <a:sysClr val="window" lastClr="FFFFFF">
            <a:alpha val="90000"/>
            <a:tint val="40000"/>
            <a:hueOff val="0"/>
            <a:satOff val="0"/>
            <a:lumOff val="0"/>
            <a:alphaOff val="0"/>
          </a:sysClr>
        </a:solidFill>
        <a:ln w="25400" cap="flat" cmpd="sng" algn="ctr">
          <a:solidFill>
            <a:sysClr val="windowText" lastClr="000000">
              <a:alpha val="9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4545362" y="1553367"/>
        <a:ext cx="185626" cy="253969"/>
      </dsp:txXfrm>
    </dsp:sp>
    <dsp:sp modelId="{25EDFA1F-B4C5-4FBF-A76D-3B18812624BB}">
      <dsp:nvSpPr>
        <dsp:cNvPr id="0" name=""/>
        <dsp:cNvSpPr/>
      </dsp:nvSpPr>
      <dsp:spPr>
        <a:xfrm>
          <a:off x="4781740" y="2150483"/>
          <a:ext cx="337500" cy="337500"/>
        </a:xfrm>
        <a:prstGeom prst="downArrow">
          <a:avLst>
            <a:gd name="adj1" fmla="val 55000"/>
            <a:gd name="adj2" fmla="val 45000"/>
          </a:avLst>
        </a:prstGeom>
        <a:solidFill>
          <a:sysClr val="window" lastClr="FFFFFF">
            <a:alpha val="90000"/>
            <a:tint val="40000"/>
            <a:hueOff val="0"/>
            <a:satOff val="0"/>
            <a:lumOff val="0"/>
            <a:alphaOff val="0"/>
          </a:sysClr>
        </a:solidFill>
        <a:ln w="25400" cap="flat" cmpd="sng" algn="ctr">
          <a:solidFill>
            <a:sysClr val="windowText" lastClr="000000">
              <a:alpha val="9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4857677" y="2150483"/>
        <a:ext cx="185626" cy="25396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2C0890-31B7-2941-9924-5642D28D6723}" type="datetimeFigureOut">
              <a:rPr lang="en-US" smtClean="0"/>
              <a:t>2/6/2023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C8451D-E932-ED40-9005-BD34803402E3}" type="slidenum">
              <a:rPr lang="en-US" smtClean="0"/>
              <a:t>‹#›</a:t>
            </a:fld>
            <a:endParaRPr lang="en-US"/>
          </a:p>
        </p:txBody>
      </p:sp>
    </p:spTree>
    <p:extLst>
      <p:ext uri="{BB962C8B-B14F-4D97-AF65-F5344CB8AC3E}">
        <p14:creationId xmlns:p14="http://schemas.microsoft.com/office/powerpoint/2010/main" val="2027169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05118E-BA6F-BB43-9917-4069500B58EB}"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EDEE6-97BB-6D4F-8B84-AC5A03218C37}" type="slidenum">
              <a:rPr lang="en-US" smtClean="0"/>
              <a:t>‹#›</a:t>
            </a:fld>
            <a:endParaRPr lang="en-US"/>
          </a:p>
        </p:txBody>
      </p:sp>
    </p:spTree>
    <p:extLst>
      <p:ext uri="{BB962C8B-B14F-4D97-AF65-F5344CB8AC3E}">
        <p14:creationId xmlns:p14="http://schemas.microsoft.com/office/powerpoint/2010/main" val="116366349"/>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1EDEE6-97BB-6D4F-8B84-AC5A03218C37}" type="slidenum">
              <a:rPr lang="en-US" smtClean="0"/>
              <a:t>1</a:t>
            </a:fld>
            <a:endParaRPr lang="en-US"/>
          </a:p>
        </p:txBody>
      </p:sp>
    </p:spTree>
    <p:extLst>
      <p:ext uri="{BB962C8B-B14F-4D97-AF65-F5344CB8AC3E}">
        <p14:creationId xmlns:p14="http://schemas.microsoft.com/office/powerpoint/2010/main" val="113735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Mobile operations</a:t>
            </a:r>
            <a:r>
              <a:rPr lang="en-US" baseline="0" dirty="0"/>
              <a:t> on 2L2W roads present unique challenges. This is primarily due to the variable conditions (such as number of vehicles in the work convoy, travel speed of the work convoy, posted speed, roadway geometry, time of day, weather, traffic volume, etc.). A single typical application in the MUTCD does not address all of these conditions.</a:t>
            </a:r>
          </a:p>
          <a:p>
            <a:endParaRPr lang="en-US" baseline="0" dirty="0"/>
          </a:p>
          <a:p>
            <a:r>
              <a:rPr lang="en-US" baseline="0" dirty="0"/>
              <a:t>Motorists often make poor decisions around 2L2W mobile operations. This includes speeding, cutting between vehicles, driving on wet paint, and making unsafe passing maneuvers. Improving communication of the conditions may help alleviate chances for these poor decisions. </a:t>
            </a:r>
          </a:p>
          <a:p>
            <a:endParaRPr lang="en-US" baseline="0" dirty="0"/>
          </a:p>
          <a:p>
            <a:r>
              <a:rPr lang="en-US" baseline="0" dirty="0"/>
              <a:t>This research project is intended to find solutions.</a:t>
            </a:r>
            <a:endParaRPr lang="en-US" dirty="0"/>
          </a:p>
          <a:p>
            <a:endParaRPr lang="en-US" dirty="0"/>
          </a:p>
        </p:txBody>
      </p:sp>
      <p:sp>
        <p:nvSpPr>
          <p:cNvPr id="4" name="Slide Number Placeholder 3"/>
          <p:cNvSpPr>
            <a:spLocks noGrp="1"/>
          </p:cNvSpPr>
          <p:nvPr>
            <p:ph type="sldNum" sz="quarter" idx="10"/>
          </p:nvPr>
        </p:nvSpPr>
        <p:spPr/>
        <p:txBody>
          <a:bodyPr/>
          <a:lstStyle/>
          <a:p>
            <a:fld id="{BC1EDEE6-97BB-6D4F-8B84-AC5A03218C37}" type="slidenum">
              <a:rPr lang="en-US" smtClean="0"/>
              <a:t>3</a:t>
            </a:fld>
            <a:endParaRPr lang="en-US"/>
          </a:p>
        </p:txBody>
      </p:sp>
    </p:spTree>
    <p:extLst>
      <p:ext uri="{BB962C8B-B14F-4D97-AF65-F5344CB8AC3E}">
        <p14:creationId xmlns:p14="http://schemas.microsoft.com/office/powerpoint/2010/main" val="483738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1EDEE6-97BB-6D4F-8B84-AC5A03218C37}" type="slidenum">
              <a:rPr lang="en-US" smtClean="0"/>
              <a:t>4</a:t>
            </a:fld>
            <a:endParaRPr lang="en-US"/>
          </a:p>
        </p:txBody>
      </p:sp>
    </p:spTree>
    <p:extLst>
      <p:ext uri="{BB962C8B-B14F-4D97-AF65-F5344CB8AC3E}">
        <p14:creationId xmlns:p14="http://schemas.microsoft.com/office/powerpoint/2010/main" val="540212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project consisted of seven tasks over two phases. We will cover</a:t>
            </a:r>
            <a:r>
              <a:rPr lang="en-US" baseline="0" dirty="0"/>
              <a:t> the research outcomes in detail during this presentation. Tasks in bold are covered in detail in this presentation.</a:t>
            </a:r>
            <a:endParaRPr lang="en-US" dirty="0"/>
          </a:p>
        </p:txBody>
      </p:sp>
      <p:sp>
        <p:nvSpPr>
          <p:cNvPr id="4" name="Slide Number Placeholder 3"/>
          <p:cNvSpPr>
            <a:spLocks noGrp="1"/>
          </p:cNvSpPr>
          <p:nvPr>
            <p:ph type="sldNum" sz="quarter" idx="10"/>
          </p:nvPr>
        </p:nvSpPr>
        <p:spPr/>
        <p:txBody>
          <a:bodyPr/>
          <a:lstStyle/>
          <a:p>
            <a:fld id="{BC1EDEE6-97BB-6D4F-8B84-AC5A03218C37}" type="slidenum">
              <a:rPr lang="en-US" smtClean="0"/>
              <a:t>5</a:t>
            </a:fld>
            <a:endParaRPr lang="en-US"/>
          </a:p>
        </p:txBody>
      </p:sp>
    </p:spTree>
    <p:extLst>
      <p:ext uri="{BB962C8B-B14F-4D97-AF65-F5344CB8AC3E}">
        <p14:creationId xmlns:p14="http://schemas.microsoft.com/office/powerpoint/2010/main" val="382969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Arial" charset="0"/>
                <a:cs typeface="Arial" charset="0"/>
              </a:rPr>
              <a:t>175 of 449 vehicles arrived as first in the queue (not</a:t>
            </a:r>
            <a:r>
              <a:rPr kumimoji="0" lang="en-US" sz="1800" b="0" i="0" u="none" strike="noStrike" kern="1200" cap="none" spc="0" normalizeH="0" noProof="0" dirty="0">
                <a:ln>
                  <a:noFill/>
                </a:ln>
                <a:solidFill>
                  <a:srgbClr val="5E5E5E"/>
                </a:solidFill>
                <a:effectLst/>
                <a:uLnTx/>
                <a:uFillTx/>
                <a:latin typeface="Arial" charset="0"/>
                <a:cs typeface="Arial" charset="0"/>
              </a:rPr>
              <a:t> used in the analysis)</a:t>
            </a:r>
            <a:endParaRPr kumimoji="0" lang="en-US" sz="1800" b="0" i="0" u="none" strike="noStrike" kern="1200" cap="none" spc="0" normalizeH="0" baseline="0" noProof="0" dirty="0">
              <a:ln>
                <a:noFill/>
              </a:ln>
              <a:solidFill>
                <a:srgbClr val="5E5E5E"/>
              </a:solidFill>
              <a:effectLst/>
              <a:uLnTx/>
              <a:uFillTx/>
              <a:latin typeface="Arial" charset="0"/>
              <a:cs typeface="Arial" charset="0"/>
            </a:endParaRPr>
          </a:p>
          <a:p>
            <a:pPr marL="5143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Arial" charset="0"/>
                <a:cs typeface="Arial" charset="0"/>
              </a:rPr>
              <a:t>194 vehicles arrived in other queue positions (2</a:t>
            </a:r>
            <a:r>
              <a:rPr kumimoji="0" lang="en-US" sz="1800" b="0" i="0" u="none" strike="noStrike" kern="1200" cap="none" spc="0" normalizeH="0" baseline="30000" noProof="0" dirty="0">
                <a:ln>
                  <a:noFill/>
                </a:ln>
                <a:solidFill>
                  <a:srgbClr val="5E5E5E"/>
                </a:solidFill>
                <a:effectLst/>
                <a:uLnTx/>
                <a:uFillTx/>
                <a:latin typeface="Arial" charset="0"/>
                <a:cs typeface="Arial" charset="0"/>
              </a:rPr>
              <a:t>nd</a:t>
            </a:r>
            <a:r>
              <a:rPr kumimoji="0" lang="en-US" sz="1800" b="0" i="0" u="none" strike="noStrike" kern="1200" cap="none" spc="0" normalizeH="0" baseline="0" noProof="0" dirty="0">
                <a:ln>
                  <a:noFill/>
                </a:ln>
                <a:solidFill>
                  <a:srgbClr val="5E5E5E"/>
                </a:solidFill>
                <a:effectLst/>
                <a:uLnTx/>
                <a:uFillTx/>
                <a:latin typeface="Arial" charset="0"/>
                <a:cs typeface="Arial" charset="0"/>
              </a:rPr>
              <a:t>, 3</a:t>
            </a:r>
            <a:r>
              <a:rPr kumimoji="0" lang="en-US" sz="1800" b="0" i="0" u="none" strike="noStrike" kern="1200" cap="none" spc="0" normalizeH="0" baseline="30000" noProof="0" dirty="0">
                <a:ln>
                  <a:noFill/>
                </a:ln>
                <a:solidFill>
                  <a:srgbClr val="5E5E5E"/>
                </a:solidFill>
                <a:effectLst/>
                <a:uLnTx/>
                <a:uFillTx/>
                <a:latin typeface="Arial" charset="0"/>
                <a:cs typeface="Arial" charset="0"/>
              </a:rPr>
              <a:t>rd</a:t>
            </a:r>
            <a:r>
              <a:rPr kumimoji="0" lang="en-US" sz="1800" b="0" i="0" u="none" strike="noStrike" kern="1200" cap="none" spc="0" normalizeH="0" baseline="0" noProof="0" dirty="0">
                <a:ln>
                  <a:noFill/>
                </a:ln>
                <a:solidFill>
                  <a:srgbClr val="5E5E5E"/>
                </a:solidFill>
                <a:effectLst/>
                <a:uLnTx/>
                <a:uFillTx/>
                <a:latin typeface="Arial" charset="0"/>
                <a:cs typeface="Arial" charset="0"/>
              </a:rPr>
              <a:t>, 4</a:t>
            </a:r>
            <a:r>
              <a:rPr kumimoji="0" lang="en-US" sz="1800" b="0" i="0" u="none" strike="noStrike" kern="1200" cap="none" spc="0" normalizeH="0" baseline="30000" noProof="0" dirty="0">
                <a:ln>
                  <a:noFill/>
                </a:ln>
                <a:solidFill>
                  <a:srgbClr val="5E5E5E"/>
                </a:solidFill>
                <a:effectLst/>
                <a:uLnTx/>
                <a:uFillTx/>
                <a:latin typeface="Arial" charset="0"/>
                <a:cs typeface="Arial" charset="0"/>
              </a:rPr>
              <a:t>th</a:t>
            </a:r>
            <a:r>
              <a:rPr kumimoji="0" lang="en-US" sz="1800" b="0" i="0" u="none" strike="noStrike" kern="1200" cap="none" spc="0" normalizeH="0" baseline="0" noProof="0" dirty="0">
                <a:ln>
                  <a:noFill/>
                </a:ln>
                <a:solidFill>
                  <a:srgbClr val="5E5E5E"/>
                </a:solidFill>
                <a:effectLst/>
                <a:uLnTx/>
                <a:uFillTx/>
                <a:latin typeface="Arial" charset="0"/>
                <a:cs typeface="Arial" charset="0"/>
              </a:rPr>
              <a:t>, etc.) and waited to reach first position in the queue before passing</a:t>
            </a:r>
          </a:p>
          <a:p>
            <a:pPr marL="5143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80 vehicles arrived in other queue positions and impatiently passed before reaching the first position in the queue</a:t>
            </a:r>
            <a:endParaRPr kumimoji="0" lang="en-US" sz="1800" b="0" i="0" u="none" strike="noStrike" kern="1200" cap="none" spc="0" normalizeH="0" baseline="0" noProof="0" dirty="0">
              <a:ln>
                <a:noFill/>
              </a:ln>
              <a:solidFill>
                <a:srgbClr val="5E5E5E"/>
              </a:solidFill>
              <a:effectLst/>
              <a:uLnTx/>
              <a:uFillTx/>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BC1EDEE6-97BB-6D4F-8B84-AC5A03218C37}" type="slidenum">
              <a:rPr lang="en-US" smtClean="0"/>
              <a:t>37</a:t>
            </a:fld>
            <a:endParaRPr lang="en-US"/>
          </a:p>
        </p:txBody>
      </p:sp>
    </p:spTree>
    <p:extLst>
      <p:ext uri="{BB962C8B-B14F-4D97-AF65-F5344CB8AC3E}">
        <p14:creationId xmlns:p14="http://schemas.microsoft.com/office/powerpoint/2010/main" val="659334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74958" y="1887956"/>
            <a:ext cx="4969042" cy="1060346"/>
          </a:xfrm>
        </p:spPr>
        <p:txBody>
          <a:bodyPr anchor="b"/>
          <a:lstStyle>
            <a:lvl1pPr algn="l">
              <a:defRPr sz="4500"/>
            </a:lvl1pPr>
          </a:lstStyle>
          <a:p>
            <a:r>
              <a:rPr lang="en-US" dirty="0"/>
              <a:t>Click to edit Master title style</a:t>
            </a:r>
          </a:p>
        </p:txBody>
      </p:sp>
      <p:sp>
        <p:nvSpPr>
          <p:cNvPr id="3" name="Subtitle 2"/>
          <p:cNvSpPr>
            <a:spLocks noGrp="1"/>
          </p:cNvSpPr>
          <p:nvPr>
            <p:ph type="subTitle" idx="1"/>
          </p:nvPr>
        </p:nvSpPr>
        <p:spPr>
          <a:xfrm>
            <a:off x="4174958" y="3269804"/>
            <a:ext cx="4969042" cy="735333"/>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4" name="Straight Connector 13"/>
          <p:cNvCxnSpPr/>
          <p:nvPr userDrawn="1"/>
        </p:nvCxnSpPr>
        <p:spPr>
          <a:xfrm>
            <a:off x="4174958" y="4259179"/>
            <a:ext cx="4969043"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719" y="1162220"/>
            <a:ext cx="2165684" cy="418121"/>
          </a:xfrm>
          <a:prstGeom prst="rect">
            <a:avLst/>
          </a:prstGeom>
        </p:spPr>
      </p:pic>
      <p:grpSp>
        <p:nvGrpSpPr>
          <p:cNvPr id="25" name="Group 24"/>
          <p:cNvGrpSpPr/>
          <p:nvPr userDrawn="1"/>
        </p:nvGrpSpPr>
        <p:grpSpPr>
          <a:xfrm flipH="1">
            <a:off x="381504" y="5368"/>
            <a:ext cx="192505" cy="5143500"/>
            <a:chOff x="152400" y="270113"/>
            <a:chExt cx="609600" cy="1140619"/>
          </a:xfrm>
        </p:grpSpPr>
        <p:sp>
          <p:nvSpPr>
            <p:cNvPr id="26" name="Rectangle 25"/>
            <p:cNvSpPr/>
            <p:nvPr userDrawn="1"/>
          </p:nvSpPr>
          <p:spPr>
            <a:xfrm>
              <a:off x="152400" y="270113"/>
              <a:ext cx="609600" cy="228600"/>
            </a:xfrm>
            <a:prstGeom prst="rect">
              <a:avLst/>
            </a:prstGeom>
            <a:solidFill>
              <a:srgbClr val="DD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7" name="Rectangle 26"/>
            <p:cNvSpPr/>
            <p:nvPr userDrawn="1"/>
          </p:nvSpPr>
          <p:spPr>
            <a:xfrm>
              <a:off x="152400" y="498713"/>
              <a:ext cx="609600" cy="229481"/>
            </a:xfrm>
            <a:prstGeom prst="rect">
              <a:avLst/>
            </a:prstGeom>
            <a:solidFill>
              <a:srgbClr val="194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28" name="Rectangle 27"/>
            <p:cNvSpPr/>
            <p:nvPr userDrawn="1"/>
          </p:nvSpPr>
          <p:spPr>
            <a:xfrm>
              <a:off x="152400" y="727313"/>
              <a:ext cx="609600" cy="228600"/>
            </a:xfrm>
            <a:prstGeom prst="rect">
              <a:avLst/>
            </a:prstGeom>
            <a:solidFill>
              <a:srgbClr val="678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9" name="Rectangle 28"/>
            <p:cNvSpPr/>
            <p:nvPr userDrawn="1"/>
          </p:nvSpPr>
          <p:spPr>
            <a:xfrm>
              <a:off x="152400" y="955921"/>
              <a:ext cx="6096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30" name="Rectangle 29"/>
            <p:cNvSpPr/>
            <p:nvPr userDrawn="1"/>
          </p:nvSpPr>
          <p:spPr>
            <a:xfrm>
              <a:off x="152400" y="1182132"/>
              <a:ext cx="609600" cy="228600"/>
            </a:xfrm>
            <a:prstGeom prst="rect">
              <a:avLst/>
            </a:prstGeom>
            <a:solidFill>
              <a:srgbClr val="4B8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Vertical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8112" y="358942"/>
            <a:ext cx="5188266" cy="1200150"/>
          </a:xfrm>
        </p:spPr>
        <p:txBody>
          <a:bodyPr anchor="b"/>
          <a:lstStyle>
            <a:lvl1pPr>
              <a:defRPr sz="2400"/>
            </a:lvl1pPr>
          </a:lstStyle>
          <a:p>
            <a:r>
              <a:rPr lang="en-US" dirty="0"/>
              <a:t>Vertical Picture Example</a:t>
            </a:r>
          </a:p>
        </p:txBody>
      </p:sp>
      <p:sp>
        <p:nvSpPr>
          <p:cNvPr id="3" name="Picture Placeholder 2"/>
          <p:cNvSpPr>
            <a:spLocks noGrp="1" noChangeAspect="1"/>
          </p:cNvSpPr>
          <p:nvPr>
            <p:ph type="pic" idx="1"/>
          </p:nvPr>
        </p:nvSpPr>
        <p:spPr>
          <a:xfrm>
            <a:off x="1" y="-1"/>
            <a:ext cx="3232298" cy="501406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498112" y="1559092"/>
            <a:ext cx="5188266" cy="315728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Square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7712" y="358942"/>
            <a:ext cx="3742660" cy="1200150"/>
          </a:xfrm>
        </p:spPr>
        <p:txBody>
          <a:bodyPr anchor="b"/>
          <a:lstStyle>
            <a:lvl1pPr>
              <a:defRPr sz="2400"/>
            </a:lvl1pPr>
          </a:lstStyle>
          <a:p>
            <a:r>
              <a:rPr lang="en-US"/>
              <a:t>Square Picture </a:t>
            </a:r>
            <a:r>
              <a:rPr lang="en-US" dirty="0"/>
              <a:t>Ex</a:t>
            </a:r>
          </a:p>
        </p:txBody>
      </p:sp>
      <p:sp>
        <p:nvSpPr>
          <p:cNvPr id="3" name="Picture Placeholder 2"/>
          <p:cNvSpPr>
            <a:spLocks noGrp="1" noChangeAspect="1"/>
          </p:cNvSpPr>
          <p:nvPr>
            <p:ph type="pic" idx="1"/>
          </p:nvPr>
        </p:nvSpPr>
        <p:spPr>
          <a:xfrm>
            <a:off x="4221126" y="-1"/>
            <a:ext cx="4922873" cy="501406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97712" y="1559092"/>
            <a:ext cx="3742660" cy="315728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Questions</a:t>
            </a:r>
          </a:p>
        </p:txBody>
      </p:sp>
      <p:sp>
        <p:nvSpPr>
          <p:cNvPr id="7" name="Text Placeholder 3"/>
          <p:cNvSpPr>
            <a:spLocks noGrp="1"/>
          </p:cNvSpPr>
          <p:nvPr>
            <p:ph type="body" sz="quarter" idx="10" hasCustomPrompt="1"/>
          </p:nvPr>
        </p:nvSpPr>
        <p:spPr>
          <a:xfrm>
            <a:off x="6138864" y="3183983"/>
            <a:ext cx="2708672" cy="322870"/>
          </a:xfrm>
        </p:spPr>
        <p:txBody>
          <a:bodyPr/>
          <a:lstStyle>
            <a:lvl1pPr marL="0" indent="0">
              <a:buNone/>
              <a:defRPr b="1">
                <a:solidFill>
                  <a:schemeClr val="tx2"/>
                </a:solidFill>
              </a:defRPr>
            </a:lvl1pPr>
          </a:lstStyle>
          <a:p>
            <a:pPr lvl="0"/>
            <a:r>
              <a:rPr lang="en-US" dirty="0"/>
              <a:t>CONTACT NAME</a:t>
            </a:r>
          </a:p>
        </p:txBody>
      </p:sp>
      <p:sp>
        <p:nvSpPr>
          <p:cNvPr id="8" name="Text Placeholder 5"/>
          <p:cNvSpPr>
            <a:spLocks noGrp="1"/>
          </p:cNvSpPr>
          <p:nvPr>
            <p:ph type="body" sz="quarter" idx="11" hasCustomPrompt="1"/>
          </p:nvPr>
        </p:nvSpPr>
        <p:spPr>
          <a:xfrm>
            <a:off x="6138864" y="3618001"/>
            <a:ext cx="2708672" cy="776288"/>
          </a:xfrm>
        </p:spPr>
        <p:txBody>
          <a:bodyPr>
            <a:normAutofit/>
          </a:bodyPr>
          <a:lstStyle>
            <a:lvl1pPr marL="0" indent="0">
              <a:buNone/>
              <a:defRPr sz="1350">
                <a:solidFill>
                  <a:schemeClr val="tx2"/>
                </a:solidFill>
              </a:defRPr>
            </a:lvl1pPr>
          </a:lstStyle>
          <a:p>
            <a:pPr lvl="0"/>
            <a:r>
              <a:rPr lang="en-US" dirty="0"/>
              <a:t>Contact Info</a:t>
            </a:r>
          </a:p>
        </p:txBody>
      </p:sp>
      <p:cxnSp>
        <p:nvCxnSpPr>
          <p:cNvPr id="9" name="Straight Connector 8"/>
          <p:cNvCxnSpPr/>
          <p:nvPr userDrawn="1"/>
        </p:nvCxnSpPr>
        <p:spPr>
          <a:xfrm>
            <a:off x="6138862" y="3022757"/>
            <a:ext cx="300513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4084" y="2360907"/>
            <a:ext cx="2743201" cy="529619"/>
          </a:xfrm>
          <a:prstGeom prst="rect">
            <a:avLst/>
          </a:prstGeom>
        </p:spPr>
      </p:pic>
    </p:spTree>
    <p:extLst>
      <p:ext uri="{BB962C8B-B14F-4D97-AF65-F5344CB8AC3E}">
        <p14:creationId xmlns:p14="http://schemas.microsoft.com/office/powerpoint/2010/main" val="82893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575513" y="10736"/>
            <a:ext cx="8568488" cy="51381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Subtitle 2"/>
          <p:cNvSpPr>
            <a:spLocks noGrp="1"/>
          </p:cNvSpPr>
          <p:nvPr>
            <p:ph type="subTitle" idx="1"/>
          </p:nvPr>
        </p:nvSpPr>
        <p:spPr>
          <a:xfrm>
            <a:off x="4180972" y="3265538"/>
            <a:ext cx="4791577" cy="500315"/>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grpSp>
        <p:nvGrpSpPr>
          <p:cNvPr id="10" name="Group 9"/>
          <p:cNvGrpSpPr/>
          <p:nvPr userDrawn="1"/>
        </p:nvGrpSpPr>
        <p:grpSpPr>
          <a:xfrm flipH="1">
            <a:off x="381504" y="5368"/>
            <a:ext cx="192505" cy="5143500"/>
            <a:chOff x="152400" y="270113"/>
            <a:chExt cx="609600" cy="1140619"/>
          </a:xfrm>
        </p:grpSpPr>
        <p:sp>
          <p:nvSpPr>
            <p:cNvPr id="11" name="Rectangle 10"/>
            <p:cNvSpPr/>
            <p:nvPr userDrawn="1"/>
          </p:nvSpPr>
          <p:spPr>
            <a:xfrm>
              <a:off x="152400" y="270113"/>
              <a:ext cx="609600" cy="228600"/>
            </a:xfrm>
            <a:prstGeom prst="rect">
              <a:avLst/>
            </a:prstGeom>
            <a:solidFill>
              <a:srgbClr val="DD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2" name="Rectangle 11"/>
            <p:cNvSpPr/>
            <p:nvPr userDrawn="1"/>
          </p:nvSpPr>
          <p:spPr>
            <a:xfrm>
              <a:off x="152400" y="498713"/>
              <a:ext cx="609600" cy="229481"/>
            </a:xfrm>
            <a:prstGeom prst="rect">
              <a:avLst/>
            </a:prstGeom>
            <a:solidFill>
              <a:srgbClr val="194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13" name="Rectangle 12"/>
            <p:cNvSpPr/>
            <p:nvPr userDrawn="1"/>
          </p:nvSpPr>
          <p:spPr>
            <a:xfrm>
              <a:off x="152400" y="727313"/>
              <a:ext cx="609600" cy="228600"/>
            </a:xfrm>
            <a:prstGeom prst="rect">
              <a:avLst/>
            </a:prstGeom>
            <a:solidFill>
              <a:srgbClr val="678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4" name="Rectangle 13"/>
            <p:cNvSpPr/>
            <p:nvPr userDrawn="1"/>
          </p:nvSpPr>
          <p:spPr>
            <a:xfrm>
              <a:off x="152400" y="955921"/>
              <a:ext cx="6096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5" name="Rectangle 14"/>
            <p:cNvSpPr/>
            <p:nvPr userDrawn="1"/>
          </p:nvSpPr>
          <p:spPr>
            <a:xfrm>
              <a:off x="152400" y="1182132"/>
              <a:ext cx="609600" cy="228600"/>
            </a:xfrm>
            <a:prstGeom prst="rect">
              <a:avLst/>
            </a:prstGeom>
            <a:solidFill>
              <a:srgbClr val="4B8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cxnSp>
        <p:nvCxnSpPr>
          <p:cNvPr id="5" name="Straight Connector 4"/>
          <p:cNvCxnSpPr/>
          <p:nvPr userDrawn="1"/>
        </p:nvCxnSpPr>
        <p:spPr>
          <a:xfrm>
            <a:off x="4174958" y="3097910"/>
            <a:ext cx="4969043"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174959" y="1975478"/>
            <a:ext cx="4969044" cy="989507"/>
          </a:xfrm>
          <a:noFill/>
        </p:spPr>
        <p:txBody>
          <a:bodyPr anchor="b">
            <a:normAutofit/>
          </a:bodyPr>
          <a:lstStyle>
            <a:lvl1pPr algn="l">
              <a:defRPr sz="3375">
                <a:solidFill>
                  <a:schemeClr val="tx1"/>
                </a:solidFill>
              </a:defRPr>
            </a:lvl1pPr>
          </a:lstStyle>
          <a:p>
            <a:endParaRPr lang="en-US"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7173" y="818585"/>
            <a:ext cx="2254102" cy="435260"/>
          </a:xfrm>
          <a:prstGeom prst="rect">
            <a:avLst/>
          </a:prstGeom>
        </p:spPr>
      </p:pic>
    </p:spTree>
    <p:extLst>
      <p:ext uri="{BB962C8B-B14F-4D97-AF65-F5344CB8AC3E}">
        <p14:creationId xmlns:p14="http://schemas.microsoft.com/office/powerpoint/2010/main" val="74673055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857213" y="617905"/>
            <a:ext cx="5668769" cy="3997678"/>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4945" y="0"/>
            <a:ext cx="2607889" cy="29838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p:cNvSpPr/>
          <p:nvPr userDrawn="1"/>
        </p:nvSpPr>
        <p:spPr>
          <a:xfrm>
            <a:off x="1" y="2983831"/>
            <a:ext cx="2602944" cy="2023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p:nvPr>
        </p:nvSpPr>
        <p:spPr>
          <a:xfrm>
            <a:off x="243638" y="617905"/>
            <a:ext cx="2194761" cy="2365927"/>
          </a:xfrm>
        </p:spPr>
        <p:txBody>
          <a:bodyPr/>
          <a:lstStyle>
            <a:lvl1pPr>
              <a:defRPr>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240305" y="3157870"/>
            <a:ext cx="2117391" cy="1637414"/>
          </a:xfrm>
        </p:spPr>
        <p:txBody>
          <a:bodyPr/>
          <a:lstStyle>
            <a:lvl1pPr marL="0" indent="0" algn="l">
              <a:buNone/>
              <a:defRPr sz="1800" b="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ectangle 13"/>
          <p:cNvSpPr/>
          <p:nvPr userDrawn="1"/>
        </p:nvSpPr>
        <p:spPr>
          <a:xfrm>
            <a:off x="3416968" y="0"/>
            <a:ext cx="5727033" cy="36680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2"/>
              </a:solidFill>
            </a:endParaRPr>
          </a:p>
        </p:txBody>
      </p:sp>
      <p:sp>
        <p:nvSpPr>
          <p:cNvPr id="15" name="Rectangle 14"/>
          <p:cNvSpPr/>
          <p:nvPr userDrawn="1"/>
        </p:nvSpPr>
        <p:spPr>
          <a:xfrm>
            <a:off x="3416968" y="3608001"/>
            <a:ext cx="5727033" cy="15354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2"/>
              </a:solidFill>
            </a:endParaRPr>
          </a:p>
        </p:txBody>
      </p:sp>
      <p:sp>
        <p:nvSpPr>
          <p:cNvPr id="2" name="Title 1"/>
          <p:cNvSpPr>
            <a:spLocks noGrp="1"/>
          </p:cNvSpPr>
          <p:nvPr>
            <p:ph type="title" hasCustomPrompt="1"/>
          </p:nvPr>
        </p:nvSpPr>
        <p:spPr>
          <a:xfrm>
            <a:off x="3721768" y="1628981"/>
            <a:ext cx="5229728" cy="1781632"/>
          </a:xfrm>
        </p:spPr>
        <p:txBody>
          <a:bodyPr anchor="b"/>
          <a:lstStyle>
            <a:lvl1pPr>
              <a:defRPr sz="4500">
                <a:solidFill>
                  <a:schemeClr val="bg1"/>
                </a:solidFill>
              </a:defRPr>
            </a:lvl1pPr>
          </a:lstStyle>
          <a:p>
            <a:r>
              <a:rPr lang="en-US" dirty="0"/>
              <a:t>Click to edit Section Divider</a:t>
            </a:r>
          </a:p>
        </p:txBody>
      </p:sp>
      <p:sp>
        <p:nvSpPr>
          <p:cNvPr id="3" name="Text Placeholder 2"/>
          <p:cNvSpPr>
            <a:spLocks noGrp="1"/>
          </p:cNvSpPr>
          <p:nvPr>
            <p:ph type="body" idx="1"/>
          </p:nvPr>
        </p:nvSpPr>
        <p:spPr>
          <a:xfrm>
            <a:off x="3721767" y="3865463"/>
            <a:ext cx="5229729" cy="7268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6951" y="821786"/>
            <a:ext cx="2165684" cy="418121"/>
          </a:xfrm>
          <a:prstGeom prst="rect">
            <a:avLst/>
          </a:prstGeom>
        </p:spPr>
      </p:pic>
      <p:grpSp>
        <p:nvGrpSpPr>
          <p:cNvPr id="17" name="Group 16"/>
          <p:cNvGrpSpPr/>
          <p:nvPr userDrawn="1"/>
        </p:nvGrpSpPr>
        <p:grpSpPr>
          <a:xfrm flipH="1">
            <a:off x="3248277" y="0"/>
            <a:ext cx="192505" cy="5143500"/>
            <a:chOff x="152400" y="270113"/>
            <a:chExt cx="609600" cy="1140619"/>
          </a:xfrm>
        </p:grpSpPr>
        <p:sp>
          <p:nvSpPr>
            <p:cNvPr id="18" name="Rectangle 17"/>
            <p:cNvSpPr/>
            <p:nvPr userDrawn="1"/>
          </p:nvSpPr>
          <p:spPr>
            <a:xfrm>
              <a:off x="152400" y="270113"/>
              <a:ext cx="609600" cy="228600"/>
            </a:xfrm>
            <a:prstGeom prst="rect">
              <a:avLst/>
            </a:prstGeom>
            <a:solidFill>
              <a:srgbClr val="DD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9" name="Rectangle 18"/>
            <p:cNvSpPr/>
            <p:nvPr userDrawn="1"/>
          </p:nvSpPr>
          <p:spPr>
            <a:xfrm>
              <a:off x="152400" y="498713"/>
              <a:ext cx="609600" cy="229481"/>
            </a:xfrm>
            <a:prstGeom prst="rect">
              <a:avLst/>
            </a:prstGeom>
            <a:solidFill>
              <a:srgbClr val="194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20" name="Rectangle 19"/>
            <p:cNvSpPr/>
            <p:nvPr userDrawn="1"/>
          </p:nvSpPr>
          <p:spPr>
            <a:xfrm>
              <a:off x="152400" y="727313"/>
              <a:ext cx="609600" cy="228600"/>
            </a:xfrm>
            <a:prstGeom prst="rect">
              <a:avLst/>
            </a:prstGeom>
            <a:solidFill>
              <a:srgbClr val="678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1" name="Rectangle 20"/>
            <p:cNvSpPr/>
            <p:nvPr userDrawn="1"/>
          </p:nvSpPr>
          <p:spPr>
            <a:xfrm>
              <a:off x="152400" y="955921"/>
              <a:ext cx="6096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2" name="Rectangle 21"/>
            <p:cNvSpPr/>
            <p:nvPr userDrawn="1"/>
          </p:nvSpPr>
          <p:spPr>
            <a:xfrm>
              <a:off x="152400" y="1182132"/>
              <a:ext cx="609600" cy="228600"/>
            </a:xfrm>
            <a:prstGeom prst="rect">
              <a:avLst/>
            </a:prstGeom>
            <a:solidFill>
              <a:srgbClr val="4B8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1_Emphasis Slide">
    <p:spTree>
      <p:nvGrpSpPr>
        <p:cNvPr id="1" name=""/>
        <p:cNvGrpSpPr/>
        <p:nvPr/>
      </p:nvGrpSpPr>
      <p:grpSpPr>
        <a:xfrm>
          <a:off x="0" y="0"/>
          <a:ext cx="0" cy="0"/>
          <a:chOff x="0" y="0"/>
          <a:chExt cx="0" cy="0"/>
        </a:xfrm>
      </p:grpSpPr>
      <p:sp>
        <p:nvSpPr>
          <p:cNvPr id="14" name="Rectangle 13"/>
          <p:cNvSpPr/>
          <p:nvPr userDrawn="1"/>
        </p:nvSpPr>
        <p:spPr>
          <a:xfrm>
            <a:off x="105508" y="0"/>
            <a:ext cx="9038493"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2"/>
              </a:solidFill>
            </a:endParaRPr>
          </a:p>
        </p:txBody>
      </p:sp>
      <p:sp>
        <p:nvSpPr>
          <p:cNvPr id="2" name="Title 1"/>
          <p:cNvSpPr>
            <a:spLocks noGrp="1"/>
          </p:cNvSpPr>
          <p:nvPr>
            <p:ph type="title" hasCustomPrompt="1"/>
          </p:nvPr>
        </p:nvSpPr>
        <p:spPr>
          <a:xfrm>
            <a:off x="2209491" y="1030847"/>
            <a:ext cx="5229728" cy="1781632"/>
          </a:xfrm>
        </p:spPr>
        <p:txBody>
          <a:bodyPr anchor="b"/>
          <a:lstStyle>
            <a:lvl1pPr algn="ctr">
              <a:defRPr sz="4500">
                <a:solidFill>
                  <a:schemeClr val="bg1"/>
                </a:solidFill>
              </a:defRPr>
            </a:lvl1pPr>
          </a:lstStyle>
          <a:p>
            <a:r>
              <a:rPr lang="en-US" dirty="0"/>
              <a:t>Click to edit Emphasis Slide</a:t>
            </a:r>
          </a:p>
        </p:txBody>
      </p:sp>
      <p:sp>
        <p:nvSpPr>
          <p:cNvPr id="3" name="Text Placeholder 2"/>
          <p:cNvSpPr>
            <a:spLocks noGrp="1"/>
          </p:cNvSpPr>
          <p:nvPr>
            <p:ph type="body" idx="1" hasCustomPrompt="1"/>
          </p:nvPr>
        </p:nvSpPr>
        <p:spPr>
          <a:xfrm>
            <a:off x="2209490" y="3267329"/>
            <a:ext cx="5229729" cy="726840"/>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subheading here</a:t>
            </a:r>
          </a:p>
        </p:txBody>
      </p:sp>
      <p:grpSp>
        <p:nvGrpSpPr>
          <p:cNvPr id="17" name="Group 16"/>
          <p:cNvGrpSpPr/>
          <p:nvPr userDrawn="1"/>
        </p:nvGrpSpPr>
        <p:grpSpPr>
          <a:xfrm flipH="1">
            <a:off x="0" y="0"/>
            <a:ext cx="192505" cy="5143500"/>
            <a:chOff x="152400" y="270113"/>
            <a:chExt cx="609600" cy="1140619"/>
          </a:xfrm>
        </p:grpSpPr>
        <p:sp>
          <p:nvSpPr>
            <p:cNvPr id="18" name="Rectangle 17"/>
            <p:cNvSpPr/>
            <p:nvPr userDrawn="1"/>
          </p:nvSpPr>
          <p:spPr>
            <a:xfrm>
              <a:off x="152400" y="270113"/>
              <a:ext cx="609600" cy="228600"/>
            </a:xfrm>
            <a:prstGeom prst="rect">
              <a:avLst/>
            </a:prstGeom>
            <a:solidFill>
              <a:srgbClr val="DD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9" name="Rectangle 18"/>
            <p:cNvSpPr/>
            <p:nvPr userDrawn="1"/>
          </p:nvSpPr>
          <p:spPr>
            <a:xfrm>
              <a:off x="152400" y="498713"/>
              <a:ext cx="609600" cy="229481"/>
            </a:xfrm>
            <a:prstGeom prst="rect">
              <a:avLst/>
            </a:prstGeom>
            <a:solidFill>
              <a:srgbClr val="194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20" name="Rectangle 19"/>
            <p:cNvSpPr/>
            <p:nvPr userDrawn="1"/>
          </p:nvSpPr>
          <p:spPr>
            <a:xfrm>
              <a:off x="152400" y="727313"/>
              <a:ext cx="609600" cy="228600"/>
            </a:xfrm>
            <a:prstGeom prst="rect">
              <a:avLst/>
            </a:prstGeom>
            <a:solidFill>
              <a:srgbClr val="678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1" name="Rectangle 20"/>
            <p:cNvSpPr/>
            <p:nvPr userDrawn="1"/>
          </p:nvSpPr>
          <p:spPr>
            <a:xfrm>
              <a:off x="152400" y="955921"/>
              <a:ext cx="6096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2" name="Rectangle 21"/>
            <p:cNvSpPr/>
            <p:nvPr userDrawn="1"/>
          </p:nvSpPr>
          <p:spPr>
            <a:xfrm>
              <a:off x="152400" y="1182132"/>
              <a:ext cx="609600" cy="228600"/>
            </a:xfrm>
            <a:prstGeom prst="rect">
              <a:avLst/>
            </a:prstGeom>
            <a:solidFill>
              <a:srgbClr val="4B8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spTree>
    <p:extLst>
      <p:ext uri="{BB962C8B-B14F-4D97-AF65-F5344CB8AC3E}">
        <p14:creationId xmlns:p14="http://schemas.microsoft.com/office/powerpoint/2010/main" val="4252555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9B418E38-2B0C-0941-9B50-4D5557EED06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endParaRPr lang="en-US" dirty="0"/>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9B418E38-2B0C-0941-9B50-4D5557EED06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rot="5400000">
            <a:off x="4504016" y="503516"/>
            <a:ext cx="135967" cy="9144002"/>
            <a:chOff x="152400" y="270113"/>
            <a:chExt cx="609600" cy="1140619"/>
          </a:xfrm>
        </p:grpSpPr>
        <p:sp>
          <p:nvSpPr>
            <p:cNvPr id="8" name="Rectangle 7"/>
            <p:cNvSpPr/>
            <p:nvPr userDrawn="1"/>
          </p:nvSpPr>
          <p:spPr>
            <a:xfrm>
              <a:off x="152400" y="270113"/>
              <a:ext cx="609600" cy="228600"/>
            </a:xfrm>
            <a:prstGeom prst="rect">
              <a:avLst/>
            </a:prstGeom>
            <a:solidFill>
              <a:srgbClr val="DD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9" name="Rectangle 8"/>
            <p:cNvSpPr/>
            <p:nvPr userDrawn="1"/>
          </p:nvSpPr>
          <p:spPr>
            <a:xfrm>
              <a:off x="152400" y="498713"/>
              <a:ext cx="609600" cy="229481"/>
            </a:xfrm>
            <a:prstGeom prst="rect">
              <a:avLst/>
            </a:prstGeom>
            <a:solidFill>
              <a:srgbClr val="194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10" name="Rectangle 9"/>
            <p:cNvSpPr/>
            <p:nvPr userDrawn="1"/>
          </p:nvSpPr>
          <p:spPr>
            <a:xfrm>
              <a:off x="152400" y="727313"/>
              <a:ext cx="609600" cy="228600"/>
            </a:xfrm>
            <a:prstGeom prst="rect">
              <a:avLst/>
            </a:prstGeom>
            <a:solidFill>
              <a:srgbClr val="678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1" name="Rectangle 10"/>
            <p:cNvSpPr/>
            <p:nvPr userDrawn="1"/>
          </p:nvSpPr>
          <p:spPr>
            <a:xfrm>
              <a:off x="152400" y="955921"/>
              <a:ext cx="609600" cy="228600"/>
            </a:xfrm>
            <a:prstGeom prst="rect">
              <a:avLst/>
            </a:prstGeom>
            <a:solidFill>
              <a:srgbClr val="5C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2" name="Rectangle 11"/>
            <p:cNvSpPr/>
            <p:nvPr userDrawn="1"/>
          </p:nvSpPr>
          <p:spPr>
            <a:xfrm>
              <a:off x="152400" y="1182132"/>
              <a:ext cx="609600" cy="228600"/>
            </a:xfrm>
            <a:prstGeom prst="rect">
              <a:avLst/>
            </a:prstGeom>
            <a:solidFill>
              <a:srgbClr val="4B8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spTree>
    <p:extLst>
      <p:ext uri="{BB962C8B-B14F-4D97-AF65-F5344CB8AC3E}">
        <p14:creationId xmlns:p14="http://schemas.microsoft.com/office/powerpoint/2010/main" val="1526806023"/>
      </p:ext>
    </p:extLst>
  </p:cSld>
  <p:clrMap bg1="lt1" tx1="dk1" bg2="lt2" tx2="dk2" accent1="accent1" accent2="accent2" accent3="accent3" accent4="accent4" accent5="accent5" accent6="accent6" hlink="hlink" folHlink="folHlink"/>
  <p:sldLayoutIdLst>
    <p:sldLayoutId id="2147483670" r:id="rId1"/>
    <p:sldLayoutId id="2147483681" r:id="rId2"/>
    <p:sldLayoutId id="2147483671" r:id="rId3"/>
    <p:sldLayoutId id="2147483673" r:id="rId4"/>
    <p:sldLayoutId id="2147483672" r:id="rId5"/>
    <p:sldLayoutId id="2147483689" r:id="rId6"/>
    <p:sldLayoutId id="2147483675" r:id="rId7"/>
    <p:sldLayoutId id="2147483676" r:id="rId8"/>
    <p:sldLayoutId id="2147483677" r:id="rId9"/>
    <p:sldLayoutId id="2147483678" r:id="rId10"/>
    <p:sldLayoutId id="2147483688" r:id="rId11"/>
    <p:sldLayoutId id="2147483687" r:id="rId12"/>
  </p:sldLayoutIdLst>
  <p:hf sldNum="0" hdr="0" ftr="0" dt="0"/>
  <p:txStyles>
    <p:titleStyle>
      <a:lvl1pPr algn="l" defTabSz="685800" rtl="0" eaLnBrk="1" latinLnBrk="0" hangingPunct="1">
        <a:lnSpc>
          <a:spcPct val="90000"/>
        </a:lnSpc>
        <a:spcBef>
          <a:spcPct val="0"/>
        </a:spcBef>
        <a:buNone/>
        <a:defRPr sz="3300" b="1" i="0" kern="1200">
          <a:solidFill>
            <a:schemeClr val="accent6"/>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mailto:l-theiss@tti.tamu.edu"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6E14FA15-ABB6-8C40-B9E2-E9EB049C888A}"/>
              </a:ext>
            </a:extLst>
          </p:cNvPr>
          <p:cNvSpPr>
            <a:spLocks noGrp="1"/>
          </p:cNvSpPr>
          <p:nvPr>
            <p:ph type="subTitle" idx="1"/>
          </p:nvPr>
        </p:nvSpPr>
        <p:spPr>
          <a:xfrm>
            <a:off x="4174960" y="1929107"/>
            <a:ext cx="4599764" cy="1077862"/>
          </a:xfrm>
        </p:spPr>
        <p:txBody>
          <a:bodyPr>
            <a:noAutofit/>
          </a:bodyPr>
          <a:lstStyle/>
          <a:p>
            <a:r>
              <a:rPr lang="en-US" sz="2400" dirty="0"/>
              <a:t>Guidance for Safe and Effective Temporary Traffic Control for Two-Lane Roadways</a:t>
            </a:r>
          </a:p>
        </p:txBody>
      </p:sp>
      <p:sp>
        <p:nvSpPr>
          <p:cNvPr id="6" name="Title 5">
            <a:extLst>
              <a:ext uri="{FF2B5EF4-FFF2-40B4-BE49-F238E27FC236}">
                <a16:creationId xmlns:a16="http://schemas.microsoft.com/office/drawing/2014/main" id="{E625EFEA-828C-4845-93C9-1CCBF9C6BC0E}"/>
              </a:ext>
            </a:extLst>
          </p:cNvPr>
          <p:cNvSpPr>
            <a:spLocks noGrp="1"/>
          </p:cNvSpPr>
          <p:nvPr>
            <p:ph type="ctrTitle"/>
          </p:nvPr>
        </p:nvSpPr>
        <p:spPr>
          <a:xfrm>
            <a:off x="4174959" y="639045"/>
            <a:ext cx="4969044" cy="989507"/>
          </a:xfrm>
        </p:spPr>
        <p:txBody>
          <a:bodyPr>
            <a:normAutofit/>
          </a:bodyPr>
          <a:lstStyle/>
          <a:p>
            <a:r>
              <a:rPr lang="en-US" dirty="0"/>
              <a:t>NCHRP 03-132 </a:t>
            </a:r>
          </a:p>
        </p:txBody>
      </p:sp>
      <p:sp>
        <p:nvSpPr>
          <p:cNvPr id="4" name="Subtitle 6">
            <a:extLst>
              <a:ext uri="{FF2B5EF4-FFF2-40B4-BE49-F238E27FC236}">
                <a16:creationId xmlns:a16="http://schemas.microsoft.com/office/drawing/2014/main" id="{6E14FA15-ABB6-8C40-B9E2-E9EB049C888A}"/>
              </a:ext>
            </a:extLst>
          </p:cNvPr>
          <p:cNvSpPr txBox="1">
            <a:spLocks/>
          </p:cNvSpPr>
          <p:nvPr/>
        </p:nvSpPr>
        <p:spPr>
          <a:xfrm>
            <a:off x="4174958" y="3296462"/>
            <a:ext cx="4791577" cy="501815"/>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b="0" i="0" kern="1200">
                <a:solidFill>
                  <a:schemeClr val="tx1"/>
                </a:solidFill>
                <a:latin typeface="Arial" charset="0"/>
                <a:ea typeface="Arial" charset="0"/>
                <a:cs typeface="Arial" charset="0"/>
              </a:defRPr>
            </a:lvl1pPr>
            <a:lvl2pPr marL="342892" indent="0" algn="ctr" defTabSz="685800" rtl="0" eaLnBrk="1" latinLnBrk="0" hangingPunct="1">
              <a:lnSpc>
                <a:spcPct val="90000"/>
              </a:lnSpc>
              <a:spcBef>
                <a:spcPts val="375"/>
              </a:spcBef>
              <a:buFont typeface="Arial" panose="020B0604020202020204" pitchFamily="34" charset="0"/>
              <a:buNone/>
              <a:defRPr sz="1500" b="0" i="0" kern="1200">
                <a:solidFill>
                  <a:schemeClr val="accent5"/>
                </a:solidFill>
                <a:latin typeface="Arial" charset="0"/>
                <a:ea typeface="Arial" charset="0"/>
                <a:cs typeface="Arial" charset="0"/>
              </a:defRPr>
            </a:lvl2pPr>
            <a:lvl3pPr marL="685783" indent="0" algn="ctr" defTabSz="685800" rtl="0" eaLnBrk="1" latinLnBrk="0" hangingPunct="1">
              <a:lnSpc>
                <a:spcPct val="90000"/>
              </a:lnSpc>
              <a:spcBef>
                <a:spcPts val="375"/>
              </a:spcBef>
              <a:buFont typeface="Arial" panose="020B0604020202020204" pitchFamily="34" charset="0"/>
              <a:buNone/>
              <a:defRPr sz="1350" b="0" i="0" kern="1200">
                <a:solidFill>
                  <a:schemeClr val="accent5"/>
                </a:solidFill>
                <a:latin typeface="Arial" charset="0"/>
                <a:ea typeface="Arial" charset="0"/>
                <a:cs typeface="Arial" charset="0"/>
              </a:defRPr>
            </a:lvl3pPr>
            <a:lvl4pPr marL="1028675" indent="0" algn="ctr" defTabSz="685800" rtl="0" eaLnBrk="1" latinLnBrk="0" hangingPunct="1">
              <a:lnSpc>
                <a:spcPct val="90000"/>
              </a:lnSpc>
              <a:spcBef>
                <a:spcPts val="375"/>
              </a:spcBef>
              <a:buFont typeface="Arial" panose="020B0604020202020204" pitchFamily="34" charset="0"/>
              <a:buNone/>
              <a:defRPr sz="1200" b="0" i="0" kern="1200">
                <a:solidFill>
                  <a:schemeClr val="accent5"/>
                </a:solidFill>
                <a:latin typeface="Arial" charset="0"/>
                <a:ea typeface="Arial" charset="0"/>
                <a:cs typeface="Arial" charset="0"/>
              </a:defRPr>
            </a:lvl4pPr>
            <a:lvl5pPr marL="1371566" indent="0" algn="ctr" defTabSz="685800" rtl="0" eaLnBrk="1" latinLnBrk="0" hangingPunct="1">
              <a:lnSpc>
                <a:spcPct val="90000"/>
              </a:lnSpc>
              <a:spcBef>
                <a:spcPts val="375"/>
              </a:spcBef>
              <a:buFont typeface="Arial" panose="020B0604020202020204" pitchFamily="34" charset="0"/>
              <a:buNone/>
              <a:defRPr sz="1200" b="0" i="0" kern="1200">
                <a:solidFill>
                  <a:schemeClr val="accent5"/>
                </a:solidFill>
                <a:latin typeface="Arial" charset="0"/>
                <a:ea typeface="Arial" charset="0"/>
                <a:cs typeface="Arial" charset="0"/>
              </a:defRPr>
            </a:lvl5pPr>
            <a:lvl6pPr marL="1714457"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dirty="0"/>
              <a:t>Electronic Presentation of Research Results</a:t>
            </a:r>
          </a:p>
        </p:txBody>
      </p:sp>
      <p:sp>
        <p:nvSpPr>
          <p:cNvPr id="2" name="TextBox 1"/>
          <p:cNvSpPr txBox="1"/>
          <p:nvPr/>
        </p:nvSpPr>
        <p:spPr>
          <a:xfrm>
            <a:off x="1229989" y="2673429"/>
            <a:ext cx="2290046" cy="1808187"/>
          </a:xfrm>
          <a:prstGeom prst="rect">
            <a:avLst/>
          </a:prstGeom>
          <a:noFill/>
        </p:spPr>
        <p:txBody>
          <a:bodyPr wrap="square" rtlCol="0">
            <a:spAutoFit/>
          </a:bodyPr>
          <a:lstStyle/>
          <a:p>
            <a:r>
              <a:rPr lang="en-US" sz="4400" dirty="0">
                <a:solidFill>
                  <a:schemeClr val="accent2">
                    <a:lumMod val="60000"/>
                    <a:lumOff val="40000"/>
                  </a:schemeClr>
                </a:solidFill>
                <a:latin typeface="Calibri" panose="020F0502020204030204" pitchFamily="34" charset="0"/>
                <a:cs typeface="Calibri" panose="020F0502020204030204" pitchFamily="34" charset="0"/>
              </a:rPr>
              <a:t>DRAFT</a:t>
            </a:r>
          </a:p>
          <a:p>
            <a:endParaRPr lang="en-US" dirty="0">
              <a:solidFill>
                <a:schemeClr val="accent2">
                  <a:lumMod val="60000"/>
                  <a:lumOff val="40000"/>
                </a:schemeClr>
              </a:solidFill>
              <a:latin typeface="Calibri" panose="020F0502020204030204" pitchFamily="34" charset="0"/>
              <a:cs typeface="Calibri" panose="020F0502020204030204" pitchFamily="34" charset="0"/>
            </a:endParaRPr>
          </a:p>
          <a:p>
            <a:r>
              <a:rPr lang="en-US" dirty="0">
                <a:solidFill>
                  <a:schemeClr val="accent2">
                    <a:lumMod val="60000"/>
                    <a:lumOff val="40000"/>
                  </a:schemeClr>
                </a:solidFill>
                <a:latin typeface="Calibri" panose="020F0502020204030204" pitchFamily="34" charset="0"/>
                <a:cs typeface="Calibri" panose="020F0502020204030204" pitchFamily="34" charset="0"/>
              </a:rPr>
              <a:t>SUBJECT TO REVISION BASED ON PANEL FEEDBACK AND EDITIORIAL REVIEW OF DRAFT RESEARCH REPORT</a:t>
            </a:r>
          </a:p>
        </p:txBody>
      </p:sp>
    </p:spTree>
    <p:extLst>
      <p:ext uri="{BB962C8B-B14F-4D97-AF65-F5344CB8AC3E}">
        <p14:creationId xmlns:p14="http://schemas.microsoft.com/office/powerpoint/2010/main" val="2049677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462"/>
            <a:ext cx="7886700" cy="994172"/>
          </a:xfrm>
        </p:spPr>
        <p:txBody>
          <a:bodyPr/>
          <a:lstStyle/>
          <a:p>
            <a:r>
              <a:rPr lang="en-US" dirty="0"/>
              <a:t>Focus Group Discussions</a:t>
            </a:r>
          </a:p>
        </p:txBody>
      </p:sp>
      <p:sp>
        <p:nvSpPr>
          <p:cNvPr id="3" name="Content Placeholder 2"/>
          <p:cNvSpPr>
            <a:spLocks noGrp="1"/>
          </p:cNvSpPr>
          <p:nvPr>
            <p:ph idx="1"/>
          </p:nvPr>
        </p:nvSpPr>
        <p:spPr>
          <a:xfrm>
            <a:off x="561975" y="804307"/>
            <a:ext cx="7886700" cy="4272518"/>
          </a:xfrm>
        </p:spPr>
        <p:txBody>
          <a:bodyPr>
            <a:normAutofit lnSpcReduction="10000"/>
          </a:bodyPr>
          <a:lstStyle/>
          <a:p>
            <a:r>
              <a:rPr lang="en-US" sz="2300" dirty="0"/>
              <a:t>Goals</a:t>
            </a:r>
          </a:p>
          <a:p>
            <a:pPr lvl="1"/>
            <a:r>
              <a:rPr lang="en-US" dirty="0"/>
              <a:t>Identify work activities performed on two-lane roads</a:t>
            </a:r>
          </a:p>
          <a:p>
            <a:pPr lvl="1"/>
            <a:r>
              <a:rPr lang="en-US" dirty="0"/>
              <a:t>Discuss temporary traffic control (TTC) strategies used for work activities</a:t>
            </a:r>
          </a:p>
          <a:p>
            <a:pPr lvl="1"/>
            <a:r>
              <a:rPr lang="en-US" dirty="0"/>
              <a:t>Document any decision-making factors considered</a:t>
            </a:r>
          </a:p>
          <a:p>
            <a:pPr lvl="1"/>
            <a:r>
              <a:rPr lang="en-US" dirty="0"/>
              <a:t>Identify worker challenges with deploying selected TTC</a:t>
            </a:r>
          </a:p>
          <a:p>
            <a:pPr lvl="1"/>
            <a:r>
              <a:rPr lang="en-US" dirty="0"/>
              <a:t>Document suggestions for improving safety and effectiveness of work operations.</a:t>
            </a:r>
          </a:p>
          <a:p>
            <a:r>
              <a:rPr lang="en-US" sz="2300" dirty="0"/>
              <a:t>Locations</a:t>
            </a:r>
          </a:p>
          <a:p>
            <a:pPr lvl="1"/>
            <a:r>
              <a:rPr lang="en-US" dirty="0"/>
              <a:t>Montana (5 focus groups; 27 participants)</a:t>
            </a:r>
          </a:p>
          <a:p>
            <a:pPr lvl="1"/>
            <a:r>
              <a:rPr lang="en-US" dirty="0"/>
              <a:t>Ohio (3 focus groups; 13 participants)</a:t>
            </a:r>
          </a:p>
          <a:p>
            <a:pPr lvl="1"/>
            <a:r>
              <a:rPr lang="en-US" dirty="0"/>
              <a:t>Virginia (listening session at National Work Zone Management Conference; 44 participants)</a:t>
            </a:r>
          </a:p>
          <a:p>
            <a:pPr lvl="1"/>
            <a:r>
              <a:rPr lang="en-US" dirty="0"/>
              <a:t>Texas (listening session at American Traffic Safety Services Association Texas Chapter meeting; 44 participants)</a:t>
            </a:r>
          </a:p>
        </p:txBody>
      </p:sp>
    </p:spTree>
    <p:extLst>
      <p:ext uri="{BB962C8B-B14F-4D97-AF65-F5344CB8AC3E}">
        <p14:creationId xmlns:p14="http://schemas.microsoft.com/office/powerpoint/2010/main" val="2929032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Activities Identified</a:t>
            </a:r>
          </a:p>
        </p:txBody>
      </p:sp>
      <p:sp>
        <p:nvSpPr>
          <p:cNvPr id="3" name="Content Placeholder 2"/>
          <p:cNvSpPr>
            <a:spLocks noGrp="1"/>
          </p:cNvSpPr>
          <p:nvPr>
            <p:ph idx="1"/>
          </p:nvPr>
        </p:nvSpPr>
        <p:spPr>
          <a:xfrm>
            <a:off x="628650" y="1289698"/>
            <a:ext cx="3551464" cy="3263504"/>
          </a:xfrm>
        </p:spPr>
        <p:txBody>
          <a:bodyPr/>
          <a:lstStyle/>
          <a:p>
            <a:r>
              <a:rPr lang="en-US" dirty="0" err="1"/>
              <a:t>Berming</a:t>
            </a:r>
            <a:r>
              <a:rPr lang="en-US" dirty="0"/>
              <a:t>/shoulder work</a:t>
            </a:r>
          </a:p>
          <a:p>
            <a:r>
              <a:rPr lang="en-US" dirty="0"/>
              <a:t>Chip sealing</a:t>
            </a:r>
          </a:p>
          <a:p>
            <a:r>
              <a:rPr lang="en-US" dirty="0"/>
              <a:t>Core drilling</a:t>
            </a:r>
          </a:p>
          <a:p>
            <a:r>
              <a:rPr lang="en-US" dirty="0"/>
              <a:t>Crack sealing</a:t>
            </a:r>
          </a:p>
          <a:p>
            <a:r>
              <a:rPr lang="en-US" dirty="0"/>
              <a:t>Debris removal</a:t>
            </a:r>
          </a:p>
          <a:p>
            <a:r>
              <a:rPr lang="en-US" dirty="0"/>
              <a:t>Delineator maintenance</a:t>
            </a:r>
          </a:p>
          <a:p>
            <a:r>
              <a:rPr lang="en-US" dirty="0"/>
              <a:t>Guardrail work</a:t>
            </a:r>
          </a:p>
          <a:p>
            <a:r>
              <a:rPr lang="en-US" dirty="0"/>
              <a:t>Herbicide spraying</a:t>
            </a:r>
          </a:p>
          <a:p>
            <a:endParaRPr lang="en-US" dirty="0"/>
          </a:p>
        </p:txBody>
      </p:sp>
      <p:sp>
        <p:nvSpPr>
          <p:cNvPr id="4" name="Content Placeholder 2"/>
          <p:cNvSpPr txBox="1">
            <a:spLocks/>
          </p:cNvSpPr>
          <p:nvPr/>
        </p:nvSpPr>
        <p:spPr>
          <a:xfrm>
            <a:off x="4963885" y="1289698"/>
            <a:ext cx="3987609"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Litter pickup</a:t>
            </a:r>
          </a:p>
          <a:p>
            <a:r>
              <a:rPr lang="en-US" dirty="0"/>
              <a:t>RPM installation/replacement</a:t>
            </a:r>
          </a:p>
          <a:p>
            <a:r>
              <a:rPr lang="en-US" dirty="0"/>
              <a:t>Sign installation/maintenance</a:t>
            </a:r>
          </a:p>
          <a:p>
            <a:r>
              <a:rPr lang="en-US" dirty="0"/>
              <a:t>Snow/ice activities</a:t>
            </a:r>
          </a:p>
          <a:p>
            <a:r>
              <a:rPr lang="en-US" dirty="0"/>
              <a:t>Striping</a:t>
            </a:r>
          </a:p>
          <a:p>
            <a:r>
              <a:rPr lang="en-US" dirty="0"/>
              <a:t>Sweeping</a:t>
            </a:r>
          </a:p>
          <a:p>
            <a:r>
              <a:rPr lang="en-US" dirty="0"/>
              <a:t>Tree trimming</a:t>
            </a:r>
          </a:p>
          <a:p>
            <a:r>
              <a:rPr lang="en-US" dirty="0"/>
              <a:t>TTC setup &amp; removal</a:t>
            </a:r>
          </a:p>
        </p:txBody>
      </p:sp>
    </p:spTree>
    <p:extLst>
      <p:ext uri="{BB962C8B-B14F-4D97-AF65-F5344CB8AC3E}">
        <p14:creationId xmlns:p14="http://schemas.microsoft.com/office/powerpoint/2010/main" val="1969347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1964"/>
            <a:ext cx="7886700" cy="994172"/>
          </a:xfrm>
        </p:spPr>
        <p:txBody>
          <a:bodyPr/>
          <a:lstStyle/>
          <a:p>
            <a:r>
              <a:rPr lang="en-US" dirty="0"/>
              <a:t>Factors Affecting TTC Decisions</a:t>
            </a:r>
          </a:p>
        </p:txBody>
      </p:sp>
      <p:sp>
        <p:nvSpPr>
          <p:cNvPr id="3" name="Content Placeholder 2"/>
          <p:cNvSpPr>
            <a:spLocks noGrp="1"/>
          </p:cNvSpPr>
          <p:nvPr>
            <p:ph idx="1"/>
          </p:nvPr>
        </p:nvSpPr>
        <p:spPr>
          <a:xfrm>
            <a:off x="628650" y="1096135"/>
            <a:ext cx="3551464" cy="3620243"/>
          </a:xfrm>
        </p:spPr>
        <p:txBody>
          <a:bodyPr>
            <a:normAutofit/>
          </a:bodyPr>
          <a:lstStyle/>
          <a:p>
            <a:r>
              <a:rPr lang="en-US" dirty="0"/>
              <a:t>Land use</a:t>
            </a:r>
          </a:p>
          <a:p>
            <a:r>
              <a:rPr lang="en-US" dirty="0"/>
              <a:t>Terrain</a:t>
            </a:r>
          </a:p>
          <a:p>
            <a:r>
              <a:rPr lang="en-US" dirty="0"/>
              <a:t>Sight distance</a:t>
            </a:r>
          </a:p>
          <a:p>
            <a:r>
              <a:rPr lang="en-US" dirty="0"/>
              <a:t>Speed limit</a:t>
            </a:r>
          </a:p>
          <a:p>
            <a:r>
              <a:rPr lang="en-US" dirty="0"/>
              <a:t>Pavement width</a:t>
            </a:r>
          </a:p>
          <a:p>
            <a:r>
              <a:rPr lang="en-US" dirty="0"/>
              <a:t>Shoulder availability</a:t>
            </a:r>
          </a:p>
          <a:p>
            <a:r>
              <a:rPr lang="en-US" dirty="0"/>
              <a:t>Traffic volume &amp; mix</a:t>
            </a:r>
          </a:p>
          <a:p>
            <a:r>
              <a:rPr lang="en-US" dirty="0"/>
              <a:t>Side roads/driveways</a:t>
            </a:r>
          </a:p>
          <a:p>
            <a:r>
              <a:rPr lang="en-US" dirty="0"/>
              <a:t>Time of day</a:t>
            </a:r>
          </a:p>
          <a:p>
            <a:endParaRPr lang="en-US" dirty="0"/>
          </a:p>
        </p:txBody>
      </p:sp>
      <p:sp>
        <p:nvSpPr>
          <p:cNvPr id="4" name="Content Placeholder 2"/>
          <p:cNvSpPr txBox="1">
            <a:spLocks/>
          </p:cNvSpPr>
          <p:nvPr/>
        </p:nvSpPr>
        <p:spPr>
          <a:xfrm>
            <a:off x="4963885" y="1093298"/>
            <a:ext cx="3987609" cy="400121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Season/weather conditions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Location</a:t>
            </a:r>
            <a:r>
              <a:rPr kumimoji="0" lang="en-US" sz="2100" b="0" i="0" u="none" strike="noStrike" kern="1200" cap="none" spc="0" normalizeH="0" noProof="0" dirty="0">
                <a:ln>
                  <a:noFill/>
                </a:ln>
                <a:solidFill>
                  <a:srgbClr val="5E5E5E"/>
                </a:solidFill>
                <a:effectLst/>
                <a:uLnTx/>
                <a:uFillTx/>
                <a:latin typeface="Arial" charset="0"/>
                <a:cs typeface="Arial" charset="0"/>
              </a:rPr>
              <a:t> of work</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baseline="0" dirty="0">
                <a:solidFill>
                  <a:srgbClr val="5E5E5E"/>
                </a:solidFill>
              </a:rPr>
              <a:t>Progression of work</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noProof="0" dirty="0">
                <a:ln>
                  <a:noFill/>
                </a:ln>
                <a:solidFill>
                  <a:srgbClr val="5E5E5E"/>
                </a:solidFill>
                <a:effectLst/>
                <a:uLnTx/>
                <a:uFillTx/>
                <a:latin typeface="Arial" charset="0"/>
                <a:cs typeface="Arial" charset="0"/>
              </a:rPr>
              <a:t>Length of required work space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noProof="0" dirty="0">
                <a:solidFill>
                  <a:srgbClr val="5E5E5E"/>
                </a:solidFill>
              </a:rPr>
              <a:t>Opportunities for passing</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dirty="0">
                <a:ln>
                  <a:noFill/>
                </a:ln>
                <a:solidFill>
                  <a:srgbClr val="5E5E5E"/>
                </a:solidFill>
                <a:effectLst/>
                <a:uLnTx/>
                <a:uFillTx/>
                <a:latin typeface="Arial" charset="0"/>
                <a:cs typeface="Arial" charset="0"/>
              </a:rPr>
              <a:t>Workers</a:t>
            </a:r>
            <a:r>
              <a:rPr kumimoji="0" lang="en-US" sz="2100" b="0" i="0" u="none" strike="noStrike" kern="1200" cap="none" spc="0" normalizeH="0" dirty="0">
                <a:ln>
                  <a:noFill/>
                </a:ln>
                <a:solidFill>
                  <a:srgbClr val="5E5E5E"/>
                </a:solidFill>
                <a:effectLst/>
                <a:uLnTx/>
                <a:uFillTx/>
                <a:latin typeface="Arial" charset="0"/>
                <a:cs typeface="Arial" charset="0"/>
              </a:rPr>
              <a:t> on foot</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baseline="0" noProof="0" dirty="0">
                <a:solidFill>
                  <a:srgbClr val="5E5E5E"/>
                </a:solidFill>
              </a:rPr>
              <a:t>Agency</a:t>
            </a:r>
            <a:r>
              <a:rPr lang="en-US" noProof="0" dirty="0">
                <a:solidFill>
                  <a:srgbClr val="5E5E5E"/>
                </a:solidFill>
              </a:rPr>
              <a:t> policies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Foreman’s i</a:t>
            </a:r>
            <a:r>
              <a:rPr kumimoji="0" lang="en-US" sz="2100" b="0" i="0" u="none" strike="noStrike" kern="1200" cap="none" spc="0" normalizeH="0" baseline="0" dirty="0">
                <a:ln>
                  <a:noFill/>
                </a:ln>
                <a:solidFill>
                  <a:srgbClr val="5E5E5E"/>
                </a:solidFill>
                <a:effectLst/>
                <a:uLnTx/>
                <a:uFillTx/>
                <a:latin typeface="Arial" charset="0"/>
                <a:cs typeface="Arial" charset="0"/>
              </a:rPr>
              <a:t>nstitutional</a:t>
            </a:r>
            <a:r>
              <a:rPr kumimoji="0" lang="en-US" sz="2100" b="0" i="0" u="none" strike="noStrike" kern="1200" cap="none" spc="0" normalizeH="0" dirty="0">
                <a:ln>
                  <a:noFill/>
                </a:ln>
                <a:solidFill>
                  <a:srgbClr val="5E5E5E"/>
                </a:solidFill>
                <a:effectLst/>
                <a:uLnTx/>
                <a:uFillTx/>
                <a:latin typeface="Arial" charset="0"/>
                <a:cs typeface="Arial" charset="0"/>
              </a:rPr>
              <a:t> knowledge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baseline="0" noProof="0" dirty="0">
                <a:solidFill>
                  <a:srgbClr val="5E5E5E"/>
                </a:solidFill>
              </a:rPr>
              <a:t>Observation of traffic</a:t>
            </a:r>
            <a:endParaRPr kumimoji="0" lang="en-US" sz="2100" b="0" i="0" u="none" strike="noStrike" kern="1200" cap="none" spc="0" normalizeH="0" baseline="0" noProof="0" dirty="0">
              <a:ln>
                <a:noFill/>
              </a:ln>
              <a:solidFill>
                <a:srgbClr val="5E5E5E"/>
              </a:solidFill>
              <a:effectLst/>
              <a:uLnTx/>
              <a:uFillTx/>
              <a:latin typeface="Arial" charset="0"/>
              <a:cs typeface="Arial" charset="0"/>
            </a:endParaRPr>
          </a:p>
        </p:txBody>
      </p:sp>
    </p:spTree>
    <p:extLst>
      <p:ext uri="{BB962C8B-B14F-4D97-AF65-F5344CB8AC3E}">
        <p14:creationId xmlns:p14="http://schemas.microsoft.com/office/powerpoint/2010/main" val="3523443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Worker Challenges</a:t>
            </a:r>
          </a:p>
        </p:txBody>
      </p:sp>
      <p:sp>
        <p:nvSpPr>
          <p:cNvPr id="3" name="Content Placeholder 2"/>
          <p:cNvSpPr>
            <a:spLocks noGrp="1"/>
          </p:cNvSpPr>
          <p:nvPr>
            <p:ph idx="1"/>
          </p:nvPr>
        </p:nvSpPr>
        <p:spPr>
          <a:xfrm>
            <a:off x="628650" y="1197769"/>
            <a:ext cx="7886700" cy="3263504"/>
          </a:xfrm>
        </p:spPr>
        <p:txBody>
          <a:bodyPr/>
          <a:lstStyle/>
          <a:p>
            <a:r>
              <a:rPr lang="en-US" dirty="0"/>
              <a:t>Unpredictable driver behavior</a:t>
            </a:r>
          </a:p>
          <a:p>
            <a:pPr lvl="1"/>
            <a:r>
              <a:rPr lang="en-US" dirty="0"/>
              <a:t>Disobeying DO NOT PASS signs, passing errors, distracted/inattentive, impaired, speeding, tailgating, etc.)</a:t>
            </a:r>
          </a:p>
          <a:p>
            <a:r>
              <a:rPr lang="en-US" dirty="0"/>
              <a:t>Communicating passing instructions to drivers</a:t>
            </a:r>
          </a:p>
          <a:p>
            <a:r>
              <a:rPr lang="en-US" dirty="0"/>
              <a:t>Managing side road traffic</a:t>
            </a:r>
          </a:p>
          <a:p>
            <a:r>
              <a:rPr lang="en-US" dirty="0"/>
              <a:t>Determining maximum acceptable distance from stationary signs</a:t>
            </a:r>
          </a:p>
          <a:p>
            <a:r>
              <a:rPr lang="en-US" dirty="0"/>
              <a:t>Insufficient staffing and equipment resources</a:t>
            </a:r>
          </a:p>
          <a:p>
            <a:r>
              <a:rPr lang="en-US" dirty="0"/>
              <a:t>Managing length of convoy</a:t>
            </a:r>
          </a:p>
        </p:txBody>
      </p:sp>
    </p:spTree>
    <p:extLst>
      <p:ext uri="{BB962C8B-B14F-4D97-AF65-F5344CB8AC3E}">
        <p14:creationId xmlns:p14="http://schemas.microsoft.com/office/powerpoint/2010/main" val="2399763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628649" y="1369219"/>
            <a:ext cx="8164715" cy="3263504"/>
          </a:xfrm>
        </p:spPr>
        <p:txBody>
          <a:bodyPr/>
          <a:lstStyle/>
          <a:p>
            <a:r>
              <a:rPr lang="en-US" dirty="0"/>
              <a:t>Mobile operation characteristics (convoy length, speed, and number of vehicles to pass) can be challenging for drivers to estimate.</a:t>
            </a:r>
          </a:p>
          <a:p>
            <a:r>
              <a:rPr lang="en-US" dirty="0"/>
              <a:t>There are many different types of work activities performed as mobile operations.</a:t>
            </a:r>
          </a:p>
          <a:p>
            <a:r>
              <a:rPr lang="en-US" dirty="0"/>
              <a:t>TTC decisions are typically based on knowledge of and past experiences on each roadway.</a:t>
            </a:r>
          </a:p>
          <a:p>
            <a:r>
              <a:rPr lang="en-US" dirty="0"/>
              <a:t>These TTC decisions consider many different factors, so it is a complex process.</a:t>
            </a:r>
          </a:p>
        </p:txBody>
      </p:sp>
    </p:spTree>
    <p:extLst>
      <p:ext uri="{BB962C8B-B14F-4D97-AF65-F5344CB8AC3E}">
        <p14:creationId xmlns:p14="http://schemas.microsoft.com/office/powerpoint/2010/main" val="3631074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Analysis of Potential Solutions</a:t>
            </a:r>
          </a:p>
        </p:txBody>
      </p:sp>
      <p:sp>
        <p:nvSpPr>
          <p:cNvPr id="3" name="Text Placeholder 2"/>
          <p:cNvSpPr>
            <a:spLocks noGrp="1"/>
          </p:cNvSpPr>
          <p:nvPr>
            <p:ph type="body" idx="1"/>
          </p:nvPr>
        </p:nvSpPr>
        <p:spPr/>
        <p:txBody>
          <a:bodyPr/>
          <a:lstStyle/>
          <a:p>
            <a:r>
              <a:rPr lang="en-US" dirty="0"/>
              <a:t>Task 4</a:t>
            </a:r>
          </a:p>
        </p:txBody>
      </p:sp>
    </p:spTree>
    <p:extLst>
      <p:ext uri="{BB962C8B-B14F-4D97-AF65-F5344CB8AC3E}">
        <p14:creationId xmlns:p14="http://schemas.microsoft.com/office/powerpoint/2010/main" val="3363760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Root Cause Analysis</a:t>
            </a: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Diagram 5"/>
          <p:cNvGraphicFramePr>
            <a:graphicFrameLocks noChangeAspect="1"/>
          </p:cNvGraphicFramePr>
          <p:nvPr>
            <p:extLst>
              <p:ext uri="{D42A27DB-BD31-4B8C-83A1-F6EECF244321}">
                <p14:modId xmlns:p14="http://schemas.microsoft.com/office/powerpoint/2010/main" val="802768631"/>
              </p:ext>
            </p:extLst>
          </p:nvPr>
        </p:nvGraphicFramePr>
        <p:xfrm>
          <a:off x="405635" y="1380957"/>
          <a:ext cx="5431555" cy="2884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118576" y="2005289"/>
            <a:ext cx="3337905" cy="461665"/>
          </a:xfrm>
          <a:prstGeom prst="rect">
            <a:avLst/>
          </a:prstGeom>
          <a:noFill/>
        </p:spPr>
        <p:txBody>
          <a:bodyPr wrap="square" rtlCol="0">
            <a:spAutoFit/>
          </a:bodyPr>
          <a:lstStyle/>
          <a:p>
            <a:r>
              <a:rPr lang="en-US" sz="2400" i="1" dirty="0"/>
              <a:t>Why do they occur?</a:t>
            </a:r>
          </a:p>
        </p:txBody>
      </p:sp>
      <p:sp>
        <p:nvSpPr>
          <p:cNvPr id="9" name="TextBox 8"/>
          <p:cNvSpPr txBox="1"/>
          <p:nvPr/>
        </p:nvSpPr>
        <p:spPr>
          <a:xfrm>
            <a:off x="4782838" y="1432550"/>
            <a:ext cx="3845523" cy="461665"/>
          </a:xfrm>
          <a:prstGeom prst="rect">
            <a:avLst/>
          </a:prstGeom>
          <a:noFill/>
        </p:spPr>
        <p:txBody>
          <a:bodyPr wrap="square" rtlCol="0">
            <a:spAutoFit/>
          </a:bodyPr>
          <a:lstStyle/>
          <a:p>
            <a:r>
              <a:rPr lang="en-US" sz="2400" i="1" dirty="0"/>
              <a:t>What are the problem(s)?</a:t>
            </a:r>
          </a:p>
        </p:txBody>
      </p:sp>
      <p:sp>
        <p:nvSpPr>
          <p:cNvPr id="10" name="TextBox 9"/>
          <p:cNvSpPr txBox="1"/>
          <p:nvPr/>
        </p:nvSpPr>
        <p:spPr>
          <a:xfrm>
            <a:off x="5355849" y="2585040"/>
            <a:ext cx="3753853" cy="461665"/>
          </a:xfrm>
          <a:prstGeom prst="rect">
            <a:avLst/>
          </a:prstGeom>
          <a:noFill/>
        </p:spPr>
        <p:txBody>
          <a:bodyPr wrap="square" rtlCol="0">
            <a:spAutoFit/>
          </a:bodyPr>
          <a:lstStyle/>
          <a:p>
            <a:r>
              <a:rPr lang="en-US" sz="2400" i="1" dirty="0"/>
              <a:t>What are the consequences?</a:t>
            </a:r>
          </a:p>
        </p:txBody>
      </p:sp>
      <p:sp>
        <p:nvSpPr>
          <p:cNvPr id="11" name="TextBox 10"/>
          <p:cNvSpPr txBox="1"/>
          <p:nvPr/>
        </p:nvSpPr>
        <p:spPr>
          <a:xfrm>
            <a:off x="5645753" y="3157779"/>
            <a:ext cx="3753853" cy="461665"/>
          </a:xfrm>
          <a:prstGeom prst="rect">
            <a:avLst/>
          </a:prstGeom>
          <a:noFill/>
        </p:spPr>
        <p:txBody>
          <a:bodyPr wrap="square" rtlCol="0">
            <a:spAutoFit/>
          </a:bodyPr>
          <a:lstStyle/>
          <a:p>
            <a:r>
              <a:rPr lang="en-US" sz="2400" i="1" dirty="0"/>
              <a:t>What are the solutions?</a:t>
            </a:r>
          </a:p>
        </p:txBody>
      </p:sp>
    </p:spTree>
    <p:extLst>
      <p:ext uri="{BB962C8B-B14F-4D97-AF65-F5344CB8AC3E}">
        <p14:creationId xmlns:p14="http://schemas.microsoft.com/office/powerpoint/2010/main" val="3415288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9071"/>
            <a:ext cx="7886700" cy="994172"/>
          </a:xfrm>
        </p:spPr>
        <p:txBody>
          <a:bodyPr>
            <a:normAutofit fontScale="90000"/>
          </a:bodyPr>
          <a:lstStyle/>
          <a:p>
            <a:r>
              <a:rPr lang="en-US" dirty="0"/>
              <a:t>Problem Investigation and Identification</a:t>
            </a:r>
          </a:p>
        </p:txBody>
      </p:sp>
      <p:sp>
        <p:nvSpPr>
          <p:cNvPr id="3" name="Content Placeholder 2"/>
          <p:cNvSpPr>
            <a:spLocks noGrp="1"/>
          </p:cNvSpPr>
          <p:nvPr>
            <p:ph idx="1"/>
          </p:nvPr>
        </p:nvSpPr>
        <p:spPr>
          <a:xfrm>
            <a:off x="628650" y="1492973"/>
            <a:ext cx="7886700" cy="2682517"/>
          </a:xfrm>
        </p:spPr>
        <p:txBody>
          <a:bodyPr>
            <a:normAutofit/>
          </a:bodyPr>
          <a:lstStyle/>
          <a:p>
            <a:pPr marL="0" indent="0">
              <a:buNone/>
            </a:pPr>
            <a:r>
              <a:rPr lang="en-US" dirty="0"/>
              <a:t>Focus groups identified three common problematic driver behaviors:</a:t>
            </a:r>
          </a:p>
          <a:p>
            <a:pPr marL="0" indent="0">
              <a:buNone/>
            </a:pPr>
            <a:endParaRPr lang="en-US" dirty="0"/>
          </a:p>
          <a:p>
            <a:pPr marL="457200" indent="-457200">
              <a:buFont typeface="+mj-lt"/>
              <a:buAutoNum type="arabicPeriod"/>
            </a:pPr>
            <a:r>
              <a:rPr lang="en-US" dirty="0"/>
              <a:t>Disobeying DO NOT PASS signs</a:t>
            </a:r>
          </a:p>
          <a:p>
            <a:pPr marL="457200" indent="-457200">
              <a:buFont typeface="+mj-lt"/>
              <a:buAutoNum type="arabicPeriod"/>
            </a:pPr>
            <a:r>
              <a:rPr lang="en-US" dirty="0"/>
              <a:t>Cutting between work vehicles</a:t>
            </a:r>
          </a:p>
          <a:p>
            <a:pPr marL="457200" indent="-457200">
              <a:buFont typeface="+mj-lt"/>
              <a:buAutoNum type="arabicPeriod"/>
            </a:pPr>
            <a:r>
              <a:rPr lang="en-US" dirty="0"/>
              <a:t>Being unaware of the presence of the work operation</a:t>
            </a:r>
          </a:p>
        </p:txBody>
      </p:sp>
      <p:grpSp>
        <p:nvGrpSpPr>
          <p:cNvPr id="5" name="Group 4"/>
          <p:cNvGrpSpPr/>
          <p:nvPr/>
        </p:nvGrpSpPr>
        <p:grpSpPr>
          <a:xfrm>
            <a:off x="1" y="4468872"/>
            <a:ext cx="1842550" cy="674628"/>
            <a:chOff x="2711053" y="6692"/>
            <a:chExt cx="2464593" cy="1478756"/>
          </a:xfrm>
        </p:grpSpPr>
        <p:sp>
          <p:nvSpPr>
            <p:cNvPr id="6" name="Rectangle 5"/>
            <p:cNvSpPr/>
            <p:nvPr/>
          </p:nvSpPr>
          <p:spPr>
            <a:xfrm>
              <a:off x="2711053" y="6692"/>
              <a:ext cx="2464593" cy="1478756"/>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7" name="TextBox 6"/>
            <p:cNvSpPr txBox="1"/>
            <p:nvPr/>
          </p:nvSpPr>
          <p:spPr>
            <a:xfrm>
              <a:off x="2711053" y="6692"/>
              <a:ext cx="2464593" cy="1478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3200" kern="1200" dirty="0"/>
                <a:t>Step 1</a:t>
              </a:r>
            </a:p>
          </p:txBody>
        </p:sp>
      </p:grpSp>
    </p:spTree>
    <p:extLst>
      <p:ext uri="{BB962C8B-B14F-4D97-AF65-F5344CB8AC3E}">
        <p14:creationId xmlns:p14="http://schemas.microsoft.com/office/powerpoint/2010/main" val="6354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9071"/>
            <a:ext cx="7886700" cy="994172"/>
          </a:xfrm>
        </p:spPr>
        <p:txBody>
          <a:bodyPr>
            <a:normAutofit fontScale="90000"/>
          </a:bodyPr>
          <a:lstStyle/>
          <a:p>
            <a:r>
              <a:rPr lang="en-US" dirty="0"/>
              <a:t>Problem 1. Disobeying DO NOT PASS Signs</a:t>
            </a:r>
          </a:p>
        </p:txBody>
      </p:sp>
      <p:sp>
        <p:nvSpPr>
          <p:cNvPr id="3" name="Content Placeholder 2"/>
          <p:cNvSpPr>
            <a:spLocks noGrp="1"/>
          </p:cNvSpPr>
          <p:nvPr>
            <p:ph idx="1"/>
          </p:nvPr>
        </p:nvSpPr>
        <p:spPr>
          <a:xfrm>
            <a:off x="422395" y="1500905"/>
            <a:ext cx="8432848" cy="3263504"/>
          </a:xfrm>
        </p:spPr>
        <p:txBody>
          <a:bodyPr/>
          <a:lstStyle/>
          <a:p>
            <a:r>
              <a:rPr lang="en-US" dirty="0"/>
              <a:t>Intentional</a:t>
            </a:r>
          </a:p>
          <a:p>
            <a:pPr lvl="1"/>
            <a:r>
              <a:rPr lang="en-US" dirty="0"/>
              <a:t>Convoy is blocking their destination (driveway, exit, or cross-street turn lane)</a:t>
            </a:r>
          </a:p>
          <a:p>
            <a:pPr lvl="1"/>
            <a:r>
              <a:rPr lang="en-US" dirty="0"/>
              <a:t>Impatient driver wants to pass, even incrementally</a:t>
            </a:r>
          </a:p>
        </p:txBody>
      </p:sp>
      <p:sp>
        <p:nvSpPr>
          <p:cNvPr id="4" name="TextBox 3"/>
          <p:cNvSpPr txBox="1"/>
          <p:nvPr/>
        </p:nvSpPr>
        <p:spPr>
          <a:xfrm>
            <a:off x="876157" y="902410"/>
            <a:ext cx="6954682" cy="461665"/>
          </a:xfrm>
          <a:prstGeom prst="rect">
            <a:avLst/>
          </a:prstGeom>
          <a:noFill/>
        </p:spPr>
        <p:txBody>
          <a:bodyPr wrap="square" rtlCol="0">
            <a:spAutoFit/>
          </a:bodyPr>
          <a:lstStyle/>
          <a:p>
            <a:pPr algn="ctr"/>
            <a:r>
              <a:rPr lang="en-US" sz="2400" i="1" dirty="0"/>
              <a:t>Why do these events occur?</a:t>
            </a:r>
          </a:p>
        </p:txBody>
      </p:sp>
      <p:grpSp>
        <p:nvGrpSpPr>
          <p:cNvPr id="8" name="Group 7"/>
          <p:cNvGrpSpPr/>
          <p:nvPr/>
        </p:nvGrpSpPr>
        <p:grpSpPr>
          <a:xfrm>
            <a:off x="1840780" y="4455121"/>
            <a:ext cx="1809945" cy="688586"/>
            <a:chOff x="2711053" y="1783103"/>
            <a:chExt cx="2464593" cy="1478756"/>
          </a:xfrm>
        </p:grpSpPr>
        <p:sp>
          <p:nvSpPr>
            <p:cNvPr id="9" name="Rectangle 8"/>
            <p:cNvSpPr/>
            <p:nvPr/>
          </p:nvSpPr>
          <p:spPr>
            <a:xfrm>
              <a:off x="2711053" y="1783103"/>
              <a:ext cx="2464593" cy="1478756"/>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TextBox 9"/>
            <p:cNvSpPr txBox="1"/>
            <p:nvPr/>
          </p:nvSpPr>
          <p:spPr>
            <a:xfrm>
              <a:off x="2711053" y="1783103"/>
              <a:ext cx="2464593" cy="1478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3200" kern="1200" dirty="0"/>
                <a:t>Step 2</a:t>
              </a:r>
            </a:p>
          </p:txBody>
        </p:sp>
      </p:grpSp>
      <p:pic>
        <p:nvPicPr>
          <p:cNvPr id="5" name="Picture 4"/>
          <p:cNvPicPr>
            <a:picLocks noChangeAspect="1"/>
          </p:cNvPicPr>
          <p:nvPr/>
        </p:nvPicPr>
        <p:blipFill rotWithShape="1">
          <a:blip r:embed="rId2"/>
          <a:srcRect l="2365" t="2167" r="2956" b="5285"/>
          <a:stretch/>
        </p:blipFill>
        <p:spPr>
          <a:xfrm>
            <a:off x="5972175" y="2733675"/>
            <a:ext cx="2695575" cy="1771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ontent Placeholder 2"/>
          <p:cNvSpPr txBox="1">
            <a:spLocks/>
          </p:cNvSpPr>
          <p:nvPr/>
        </p:nvSpPr>
        <p:spPr>
          <a:xfrm>
            <a:off x="422395" y="2523409"/>
            <a:ext cx="5169803" cy="187477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Unintentional</a:t>
            </a:r>
          </a:p>
          <a:p>
            <a:pPr lvl="1"/>
            <a:r>
              <a:rPr lang="en-US" dirty="0"/>
              <a:t>Driver does not notice sign</a:t>
            </a:r>
          </a:p>
          <a:p>
            <a:pPr lvl="1"/>
            <a:r>
              <a:rPr lang="en-US" dirty="0"/>
              <a:t>Driver confused as to whether the sign applies at all times (i.e. when sufficient sight distance is available)</a:t>
            </a:r>
          </a:p>
        </p:txBody>
      </p:sp>
    </p:spTree>
    <p:extLst>
      <p:ext uri="{BB962C8B-B14F-4D97-AF65-F5344CB8AC3E}">
        <p14:creationId xmlns:p14="http://schemas.microsoft.com/office/powerpoint/2010/main" val="4100433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9071"/>
            <a:ext cx="7886700" cy="994172"/>
          </a:xfrm>
        </p:spPr>
        <p:txBody>
          <a:bodyPr>
            <a:normAutofit fontScale="90000"/>
          </a:bodyPr>
          <a:lstStyle/>
          <a:p>
            <a:r>
              <a:rPr lang="en-US" dirty="0"/>
              <a:t>Problem 2. Cutting Between Work Vehicles</a:t>
            </a:r>
          </a:p>
        </p:txBody>
      </p:sp>
      <p:sp>
        <p:nvSpPr>
          <p:cNvPr id="3" name="Content Placeholder 2"/>
          <p:cNvSpPr>
            <a:spLocks noGrp="1"/>
          </p:cNvSpPr>
          <p:nvPr>
            <p:ph idx="1"/>
          </p:nvPr>
        </p:nvSpPr>
        <p:spPr>
          <a:xfrm>
            <a:off x="628649" y="1364075"/>
            <a:ext cx="8199091" cy="3263504"/>
          </a:xfrm>
        </p:spPr>
        <p:txBody>
          <a:bodyPr/>
          <a:lstStyle/>
          <a:p>
            <a:r>
              <a:rPr lang="en-US" dirty="0"/>
              <a:t>Intentional</a:t>
            </a:r>
          </a:p>
          <a:p>
            <a:pPr lvl="1"/>
            <a:r>
              <a:rPr lang="en-US" dirty="0"/>
              <a:t>Convoy is blocking their destination (driveway, exit, or cross-street turn lane) </a:t>
            </a:r>
          </a:p>
          <a:p>
            <a:pPr lvl="1"/>
            <a:r>
              <a:rPr lang="en-US" dirty="0"/>
              <a:t>Impatient driver wants to pass, even incrementally</a:t>
            </a:r>
          </a:p>
          <a:p>
            <a:r>
              <a:rPr lang="en-US" dirty="0"/>
              <a:t>Unintentional</a:t>
            </a:r>
          </a:p>
          <a:p>
            <a:pPr lvl="1"/>
            <a:r>
              <a:rPr lang="en-US" dirty="0"/>
              <a:t>Driver confused after entering from side road</a:t>
            </a:r>
          </a:p>
          <a:p>
            <a:pPr lvl="1"/>
            <a:r>
              <a:rPr lang="en-US" dirty="0"/>
              <a:t>Driver uncertainty of convoy length or number of vehicles to pass</a:t>
            </a:r>
          </a:p>
          <a:p>
            <a:pPr lvl="1"/>
            <a:r>
              <a:rPr lang="en-US" dirty="0"/>
              <a:t>Driver uncertainty if incremental passing is permitted</a:t>
            </a:r>
          </a:p>
          <a:p>
            <a:pPr lvl="1"/>
            <a:r>
              <a:rPr lang="en-US" dirty="0"/>
              <a:t>Queue of vehicles follows the first vehicle that passes</a:t>
            </a:r>
          </a:p>
          <a:p>
            <a:pPr lvl="1"/>
            <a:r>
              <a:rPr lang="en-US" dirty="0"/>
              <a:t>Driver unaware of wet paint</a:t>
            </a:r>
          </a:p>
        </p:txBody>
      </p:sp>
      <p:sp>
        <p:nvSpPr>
          <p:cNvPr id="4" name="TextBox 3"/>
          <p:cNvSpPr txBox="1"/>
          <p:nvPr/>
        </p:nvSpPr>
        <p:spPr>
          <a:xfrm>
            <a:off x="876157" y="902410"/>
            <a:ext cx="6954682" cy="461665"/>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18437D"/>
                </a:solidFill>
                <a:effectLst/>
                <a:uLnTx/>
                <a:uFillTx/>
                <a:latin typeface="Calibri" panose="020F0502020204030204"/>
                <a:ea typeface="+mn-ea"/>
                <a:cs typeface="+mn-cs"/>
              </a:rPr>
              <a:t>Why do these events occur?</a:t>
            </a:r>
          </a:p>
        </p:txBody>
      </p:sp>
      <p:grpSp>
        <p:nvGrpSpPr>
          <p:cNvPr id="8" name="Group 7"/>
          <p:cNvGrpSpPr/>
          <p:nvPr/>
        </p:nvGrpSpPr>
        <p:grpSpPr>
          <a:xfrm>
            <a:off x="1840780" y="4455121"/>
            <a:ext cx="1809945" cy="688586"/>
            <a:chOff x="2711053" y="1783103"/>
            <a:chExt cx="2464593" cy="1478756"/>
          </a:xfrm>
        </p:grpSpPr>
        <p:sp>
          <p:nvSpPr>
            <p:cNvPr id="9" name="Rectangle 8"/>
            <p:cNvSpPr/>
            <p:nvPr/>
          </p:nvSpPr>
          <p:spPr>
            <a:xfrm>
              <a:off x="2711053" y="1783103"/>
              <a:ext cx="2464593" cy="1478756"/>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TextBox 9"/>
            <p:cNvSpPr txBox="1"/>
            <p:nvPr/>
          </p:nvSpPr>
          <p:spPr>
            <a:xfrm>
              <a:off x="2711053" y="1783103"/>
              <a:ext cx="2464593" cy="1478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3200" kern="1200" dirty="0"/>
                <a:t>Step 2</a:t>
              </a:r>
            </a:p>
          </p:txBody>
        </p:sp>
      </p:grpSp>
    </p:spTree>
    <p:extLst>
      <p:ext uri="{BB962C8B-B14F-4D97-AF65-F5344CB8AC3E}">
        <p14:creationId xmlns:p14="http://schemas.microsoft.com/office/powerpoint/2010/main" val="1604804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LuAnn Theiss, TTI</a:t>
            </a:r>
          </a:p>
          <a:p>
            <a:r>
              <a:rPr lang="en-US" dirty="0"/>
              <a:t>Gerald Ullman, TTI</a:t>
            </a:r>
          </a:p>
          <a:p>
            <a:r>
              <a:rPr lang="en-US" dirty="0"/>
              <a:t>Geza Pesti, TTI</a:t>
            </a:r>
          </a:p>
          <a:p>
            <a:r>
              <a:rPr lang="en-US" dirty="0"/>
              <a:t>Jon Jackels, SRF Consulting</a:t>
            </a:r>
          </a:p>
        </p:txBody>
      </p:sp>
      <p:sp>
        <p:nvSpPr>
          <p:cNvPr id="3" name="Title 2"/>
          <p:cNvSpPr>
            <a:spLocks noGrp="1"/>
          </p:cNvSpPr>
          <p:nvPr>
            <p:ph type="title"/>
          </p:nvPr>
        </p:nvSpPr>
        <p:spPr/>
        <p:txBody>
          <a:bodyPr/>
          <a:lstStyle/>
          <a:p>
            <a:r>
              <a:rPr lang="en-US" dirty="0"/>
              <a:t>Research Team</a:t>
            </a:r>
          </a:p>
        </p:txBody>
      </p:sp>
      <p:sp>
        <p:nvSpPr>
          <p:cNvPr id="4" name="Subtitle 3"/>
          <p:cNvSpPr>
            <a:spLocks noGrp="1"/>
          </p:cNvSpPr>
          <p:nvPr>
            <p:ph type="subTitle" idx="1"/>
          </p:nvPr>
        </p:nvSpPr>
        <p:spPr>
          <a:xfrm>
            <a:off x="131052" y="3044087"/>
            <a:ext cx="2282889" cy="1933550"/>
          </a:xfrm>
        </p:spPr>
        <p:txBody>
          <a:bodyPr>
            <a:noAutofit/>
          </a:bodyPr>
          <a:lstStyle/>
          <a:p>
            <a:pPr>
              <a:lnSpc>
                <a:spcPct val="100000"/>
              </a:lnSpc>
            </a:pPr>
            <a:r>
              <a:rPr lang="en-US" sz="1000" dirty="0"/>
              <a:t>This work was sponsored by AASHTO, in cooperation with FHWA, and was conducted in the NCHRP.</a:t>
            </a:r>
          </a:p>
          <a:p>
            <a:pPr>
              <a:lnSpc>
                <a:spcPct val="100000"/>
              </a:lnSpc>
            </a:pPr>
            <a:r>
              <a:rPr lang="en-US" sz="1000" dirty="0"/>
              <a:t>This document, not released for publication, is furnished only for review to members of or participants in the work of the NCHRP. This document is to be regarded as fully privileged, and dissemination of the information included herein must be approved by NCHRP.</a:t>
            </a:r>
          </a:p>
        </p:txBody>
      </p:sp>
      <p:sp>
        <p:nvSpPr>
          <p:cNvPr id="5" name="TextBox 4"/>
          <p:cNvSpPr txBox="1"/>
          <p:nvPr/>
        </p:nvSpPr>
        <p:spPr>
          <a:xfrm>
            <a:off x="2857213" y="3753853"/>
            <a:ext cx="6112041" cy="923330"/>
          </a:xfrm>
          <a:prstGeom prst="rect">
            <a:avLst/>
          </a:prstGeom>
          <a:noFill/>
        </p:spPr>
        <p:txBody>
          <a:bodyPr wrap="square" rtlCol="0">
            <a:spAutoFit/>
          </a:bodyPr>
          <a:lstStyle/>
          <a:p>
            <a:r>
              <a:rPr lang="en-US" dirty="0"/>
              <a:t>This is an uncorrected draft as submitted by the contractor. The opinions and conclusions expressed or implied herein are those of the contractor. They are not necessarily those of the Transportation Research Board, the Academies, or the program sponsors.  </a:t>
            </a:r>
          </a:p>
        </p:txBody>
      </p:sp>
    </p:spTree>
    <p:extLst>
      <p:ext uri="{BB962C8B-B14F-4D97-AF65-F5344CB8AC3E}">
        <p14:creationId xmlns:p14="http://schemas.microsoft.com/office/powerpoint/2010/main" val="2553542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39070"/>
            <a:ext cx="8199091" cy="994172"/>
          </a:xfrm>
        </p:spPr>
        <p:txBody>
          <a:bodyPr>
            <a:normAutofit fontScale="90000"/>
          </a:bodyPr>
          <a:lstStyle/>
          <a:p>
            <a:r>
              <a:rPr lang="en-US" dirty="0"/>
              <a:t>Problem 3. Being Unaware of Presence of Work Operation</a:t>
            </a:r>
          </a:p>
        </p:txBody>
      </p:sp>
      <p:sp>
        <p:nvSpPr>
          <p:cNvPr id="3" name="Content Placeholder 2"/>
          <p:cNvSpPr>
            <a:spLocks noGrp="1"/>
          </p:cNvSpPr>
          <p:nvPr>
            <p:ph idx="1"/>
          </p:nvPr>
        </p:nvSpPr>
        <p:spPr>
          <a:xfrm>
            <a:off x="628649" y="1290698"/>
            <a:ext cx="8199091" cy="3263504"/>
          </a:xfrm>
        </p:spPr>
        <p:txBody>
          <a:bodyPr>
            <a:normAutofit/>
          </a:bodyPr>
          <a:lstStyle/>
          <a:p>
            <a:r>
              <a:rPr lang="en-US" dirty="0"/>
              <a:t>Intentional</a:t>
            </a:r>
          </a:p>
          <a:p>
            <a:pPr lvl="1"/>
            <a:r>
              <a:rPr lang="en-US" dirty="0"/>
              <a:t>Distracted/inattentive driver</a:t>
            </a:r>
          </a:p>
          <a:p>
            <a:pPr lvl="1"/>
            <a:r>
              <a:rPr lang="en-US" dirty="0"/>
              <a:t>Impaired driver</a:t>
            </a:r>
          </a:p>
          <a:p>
            <a:pPr lvl="1"/>
            <a:r>
              <a:rPr lang="en-US" dirty="0"/>
              <a:t>Speeding</a:t>
            </a:r>
          </a:p>
          <a:p>
            <a:pPr lvl="1"/>
            <a:r>
              <a:rPr lang="en-US" dirty="0"/>
              <a:t>Tailgating</a:t>
            </a:r>
          </a:p>
          <a:p>
            <a:r>
              <a:rPr lang="en-US" dirty="0"/>
              <a:t>Unintentional</a:t>
            </a:r>
          </a:p>
          <a:p>
            <a:pPr lvl="1"/>
            <a:r>
              <a:rPr lang="en-US" dirty="0"/>
              <a:t>Warning signs missing or too far away</a:t>
            </a:r>
          </a:p>
          <a:p>
            <a:pPr lvl="1"/>
            <a:r>
              <a:rPr lang="en-US" dirty="0"/>
              <a:t>Warning signs not credible</a:t>
            </a:r>
          </a:p>
          <a:p>
            <a:pPr lvl="1"/>
            <a:r>
              <a:rPr lang="en-US" dirty="0"/>
              <a:t>Failure to recognize closing speed</a:t>
            </a:r>
          </a:p>
          <a:p>
            <a:pPr lvl="1"/>
            <a:r>
              <a:rPr lang="en-US" dirty="0"/>
              <a:t>Insufficient sign distance for driver response</a:t>
            </a:r>
          </a:p>
        </p:txBody>
      </p:sp>
      <p:sp>
        <p:nvSpPr>
          <p:cNvPr id="4" name="TextBox 3"/>
          <p:cNvSpPr txBox="1"/>
          <p:nvPr/>
        </p:nvSpPr>
        <p:spPr>
          <a:xfrm>
            <a:off x="828031" y="1031308"/>
            <a:ext cx="6954682" cy="461665"/>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18437D"/>
                </a:solidFill>
                <a:effectLst/>
                <a:uLnTx/>
                <a:uFillTx/>
                <a:latin typeface="Calibri" panose="020F0502020204030204"/>
                <a:ea typeface="+mn-ea"/>
                <a:cs typeface="+mn-cs"/>
              </a:rPr>
              <a:t>Why do these events occur?</a:t>
            </a:r>
          </a:p>
        </p:txBody>
      </p:sp>
      <p:grpSp>
        <p:nvGrpSpPr>
          <p:cNvPr id="9" name="Group 8"/>
          <p:cNvGrpSpPr/>
          <p:nvPr/>
        </p:nvGrpSpPr>
        <p:grpSpPr>
          <a:xfrm>
            <a:off x="1840780" y="4455121"/>
            <a:ext cx="1809945" cy="688586"/>
            <a:chOff x="2711053" y="1783103"/>
            <a:chExt cx="2464593" cy="1478756"/>
          </a:xfrm>
        </p:grpSpPr>
        <p:sp>
          <p:nvSpPr>
            <p:cNvPr id="10" name="Rectangle 9"/>
            <p:cNvSpPr/>
            <p:nvPr/>
          </p:nvSpPr>
          <p:spPr>
            <a:xfrm>
              <a:off x="2711053" y="1783103"/>
              <a:ext cx="2464593" cy="1478756"/>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1" name="TextBox 10"/>
            <p:cNvSpPr txBox="1"/>
            <p:nvPr/>
          </p:nvSpPr>
          <p:spPr>
            <a:xfrm>
              <a:off x="2711053" y="1783103"/>
              <a:ext cx="2464593" cy="1478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3200" kern="1200" dirty="0"/>
                <a:t>Step 2</a:t>
              </a:r>
            </a:p>
          </p:txBody>
        </p:sp>
      </p:grpSp>
      <p:pic>
        <p:nvPicPr>
          <p:cNvPr id="5" name="Picture 4"/>
          <p:cNvPicPr>
            <a:picLocks noChangeAspect="1"/>
          </p:cNvPicPr>
          <p:nvPr/>
        </p:nvPicPr>
        <p:blipFill>
          <a:blip r:embed="rId2"/>
          <a:stretch>
            <a:fillRect/>
          </a:stretch>
        </p:blipFill>
        <p:spPr>
          <a:xfrm>
            <a:off x="5347541" y="1639110"/>
            <a:ext cx="3777409" cy="2307923"/>
          </a:xfrm>
          <a:prstGeom prst="rect">
            <a:avLst/>
          </a:prstGeom>
          <a:ln w="28575">
            <a:solidFill>
              <a:schemeClr val="accent6"/>
            </a:solidFill>
          </a:ln>
        </p:spPr>
      </p:pic>
    </p:spTree>
    <p:extLst>
      <p:ext uri="{BB962C8B-B14F-4D97-AF65-F5344CB8AC3E}">
        <p14:creationId xmlns:p14="http://schemas.microsoft.com/office/powerpoint/2010/main" val="2469232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26051"/>
            <a:ext cx="7886700" cy="994172"/>
          </a:xfrm>
        </p:spPr>
        <p:txBody>
          <a:bodyPr/>
          <a:lstStyle/>
          <a:p>
            <a:r>
              <a:rPr lang="en-US" dirty="0"/>
              <a:t>Analysis</a:t>
            </a:r>
          </a:p>
        </p:txBody>
      </p:sp>
      <p:sp>
        <p:nvSpPr>
          <p:cNvPr id="3" name="Content Placeholder 2"/>
          <p:cNvSpPr>
            <a:spLocks noGrp="1"/>
          </p:cNvSpPr>
          <p:nvPr>
            <p:ph idx="1"/>
          </p:nvPr>
        </p:nvSpPr>
        <p:spPr>
          <a:xfrm>
            <a:off x="596281" y="617623"/>
            <a:ext cx="8295344" cy="4035297"/>
          </a:xfrm>
        </p:spPr>
        <p:txBody>
          <a:bodyPr>
            <a:normAutofit/>
          </a:bodyPr>
          <a:lstStyle/>
          <a:p>
            <a:r>
              <a:rPr lang="en-US" dirty="0"/>
              <a:t>Problem 1. Disobeying DO NOT PASS signs</a:t>
            </a:r>
          </a:p>
          <a:p>
            <a:pPr lvl="1"/>
            <a:r>
              <a:rPr lang="en-US" dirty="0"/>
              <a:t>Collision with oncoming traffic</a:t>
            </a:r>
          </a:p>
          <a:p>
            <a:pPr lvl="1"/>
            <a:r>
              <a:rPr lang="en-US" dirty="0"/>
              <a:t>Secondary collision with workers or equipment</a:t>
            </a:r>
          </a:p>
          <a:p>
            <a:pPr lvl="1"/>
            <a:r>
              <a:rPr lang="en-US" dirty="0"/>
              <a:t>Emergency/evasive maneuver may result in convoy intrusion</a:t>
            </a:r>
          </a:p>
          <a:p>
            <a:pPr lvl="1"/>
            <a:r>
              <a:rPr lang="en-US" dirty="0"/>
              <a:t>Tracking of wet paint</a:t>
            </a:r>
          </a:p>
          <a:p>
            <a:r>
              <a:rPr lang="en-US" dirty="0"/>
              <a:t>Problem 2. Cutting between work vehicles</a:t>
            </a:r>
          </a:p>
          <a:p>
            <a:pPr lvl="1"/>
            <a:r>
              <a:rPr lang="en-US" dirty="0"/>
              <a:t>Striking workers or equipment</a:t>
            </a:r>
          </a:p>
          <a:p>
            <a:pPr lvl="1"/>
            <a:r>
              <a:rPr lang="en-US" dirty="0"/>
              <a:t>Tracking of wet paint</a:t>
            </a:r>
          </a:p>
          <a:p>
            <a:r>
              <a:rPr lang="en-US" dirty="0"/>
              <a:t>Problem 3. Being unaware of the presence of the work operation</a:t>
            </a:r>
          </a:p>
          <a:p>
            <a:pPr lvl="1"/>
            <a:r>
              <a:rPr lang="en-US" dirty="0"/>
              <a:t>Driver impacts trailing vehicle or end of queue</a:t>
            </a:r>
          </a:p>
          <a:p>
            <a:pPr lvl="1"/>
            <a:r>
              <a:rPr lang="en-US" dirty="0"/>
              <a:t>Emergency/evasive maneuver may result in other crash</a:t>
            </a:r>
          </a:p>
          <a:p>
            <a:pPr lvl="1"/>
            <a:r>
              <a:rPr lang="en-US" dirty="0"/>
              <a:t>Striking workers or equipment</a:t>
            </a:r>
          </a:p>
        </p:txBody>
      </p:sp>
      <p:grpSp>
        <p:nvGrpSpPr>
          <p:cNvPr id="5" name="Group 4"/>
          <p:cNvGrpSpPr/>
          <p:nvPr/>
        </p:nvGrpSpPr>
        <p:grpSpPr>
          <a:xfrm>
            <a:off x="3667027" y="4455121"/>
            <a:ext cx="1809945" cy="688586"/>
            <a:chOff x="2711053" y="1783103"/>
            <a:chExt cx="2464593" cy="1478756"/>
          </a:xfrm>
        </p:grpSpPr>
        <p:sp>
          <p:nvSpPr>
            <p:cNvPr id="6" name="Rectangle 5"/>
            <p:cNvSpPr/>
            <p:nvPr/>
          </p:nvSpPr>
          <p:spPr>
            <a:xfrm>
              <a:off x="2711053" y="1783103"/>
              <a:ext cx="2464593" cy="1478756"/>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7" name="TextBox 6"/>
            <p:cNvSpPr txBox="1"/>
            <p:nvPr/>
          </p:nvSpPr>
          <p:spPr>
            <a:xfrm>
              <a:off x="2711053" y="1783103"/>
              <a:ext cx="2464593" cy="1478756"/>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3200" kern="1200" dirty="0"/>
                <a:t>Step 3</a:t>
              </a:r>
            </a:p>
          </p:txBody>
        </p:sp>
      </p:grpSp>
      <p:sp>
        <p:nvSpPr>
          <p:cNvPr id="8" name="TextBox 7"/>
          <p:cNvSpPr txBox="1"/>
          <p:nvPr/>
        </p:nvSpPr>
        <p:spPr>
          <a:xfrm>
            <a:off x="2082296" y="140202"/>
            <a:ext cx="6954682" cy="461665"/>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18437D"/>
                </a:solidFill>
                <a:effectLst/>
                <a:uLnTx/>
                <a:uFillTx/>
                <a:latin typeface="Calibri" panose="020F0502020204030204"/>
                <a:ea typeface="+mn-ea"/>
                <a:cs typeface="+mn-cs"/>
              </a:rPr>
              <a:t>What</a:t>
            </a:r>
            <a:r>
              <a:rPr kumimoji="0" lang="en-US" sz="2400" b="0" i="1" u="none" strike="noStrike" kern="1200" cap="none" spc="0" normalizeH="0" noProof="0" dirty="0">
                <a:ln>
                  <a:noFill/>
                </a:ln>
                <a:solidFill>
                  <a:srgbClr val="18437D"/>
                </a:solidFill>
                <a:effectLst/>
                <a:uLnTx/>
                <a:uFillTx/>
                <a:latin typeface="Calibri" panose="020F0502020204030204"/>
                <a:ea typeface="+mn-ea"/>
                <a:cs typeface="+mn-cs"/>
              </a:rPr>
              <a:t> are the consequences</a:t>
            </a:r>
            <a:r>
              <a:rPr kumimoji="0" lang="en-US" sz="2400" b="0" i="1" u="none" strike="noStrike" kern="1200" cap="none" spc="0" normalizeH="0" baseline="0" noProof="0" dirty="0">
                <a:ln>
                  <a:noFill/>
                </a:ln>
                <a:solidFill>
                  <a:srgbClr val="18437D"/>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967542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71" y="95089"/>
            <a:ext cx="3596610" cy="994172"/>
          </a:xfrm>
        </p:spPr>
        <p:txBody>
          <a:bodyPr>
            <a:normAutofit fontScale="90000"/>
          </a:bodyPr>
          <a:lstStyle/>
          <a:p>
            <a:r>
              <a:rPr lang="en-US" dirty="0"/>
              <a:t>Select</a:t>
            </a:r>
            <a:br>
              <a:rPr lang="en-US" dirty="0"/>
            </a:br>
            <a:r>
              <a:rPr lang="en-US" dirty="0"/>
              <a:t>Solutions</a:t>
            </a:r>
          </a:p>
        </p:txBody>
      </p:sp>
      <p:pic>
        <p:nvPicPr>
          <p:cNvPr id="5" name="Picture 4"/>
          <p:cNvPicPr>
            <a:picLocks noChangeAspect="1"/>
          </p:cNvPicPr>
          <p:nvPr/>
        </p:nvPicPr>
        <p:blipFill>
          <a:blip r:embed="rId2"/>
          <a:stretch>
            <a:fillRect/>
          </a:stretch>
        </p:blipFill>
        <p:spPr>
          <a:xfrm>
            <a:off x="3966982" y="170591"/>
            <a:ext cx="5094515" cy="4665705"/>
          </a:xfrm>
          <a:prstGeom prst="rect">
            <a:avLst/>
          </a:prstGeom>
          <a:ln w="38100">
            <a:solidFill>
              <a:schemeClr val="tx2"/>
            </a:solidFill>
          </a:ln>
        </p:spPr>
      </p:pic>
      <p:sp>
        <p:nvSpPr>
          <p:cNvPr id="6" name="Content Placeholder 2"/>
          <p:cNvSpPr>
            <a:spLocks noGrp="1"/>
          </p:cNvSpPr>
          <p:nvPr>
            <p:ph idx="1"/>
          </p:nvPr>
        </p:nvSpPr>
        <p:spPr>
          <a:xfrm>
            <a:off x="199838" y="2104970"/>
            <a:ext cx="3617967" cy="2521601"/>
          </a:xfrm>
        </p:spPr>
        <p:txBody>
          <a:bodyPr>
            <a:normAutofit/>
          </a:bodyPr>
          <a:lstStyle/>
          <a:p>
            <a:r>
              <a:rPr lang="en-US" dirty="0"/>
              <a:t>Countermeasures were identified and tabulated</a:t>
            </a:r>
          </a:p>
          <a:p>
            <a:r>
              <a:rPr lang="en-US" dirty="0"/>
              <a:t>Specific strategies for each countermeasure are documented in Appendix B of report</a:t>
            </a:r>
          </a:p>
          <a:p>
            <a:endParaRPr lang="en-US" dirty="0"/>
          </a:p>
        </p:txBody>
      </p:sp>
      <p:sp>
        <p:nvSpPr>
          <p:cNvPr id="7" name="TextBox 6"/>
          <p:cNvSpPr txBox="1"/>
          <p:nvPr/>
        </p:nvSpPr>
        <p:spPr>
          <a:xfrm>
            <a:off x="287871" y="1280558"/>
            <a:ext cx="3201803" cy="461665"/>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18437D"/>
                </a:solidFill>
                <a:effectLst/>
                <a:uLnTx/>
                <a:uFillTx/>
                <a:latin typeface="Calibri" panose="020F0502020204030204"/>
                <a:ea typeface="+mn-ea"/>
                <a:cs typeface="+mn-cs"/>
              </a:rPr>
              <a:t>What</a:t>
            </a:r>
            <a:r>
              <a:rPr kumimoji="0" lang="en-US" sz="2400" b="0" i="1" u="none" strike="noStrike" kern="1200" cap="none" spc="0" normalizeH="0" noProof="0" dirty="0">
                <a:ln>
                  <a:noFill/>
                </a:ln>
                <a:solidFill>
                  <a:srgbClr val="18437D"/>
                </a:solidFill>
                <a:effectLst/>
                <a:uLnTx/>
                <a:uFillTx/>
                <a:latin typeface="Calibri" panose="020F0502020204030204"/>
                <a:ea typeface="+mn-ea"/>
                <a:cs typeface="+mn-cs"/>
              </a:rPr>
              <a:t> are the solutions?</a:t>
            </a:r>
            <a:endParaRPr kumimoji="0" lang="en-US" sz="2400" b="0" i="1" u="none" strike="noStrike" kern="1200" cap="none" spc="0" normalizeH="0" baseline="0" noProof="0" dirty="0">
              <a:ln>
                <a:noFill/>
              </a:ln>
              <a:solidFill>
                <a:srgbClr val="18437D"/>
              </a:solidFill>
              <a:effectLst/>
              <a:uLnTx/>
              <a:uFillTx/>
              <a:latin typeface="Calibri" panose="020F0502020204030204"/>
              <a:ea typeface="+mn-ea"/>
              <a:cs typeface="+mn-cs"/>
            </a:endParaRPr>
          </a:p>
        </p:txBody>
      </p:sp>
      <p:grpSp>
        <p:nvGrpSpPr>
          <p:cNvPr id="8" name="Group 7"/>
          <p:cNvGrpSpPr/>
          <p:nvPr/>
        </p:nvGrpSpPr>
        <p:grpSpPr>
          <a:xfrm>
            <a:off x="6514239" y="4455121"/>
            <a:ext cx="1809945" cy="688586"/>
            <a:chOff x="2711053" y="1783103"/>
            <a:chExt cx="2464593" cy="1478756"/>
          </a:xfrm>
        </p:grpSpPr>
        <p:sp>
          <p:nvSpPr>
            <p:cNvPr id="9" name="Rectangle 8"/>
            <p:cNvSpPr/>
            <p:nvPr/>
          </p:nvSpPr>
          <p:spPr>
            <a:xfrm>
              <a:off x="2711053" y="1783103"/>
              <a:ext cx="2464593" cy="1478756"/>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TextBox 9"/>
            <p:cNvSpPr txBox="1"/>
            <p:nvPr/>
          </p:nvSpPr>
          <p:spPr>
            <a:xfrm>
              <a:off x="2711053" y="1783103"/>
              <a:ext cx="2464593" cy="1478756"/>
            </a:xfrm>
            <a:prstGeom prst="rect">
              <a:avLst/>
            </a:prstGeom>
            <a:solidFill>
              <a:schemeClr val="tx1"/>
            </a:solid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3200" kern="1200" dirty="0"/>
                <a:t>Step 4</a:t>
              </a:r>
            </a:p>
          </p:txBody>
        </p:sp>
      </p:grpSp>
    </p:spTree>
    <p:extLst>
      <p:ext uri="{BB962C8B-B14F-4D97-AF65-F5344CB8AC3E}">
        <p14:creationId xmlns:p14="http://schemas.microsoft.com/office/powerpoint/2010/main" val="4128005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71" y="95089"/>
            <a:ext cx="7246404" cy="994172"/>
          </a:xfrm>
        </p:spPr>
        <p:txBody>
          <a:bodyPr>
            <a:normAutofit/>
          </a:bodyPr>
          <a:lstStyle/>
          <a:p>
            <a:r>
              <a:rPr lang="en-US" dirty="0"/>
              <a:t>Select Solutions</a:t>
            </a:r>
          </a:p>
        </p:txBody>
      </p:sp>
      <p:sp>
        <p:nvSpPr>
          <p:cNvPr id="6" name="Content Placeholder 2"/>
          <p:cNvSpPr>
            <a:spLocks noGrp="1"/>
          </p:cNvSpPr>
          <p:nvPr>
            <p:ph idx="1"/>
          </p:nvPr>
        </p:nvSpPr>
        <p:spPr>
          <a:xfrm>
            <a:off x="513497" y="1105307"/>
            <a:ext cx="7982137" cy="3584404"/>
          </a:xfrm>
        </p:spPr>
        <p:txBody>
          <a:bodyPr>
            <a:normAutofit/>
          </a:bodyPr>
          <a:lstStyle/>
          <a:p>
            <a:r>
              <a:rPr lang="en-US" sz="2400" dirty="0"/>
              <a:t>Project panel considered research needs for each strategy</a:t>
            </a:r>
          </a:p>
          <a:p>
            <a:pPr lvl="1"/>
            <a:r>
              <a:rPr lang="en-US" sz="2100" dirty="0"/>
              <a:t>Many already studied</a:t>
            </a:r>
          </a:p>
          <a:p>
            <a:pPr lvl="1"/>
            <a:r>
              <a:rPr lang="en-US" sz="2100" dirty="0"/>
              <a:t>Others were simple enhancements to established practices</a:t>
            </a:r>
          </a:p>
          <a:p>
            <a:r>
              <a:rPr lang="en-US" sz="2400" dirty="0"/>
              <a:t>The most significant research need identified was more definitive criteria on when a work operation can be performed as a mobile operation vs. when more positive traffic control is needed.</a:t>
            </a:r>
          </a:p>
          <a:p>
            <a:endParaRPr lang="en-US" dirty="0"/>
          </a:p>
        </p:txBody>
      </p:sp>
      <p:grpSp>
        <p:nvGrpSpPr>
          <p:cNvPr id="8" name="Group 7"/>
          <p:cNvGrpSpPr/>
          <p:nvPr/>
        </p:nvGrpSpPr>
        <p:grpSpPr>
          <a:xfrm>
            <a:off x="6514239" y="4455121"/>
            <a:ext cx="1809945" cy="688586"/>
            <a:chOff x="2711053" y="1783103"/>
            <a:chExt cx="2464593" cy="1478756"/>
          </a:xfrm>
        </p:grpSpPr>
        <p:sp>
          <p:nvSpPr>
            <p:cNvPr id="9" name="Rectangle 8"/>
            <p:cNvSpPr/>
            <p:nvPr/>
          </p:nvSpPr>
          <p:spPr>
            <a:xfrm>
              <a:off x="2711053" y="1783103"/>
              <a:ext cx="2464593" cy="1478756"/>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TextBox 9"/>
            <p:cNvSpPr txBox="1"/>
            <p:nvPr/>
          </p:nvSpPr>
          <p:spPr>
            <a:xfrm>
              <a:off x="2711053" y="1783103"/>
              <a:ext cx="2464593" cy="1478756"/>
            </a:xfrm>
            <a:prstGeom prst="rect">
              <a:avLst/>
            </a:prstGeom>
            <a:solidFill>
              <a:schemeClr val="tx1"/>
            </a:solid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rgbClr val="FFFFFE"/>
                  </a:solidFill>
                  <a:effectLst/>
                  <a:uLnTx/>
                  <a:uFillTx/>
                  <a:latin typeface="Calibri" panose="020F0502020204030204"/>
                  <a:ea typeface="+mn-ea"/>
                  <a:cs typeface="+mn-cs"/>
                </a:rPr>
                <a:t>Step 4</a:t>
              </a:r>
            </a:p>
          </p:txBody>
        </p:sp>
      </p:grpSp>
    </p:spTree>
    <p:extLst>
      <p:ext uri="{BB962C8B-B14F-4D97-AF65-F5344CB8AC3E}">
        <p14:creationId xmlns:p14="http://schemas.microsoft.com/office/powerpoint/2010/main" val="1036579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Check Solutions (Evaluations)</a:t>
            </a:r>
          </a:p>
        </p:txBody>
      </p:sp>
      <p:grpSp>
        <p:nvGrpSpPr>
          <p:cNvPr id="11" name="Group 10"/>
          <p:cNvGrpSpPr/>
          <p:nvPr/>
        </p:nvGrpSpPr>
        <p:grpSpPr>
          <a:xfrm>
            <a:off x="7334055" y="4454914"/>
            <a:ext cx="1809945" cy="688586"/>
            <a:chOff x="2711053" y="1783103"/>
            <a:chExt cx="2464593" cy="1478756"/>
          </a:xfrm>
        </p:grpSpPr>
        <p:sp>
          <p:nvSpPr>
            <p:cNvPr id="12" name="Rectangle 11"/>
            <p:cNvSpPr/>
            <p:nvPr/>
          </p:nvSpPr>
          <p:spPr>
            <a:xfrm>
              <a:off x="2711053" y="1783103"/>
              <a:ext cx="2464593" cy="1478756"/>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3" name="TextBox 12"/>
            <p:cNvSpPr txBox="1"/>
            <p:nvPr/>
          </p:nvSpPr>
          <p:spPr>
            <a:xfrm>
              <a:off x="2711053" y="1783103"/>
              <a:ext cx="2464593" cy="1478756"/>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3200" kern="1200" dirty="0"/>
                <a:t>Step 5</a:t>
              </a:r>
            </a:p>
          </p:txBody>
        </p:sp>
      </p:grpSp>
      <p:sp>
        <p:nvSpPr>
          <p:cNvPr id="7" name="Content Placeholder 2"/>
          <p:cNvSpPr txBox="1">
            <a:spLocks/>
          </p:cNvSpPr>
          <p:nvPr/>
        </p:nvSpPr>
        <p:spPr>
          <a:xfrm>
            <a:off x="628650" y="1296998"/>
            <a:ext cx="7982137" cy="268564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The research team proposed to conduct a two-phase evaluation:</a:t>
            </a:r>
          </a:p>
          <a:p>
            <a:pPr lvl="1"/>
            <a:r>
              <a:rPr lang="en-US" sz="2100" dirty="0"/>
              <a:t>Field study of mobile operations to gather data</a:t>
            </a:r>
          </a:p>
          <a:p>
            <a:pPr lvl="1"/>
            <a:r>
              <a:rPr lang="en-US" sz="2100" dirty="0"/>
              <a:t>Microsimulation analysis of mobile operations with field data as inputs</a:t>
            </a:r>
          </a:p>
          <a:p>
            <a:endParaRPr lang="en-US" dirty="0"/>
          </a:p>
        </p:txBody>
      </p:sp>
    </p:spTree>
    <p:extLst>
      <p:ext uri="{BB962C8B-B14F-4D97-AF65-F5344CB8AC3E}">
        <p14:creationId xmlns:p14="http://schemas.microsoft.com/office/powerpoint/2010/main" val="2742296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Evaluations</a:t>
            </a:r>
          </a:p>
        </p:txBody>
      </p:sp>
      <p:sp>
        <p:nvSpPr>
          <p:cNvPr id="3" name="Text Placeholder 2"/>
          <p:cNvSpPr>
            <a:spLocks noGrp="1"/>
          </p:cNvSpPr>
          <p:nvPr>
            <p:ph type="body" idx="1"/>
          </p:nvPr>
        </p:nvSpPr>
        <p:spPr/>
        <p:txBody>
          <a:bodyPr/>
          <a:lstStyle/>
          <a:p>
            <a:r>
              <a:rPr lang="en-US" dirty="0"/>
              <a:t>Task 5</a:t>
            </a:r>
          </a:p>
        </p:txBody>
      </p:sp>
    </p:spTree>
    <p:extLst>
      <p:ext uri="{BB962C8B-B14F-4D97-AF65-F5344CB8AC3E}">
        <p14:creationId xmlns:p14="http://schemas.microsoft.com/office/powerpoint/2010/main" val="1394509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p:txBody>
          <a:bodyPr/>
          <a:lstStyle/>
          <a:p>
            <a:r>
              <a:rPr lang="en-US" dirty="0"/>
              <a:t>Field Study</a:t>
            </a:r>
          </a:p>
        </p:txBody>
      </p:sp>
      <p:sp>
        <p:nvSpPr>
          <p:cNvPr id="3" name="Content Placeholder 2"/>
          <p:cNvSpPr txBox="1">
            <a:spLocks/>
          </p:cNvSpPr>
          <p:nvPr/>
        </p:nvSpPr>
        <p:spPr>
          <a:xfrm>
            <a:off x="256417" y="1265581"/>
            <a:ext cx="4210387" cy="36756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17 sites in Texas and Minnesota</a:t>
            </a:r>
          </a:p>
          <a:p>
            <a:r>
              <a:rPr lang="en-US" dirty="0"/>
              <a:t>3 work activities</a:t>
            </a:r>
          </a:p>
          <a:p>
            <a:pPr lvl="1"/>
            <a:r>
              <a:rPr lang="en-US" dirty="0"/>
              <a:t>Rumble strip installation</a:t>
            </a:r>
          </a:p>
          <a:p>
            <a:pPr lvl="1"/>
            <a:r>
              <a:rPr lang="en-US" dirty="0"/>
              <a:t>Herbicide spraying</a:t>
            </a:r>
          </a:p>
          <a:p>
            <a:pPr lvl="1"/>
            <a:r>
              <a:rPr lang="en-US" dirty="0"/>
              <a:t>Striping</a:t>
            </a:r>
          </a:p>
          <a:p>
            <a:r>
              <a:rPr lang="en-US" dirty="0"/>
              <a:t>GPS-enabled video cameras</a:t>
            </a:r>
          </a:p>
          <a:p>
            <a:pPr lvl="1"/>
            <a:r>
              <a:rPr lang="en-US" dirty="0"/>
              <a:t>Forward-facing on lead vehicle</a:t>
            </a:r>
          </a:p>
          <a:p>
            <a:pPr lvl="1"/>
            <a:r>
              <a:rPr lang="en-US" dirty="0"/>
              <a:t>Rear-facing on trailing vehicle</a:t>
            </a:r>
          </a:p>
          <a:p>
            <a:r>
              <a:rPr lang="en-US" dirty="0"/>
              <a:t>&gt;1,600 minutes of data</a:t>
            </a:r>
          </a:p>
          <a:p>
            <a:r>
              <a:rPr lang="en-US" dirty="0"/>
              <a:t>1,209 passing maneuvers </a:t>
            </a:r>
          </a:p>
        </p:txBody>
      </p:sp>
      <p:pic>
        <p:nvPicPr>
          <p:cNvPr id="4" name="Picture 3"/>
          <p:cNvPicPr/>
          <p:nvPr/>
        </p:nvPicPr>
        <p:blipFill>
          <a:blip r:embed="rId2"/>
          <a:stretch>
            <a:fillRect/>
          </a:stretch>
        </p:blipFill>
        <p:spPr>
          <a:xfrm>
            <a:off x="4572000" y="9524"/>
            <a:ext cx="4572000" cy="2562225"/>
          </a:xfrm>
          <a:prstGeom prst="rect">
            <a:avLst/>
          </a:prstGeom>
          <a:ln w="28575">
            <a:solidFill>
              <a:schemeClr val="tx1"/>
            </a:solidFill>
          </a:ln>
        </p:spPr>
      </p:pic>
      <p:pic>
        <p:nvPicPr>
          <p:cNvPr id="5" name="Picture 4"/>
          <p:cNvPicPr/>
          <p:nvPr/>
        </p:nvPicPr>
        <p:blipFill>
          <a:blip r:embed="rId3"/>
          <a:stretch>
            <a:fillRect/>
          </a:stretch>
        </p:blipFill>
        <p:spPr>
          <a:xfrm>
            <a:off x="4572000" y="2576830"/>
            <a:ext cx="4572000" cy="2566670"/>
          </a:xfrm>
          <a:prstGeom prst="rect">
            <a:avLst/>
          </a:prstGeom>
          <a:ln w="28575">
            <a:solidFill>
              <a:schemeClr val="tx1"/>
            </a:solidFill>
          </a:ln>
        </p:spPr>
      </p:pic>
    </p:spTree>
    <p:extLst>
      <p:ext uri="{BB962C8B-B14F-4D97-AF65-F5344CB8AC3E}">
        <p14:creationId xmlns:p14="http://schemas.microsoft.com/office/powerpoint/2010/main" val="2017541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625238" y="9194"/>
            <a:ext cx="7886700" cy="994172"/>
          </a:xfrm>
        </p:spPr>
        <p:txBody>
          <a:bodyPr/>
          <a:lstStyle/>
          <a:p>
            <a:r>
              <a:rPr lang="en-US" dirty="0"/>
              <a:t>Rumble Strip Installation</a:t>
            </a:r>
          </a:p>
        </p:txBody>
      </p:sp>
      <p:sp>
        <p:nvSpPr>
          <p:cNvPr id="3" name="Content Placeholder 2"/>
          <p:cNvSpPr txBox="1">
            <a:spLocks/>
          </p:cNvSpPr>
          <p:nvPr/>
        </p:nvSpPr>
        <p:spPr>
          <a:xfrm>
            <a:off x="625238" y="875477"/>
            <a:ext cx="7886700" cy="253087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3 sites in </a:t>
            </a:r>
            <a:r>
              <a:rPr kumimoji="0" lang="en-US" sz="2100" b="0" i="0" u="none" strike="noStrike" kern="1200" cap="none" spc="0" normalizeH="0" baseline="0" noProof="0" dirty="0" err="1">
                <a:ln>
                  <a:noFill/>
                </a:ln>
                <a:solidFill>
                  <a:srgbClr val="5E5E5E"/>
                </a:solidFill>
                <a:effectLst/>
                <a:uLnTx/>
                <a:uFillTx/>
                <a:latin typeface="Arial" charset="0"/>
                <a:cs typeface="Arial" charset="0"/>
              </a:rPr>
              <a:t>TxDOT</a:t>
            </a:r>
            <a:r>
              <a:rPr kumimoji="0" lang="en-US" sz="2100" b="0" i="0" u="none" strike="noStrike" kern="1200" cap="none" spc="0" normalizeH="0" baseline="0" noProof="0" dirty="0">
                <a:ln>
                  <a:noFill/>
                </a:ln>
                <a:solidFill>
                  <a:srgbClr val="5E5E5E"/>
                </a:solidFill>
                <a:effectLst/>
                <a:uLnTx/>
                <a:uFillTx/>
                <a:latin typeface="Arial" charset="0"/>
                <a:cs typeface="Arial" charset="0"/>
              </a:rPr>
              <a:t> Atlanta District</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Low traffic volumes (50-72 vehicles per hour)</a:t>
            </a:r>
            <a:endParaRPr kumimoji="0" lang="en-US" sz="2100" b="0" i="0" u="none" strike="noStrike" kern="1200" cap="none" spc="0" normalizeH="0" baseline="0" noProof="0" dirty="0">
              <a:ln>
                <a:noFill/>
              </a:ln>
              <a:solidFill>
                <a:srgbClr val="5E5E5E"/>
              </a:solidFill>
              <a:effectLst/>
              <a:uLnTx/>
              <a:uFillTx/>
              <a:latin typeface="Arial" charset="0"/>
              <a:cs typeface="Arial" charset="0"/>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Periodic pauses to refill adhesive with occasional flagging of traffic by workers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66% to 100% marked as no passing zones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4 vehicles + 2 workers on foot in convoy</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259 passing maneuvers (64%</a:t>
            </a:r>
            <a:r>
              <a:rPr kumimoji="0" lang="en-US" sz="2100" b="0" i="0" u="none" strike="noStrike" kern="1200" cap="none" spc="0" normalizeH="0" noProof="0" dirty="0">
                <a:ln>
                  <a:noFill/>
                </a:ln>
                <a:solidFill>
                  <a:srgbClr val="5E5E5E"/>
                </a:solidFill>
                <a:effectLst/>
                <a:uLnTx/>
                <a:uFillTx/>
                <a:latin typeface="Arial" charset="0"/>
                <a:cs typeface="Arial" charset="0"/>
              </a:rPr>
              <a:t> flagged by workers)</a:t>
            </a:r>
            <a:endParaRPr kumimoji="0" lang="en-US" sz="2100" b="0" i="0" u="none" strike="noStrike" kern="1200" cap="none" spc="0" normalizeH="0" baseline="0" noProof="0" dirty="0">
              <a:ln>
                <a:noFill/>
              </a:ln>
              <a:solidFill>
                <a:srgbClr val="5E5E5E"/>
              </a:solidFill>
              <a:effectLst/>
              <a:uLnTx/>
              <a:uFillTx/>
              <a:latin typeface="Arial" charset="0"/>
              <a:cs typeface="Arial" charset="0"/>
            </a:endParaRPr>
          </a:p>
        </p:txBody>
      </p:sp>
      <p:pic>
        <p:nvPicPr>
          <p:cNvPr id="4" name="Picture 3" descr="A red truck on the road&#10;&#10;Description automatically generated with medium confidence"/>
          <p:cNvPicPr>
            <a:picLocks noChangeAspect="1"/>
          </p:cNvPicPr>
          <p:nvPr/>
        </p:nvPicPr>
        <p:blipFill>
          <a:blip r:embed="rId2"/>
          <a:stretch>
            <a:fillRect/>
          </a:stretch>
        </p:blipFill>
        <p:spPr>
          <a:xfrm>
            <a:off x="0" y="3547026"/>
            <a:ext cx="2286000" cy="1465263"/>
          </a:xfrm>
          <a:prstGeom prst="rect">
            <a:avLst/>
          </a:prstGeom>
          <a:ln w="28575">
            <a:solidFill>
              <a:schemeClr val="tx2"/>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7585"/>
          <a:stretch/>
        </p:blipFill>
        <p:spPr bwMode="auto">
          <a:xfrm>
            <a:off x="2292386" y="3547026"/>
            <a:ext cx="2286000" cy="1460838"/>
          </a:xfrm>
          <a:prstGeom prst="rect">
            <a:avLst/>
          </a:prstGeom>
          <a:noFill/>
          <a:ln w="28575">
            <a:solidFill>
              <a:schemeClr val="tx2"/>
            </a:solid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4882" r="3164" b="8761"/>
          <a:stretch/>
        </p:blipFill>
        <p:spPr bwMode="auto">
          <a:xfrm>
            <a:off x="4576680" y="3547026"/>
            <a:ext cx="2286000" cy="1459971"/>
          </a:xfrm>
          <a:prstGeom prst="rect">
            <a:avLst/>
          </a:prstGeom>
          <a:noFill/>
          <a:ln w="28575">
            <a:solidFill>
              <a:schemeClr val="tx2"/>
            </a:solid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344" t="8505" r="2128" b="7173"/>
          <a:stretch/>
        </p:blipFill>
        <p:spPr bwMode="auto">
          <a:xfrm>
            <a:off x="6860974" y="3547026"/>
            <a:ext cx="2286000" cy="1451504"/>
          </a:xfrm>
          <a:prstGeom prst="rect">
            <a:avLst/>
          </a:prstGeom>
          <a:noFill/>
          <a:ln w="28575">
            <a:solidFill>
              <a:schemeClr val="tx2"/>
            </a:solidFill>
          </a:ln>
          <a:extLst>
            <a:ext uri="{53640926-AAD7-44D8-BBD7-CCE9431645EC}">
              <a14:shadowObscured xmlns:a14="http://schemas.microsoft.com/office/drawing/2010/main"/>
            </a:ext>
          </a:extLst>
        </p:spPr>
      </p:pic>
      <p:sp>
        <p:nvSpPr>
          <p:cNvPr id="8" name="Rectangle 7"/>
          <p:cNvSpPr/>
          <p:nvPr/>
        </p:nvSpPr>
        <p:spPr>
          <a:xfrm>
            <a:off x="6940725" y="4720765"/>
            <a:ext cx="409086" cy="286232"/>
          </a:xfrm>
          <a:prstGeom prst="rect">
            <a:avLst/>
          </a:prstGeom>
        </p:spPr>
        <p:txBody>
          <a:bodyPr wrap="none">
            <a:spAutoFit/>
          </a:bodyPr>
          <a:lstStyle/>
          <a:p>
            <a:pPr lvl="0" algn="ctr" defTabSz="2889250">
              <a:lnSpc>
                <a:spcPct val="90000"/>
              </a:lnSpc>
              <a:spcBef>
                <a:spcPct val="0"/>
              </a:spcBef>
              <a:spcAft>
                <a:spcPct val="35000"/>
              </a:spcAft>
            </a:pPr>
            <a:r>
              <a:rPr lang="en-US" sz="1400" dirty="0">
                <a:solidFill>
                  <a:schemeClr val="bg1"/>
                </a:solidFill>
              </a:rPr>
              <a:t>X 2</a:t>
            </a:r>
          </a:p>
        </p:txBody>
      </p:sp>
    </p:spTree>
    <p:extLst>
      <p:ext uri="{BB962C8B-B14F-4D97-AF65-F5344CB8AC3E}">
        <p14:creationId xmlns:p14="http://schemas.microsoft.com/office/powerpoint/2010/main" val="3318207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625238" y="132286"/>
            <a:ext cx="7886700" cy="994172"/>
          </a:xfrm>
        </p:spPr>
        <p:txBody>
          <a:bodyPr/>
          <a:lstStyle/>
          <a:p>
            <a:r>
              <a:rPr lang="en-US" dirty="0"/>
              <a:t>Herbicide Spraying</a:t>
            </a:r>
          </a:p>
        </p:txBody>
      </p:sp>
      <p:sp>
        <p:nvSpPr>
          <p:cNvPr id="3" name="Content Placeholder 2"/>
          <p:cNvSpPr txBox="1">
            <a:spLocks/>
          </p:cNvSpPr>
          <p:nvPr/>
        </p:nvSpPr>
        <p:spPr>
          <a:xfrm>
            <a:off x="625238" y="1016153"/>
            <a:ext cx="7886700" cy="253087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8 sites in </a:t>
            </a:r>
            <a:r>
              <a:rPr kumimoji="0" lang="en-US" sz="2100" b="0" i="0" u="none" strike="noStrike" kern="1200" cap="none" spc="0" normalizeH="0" baseline="0" noProof="0" dirty="0" err="1">
                <a:ln>
                  <a:noFill/>
                </a:ln>
                <a:solidFill>
                  <a:srgbClr val="5E5E5E"/>
                </a:solidFill>
                <a:effectLst/>
                <a:uLnTx/>
                <a:uFillTx/>
                <a:latin typeface="Arial" charset="0"/>
                <a:cs typeface="Arial" charset="0"/>
              </a:rPr>
              <a:t>TxDOT</a:t>
            </a:r>
            <a:r>
              <a:rPr kumimoji="0" lang="en-US" sz="2100" b="0" i="0" u="none" strike="noStrike" kern="1200" cap="none" spc="0" normalizeH="0" baseline="0" noProof="0" dirty="0">
                <a:ln>
                  <a:noFill/>
                </a:ln>
                <a:solidFill>
                  <a:srgbClr val="5E5E5E"/>
                </a:solidFill>
                <a:effectLst/>
                <a:uLnTx/>
                <a:uFillTx/>
                <a:latin typeface="Arial" charset="0"/>
                <a:cs typeface="Arial" charset="0"/>
              </a:rPr>
              <a:t> Bryan District</a:t>
            </a:r>
          </a:p>
          <a:p>
            <a:r>
              <a:rPr lang="en-US" dirty="0">
                <a:solidFill>
                  <a:srgbClr val="5E5E5E"/>
                </a:solidFill>
              </a:rPr>
              <a:t>Low traffic volumes (30-76 vehicles per hour)</a:t>
            </a:r>
            <a:endParaRPr lang="en-US" sz="4000" dirty="0">
              <a:solidFill>
                <a:srgbClr val="5E5E5E"/>
              </a:solidFill>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Periodic pauses to vacate lane and allow traffic to pass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72% to 81% marked as no passing zones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2</a:t>
            </a:r>
            <a:r>
              <a:rPr kumimoji="0" lang="en-US" sz="2100" b="0" i="0" u="none" strike="noStrike" kern="1200" cap="none" spc="0" normalizeH="0" baseline="0" noProof="0" dirty="0">
                <a:ln>
                  <a:noFill/>
                </a:ln>
                <a:solidFill>
                  <a:srgbClr val="5E5E5E"/>
                </a:solidFill>
                <a:effectLst/>
                <a:uLnTx/>
                <a:uFillTx/>
                <a:latin typeface="Arial" charset="0"/>
                <a:cs typeface="Arial" charset="0"/>
              </a:rPr>
              <a:t> vehicles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132 passing maneuvers (46%</a:t>
            </a:r>
            <a:br>
              <a:rPr kumimoji="0" lang="en-US" sz="2100" b="0" i="0" u="none" strike="noStrike" kern="1200" cap="none" spc="0" normalizeH="0" baseline="0" noProof="0" dirty="0">
                <a:ln>
                  <a:noFill/>
                </a:ln>
                <a:solidFill>
                  <a:srgbClr val="5E5E5E"/>
                </a:solidFill>
                <a:effectLst/>
                <a:uLnTx/>
                <a:uFillTx/>
                <a:latin typeface="Arial" charset="0"/>
                <a:cs typeface="Arial" charset="0"/>
              </a:rPr>
            </a:br>
            <a:r>
              <a:rPr kumimoji="0" lang="en-US" sz="2100" b="0" i="0" u="none" strike="noStrike" kern="1200" cap="none" spc="0" normalizeH="0" baseline="0" noProof="0" dirty="0">
                <a:ln>
                  <a:noFill/>
                </a:ln>
                <a:solidFill>
                  <a:srgbClr val="5E5E5E"/>
                </a:solidFill>
                <a:effectLst/>
                <a:uLnTx/>
                <a:uFillTx/>
                <a:latin typeface="Arial" charset="0"/>
                <a:cs typeface="Arial" charset="0"/>
              </a:rPr>
              <a:t>while convoy vacated lane)</a:t>
            </a:r>
          </a:p>
        </p:txBody>
      </p:sp>
      <p:pic>
        <p:nvPicPr>
          <p:cNvPr id="9" name="Picture 8"/>
          <p:cNvPicPr>
            <a:picLocks noChangeAspect="1"/>
          </p:cNvPicPr>
          <p:nvPr/>
        </p:nvPicPr>
        <p:blipFill>
          <a:blip r:embed="rId2"/>
          <a:stretch>
            <a:fillRect/>
          </a:stretch>
        </p:blipFill>
        <p:spPr>
          <a:xfrm>
            <a:off x="5120346" y="2616490"/>
            <a:ext cx="3944437" cy="2450810"/>
          </a:xfrm>
          <a:prstGeom prst="rect">
            <a:avLst/>
          </a:prstGeom>
          <a:ln w="28575">
            <a:solidFill>
              <a:schemeClr val="accent2"/>
            </a:solidFill>
          </a:ln>
        </p:spPr>
      </p:pic>
    </p:spTree>
    <p:extLst>
      <p:ext uri="{BB962C8B-B14F-4D97-AF65-F5344CB8AC3E}">
        <p14:creationId xmlns:p14="http://schemas.microsoft.com/office/powerpoint/2010/main" val="3902440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625238" y="132286"/>
            <a:ext cx="7886700" cy="994172"/>
          </a:xfrm>
        </p:spPr>
        <p:txBody>
          <a:bodyPr/>
          <a:lstStyle/>
          <a:p>
            <a:r>
              <a:rPr lang="en-US" dirty="0"/>
              <a:t>Striping</a:t>
            </a:r>
          </a:p>
        </p:txBody>
      </p:sp>
      <p:sp>
        <p:nvSpPr>
          <p:cNvPr id="3" name="Content Placeholder 2"/>
          <p:cNvSpPr txBox="1">
            <a:spLocks/>
          </p:cNvSpPr>
          <p:nvPr/>
        </p:nvSpPr>
        <p:spPr>
          <a:xfrm>
            <a:off x="625238" y="1016153"/>
            <a:ext cx="7886700" cy="287004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6 sites in </a:t>
            </a:r>
            <a:r>
              <a:rPr kumimoji="0" lang="en-US" sz="2100" b="0" i="0" u="none" strike="noStrike" kern="1200" cap="none" spc="0" normalizeH="0" baseline="0" noProof="0" dirty="0" err="1">
                <a:ln>
                  <a:noFill/>
                </a:ln>
                <a:solidFill>
                  <a:srgbClr val="5E5E5E"/>
                </a:solidFill>
                <a:effectLst/>
                <a:uLnTx/>
                <a:uFillTx/>
                <a:latin typeface="Arial" charset="0"/>
                <a:cs typeface="Arial" charset="0"/>
              </a:rPr>
              <a:t>MnDOT</a:t>
            </a:r>
            <a:r>
              <a:rPr kumimoji="0" lang="en-US" sz="2100" b="0" i="0" u="none" strike="noStrike" kern="1200" cap="none" spc="0" normalizeH="0" baseline="0" noProof="0" dirty="0">
                <a:ln>
                  <a:noFill/>
                </a:ln>
                <a:solidFill>
                  <a:srgbClr val="5E5E5E"/>
                </a:solidFill>
                <a:effectLst/>
                <a:uLnTx/>
                <a:uFillTx/>
                <a:latin typeface="Arial" charset="0"/>
                <a:cs typeface="Arial" charset="0"/>
              </a:rPr>
              <a:t> District 8</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Higher traffic volumes (256 to 350 vehicles per hour)</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Periodic pauses for striping of auxiliary</a:t>
            </a:r>
            <a:r>
              <a:rPr kumimoji="0" lang="en-US" sz="2100" b="0" i="0" u="none" strike="noStrike" kern="1200" cap="none" spc="0" normalizeH="0" noProof="0" dirty="0">
                <a:ln>
                  <a:noFill/>
                </a:ln>
                <a:solidFill>
                  <a:srgbClr val="5E5E5E"/>
                </a:solidFill>
                <a:effectLst/>
                <a:uLnTx/>
                <a:uFillTx/>
                <a:latin typeface="Arial" charset="0"/>
                <a:cs typeface="Arial" charset="0"/>
              </a:rPr>
              <a:t> (</a:t>
            </a:r>
            <a:r>
              <a:rPr lang="en-US" dirty="0">
                <a:solidFill>
                  <a:srgbClr val="5E5E5E"/>
                </a:solidFill>
              </a:rPr>
              <a:t>bypass) </a:t>
            </a:r>
            <a:r>
              <a:rPr kumimoji="0" lang="en-US" sz="2100" b="0" i="0" u="none" strike="noStrike" kern="1200" cap="none" spc="0" normalizeH="0" noProof="0" dirty="0">
                <a:ln>
                  <a:noFill/>
                </a:ln>
                <a:solidFill>
                  <a:srgbClr val="5E5E5E"/>
                </a:solidFill>
                <a:effectLst/>
                <a:uLnTx/>
                <a:uFillTx/>
                <a:latin typeface="Arial" charset="0"/>
                <a:cs typeface="Arial" charset="0"/>
              </a:rPr>
              <a:t>lanes</a:t>
            </a:r>
            <a:endParaRPr kumimoji="0" lang="en-US" sz="2100" b="0" i="0" u="none" strike="noStrike" kern="1200" cap="none" spc="0" normalizeH="0" baseline="0" noProof="0" dirty="0">
              <a:ln>
                <a:noFill/>
              </a:ln>
              <a:solidFill>
                <a:srgbClr val="5E5E5E"/>
              </a:solidFill>
              <a:effectLst/>
              <a:uLnTx/>
              <a:uFillTx/>
              <a:latin typeface="Arial" charset="0"/>
              <a:cs typeface="Arial" charset="0"/>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15% to 19% marked as no passing zones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2 vehicles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818</a:t>
            </a:r>
            <a:r>
              <a:rPr kumimoji="0" lang="en-US" sz="2100" b="0" i="0" u="none" strike="noStrike" kern="1200" cap="none" spc="0" normalizeH="0" baseline="0" noProof="0" dirty="0">
                <a:ln>
                  <a:noFill/>
                </a:ln>
                <a:solidFill>
                  <a:srgbClr val="5E5E5E"/>
                </a:solidFill>
                <a:effectLst/>
                <a:uLnTx/>
                <a:uFillTx/>
                <a:latin typeface="Arial" charset="0"/>
                <a:cs typeface="Arial" charset="0"/>
              </a:rPr>
              <a:t> passing maneuvers (65%</a:t>
            </a:r>
            <a:br>
              <a:rPr kumimoji="0" lang="en-US" sz="2100" b="0" i="0" u="none" strike="noStrike" kern="1200" cap="none" spc="0" normalizeH="0" baseline="0" noProof="0" dirty="0">
                <a:ln>
                  <a:noFill/>
                </a:ln>
                <a:solidFill>
                  <a:srgbClr val="5E5E5E"/>
                </a:solidFill>
                <a:effectLst/>
                <a:uLnTx/>
                <a:uFillTx/>
                <a:latin typeface="Arial" charset="0"/>
                <a:cs typeface="Arial" charset="0"/>
              </a:rPr>
            </a:br>
            <a:r>
              <a:rPr kumimoji="0" lang="en-US" sz="2100" b="0" i="0" u="none" strike="noStrike" kern="1200" cap="none" spc="0" normalizeH="0" baseline="0" noProof="0" dirty="0">
                <a:ln>
                  <a:noFill/>
                </a:ln>
                <a:solidFill>
                  <a:srgbClr val="5E5E5E"/>
                </a:solidFill>
                <a:effectLst/>
                <a:uLnTx/>
                <a:uFillTx/>
                <a:latin typeface="Arial" charset="0"/>
                <a:cs typeface="Arial" charset="0"/>
              </a:rPr>
              <a:t>in</a:t>
            </a:r>
            <a:r>
              <a:rPr kumimoji="0" lang="en-US" sz="2100" b="0" i="0" u="none" strike="noStrike" kern="1200" cap="none" spc="0" normalizeH="0" noProof="0" dirty="0">
                <a:ln>
                  <a:noFill/>
                </a:ln>
                <a:solidFill>
                  <a:srgbClr val="5E5E5E"/>
                </a:solidFill>
                <a:effectLst/>
                <a:uLnTx/>
                <a:uFillTx/>
                <a:latin typeface="Arial" charset="0"/>
                <a:cs typeface="Arial" charset="0"/>
              </a:rPr>
              <a:t> the auxiliary lane areas)</a:t>
            </a:r>
            <a:endParaRPr kumimoji="0" lang="en-US" sz="2100" b="0" i="0" u="none" strike="noStrike" kern="1200" cap="none" spc="0" normalizeH="0" baseline="0" noProof="0" dirty="0">
              <a:ln>
                <a:noFill/>
              </a:ln>
              <a:solidFill>
                <a:srgbClr val="5E5E5E"/>
              </a:solidFill>
              <a:effectLst/>
              <a:uLnTx/>
              <a:uFillTx/>
              <a:latin typeface="Arial" charset="0"/>
              <a:cs typeface="Arial" charset="0"/>
            </a:endParaRPr>
          </a:p>
        </p:txBody>
      </p:sp>
      <p:sp>
        <p:nvSpPr>
          <p:cNvPr id="8" name="Rectangle 7"/>
          <p:cNvSpPr/>
          <p:nvPr/>
        </p:nvSpPr>
        <p:spPr>
          <a:xfrm>
            <a:off x="6940725" y="4720765"/>
            <a:ext cx="409086" cy="286232"/>
          </a:xfrm>
          <a:prstGeom prst="rect">
            <a:avLst/>
          </a:prstGeom>
        </p:spPr>
        <p:txBody>
          <a:bodyPr wrap="none">
            <a:sp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FFFFFE"/>
                </a:solidFill>
                <a:effectLst/>
                <a:uLnTx/>
                <a:uFillTx/>
                <a:latin typeface="Calibri" panose="020F0502020204030204"/>
                <a:ea typeface="+mn-ea"/>
                <a:cs typeface="+mn-cs"/>
              </a:rPr>
              <a:t>X 2</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568588" y="2571750"/>
            <a:ext cx="4572000" cy="2569210"/>
          </a:xfrm>
          <a:prstGeom prst="rect">
            <a:avLst/>
          </a:prstGeom>
          <a:ln w="28575">
            <a:solidFill>
              <a:schemeClr val="accent3"/>
            </a:solidFill>
          </a:ln>
        </p:spPr>
      </p:pic>
    </p:spTree>
    <p:extLst>
      <p:ext uri="{BB962C8B-B14F-4D97-AF65-F5344CB8AC3E}">
        <p14:creationId xmlns:p14="http://schemas.microsoft.com/office/powerpoint/2010/main" val="406237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lstStyle/>
          <a:p>
            <a:pPr marL="0" indent="0">
              <a:buNone/>
            </a:pPr>
            <a:r>
              <a:rPr lang="en-US" dirty="0"/>
              <a:t>Mobile operations on two-lane two-way (2L2W) roads present unique challenges.</a:t>
            </a:r>
          </a:p>
          <a:p>
            <a:pPr marL="0" indent="0">
              <a:buNone/>
            </a:pPr>
            <a:endParaRPr lang="en-US" dirty="0"/>
          </a:p>
          <a:p>
            <a:pPr marL="0" indent="0">
              <a:buNone/>
            </a:pPr>
            <a:r>
              <a:rPr lang="en-US" dirty="0"/>
              <a:t>Communicating conditions can reduce undesirable behaviors by motorists.</a:t>
            </a:r>
          </a:p>
          <a:p>
            <a:pPr marL="0" indent="0">
              <a:buNone/>
            </a:pPr>
            <a:endParaRPr lang="en-US" dirty="0"/>
          </a:p>
          <a:p>
            <a:pPr marL="0" indent="0">
              <a:buNone/>
            </a:pPr>
            <a:r>
              <a:rPr lang="en-US" dirty="0"/>
              <a:t>Solutions are needed to improve safety and operations.</a:t>
            </a:r>
          </a:p>
          <a:p>
            <a:endParaRPr lang="en-US" dirty="0"/>
          </a:p>
        </p:txBody>
      </p:sp>
    </p:spTree>
    <p:extLst>
      <p:ext uri="{BB962C8B-B14F-4D97-AF65-F5344CB8AC3E}">
        <p14:creationId xmlns:p14="http://schemas.microsoft.com/office/powerpoint/2010/main" val="4244895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GPS Data Reduction</a:t>
            </a:r>
          </a:p>
        </p:txBody>
      </p:sp>
      <p:sp>
        <p:nvSpPr>
          <p:cNvPr id="3" name="Content Placeholder 2"/>
          <p:cNvSpPr txBox="1">
            <a:spLocks/>
          </p:cNvSpPr>
          <p:nvPr/>
        </p:nvSpPr>
        <p:spPr>
          <a:xfrm>
            <a:off x="558563" y="1191816"/>
            <a:ext cx="7886700" cy="287004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Date, time,</a:t>
            </a:r>
            <a:r>
              <a:rPr kumimoji="0" lang="en-US" sz="2100" b="0" i="0" u="none" strike="noStrike" kern="1200" cap="none" spc="0" normalizeH="0" noProof="0" dirty="0">
                <a:ln>
                  <a:noFill/>
                </a:ln>
                <a:solidFill>
                  <a:srgbClr val="5E5E5E"/>
                </a:solidFill>
                <a:effectLst/>
                <a:uLnTx/>
                <a:uFillTx/>
                <a:latin typeface="Arial" charset="0"/>
                <a:cs typeface="Arial" charset="0"/>
              </a:rPr>
              <a:t> l</a:t>
            </a:r>
            <a:r>
              <a:rPr kumimoji="0" lang="en-US" sz="2100" b="0" i="0" u="none" strike="noStrike" kern="1200" cap="none" spc="0" normalizeH="0" baseline="0" noProof="0" dirty="0">
                <a:ln>
                  <a:noFill/>
                </a:ln>
                <a:solidFill>
                  <a:srgbClr val="5E5E5E"/>
                </a:solidFill>
                <a:effectLst/>
                <a:uLnTx/>
                <a:uFillTx/>
                <a:latin typeface="Arial" charset="0"/>
                <a:cs typeface="Arial" charset="0"/>
              </a:rPr>
              <a:t>atitude,</a:t>
            </a:r>
            <a:r>
              <a:rPr kumimoji="0" lang="en-US" sz="2100" b="0" i="0" u="none" strike="noStrike" kern="1200" cap="none" spc="0" normalizeH="0" noProof="0" dirty="0">
                <a:ln>
                  <a:noFill/>
                </a:ln>
                <a:solidFill>
                  <a:srgbClr val="5E5E5E"/>
                </a:solidFill>
                <a:effectLst/>
                <a:uLnTx/>
                <a:uFillTx/>
                <a:latin typeface="Arial" charset="0"/>
                <a:cs typeface="Arial" charset="0"/>
              </a:rPr>
              <a:t> longitude, speed continuously recorded.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baseline="0" dirty="0">
                <a:solidFill>
                  <a:srgbClr val="5E5E5E"/>
                </a:solidFill>
              </a:rPr>
              <a:t>Speed of </a:t>
            </a:r>
            <a:r>
              <a:rPr lang="en-US" dirty="0">
                <a:solidFill>
                  <a:srgbClr val="5E5E5E"/>
                </a:solidFill>
              </a:rPr>
              <a:t>t</a:t>
            </a:r>
            <a:r>
              <a:rPr lang="en-US" baseline="0" dirty="0">
                <a:solidFill>
                  <a:srgbClr val="5E5E5E"/>
                </a:solidFill>
              </a:rPr>
              <a:t>railing</a:t>
            </a:r>
            <a:r>
              <a:rPr lang="en-US" dirty="0">
                <a:solidFill>
                  <a:srgbClr val="5E5E5E"/>
                </a:solidFill>
              </a:rPr>
              <a:t> vehicle reflects apparent convoy movement that drivers see as they approach the operation.</a:t>
            </a:r>
          </a:p>
        </p:txBody>
      </p:sp>
      <p:graphicFrame>
        <p:nvGraphicFramePr>
          <p:cNvPr id="5" name="Table 4"/>
          <p:cNvGraphicFramePr>
            <a:graphicFrameLocks noGrp="1"/>
          </p:cNvGraphicFramePr>
          <p:nvPr>
            <p:extLst>
              <p:ext uri="{D42A27DB-BD31-4B8C-83A1-F6EECF244321}">
                <p14:modId xmlns:p14="http://schemas.microsoft.com/office/powerpoint/2010/main" val="4188337207"/>
              </p:ext>
            </p:extLst>
          </p:nvPr>
        </p:nvGraphicFramePr>
        <p:xfrm>
          <a:off x="4468812" y="2401856"/>
          <a:ext cx="4675188" cy="2699004"/>
        </p:xfrm>
        <a:graphic>
          <a:graphicData uri="http://schemas.openxmlformats.org/drawingml/2006/table">
            <a:tbl>
              <a:tblPr firstRow="1" firstCol="1" bandRow="1">
                <a:tableStyleId>{5C22544A-7EE6-4342-B048-85BDC9FD1C3A}</a:tableStyleId>
              </a:tblPr>
              <a:tblGrid>
                <a:gridCol w="1897687">
                  <a:extLst>
                    <a:ext uri="{9D8B030D-6E8A-4147-A177-3AD203B41FA5}">
                      <a16:colId xmlns:a16="http://schemas.microsoft.com/office/drawing/2014/main" val="2643595289"/>
                    </a:ext>
                  </a:extLst>
                </a:gridCol>
                <a:gridCol w="877106">
                  <a:extLst>
                    <a:ext uri="{9D8B030D-6E8A-4147-A177-3AD203B41FA5}">
                      <a16:colId xmlns:a16="http://schemas.microsoft.com/office/drawing/2014/main" val="196023165"/>
                    </a:ext>
                  </a:extLst>
                </a:gridCol>
                <a:gridCol w="1023289">
                  <a:extLst>
                    <a:ext uri="{9D8B030D-6E8A-4147-A177-3AD203B41FA5}">
                      <a16:colId xmlns:a16="http://schemas.microsoft.com/office/drawing/2014/main" val="1580172289"/>
                    </a:ext>
                  </a:extLst>
                </a:gridCol>
                <a:gridCol w="877106">
                  <a:extLst>
                    <a:ext uri="{9D8B030D-6E8A-4147-A177-3AD203B41FA5}">
                      <a16:colId xmlns:a16="http://schemas.microsoft.com/office/drawing/2014/main" val="1602110156"/>
                    </a:ext>
                  </a:extLst>
                </a:gridCol>
              </a:tblGrid>
              <a:tr h="190500">
                <a:tc>
                  <a:txBody>
                    <a:bodyPr/>
                    <a:lstStyle/>
                    <a:p>
                      <a:pPr marL="0" marR="0">
                        <a:lnSpc>
                          <a:spcPct val="115000"/>
                        </a:lnSpc>
                        <a:spcBef>
                          <a:spcPts val="0"/>
                        </a:spcBef>
                        <a:spcAft>
                          <a:spcPts val="0"/>
                        </a:spcAft>
                      </a:pPr>
                      <a:r>
                        <a:rPr lang="en-US" sz="1100" dirty="0">
                          <a:effectLst/>
                        </a:rPr>
                        <a:t>Date and Time</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GPS Latitude (degrees)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GPS Longitude (degrees)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effectLst/>
                        </a:rPr>
                        <a:t>GPS Speed (m/s)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76838241"/>
                  </a:ext>
                </a:extLst>
              </a:tr>
              <a:tr h="190500">
                <a:tc>
                  <a:txBody>
                    <a:bodyPr/>
                    <a:lstStyle/>
                    <a:p>
                      <a:pPr marL="0" marR="0">
                        <a:lnSpc>
                          <a:spcPct val="115000"/>
                        </a:lnSpc>
                        <a:spcBef>
                          <a:spcPts val="0"/>
                        </a:spcBef>
                        <a:spcAft>
                          <a:spcPts val="0"/>
                        </a:spcAft>
                      </a:pPr>
                      <a:r>
                        <a:rPr lang="en-US" sz="1100">
                          <a:effectLst/>
                        </a:rPr>
                        <a:t>2022-06-06T18:17:40.844Z</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solidFill>
                            <a:schemeClr val="accent1">
                              <a:lumMod val="50000"/>
                            </a:schemeClr>
                          </a:solidFill>
                          <a:effectLst/>
                        </a:rPr>
                        <a:t>44.9081146</a:t>
                      </a:r>
                      <a:endParaRPr lang="en-US"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solidFill>
                            <a:schemeClr val="accent1">
                              <a:lumMod val="50000"/>
                            </a:schemeClr>
                          </a:solidFill>
                          <a:effectLst/>
                        </a:rPr>
                        <a:t>−94.3676663</a:t>
                      </a:r>
                      <a:endParaRPr lang="en-US"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0.052</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657158827"/>
                  </a:ext>
                </a:extLst>
              </a:tr>
              <a:tr h="190500">
                <a:tc>
                  <a:txBody>
                    <a:bodyPr/>
                    <a:lstStyle/>
                    <a:p>
                      <a:pPr marL="0" marR="0">
                        <a:lnSpc>
                          <a:spcPct val="115000"/>
                        </a:lnSpc>
                        <a:spcBef>
                          <a:spcPts val="0"/>
                        </a:spcBef>
                        <a:spcAft>
                          <a:spcPts val="0"/>
                        </a:spcAft>
                      </a:pPr>
                      <a:r>
                        <a:rPr lang="en-US" sz="1100" dirty="0">
                          <a:effectLst/>
                        </a:rPr>
                        <a:t>2022-06-06T18:17:40.899Z</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44.9081139</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solidFill>
                            <a:schemeClr val="accent1">
                              <a:lumMod val="50000"/>
                            </a:schemeClr>
                          </a:solidFill>
                          <a:effectLst/>
                        </a:rPr>
                        <a:t>−94.3676679</a:t>
                      </a:r>
                      <a:endParaRPr lang="en-US"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solidFill>
                            <a:schemeClr val="accent1">
                              <a:lumMod val="50000"/>
                            </a:schemeClr>
                          </a:solidFill>
                          <a:effectLst/>
                        </a:rPr>
                        <a:t>0.027</a:t>
                      </a:r>
                      <a:endParaRPr lang="en-US"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829016504"/>
                  </a:ext>
                </a:extLst>
              </a:tr>
              <a:tr h="190500">
                <a:tc>
                  <a:txBody>
                    <a:bodyPr/>
                    <a:lstStyle/>
                    <a:p>
                      <a:pPr marL="0" marR="0">
                        <a:lnSpc>
                          <a:spcPct val="115000"/>
                        </a:lnSpc>
                        <a:spcBef>
                          <a:spcPts val="0"/>
                        </a:spcBef>
                        <a:spcAft>
                          <a:spcPts val="0"/>
                        </a:spcAft>
                      </a:pPr>
                      <a:r>
                        <a:rPr lang="en-US" sz="1100">
                          <a:effectLst/>
                        </a:rPr>
                        <a:t>2022-06-06T18:17:40.954Z</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44.9081139</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−94.3676694</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solidFill>
                            <a:schemeClr val="accent1">
                              <a:lumMod val="50000"/>
                            </a:schemeClr>
                          </a:solidFill>
                          <a:effectLst/>
                        </a:rPr>
                        <a:t>0.020</a:t>
                      </a:r>
                      <a:endParaRPr lang="en-US"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17919076"/>
                  </a:ext>
                </a:extLst>
              </a:tr>
              <a:tr h="190500">
                <a:tc>
                  <a:txBody>
                    <a:bodyPr/>
                    <a:lstStyle/>
                    <a:p>
                      <a:pPr marL="0" marR="0">
                        <a:lnSpc>
                          <a:spcPct val="115000"/>
                        </a:lnSpc>
                        <a:spcBef>
                          <a:spcPts val="0"/>
                        </a:spcBef>
                        <a:spcAft>
                          <a:spcPts val="0"/>
                        </a:spcAft>
                      </a:pPr>
                      <a:r>
                        <a:rPr lang="en-US" sz="1100">
                          <a:effectLst/>
                        </a:rPr>
                        <a:t>2022-06-06T18:17:41.009Z</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44.9081137</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−94.3676704</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solidFill>
                            <a:schemeClr val="accent1">
                              <a:lumMod val="50000"/>
                            </a:schemeClr>
                          </a:solidFill>
                          <a:effectLst/>
                        </a:rPr>
                        <a:t>0.025</a:t>
                      </a:r>
                      <a:endParaRPr lang="en-US"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18746137"/>
                  </a:ext>
                </a:extLst>
              </a:tr>
              <a:tr h="190500">
                <a:tc>
                  <a:txBody>
                    <a:bodyPr/>
                    <a:lstStyle/>
                    <a:p>
                      <a:pPr marL="0" marR="0">
                        <a:lnSpc>
                          <a:spcPct val="115000"/>
                        </a:lnSpc>
                        <a:spcBef>
                          <a:spcPts val="0"/>
                        </a:spcBef>
                        <a:spcAft>
                          <a:spcPts val="0"/>
                        </a:spcAft>
                      </a:pPr>
                      <a:r>
                        <a:rPr lang="en-US" sz="1100">
                          <a:effectLst/>
                        </a:rPr>
                        <a:t>2022-06-06T18:17:41.064Z</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44.9081135</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−94.3676714</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solidFill>
                            <a:schemeClr val="accent1">
                              <a:lumMod val="50000"/>
                            </a:schemeClr>
                          </a:solidFill>
                          <a:effectLst/>
                        </a:rPr>
                        <a:t>0.023</a:t>
                      </a:r>
                      <a:endParaRPr lang="en-US"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75066026"/>
                  </a:ext>
                </a:extLst>
              </a:tr>
              <a:tr h="190500">
                <a:tc>
                  <a:txBody>
                    <a:bodyPr/>
                    <a:lstStyle/>
                    <a:p>
                      <a:pPr marL="0" marR="0">
                        <a:lnSpc>
                          <a:spcPct val="115000"/>
                        </a:lnSpc>
                        <a:spcBef>
                          <a:spcPts val="0"/>
                        </a:spcBef>
                        <a:spcAft>
                          <a:spcPts val="0"/>
                        </a:spcAft>
                      </a:pPr>
                      <a:r>
                        <a:rPr lang="en-US" sz="1100">
                          <a:effectLst/>
                        </a:rPr>
                        <a:t>2022-06-06T18:17:41.119Z</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44.9081132</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−94.3676724</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solidFill>
                            <a:schemeClr val="accent1">
                              <a:lumMod val="50000"/>
                            </a:schemeClr>
                          </a:solidFill>
                          <a:effectLst/>
                        </a:rPr>
                        <a:t>0.023</a:t>
                      </a:r>
                      <a:endParaRPr lang="en-US"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48825582"/>
                  </a:ext>
                </a:extLst>
              </a:tr>
              <a:tr h="190500">
                <a:tc>
                  <a:txBody>
                    <a:bodyPr/>
                    <a:lstStyle/>
                    <a:p>
                      <a:pPr marL="0" marR="0">
                        <a:lnSpc>
                          <a:spcPct val="115000"/>
                        </a:lnSpc>
                        <a:spcBef>
                          <a:spcPts val="0"/>
                        </a:spcBef>
                        <a:spcAft>
                          <a:spcPts val="0"/>
                        </a:spcAft>
                      </a:pPr>
                      <a:r>
                        <a:rPr lang="en-US" sz="1100">
                          <a:effectLst/>
                        </a:rPr>
                        <a:t>2022-06-06T18:17:41.174Z</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44.9081124</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−94.3676752</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solidFill>
                            <a:schemeClr val="accent1">
                              <a:lumMod val="50000"/>
                            </a:schemeClr>
                          </a:solidFill>
                          <a:effectLst/>
                        </a:rPr>
                        <a:t>0.014</a:t>
                      </a:r>
                      <a:endParaRPr lang="en-US"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725842689"/>
                  </a:ext>
                </a:extLst>
              </a:tr>
              <a:tr h="190500">
                <a:tc>
                  <a:txBody>
                    <a:bodyPr/>
                    <a:lstStyle/>
                    <a:p>
                      <a:pPr marL="0" marR="0">
                        <a:lnSpc>
                          <a:spcPct val="115000"/>
                        </a:lnSpc>
                        <a:spcBef>
                          <a:spcPts val="0"/>
                        </a:spcBef>
                        <a:spcAft>
                          <a:spcPts val="0"/>
                        </a:spcAft>
                      </a:pPr>
                      <a:r>
                        <a:rPr lang="en-US" sz="1100">
                          <a:effectLst/>
                        </a:rPr>
                        <a:t>2022-06-06T18:17:41.229Z</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44.9081127</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−94.3676743</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solidFill>
                            <a:schemeClr val="accent1">
                              <a:lumMod val="50000"/>
                            </a:schemeClr>
                          </a:solidFill>
                          <a:effectLst/>
                        </a:rPr>
                        <a:t>0.009</a:t>
                      </a:r>
                      <a:endParaRPr lang="en-US"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18176493"/>
                  </a:ext>
                </a:extLst>
              </a:tr>
              <a:tr h="190500">
                <a:tc>
                  <a:txBody>
                    <a:bodyPr/>
                    <a:lstStyle/>
                    <a:p>
                      <a:pPr marL="0" marR="0">
                        <a:lnSpc>
                          <a:spcPct val="115000"/>
                        </a:lnSpc>
                        <a:spcBef>
                          <a:spcPts val="0"/>
                        </a:spcBef>
                        <a:spcAft>
                          <a:spcPts val="0"/>
                        </a:spcAft>
                      </a:pPr>
                      <a:r>
                        <a:rPr lang="en-US" sz="1100">
                          <a:effectLst/>
                        </a:rPr>
                        <a:t>2022-06-06T18:17:41.284Z</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44.9081124</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−94.3676752</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solidFill>
                            <a:schemeClr val="accent1">
                              <a:lumMod val="50000"/>
                            </a:schemeClr>
                          </a:solidFill>
                          <a:effectLst/>
                        </a:rPr>
                        <a:t>0.014</a:t>
                      </a:r>
                      <a:endParaRPr lang="en-US"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64479796"/>
                  </a:ext>
                </a:extLst>
              </a:tr>
              <a:tr h="190500">
                <a:tc>
                  <a:txBody>
                    <a:bodyPr/>
                    <a:lstStyle/>
                    <a:p>
                      <a:pPr marL="0" marR="0">
                        <a:lnSpc>
                          <a:spcPct val="115000"/>
                        </a:lnSpc>
                        <a:spcBef>
                          <a:spcPts val="0"/>
                        </a:spcBef>
                        <a:spcAft>
                          <a:spcPts val="0"/>
                        </a:spcAft>
                      </a:pPr>
                      <a:r>
                        <a:rPr lang="en-US" sz="1100">
                          <a:effectLst/>
                        </a:rPr>
                        <a:t>2022-06-06T18:17:41.339Z</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44.9081122</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−94.3676762</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solidFill>
                            <a:schemeClr val="accent1">
                              <a:lumMod val="50000"/>
                            </a:schemeClr>
                          </a:solidFill>
                          <a:effectLst/>
                        </a:rPr>
                        <a:t>0.026</a:t>
                      </a:r>
                      <a:endParaRPr lang="en-US"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67573179"/>
                  </a:ext>
                </a:extLst>
              </a:tr>
              <a:tr h="190500">
                <a:tc>
                  <a:txBody>
                    <a:bodyPr/>
                    <a:lstStyle/>
                    <a:p>
                      <a:pPr marL="0" marR="0">
                        <a:lnSpc>
                          <a:spcPct val="115000"/>
                        </a:lnSpc>
                        <a:spcBef>
                          <a:spcPts val="0"/>
                        </a:spcBef>
                        <a:spcAft>
                          <a:spcPts val="0"/>
                        </a:spcAft>
                      </a:pPr>
                      <a:r>
                        <a:rPr lang="en-US" sz="1100">
                          <a:effectLst/>
                        </a:rPr>
                        <a:t>2022-06-06T18:17:41.394Z</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44.9081119</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a:solidFill>
                            <a:schemeClr val="accent1">
                              <a:lumMod val="50000"/>
                            </a:schemeClr>
                          </a:solidFill>
                          <a:effectLst/>
                        </a:rPr>
                        <a:t>−94.3676771</a:t>
                      </a:r>
                      <a:endParaRPr lang="en-US" sz="120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100" dirty="0">
                          <a:solidFill>
                            <a:schemeClr val="accent1">
                              <a:lumMod val="50000"/>
                            </a:schemeClr>
                          </a:solidFill>
                          <a:effectLst/>
                        </a:rPr>
                        <a:t>0.029</a:t>
                      </a:r>
                      <a:endParaRPr lang="en-US" sz="12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34734779"/>
                  </a:ext>
                </a:extLst>
              </a:tr>
            </a:tbl>
          </a:graphicData>
        </a:graphic>
      </p:graphicFrame>
      <p:sp>
        <p:nvSpPr>
          <p:cNvPr id="6" name="Content Placeholder 2"/>
          <p:cNvSpPr txBox="1">
            <a:spLocks/>
          </p:cNvSpPr>
          <p:nvPr/>
        </p:nvSpPr>
        <p:spPr>
          <a:xfrm>
            <a:off x="558563" y="2241529"/>
            <a:ext cx="3840162" cy="263527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Using matching timestamps from leading and trailing vehicle</a:t>
            </a:r>
            <a:r>
              <a:rPr kumimoji="0" lang="en-US" sz="2100" b="0" i="0" u="none" strike="noStrike" kern="1200" cap="none" spc="0" normalizeH="0" noProof="0" dirty="0">
                <a:ln>
                  <a:noFill/>
                </a:ln>
                <a:solidFill>
                  <a:srgbClr val="5E5E5E"/>
                </a:solidFill>
                <a:effectLst/>
                <a:uLnTx/>
                <a:uFillTx/>
                <a:latin typeface="Arial" charset="0"/>
                <a:cs typeface="Arial" charset="0"/>
              </a:rPr>
              <a:t> GPS files</a:t>
            </a:r>
            <a:r>
              <a:rPr kumimoji="0" lang="en-US" sz="2100" b="0" i="0" u="none" strike="noStrike" kern="1200" cap="none" spc="0" normalizeH="0" baseline="0" noProof="0" dirty="0">
                <a:ln>
                  <a:noFill/>
                </a:ln>
                <a:solidFill>
                  <a:srgbClr val="5E5E5E"/>
                </a:solidFill>
                <a:effectLst/>
                <a:uLnTx/>
                <a:uFillTx/>
                <a:latin typeface="Arial" charset="0"/>
                <a:cs typeface="Arial" charset="0"/>
              </a:rPr>
              <a:t>, the distance</a:t>
            </a:r>
            <a:r>
              <a:rPr kumimoji="0" lang="en-US" sz="2100" b="0" i="0" u="none" strike="noStrike" kern="1200" cap="none" spc="0" normalizeH="0" noProof="0" dirty="0">
                <a:ln>
                  <a:noFill/>
                </a:ln>
                <a:solidFill>
                  <a:srgbClr val="5E5E5E"/>
                </a:solidFill>
                <a:effectLst/>
                <a:uLnTx/>
                <a:uFillTx/>
                <a:latin typeface="Arial" charset="0"/>
                <a:cs typeface="Arial" charset="0"/>
              </a:rPr>
              <a:t> between lead and trailing vehicles was calculated to determine convoy length.</a:t>
            </a:r>
            <a:endParaRPr kumimoji="0" lang="en-US" sz="2100" b="0" i="0" u="none" strike="noStrike" kern="1200" cap="none" spc="0" normalizeH="0" baseline="0" noProof="0" dirty="0">
              <a:ln>
                <a:noFill/>
              </a:ln>
              <a:solidFill>
                <a:srgbClr val="5E5E5E"/>
              </a:solidFill>
              <a:effectLst/>
              <a:uLnTx/>
              <a:uFillTx/>
              <a:latin typeface="Arial" charset="0"/>
              <a:cs typeface="Arial" charset="0"/>
            </a:endParaRPr>
          </a:p>
        </p:txBody>
      </p:sp>
    </p:spTree>
    <p:extLst>
      <p:ext uri="{BB962C8B-B14F-4D97-AF65-F5344CB8AC3E}">
        <p14:creationId xmlns:p14="http://schemas.microsoft.com/office/powerpoint/2010/main" val="3306297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419100" y="45473"/>
            <a:ext cx="7886700" cy="994172"/>
          </a:xfrm>
        </p:spPr>
        <p:txBody>
          <a:bodyPr/>
          <a:lstStyle/>
          <a:p>
            <a:r>
              <a:rPr lang="en-US" dirty="0"/>
              <a:t>Speed Profiles of Trailing Vehicles</a:t>
            </a:r>
          </a:p>
        </p:txBody>
      </p:sp>
      <p:sp>
        <p:nvSpPr>
          <p:cNvPr id="3" name="Content Placeholder 2"/>
          <p:cNvSpPr txBox="1">
            <a:spLocks/>
          </p:cNvSpPr>
          <p:nvPr/>
        </p:nvSpPr>
        <p:spPr>
          <a:xfrm>
            <a:off x="598368" y="3046796"/>
            <a:ext cx="1902514" cy="368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None/>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Rumble Strips</a:t>
            </a:r>
          </a:p>
        </p:txBody>
      </p:sp>
      <p:pic>
        <p:nvPicPr>
          <p:cNvPr id="4" name="Picture 3"/>
          <p:cNvPicPr>
            <a:picLocks noChangeAspect="1"/>
          </p:cNvPicPr>
          <p:nvPr/>
        </p:nvPicPr>
        <p:blipFill>
          <a:blip r:embed="rId2"/>
          <a:stretch>
            <a:fillRect/>
          </a:stretch>
        </p:blipFill>
        <p:spPr>
          <a:xfrm>
            <a:off x="178025" y="1039645"/>
            <a:ext cx="2743200" cy="1991360"/>
          </a:xfrm>
          <a:prstGeom prst="rect">
            <a:avLst/>
          </a:prstGeom>
        </p:spPr>
      </p:pic>
      <p:pic>
        <p:nvPicPr>
          <p:cNvPr id="5" name="Picture 4"/>
          <p:cNvPicPr>
            <a:picLocks noChangeAspect="1"/>
          </p:cNvPicPr>
          <p:nvPr/>
        </p:nvPicPr>
        <p:blipFill>
          <a:blip r:embed="rId3"/>
          <a:stretch>
            <a:fillRect/>
          </a:stretch>
        </p:blipFill>
        <p:spPr>
          <a:xfrm>
            <a:off x="3145399" y="1039645"/>
            <a:ext cx="2743200" cy="1991360"/>
          </a:xfrm>
          <a:prstGeom prst="rect">
            <a:avLst/>
          </a:prstGeom>
        </p:spPr>
      </p:pic>
      <p:pic>
        <p:nvPicPr>
          <p:cNvPr id="6" name="Picture 5"/>
          <p:cNvPicPr>
            <a:picLocks noChangeAspect="1"/>
          </p:cNvPicPr>
          <p:nvPr/>
        </p:nvPicPr>
        <p:blipFill>
          <a:blip r:embed="rId4"/>
          <a:stretch>
            <a:fillRect/>
          </a:stretch>
        </p:blipFill>
        <p:spPr>
          <a:xfrm>
            <a:off x="6112773" y="1039645"/>
            <a:ext cx="2743200" cy="1991360"/>
          </a:xfrm>
          <a:prstGeom prst="rect">
            <a:avLst/>
          </a:prstGeom>
        </p:spPr>
      </p:pic>
      <p:sp>
        <p:nvSpPr>
          <p:cNvPr id="7" name="Content Placeholder 2"/>
          <p:cNvSpPr txBox="1">
            <a:spLocks/>
          </p:cNvSpPr>
          <p:nvPr/>
        </p:nvSpPr>
        <p:spPr>
          <a:xfrm>
            <a:off x="3325985" y="3048864"/>
            <a:ext cx="2492030" cy="368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None/>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Herbicide Spraying</a:t>
            </a:r>
          </a:p>
        </p:txBody>
      </p:sp>
      <p:sp>
        <p:nvSpPr>
          <p:cNvPr id="8" name="Content Placeholder 2"/>
          <p:cNvSpPr txBox="1">
            <a:spLocks/>
          </p:cNvSpPr>
          <p:nvPr/>
        </p:nvSpPr>
        <p:spPr>
          <a:xfrm>
            <a:off x="6533116" y="3057990"/>
            <a:ext cx="1902514" cy="368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None/>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Paint Striping</a:t>
            </a:r>
          </a:p>
        </p:txBody>
      </p:sp>
      <p:sp>
        <p:nvSpPr>
          <p:cNvPr id="9" name="Content Placeholder 2"/>
          <p:cNvSpPr txBox="1">
            <a:spLocks/>
          </p:cNvSpPr>
          <p:nvPr/>
        </p:nvSpPr>
        <p:spPr>
          <a:xfrm>
            <a:off x="598368" y="3455359"/>
            <a:ext cx="1902514" cy="368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None/>
              <a:tabLst/>
              <a:defRPr/>
            </a:pPr>
            <a:r>
              <a:rPr kumimoji="0" lang="en-US" sz="1600" b="0" i="0" u="none" strike="noStrike" kern="1200" cap="none" spc="0" normalizeH="0" baseline="0" noProof="0" dirty="0">
                <a:ln>
                  <a:noFill/>
                </a:ln>
                <a:solidFill>
                  <a:srgbClr val="5E5E5E"/>
                </a:solidFill>
                <a:effectLst/>
                <a:uLnTx/>
                <a:uFillTx/>
                <a:latin typeface="Arial" charset="0"/>
                <a:cs typeface="Arial" charset="0"/>
              </a:rPr>
              <a:t>2.0 mph average</a:t>
            </a:r>
          </a:p>
        </p:txBody>
      </p:sp>
      <p:sp>
        <p:nvSpPr>
          <p:cNvPr id="10" name="Content Placeholder 2"/>
          <p:cNvSpPr txBox="1">
            <a:spLocks/>
          </p:cNvSpPr>
          <p:nvPr/>
        </p:nvSpPr>
        <p:spPr>
          <a:xfrm>
            <a:off x="3620743" y="3455359"/>
            <a:ext cx="1902514" cy="368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None/>
              <a:tabLst/>
              <a:defRPr/>
            </a:pPr>
            <a:r>
              <a:rPr kumimoji="0" lang="en-US" sz="1600" b="0" i="0" u="none" strike="noStrike" kern="1200" cap="none" spc="0" normalizeH="0" baseline="0" noProof="0" dirty="0">
                <a:ln>
                  <a:noFill/>
                </a:ln>
                <a:solidFill>
                  <a:srgbClr val="5E5E5E"/>
                </a:solidFill>
                <a:effectLst/>
                <a:uLnTx/>
                <a:uFillTx/>
                <a:latin typeface="Arial" charset="0"/>
                <a:cs typeface="Arial" charset="0"/>
              </a:rPr>
              <a:t>10.5 mph average</a:t>
            </a:r>
          </a:p>
        </p:txBody>
      </p:sp>
      <p:sp>
        <p:nvSpPr>
          <p:cNvPr id="11" name="Content Placeholder 2"/>
          <p:cNvSpPr txBox="1">
            <a:spLocks/>
          </p:cNvSpPr>
          <p:nvPr/>
        </p:nvSpPr>
        <p:spPr>
          <a:xfrm>
            <a:off x="6643118" y="3452088"/>
            <a:ext cx="1902514" cy="368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None/>
              <a:tabLst/>
              <a:defRPr/>
            </a:pPr>
            <a:r>
              <a:rPr kumimoji="0" lang="en-US" sz="1600" b="0" i="0" u="none" strike="noStrike" kern="1200" cap="none" spc="0" normalizeH="0" baseline="0" noProof="0" dirty="0">
                <a:ln>
                  <a:noFill/>
                </a:ln>
                <a:solidFill>
                  <a:srgbClr val="5E5E5E"/>
                </a:solidFill>
                <a:effectLst/>
                <a:uLnTx/>
                <a:uFillTx/>
                <a:latin typeface="Arial" charset="0"/>
                <a:cs typeface="Arial" charset="0"/>
              </a:rPr>
              <a:t>8.6 mph average</a:t>
            </a:r>
          </a:p>
        </p:txBody>
      </p:sp>
      <p:sp>
        <p:nvSpPr>
          <p:cNvPr id="12" name="Content Placeholder 2"/>
          <p:cNvSpPr txBox="1">
            <a:spLocks/>
          </p:cNvSpPr>
          <p:nvPr/>
        </p:nvSpPr>
        <p:spPr>
          <a:xfrm>
            <a:off x="419099" y="3975896"/>
            <a:ext cx="8436873" cy="101242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Convoy speeds constantly changed throughout these operations.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It can be difficult for drivers to judge their closing speed.</a:t>
            </a:r>
            <a:endParaRPr kumimoji="0" lang="en-US" sz="2100" b="0" i="0" u="none" strike="noStrike" kern="1200" cap="none" spc="0" normalizeH="0" baseline="0" noProof="0" dirty="0">
              <a:ln>
                <a:noFill/>
              </a:ln>
              <a:solidFill>
                <a:srgbClr val="5E5E5E"/>
              </a:solidFill>
              <a:effectLst/>
              <a:uLnTx/>
              <a:uFillTx/>
              <a:latin typeface="Arial" charset="0"/>
              <a:cs typeface="Arial" charset="0"/>
            </a:endParaRPr>
          </a:p>
        </p:txBody>
      </p:sp>
    </p:spTree>
    <p:extLst>
      <p:ext uri="{BB962C8B-B14F-4D97-AF65-F5344CB8AC3E}">
        <p14:creationId xmlns:p14="http://schemas.microsoft.com/office/powerpoint/2010/main" val="1209077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628650" y="45244"/>
            <a:ext cx="7886700" cy="994172"/>
          </a:xfrm>
        </p:spPr>
        <p:txBody>
          <a:bodyPr>
            <a:normAutofit/>
          </a:bodyPr>
          <a:lstStyle/>
          <a:p>
            <a:r>
              <a:rPr lang="en-US" dirty="0"/>
              <a:t>Convoy Length Profiles</a:t>
            </a:r>
          </a:p>
        </p:txBody>
      </p:sp>
      <p:sp>
        <p:nvSpPr>
          <p:cNvPr id="3" name="Content Placeholder 2"/>
          <p:cNvSpPr txBox="1">
            <a:spLocks/>
          </p:cNvSpPr>
          <p:nvPr/>
        </p:nvSpPr>
        <p:spPr>
          <a:xfrm>
            <a:off x="598368" y="3075371"/>
            <a:ext cx="1902514" cy="368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None/>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Rumble Strips</a:t>
            </a:r>
          </a:p>
        </p:txBody>
      </p:sp>
      <p:sp>
        <p:nvSpPr>
          <p:cNvPr id="7" name="Content Placeholder 2"/>
          <p:cNvSpPr txBox="1">
            <a:spLocks/>
          </p:cNvSpPr>
          <p:nvPr/>
        </p:nvSpPr>
        <p:spPr>
          <a:xfrm>
            <a:off x="3325985" y="3077439"/>
            <a:ext cx="2492030" cy="368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None/>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Herbicide Spraying</a:t>
            </a:r>
          </a:p>
        </p:txBody>
      </p:sp>
      <p:sp>
        <p:nvSpPr>
          <p:cNvPr id="8" name="Content Placeholder 2"/>
          <p:cNvSpPr txBox="1">
            <a:spLocks/>
          </p:cNvSpPr>
          <p:nvPr/>
        </p:nvSpPr>
        <p:spPr>
          <a:xfrm>
            <a:off x="6533116" y="3086565"/>
            <a:ext cx="1902514" cy="368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None/>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Paint Striping</a:t>
            </a:r>
          </a:p>
        </p:txBody>
      </p:sp>
      <p:sp>
        <p:nvSpPr>
          <p:cNvPr id="9" name="Content Placeholder 2"/>
          <p:cNvSpPr txBox="1">
            <a:spLocks/>
          </p:cNvSpPr>
          <p:nvPr/>
        </p:nvSpPr>
        <p:spPr>
          <a:xfrm>
            <a:off x="598368" y="3483934"/>
            <a:ext cx="1902514" cy="368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None/>
              <a:tabLst/>
              <a:defRPr/>
            </a:pPr>
            <a:r>
              <a:rPr kumimoji="0" lang="en-US" sz="1600" b="0" i="0" u="none" strike="noStrike" kern="1200" cap="none" spc="0" normalizeH="0" baseline="0" noProof="0" dirty="0">
                <a:ln>
                  <a:noFill/>
                </a:ln>
                <a:solidFill>
                  <a:srgbClr val="5E5E5E"/>
                </a:solidFill>
                <a:effectLst/>
                <a:uLnTx/>
                <a:uFillTx/>
                <a:latin typeface="Arial" charset="0"/>
                <a:cs typeface="Arial" charset="0"/>
              </a:rPr>
              <a:t>1,198 </a:t>
            </a:r>
            <a:r>
              <a:rPr kumimoji="0" lang="en-US" sz="1600" b="0" i="0" u="none" strike="noStrike" kern="1200" cap="none" spc="0" normalizeH="0" baseline="0" noProof="0" dirty="0" err="1">
                <a:ln>
                  <a:noFill/>
                </a:ln>
                <a:solidFill>
                  <a:srgbClr val="5E5E5E"/>
                </a:solidFill>
                <a:effectLst/>
                <a:uLnTx/>
                <a:uFillTx/>
                <a:latin typeface="Arial" charset="0"/>
                <a:cs typeface="Arial" charset="0"/>
              </a:rPr>
              <a:t>ft</a:t>
            </a:r>
            <a:r>
              <a:rPr kumimoji="0" lang="en-US" sz="1600" b="0" i="0" u="none" strike="noStrike" kern="1200" cap="none" spc="0" normalizeH="0" baseline="0" noProof="0" dirty="0">
                <a:ln>
                  <a:noFill/>
                </a:ln>
                <a:solidFill>
                  <a:srgbClr val="5E5E5E"/>
                </a:solidFill>
                <a:effectLst/>
                <a:uLnTx/>
                <a:uFillTx/>
                <a:latin typeface="Arial" charset="0"/>
                <a:cs typeface="Arial" charset="0"/>
              </a:rPr>
              <a:t> average</a:t>
            </a:r>
          </a:p>
        </p:txBody>
      </p:sp>
      <p:sp>
        <p:nvSpPr>
          <p:cNvPr id="10" name="Content Placeholder 2"/>
          <p:cNvSpPr txBox="1">
            <a:spLocks/>
          </p:cNvSpPr>
          <p:nvPr/>
        </p:nvSpPr>
        <p:spPr>
          <a:xfrm>
            <a:off x="3620743" y="3483934"/>
            <a:ext cx="1902514" cy="368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None/>
              <a:tabLst/>
              <a:defRPr/>
            </a:pPr>
            <a:r>
              <a:rPr kumimoji="0" lang="en-US" sz="1600" b="0" i="0" u="none" strike="noStrike" kern="1200" cap="none" spc="0" normalizeH="0" baseline="0" noProof="0" dirty="0">
                <a:ln>
                  <a:noFill/>
                </a:ln>
                <a:solidFill>
                  <a:srgbClr val="5E5E5E"/>
                </a:solidFill>
                <a:effectLst/>
                <a:uLnTx/>
                <a:uFillTx/>
                <a:latin typeface="Arial" charset="0"/>
                <a:cs typeface="Arial" charset="0"/>
              </a:rPr>
              <a:t>257 </a:t>
            </a:r>
            <a:r>
              <a:rPr kumimoji="0" lang="en-US" sz="1600" b="0" i="0" u="none" strike="noStrike" kern="1200" cap="none" spc="0" normalizeH="0" baseline="0" noProof="0" dirty="0" err="1">
                <a:ln>
                  <a:noFill/>
                </a:ln>
                <a:solidFill>
                  <a:srgbClr val="5E5E5E"/>
                </a:solidFill>
                <a:effectLst/>
                <a:uLnTx/>
                <a:uFillTx/>
                <a:latin typeface="Arial" charset="0"/>
                <a:cs typeface="Arial" charset="0"/>
              </a:rPr>
              <a:t>ft</a:t>
            </a:r>
            <a:r>
              <a:rPr kumimoji="0" lang="en-US" sz="1600" b="0" i="0" u="none" strike="noStrike" kern="1200" cap="none" spc="0" normalizeH="0" baseline="0" noProof="0" dirty="0">
                <a:ln>
                  <a:noFill/>
                </a:ln>
                <a:solidFill>
                  <a:srgbClr val="5E5E5E"/>
                </a:solidFill>
                <a:effectLst/>
                <a:uLnTx/>
                <a:uFillTx/>
                <a:latin typeface="Arial" charset="0"/>
                <a:cs typeface="Arial" charset="0"/>
              </a:rPr>
              <a:t> average</a:t>
            </a:r>
          </a:p>
        </p:txBody>
      </p:sp>
      <p:sp>
        <p:nvSpPr>
          <p:cNvPr id="11" name="Content Placeholder 2"/>
          <p:cNvSpPr txBox="1">
            <a:spLocks/>
          </p:cNvSpPr>
          <p:nvPr/>
        </p:nvSpPr>
        <p:spPr>
          <a:xfrm>
            <a:off x="6643118" y="3480663"/>
            <a:ext cx="1902514" cy="368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None/>
              <a:tabLst/>
              <a:defRPr/>
            </a:pPr>
            <a:r>
              <a:rPr kumimoji="0" lang="en-US" sz="1600" b="0" i="0" u="none" strike="noStrike" kern="1200" cap="none" spc="0" normalizeH="0" baseline="0" noProof="0" dirty="0">
                <a:ln>
                  <a:noFill/>
                </a:ln>
                <a:solidFill>
                  <a:srgbClr val="5E5E5E"/>
                </a:solidFill>
                <a:effectLst/>
                <a:uLnTx/>
                <a:uFillTx/>
                <a:latin typeface="Arial" charset="0"/>
                <a:cs typeface="Arial" charset="0"/>
              </a:rPr>
              <a:t>465 </a:t>
            </a:r>
            <a:r>
              <a:rPr kumimoji="0" lang="en-US" sz="1600" b="0" i="0" u="none" strike="noStrike" kern="1200" cap="none" spc="0" normalizeH="0" baseline="0" noProof="0" dirty="0" err="1">
                <a:ln>
                  <a:noFill/>
                </a:ln>
                <a:solidFill>
                  <a:srgbClr val="5E5E5E"/>
                </a:solidFill>
                <a:effectLst/>
                <a:uLnTx/>
                <a:uFillTx/>
                <a:latin typeface="Arial" charset="0"/>
                <a:cs typeface="Arial" charset="0"/>
              </a:rPr>
              <a:t>ft</a:t>
            </a:r>
            <a:r>
              <a:rPr kumimoji="0" lang="en-US" sz="1600" b="0" i="0" u="none" strike="noStrike" kern="1200" cap="none" spc="0" normalizeH="0" baseline="0" noProof="0" dirty="0">
                <a:ln>
                  <a:noFill/>
                </a:ln>
                <a:solidFill>
                  <a:srgbClr val="5E5E5E"/>
                </a:solidFill>
                <a:effectLst/>
                <a:uLnTx/>
                <a:uFillTx/>
                <a:latin typeface="Arial" charset="0"/>
                <a:cs typeface="Arial" charset="0"/>
              </a:rPr>
              <a:t> average</a:t>
            </a:r>
          </a:p>
        </p:txBody>
      </p:sp>
      <p:pic>
        <p:nvPicPr>
          <p:cNvPr id="12" name="Picture 11"/>
          <p:cNvPicPr>
            <a:picLocks noChangeAspect="1"/>
          </p:cNvPicPr>
          <p:nvPr/>
        </p:nvPicPr>
        <p:blipFill>
          <a:blip r:embed="rId2"/>
          <a:stretch>
            <a:fillRect/>
          </a:stretch>
        </p:blipFill>
        <p:spPr>
          <a:xfrm>
            <a:off x="178025" y="1063974"/>
            <a:ext cx="2743200" cy="1991360"/>
          </a:xfrm>
          <a:prstGeom prst="rect">
            <a:avLst/>
          </a:prstGeom>
        </p:spPr>
      </p:pic>
      <p:pic>
        <p:nvPicPr>
          <p:cNvPr id="13" name="Picture 12"/>
          <p:cNvPicPr>
            <a:picLocks noChangeAspect="1"/>
          </p:cNvPicPr>
          <p:nvPr/>
        </p:nvPicPr>
        <p:blipFill>
          <a:blip r:embed="rId3"/>
          <a:stretch>
            <a:fillRect/>
          </a:stretch>
        </p:blipFill>
        <p:spPr>
          <a:xfrm>
            <a:off x="3200400" y="1063974"/>
            <a:ext cx="2743200" cy="1991360"/>
          </a:xfrm>
          <a:prstGeom prst="rect">
            <a:avLst/>
          </a:prstGeom>
        </p:spPr>
      </p:pic>
      <p:pic>
        <p:nvPicPr>
          <p:cNvPr id="14" name="Picture 13"/>
          <p:cNvPicPr>
            <a:picLocks noChangeAspect="1"/>
          </p:cNvPicPr>
          <p:nvPr/>
        </p:nvPicPr>
        <p:blipFill>
          <a:blip r:embed="rId4"/>
          <a:stretch>
            <a:fillRect/>
          </a:stretch>
        </p:blipFill>
        <p:spPr>
          <a:xfrm>
            <a:off x="6112773" y="1063974"/>
            <a:ext cx="2743200" cy="1991360"/>
          </a:xfrm>
          <a:prstGeom prst="rect">
            <a:avLst/>
          </a:prstGeom>
        </p:spPr>
      </p:pic>
      <p:sp>
        <p:nvSpPr>
          <p:cNvPr id="15" name="Content Placeholder 2"/>
          <p:cNvSpPr txBox="1">
            <a:spLocks/>
          </p:cNvSpPr>
          <p:nvPr/>
        </p:nvSpPr>
        <p:spPr>
          <a:xfrm>
            <a:off x="419099" y="3975896"/>
            <a:ext cx="8601076" cy="101242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Convoy lengths constantly changed throughout these operations.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Driver risk tolerance for passing long convoys is not well understood.</a:t>
            </a:r>
            <a:endParaRPr kumimoji="0" lang="en-US" sz="2100" b="0" i="0" u="none" strike="noStrike" kern="1200" cap="none" spc="0" normalizeH="0" baseline="0" noProof="0" dirty="0">
              <a:ln>
                <a:noFill/>
              </a:ln>
              <a:solidFill>
                <a:srgbClr val="5E5E5E"/>
              </a:solidFill>
              <a:effectLst/>
              <a:uLnTx/>
              <a:uFillTx/>
              <a:latin typeface="Arial" charset="0"/>
              <a:cs typeface="Arial" charset="0"/>
            </a:endParaRPr>
          </a:p>
        </p:txBody>
      </p:sp>
    </p:spTree>
    <p:extLst>
      <p:ext uri="{BB962C8B-B14F-4D97-AF65-F5344CB8AC3E}">
        <p14:creationId xmlns:p14="http://schemas.microsoft.com/office/powerpoint/2010/main" val="1115157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628650" y="99918"/>
            <a:ext cx="7886700" cy="994172"/>
          </a:xfrm>
        </p:spPr>
        <p:txBody>
          <a:bodyPr/>
          <a:lstStyle/>
          <a:p>
            <a:r>
              <a:rPr lang="en-US" dirty="0"/>
              <a:t>Passing Sight Distance</a:t>
            </a:r>
          </a:p>
        </p:txBody>
      </p:sp>
      <p:sp>
        <p:nvSpPr>
          <p:cNvPr id="3" name="Content Placeholder 2"/>
          <p:cNvSpPr txBox="1">
            <a:spLocks/>
          </p:cNvSpPr>
          <p:nvPr/>
        </p:nvSpPr>
        <p:spPr>
          <a:xfrm>
            <a:off x="628648" y="972708"/>
            <a:ext cx="8110749" cy="209417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Minimum</a:t>
            </a:r>
            <a:r>
              <a:rPr kumimoji="0" lang="en-US" sz="2100" b="0" i="0" u="none" strike="noStrike" kern="1200" cap="none" spc="0" normalizeH="0" noProof="0" dirty="0">
                <a:ln>
                  <a:noFill/>
                </a:ln>
                <a:solidFill>
                  <a:srgbClr val="5E5E5E"/>
                </a:solidFill>
                <a:effectLst/>
                <a:uLnTx/>
                <a:uFillTx/>
                <a:latin typeface="Arial" charset="0"/>
                <a:cs typeface="Arial" charset="0"/>
              </a:rPr>
              <a:t> passing sight distance calculations for roadway design are based on some assumptions about driver behavior and the overtaken vehicle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baseline="0" dirty="0">
                <a:solidFill>
                  <a:srgbClr val="5E5E5E"/>
                </a:solidFill>
              </a:rPr>
              <a:t>Speed </a:t>
            </a:r>
            <a:r>
              <a:rPr lang="en-US" dirty="0">
                <a:solidFill>
                  <a:srgbClr val="5E5E5E"/>
                </a:solidFill>
              </a:rPr>
              <a:t>and length profiles show that m</a:t>
            </a:r>
            <a:r>
              <a:rPr lang="en-US" baseline="0" dirty="0">
                <a:solidFill>
                  <a:srgbClr val="5E5E5E"/>
                </a:solidFill>
              </a:rPr>
              <a:t>obile operations do not conform to these assumptions </a:t>
            </a:r>
          </a:p>
        </p:txBody>
      </p:sp>
      <p:graphicFrame>
        <p:nvGraphicFramePr>
          <p:cNvPr id="4" name="Table 3"/>
          <p:cNvGraphicFramePr>
            <a:graphicFrameLocks noGrp="1"/>
          </p:cNvGraphicFramePr>
          <p:nvPr>
            <p:extLst>
              <p:ext uri="{D42A27DB-BD31-4B8C-83A1-F6EECF244321}">
                <p14:modId xmlns:p14="http://schemas.microsoft.com/office/powerpoint/2010/main" val="1987393000"/>
              </p:ext>
            </p:extLst>
          </p:nvPr>
        </p:nvGraphicFramePr>
        <p:xfrm>
          <a:off x="1687511" y="2940344"/>
          <a:ext cx="5768975" cy="1308100"/>
        </p:xfrm>
        <a:graphic>
          <a:graphicData uri="http://schemas.openxmlformats.org/drawingml/2006/table">
            <a:tbl>
              <a:tblPr firstRow="1" firstCol="1" bandRow="1">
                <a:tableStyleId>{5C22544A-7EE6-4342-B048-85BDC9FD1C3A}</a:tableStyleId>
              </a:tblPr>
              <a:tblGrid>
                <a:gridCol w="1139825">
                  <a:extLst>
                    <a:ext uri="{9D8B030D-6E8A-4147-A177-3AD203B41FA5}">
                      <a16:colId xmlns:a16="http://schemas.microsoft.com/office/drawing/2014/main" val="2720479028"/>
                    </a:ext>
                  </a:extLst>
                </a:gridCol>
                <a:gridCol w="2400300">
                  <a:extLst>
                    <a:ext uri="{9D8B030D-6E8A-4147-A177-3AD203B41FA5}">
                      <a16:colId xmlns:a16="http://schemas.microsoft.com/office/drawing/2014/main" val="914897368"/>
                    </a:ext>
                  </a:extLst>
                </a:gridCol>
                <a:gridCol w="2228850">
                  <a:extLst>
                    <a:ext uri="{9D8B030D-6E8A-4147-A177-3AD203B41FA5}">
                      <a16:colId xmlns:a16="http://schemas.microsoft.com/office/drawing/2014/main" val="2457900108"/>
                    </a:ext>
                  </a:extLst>
                </a:gridCol>
              </a:tblGrid>
              <a:tr h="393700">
                <a:tc>
                  <a:txBody>
                    <a:bodyPr/>
                    <a:lstStyle/>
                    <a:p>
                      <a:pPr marL="0" marR="0" algn="ctr">
                        <a:spcBef>
                          <a:spcPts val="0"/>
                        </a:spcBef>
                        <a:spcAft>
                          <a:spcPts val="0"/>
                        </a:spcAft>
                      </a:pPr>
                      <a:r>
                        <a:rPr lang="en-US" sz="1000">
                          <a:effectLst/>
                        </a:rPr>
                        <a:t>Element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dirty="0">
                          <a:effectLst/>
                        </a:rPr>
                        <a:t>Roadway Design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Mobile Operations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3472809"/>
                  </a:ext>
                </a:extLst>
              </a:tr>
              <a:tr h="190500">
                <a:tc>
                  <a:txBody>
                    <a:bodyPr/>
                    <a:lstStyle/>
                    <a:p>
                      <a:pPr marL="0" marR="0">
                        <a:spcBef>
                          <a:spcPts val="0"/>
                        </a:spcBef>
                        <a:spcAft>
                          <a:spcPts val="0"/>
                        </a:spcAft>
                      </a:pPr>
                      <a:r>
                        <a:rPr lang="en-US" sz="1000">
                          <a:effectLst/>
                        </a:rPr>
                        <a:t>Overtaken vehicle description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dirty="0">
                          <a:solidFill>
                            <a:schemeClr val="bg1">
                              <a:lumMod val="10000"/>
                            </a:schemeClr>
                          </a:solidFill>
                          <a:effectLst/>
                        </a:rPr>
                        <a:t>Single vehicle</a:t>
                      </a:r>
                      <a:endParaRPr lang="en-US" sz="1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solidFill>
                            <a:schemeClr val="bg1">
                              <a:lumMod val="10000"/>
                            </a:schemeClr>
                          </a:solidFill>
                          <a:effectLst/>
                        </a:rPr>
                        <a:t>Multi-vehicle convoy of varying length</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6277535"/>
                  </a:ext>
                </a:extLst>
              </a:tr>
              <a:tr h="190500">
                <a:tc>
                  <a:txBody>
                    <a:bodyPr/>
                    <a:lstStyle/>
                    <a:p>
                      <a:pPr marL="0" marR="0">
                        <a:spcBef>
                          <a:spcPts val="0"/>
                        </a:spcBef>
                        <a:spcAft>
                          <a:spcPts val="0"/>
                        </a:spcAft>
                      </a:pPr>
                      <a:r>
                        <a:rPr lang="en-US" sz="1000" dirty="0">
                          <a:effectLst/>
                        </a:rPr>
                        <a:t>Overtaken vehicle speed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solidFill>
                            <a:schemeClr val="bg1">
                              <a:lumMod val="10000"/>
                            </a:schemeClr>
                          </a:solidFill>
                          <a:effectLst/>
                        </a:rPr>
                        <a:t>Uniform and typically the average running speed of traffic at a volume near capacity</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dirty="0">
                          <a:solidFill>
                            <a:schemeClr val="bg1">
                              <a:lumMod val="10000"/>
                            </a:schemeClr>
                          </a:solidFill>
                          <a:effectLst/>
                        </a:rPr>
                        <a:t>Varies considerably and is relatively low</a:t>
                      </a:r>
                      <a:endParaRPr lang="en-US" sz="1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8413959"/>
                  </a:ext>
                </a:extLst>
              </a:tr>
              <a:tr h="190500">
                <a:tc>
                  <a:txBody>
                    <a:bodyPr/>
                    <a:lstStyle/>
                    <a:p>
                      <a:pPr marL="0" marR="0">
                        <a:spcBef>
                          <a:spcPts val="0"/>
                        </a:spcBef>
                        <a:spcAft>
                          <a:spcPts val="0"/>
                        </a:spcAft>
                      </a:pPr>
                      <a:r>
                        <a:rPr lang="en-US" sz="1000">
                          <a:effectLst/>
                        </a:rPr>
                        <a:t>Passing vehicle average speed</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solidFill>
                            <a:schemeClr val="bg1">
                              <a:lumMod val="10000"/>
                            </a:schemeClr>
                          </a:solidFill>
                          <a:effectLst/>
                        </a:rPr>
                        <a:t>10 mph greater than the overtaken vehicle’s speed</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dirty="0">
                          <a:solidFill>
                            <a:schemeClr val="bg1">
                              <a:lumMod val="10000"/>
                            </a:schemeClr>
                          </a:solidFill>
                          <a:effectLst/>
                        </a:rPr>
                        <a:t>Likely considerably higher than the overtaken vehicle’s speed</a:t>
                      </a:r>
                      <a:endParaRPr lang="en-US" sz="1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2336482"/>
                  </a:ext>
                </a:extLst>
              </a:tr>
            </a:tbl>
          </a:graphicData>
        </a:graphic>
      </p:graphicFrame>
    </p:spTree>
    <p:extLst>
      <p:ext uri="{BB962C8B-B14F-4D97-AF65-F5344CB8AC3E}">
        <p14:creationId xmlns:p14="http://schemas.microsoft.com/office/powerpoint/2010/main" val="460846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628650" y="207169"/>
            <a:ext cx="7886700" cy="994172"/>
          </a:xfrm>
        </p:spPr>
        <p:txBody>
          <a:bodyPr/>
          <a:lstStyle/>
          <a:p>
            <a:r>
              <a:rPr lang="en-US" dirty="0"/>
              <a:t>No Passing Zones</a:t>
            </a:r>
          </a:p>
        </p:txBody>
      </p:sp>
      <p:sp>
        <p:nvSpPr>
          <p:cNvPr id="3" name="Content Placeholder 2"/>
          <p:cNvSpPr txBox="1">
            <a:spLocks/>
          </p:cNvSpPr>
          <p:nvPr/>
        </p:nvSpPr>
        <p:spPr>
          <a:xfrm>
            <a:off x="342900" y="1121569"/>
            <a:ext cx="4378257" cy="334565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Some drivers strictly adhered to the no passing zone markings and </a:t>
            </a:r>
            <a:r>
              <a:rPr lang="en-US" dirty="0">
                <a:solidFill>
                  <a:srgbClr val="5E5E5E"/>
                </a:solidFill>
              </a:rPr>
              <a:t>refused to pass on their own</a:t>
            </a:r>
            <a:endParaRPr kumimoji="0" lang="en-US" sz="2100" b="0" i="0" u="none" strike="noStrike" kern="1200" cap="none" spc="0" normalizeH="0" baseline="0" noProof="0" dirty="0">
              <a:ln>
                <a:noFill/>
              </a:ln>
              <a:solidFill>
                <a:srgbClr val="5E5E5E"/>
              </a:solidFill>
              <a:effectLst/>
              <a:uLnTx/>
              <a:uFillTx/>
              <a:latin typeface="Arial" charset="0"/>
              <a:cs typeface="Arial" charset="0"/>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Other drivers ignored</a:t>
            </a:r>
            <a:r>
              <a:rPr kumimoji="0" lang="en-US" sz="2100" b="0" i="0" u="none" strike="noStrike" kern="1200" cap="none" spc="0" normalizeH="0" noProof="0" dirty="0">
                <a:ln>
                  <a:noFill/>
                </a:ln>
                <a:solidFill>
                  <a:srgbClr val="5E5E5E"/>
                </a:solidFill>
                <a:effectLst/>
                <a:uLnTx/>
                <a:uFillTx/>
                <a:latin typeface="Arial" charset="0"/>
                <a:cs typeface="Arial" charset="0"/>
              </a:rPr>
              <a:t> the markings and passed the convoy at their own discretion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baseline="0" dirty="0">
                <a:solidFill>
                  <a:srgbClr val="5E5E5E"/>
                </a:solidFill>
              </a:rPr>
              <a:t>Thus,</a:t>
            </a:r>
            <a:r>
              <a:rPr lang="en-US" dirty="0">
                <a:solidFill>
                  <a:srgbClr val="5E5E5E"/>
                </a:solidFill>
              </a:rPr>
              <a:t> the passing maneuver data were reduced without regard to the presence of no passing zone markings</a:t>
            </a:r>
            <a:endParaRPr kumimoji="0" lang="en-US" sz="2100" b="0" i="0" u="none" strike="noStrike" kern="1200" cap="none" spc="0" normalizeH="0" baseline="0" noProof="0" dirty="0">
              <a:ln>
                <a:noFill/>
              </a:ln>
              <a:solidFill>
                <a:srgbClr val="5E5E5E"/>
              </a:solidFill>
              <a:effectLst/>
              <a:uLnTx/>
              <a:uFillTx/>
              <a:latin typeface="Arial" charset="0"/>
              <a:cs typeface="Arial" charset="0"/>
            </a:endParaRPr>
          </a:p>
        </p:txBody>
      </p:sp>
      <p:pic>
        <p:nvPicPr>
          <p:cNvPr id="4" name="Picture 3"/>
          <p:cNvPicPr>
            <a:picLocks noChangeAspect="1"/>
          </p:cNvPicPr>
          <p:nvPr/>
        </p:nvPicPr>
        <p:blipFill>
          <a:blip r:embed="rId2"/>
          <a:stretch>
            <a:fillRect/>
          </a:stretch>
        </p:blipFill>
        <p:spPr>
          <a:xfrm>
            <a:off x="5016433" y="1481138"/>
            <a:ext cx="4127567" cy="2662237"/>
          </a:xfrm>
          <a:prstGeom prst="rect">
            <a:avLst/>
          </a:prstGeom>
          <a:ln w="28575">
            <a:solidFill>
              <a:schemeClr val="tx1"/>
            </a:solidFill>
          </a:ln>
        </p:spPr>
      </p:pic>
    </p:spTree>
    <p:extLst>
      <p:ext uri="{BB962C8B-B14F-4D97-AF65-F5344CB8AC3E}">
        <p14:creationId xmlns:p14="http://schemas.microsoft.com/office/powerpoint/2010/main" val="2049095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468073" y="22991"/>
            <a:ext cx="8505994" cy="994172"/>
          </a:xfrm>
        </p:spPr>
        <p:txBody>
          <a:bodyPr>
            <a:normAutofit fontScale="90000"/>
          </a:bodyPr>
          <a:lstStyle/>
          <a:p>
            <a:r>
              <a:rPr lang="en-US" dirty="0"/>
              <a:t>Video Data Reduction of Passing Maneuvers</a:t>
            </a:r>
          </a:p>
        </p:txBody>
      </p:sp>
      <p:sp>
        <p:nvSpPr>
          <p:cNvPr id="3" name="Content Placeholder 2"/>
          <p:cNvSpPr txBox="1">
            <a:spLocks/>
          </p:cNvSpPr>
          <p:nvPr/>
        </p:nvSpPr>
        <p:spPr>
          <a:xfrm>
            <a:off x="628650" y="831046"/>
            <a:ext cx="7886700" cy="419410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Trailing vehicle</a:t>
            </a:r>
            <a:r>
              <a:rPr kumimoji="0" lang="en-US" sz="2100" b="0" i="0" u="none" strike="noStrike" kern="1200" cap="none" spc="0" normalizeH="0" noProof="0" dirty="0">
                <a:ln>
                  <a:noFill/>
                </a:ln>
                <a:solidFill>
                  <a:srgbClr val="5E5E5E"/>
                </a:solidFill>
                <a:effectLst/>
                <a:uLnTx/>
                <a:uFillTx/>
                <a:latin typeface="Arial" charset="0"/>
                <a:cs typeface="Arial" charset="0"/>
              </a:rPr>
              <a:t> videos used to tabulate:</a:t>
            </a:r>
          </a:p>
          <a:p>
            <a:pPr lvl="1">
              <a:spcBef>
                <a:spcPts val="750"/>
              </a:spcBef>
              <a:defRPr/>
            </a:pPr>
            <a:r>
              <a:rPr lang="en-US" baseline="0" dirty="0">
                <a:solidFill>
                  <a:srgbClr val="5E5E5E"/>
                </a:solidFill>
              </a:rPr>
              <a:t>Description</a:t>
            </a:r>
            <a:r>
              <a:rPr lang="en-US" dirty="0">
                <a:solidFill>
                  <a:srgbClr val="5E5E5E"/>
                </a:solidFill>
              </a:rPr>
              <a:t> of approaching vehicles</a:t>
            </a:r>
          </a:p>
          <a:p>
            <a:pPr lvl="1">
              <a:spcBef>
                <a:spcPts val="750"/>
              </a:spcBef>
              <a:defRPr/>
            </a:pPr>
            <a:r>
              <a:rPr kumimoji="0" lang="en-US" b="0" i="0" u="none" strike="noStrike" kern="1200" cap="none" spc="0" normalizeH="0" baseline="0" noProof="0" dirty="0">
                <a:ln>
                  <a:noFill/>
                </a:ln>
                <a:solidFill>
                  <a:srgbClr val="5E5E5E"/>
                </a:solidFill>
                <a:effectLst/>
                <a:uLnTx/>
                <a:uFillTx/>
                <a:latin typeface="Arial" charset="0"/>
                <a:cs typeface="Arial" charset="0"/>
              </a:rPr>
              <a:t>Arrival</a:t>
            </a:r>
            <a:r>
              <a:rPr kumimoji="0" lang="en-US" b="0" i="0" u="none" strike="noStrike" kern="1200" cap="none" spc="0" normalizeH="0" noProof="0" dirty="0">
                <a:ln>
                  <a:noFill/>
                </a:ln>
                <a:solidFill>
                  <a:srgbClr val="5E5E5E"/>
                </a:solidFill>
                <a:effectLst/>
                <a:uLnTx/>
                <a:uFillTx/>
                <a:latin typeface="Arial" charset="0"/>
                <a:cs typeface="Arial" charset="0"/>
              </a:rPr>
              <a:t> timestamps for approaching vehicles</a:t>
            </a:r>
          </a:p>
          <a:p>
            <a:pPr lvl="1">
              <a:spcBef>
                <a:spcPts val="750"/>
              </a:spcBef>
              <a:defRPr/>
            </a:pPr>
            <a:r>
              <a:rPr lang="en-US" baseline="0" dirty="0">
                <a:solidFill>
                  <a:srgbClr val="5E5E5E"/>
                </a:solidFill>
              </a:rPr>
              <a:t>Timestamps for initiation of</a:t>
            </a:r>
            <a:r>
              <a:rPr lang="en-US" dirty="0">
                <a:solidFill>
                  <a:srgbClr val="5E5E5E"/>
                </a:solidFill>
              </a:rPr>
              <a:t> all passing maneuvers</a:t>
            </a:r>
          </a:p>
          <a:p>
            <a:pPr lvl="1">
              <a:spcBef>
                <a:spcPts val="750"/>
              </a:spcBef>
              <a:defRPr/>
            </a:pPr>
            <a:r>
              <a:rPr kumimoji="0" lang="en-US" b="0" i="0" u="none" strike="noStrike" kern="1200" cap="none" spc="0" normalizeH="0" baseline="0" noProof="0" dirty="0">
                <a:ln>
                  <a:noFill/>
                </a:ln>
                <a:solidFill>
                  <a:srgbClr val="5E5E5E"/>
                </a:solidFill>
                <a:effectLst/>
                <a:uLnTx/>
                <a:uFillTx/>
                <a:latin typeface="Arial" charset="0"/>
                <a:cs typeface="Arial" charset="0"/>
              </a:rPr>
              <a:t>Queue</a:t>
            </a:r>
            <a:r>
              <a:rPr kumimoji="0" lang="en-US" b="0" i="0" u="none" strike="noStrike" kern="1200" cap="none" spc="0" normalizeH="0" noProof="0" dirty="0">
                <a:ln>
                  <a:noFill/>
                </a:ln>
                <a:solidFill>
                  <a:srgbClr val="5E5E5E"/>
                </a:solidFill>
                <a:effectLst/>
                <a:uLnTx/>
                <a:uFillTx/>
                <a:latin typeface="Arial" charset="0"/>
                <a:cs typeface="Arial" charset="0"/>
              </a:rPr>
              <a:t> position from which all passing maneuvers were initiated</a:t>
            </a:r>
          </a:p>
          <a:p>
            <a:pPr lvl="1">
              <a:spcBef>
                <a:spcPts val="750"/>
              </a:spcBef>
              <a:defRPr/>
            </a:pPr>
            <a:r>
              <a:rPr lang="en-US" baseline="0" dirty="0">
                <a:solidFill>
                  <a:srgbClr val="5E5E5E"/>
                </a:solidFill>
              </a:rPr>
              <a:t>Timestamps</a:t>
            </a:r>
            <a:r>
              <a:rPr lang="en-US" dirty="0">
                <a:solidFill>
                  <a:srgbClr val="5E5E5E"/>
                </a:solidFill>
              </a:rPr>
              <a:t> for arrival of all vehicle travelling in the opposite direction</a:t>
            </a:r>
          </a:p>
          <a:p>
            <a:pPr>
              <a:defRPr/>
            </a:pPr>
            <a:r>
              <a:rPr kumimoji="0" lang="en-US" b="0" i="0" u="none" strike="noStrike" kern="1200" cap="none" spc="0" normalizeH="0" baseline="0" noProof="0" dirty="0">
                <a:ln>
                  <a:noFill/>
                </a:ln>
                <a:solidFill>
                  <a:srgbClr val="5E5E5E"/>
                </a:solidFill>
                <a:effectLst/>
                <a:uLnTx/>
                <a:uFillTx/>
                <a:latin typeface="Arial" charset="0"/>
                <a:cs typeface="Arial" charset="0"/>
              </a:rPr>
              <a:t>Researchers calculated:</a:t>
            </a:r>
          </a:p>
          <a:p>
            <a:pPr lvl="1">
              <a:defRPr/>
            </a:pPr>
            <a:r>
              <a:rPr lang="en-US" dirty="0">
                <a:solidFill>
                  <a:srgbClr val="5E5E5E"/>
                </a:solidFill>
              </a:rPr>
              <a:t>Time spent in the queue for each vehicle (from arrival to passing)</a:t>
            </a:r>
          </a:p>
          <a:p>
            <a:pPr lvl="1">
              <a:defRPr/>
            </a:pPr>
            <a:r>
              <a:rPr kumimoji="0" lang="en-US" b="0" i="0" u="none" strike="noStrike" kern="1200" cap="none" spc="0" normalizeH="0" baseline="0" noProof="0" dirty="0">
                <a:ln>
                  <a:noFill/>
                </a:ln>
                <a:solidFill>
                  <a:srgbClr val="5E5E5E"/>
                </a:solidFill>
                <a:effectLst/>
                <a:uLnTx/>
                <a:uFillTx/>
                <a:latin typeface="Arial" charset="0"/>
                <a:cs typeface="Arial" charset="0"/>
              </a:rPr>
              <a:t>Time spent</a:t>
            </a:r>
            <a:r>
              <a:rPr kumimoji="0" lang="en-US" b="0" i="0" u="none" strike="noStrike" kern="1200" cap="none" spc="0" normalizeH="0" noProof="0" dirty="0">
                <a:ln>
                  <a:noFill/>
                </a:ln>
                <a:solidFill>
                  <a:srgbClr val="5E5E5E"/>
                </a:solidFill>
                <a:effectLst/>
                <a:uLnTx/>
                <a:uFillTx/>
                <a:latin typeface="Arial" charset="0"/>
                <a:cs typeface="Arial" charset="0"/>
              </a:rPr>
              <a:t> in queue waiting to reach first position (front of queue)</a:t>
            </a:r>
          </a:p>
          <a:p>
            <a:pPr lvl="1">
              <a:defRPr/>
            </a:pPr>
            <a:r>
              <a:rPr lang="en-US" baseline="0" dirty="0">
                <a:solidFill>
                  <a:srgbClr val="5E5E5E"/>
                </a:solidFill>
              </a:rPr>
              <a:t>Passing</a:t>
            </a:r>
            <a:r>
              <a:rPr lang="en-US" dirty="0">
                <a:solidFill>
                  <a:srgbClr val="5E5E5E"/>
                </a:solidFill>
              </a:rPr>
              <a:t> gap durations (headways of opposing traffic)</a:t>
            </a:r>
          </a:p>
          <a:p>
            <a:pPr>
              <a:defRPr/>
            </a:pPr>
            <a:r>
              <a:rPr kumimoji="0" lang="en-US" b="0" i="0" u="none" strike="noStrike" kern="1200" cap="none" spc="0" normalizeH="0" baseline="0" noProof="0" dirty="0">
                <a:ln>
                  <a:noFill/>
                </a:ln>
                <a:solidFill>
                  <a:srgbClr val="5E5E5E"/>
                </a:solidFill>
                <a:effectLst/>
                <a:uLnTx/>
                <a:uFillTx/>
                <a:latin typeface="Arial" charset="0"/>
                <a:cs typeface="Arial" charset="0"/>
              </a:rPr>
              <a:t>449 of 1,209 passing maneuvers were unassisted</a:t>
            </a:r>
            <a:r>
              <a:rPr kumimoji="0" lang="en-US" b="0" i="0" u="none" strike="noStrike" kern="1200" cap="none" spc="0" normalizeH="0" noProof="0" dirty="0">
                <a:ln>
                  <a:noFill/>
                </a:ln>
                <a:solidFill>
                  <a:srgbClr val="5E5E5E"/>
                </a:solidFill>
                <a:effectLst/>
                <a:uLnTx/>
                <a:uFillTx/>
                <a:latin typeface="Arial" charset="0"/>
                <a:cs typeface="Arial" charset="0"/>
              </a:rPr>
              <a:t> (no flagging by workers or use of auxiliary lanes)</a:t>
            </a:r>
            <a:endParaRPr kumimoji="0" lang="en-US" b="0" i="0" u="none" strike="noStrike" kern="1200" cap="none" spc="0" normalizeH="0" baseline="0" noProof="0" dirty="0">
              <a:ln>
                <a:noFill/>
              </a:ln>
              <a:solidFill>
                <a:srgbClr val="5E5E5E"/>
              </a:solidFill>
              <a:effectLst/>
              <a:uLnTx/>
              <a:uFillTx/>
              <a:latin typeface="Arial" charset="0"/>
              <a:cs typeface="Arial" charset="0"/>
            </a:endParaRPr>
          </a:p>
        </p:txBody>
      </p:sp>
    </p:spTree>
    <p:extLst>
      <p:ext uri="{BB962C8B-B14F-4D97-AF65-F5344CB8AC3E}">
        <p14:creationId xmlns:p14="http://schemas.microsoft.com/office/powerpoint/2010/main" val="4251458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628650" y="18234"/>
            <a:ext cx="7886700" cy="994172"/>
          </a:xfrm>
        </p:spPr>
        <p:txBody>
          <a:bodyPr/>
          <a:lstStyle/>
          <a:p>
            <a:r>
              <a:rPr lang="en-US" dirty="0"/>
              <a:t>Undesirable Passing Maneuvers</a:t>
            </a:r>
          </a:p>
        </p:txBody>
      </p:sp>
      <p:sp>
        <p:nvSpPr>
          <p:cNvPr id="3" name="Content Placeholder 2"/>
          <p:cNvSpPr txBox="1">
            <a:spLocks/>
          </p:cNvSpPr>
          <p:nvPr/>
        </p:nvSpPr>
        <p:spPr>
          <a:xfrm>
            <a:off x="-180553" y="1632159"/>
            <a:ext cx="4748308" cy="285082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Bef>
                <a:spcPts val="750"/>
              </a:spcBef>
              <a:defRPr/>
            </a:pPr>
            <a:r>
              <a:rPr lang="en-US" baseline="0" dirty="0">
                <a:solidFill>
                  <a:srgbClr val="5E5E5E"/>
                </a:solidFill>
              </a:rPr>
              <a:t>Creates</a:t>
            </a:r>
            <a:r>
              <a:rPr lang="en-US" dirty="0">
                <a:solidFill>
                  <a:srgbClr val="5E5E5E"/>
                </a:solidFill>
              </a:rPr>
              <a:t> potential conflicts around the trailing vehicle</a:t>
            </a:r>
          </a:p>
          <a:p>
            <a:pPr lvl="1">
              <a:spcBef>
                <a:spcPts val="750"/>
              </a:spcBef>
              <a:defRPr/>
            </a:pPr>
            <a:r>
              <a:rPr kumimoji="0" lang="en-US" b="0" i="0" u="none" strike="noStrike" kern="1200" cap="none" spc="0" normalizeH="0" baseline="0" noProof="0" dirty="0">
                <a:ln>
                  <a:noFill/>
                </a:ln>
                <a:solidFill>
                  <a:srgbClr val="5E5E5E"/>
                </a:solidFill>
                <a:effectLst/>
                <a:uLnTx/>
                <a:uFillTx/>
                <a:latin typeface="Arial" charset="0"/>
                <a:cs typeface="Arial" charset="0"/>
              </a:rPr>
              <a:t>Consequences include: </a:t>
            </a:r>
          </a:p>
          <a:p>
            <a:pPr lvl="2">
              <a:spcBef>
                <a:spcPts val="750"/>
              </a:spcBef>
              <a:defRPr/>
            </a:pPr>
            <a:r>
              <a:rPr kumimoji="0" lang="en-US" b="0" i="0" u="none" strike="noStrike" kern="1200" cap="none" spc="0" normalizeH="0" baseline="0" noProof="0" dirty="0">
                <a:ln>
                  <a:noFill/>
                </a:ln>
                <a:solidFill>
                  <a:srgbClr val="5E5E5E"/>
                </a:solidFill>
                <a:effectLst/>
                <a:uLnTx/>
                <a:uFillTx/>
                <a:latin typeface="Arial" charset="0"/>
                <a:cs typeface="Arial" charset="0"/>
              </a:rPr>
              <a:t>collisions</a:t>
            </a:r>
            <a:r>
              <a:rPr kumimoji="0" lang="en-US" b="0" i="0" u="none" strike="noStrike" kern="1200" cap="none" spc="0" normalizeH="0" noProof="0" dirty="0">
                <a:ln>
                  <a:noFill/>
                </a:ln>
                <a:solidFill>
                  <a:srgbClr val="5E5E5E"/>
                </a:solidFill>
                <a:effectLst/>
                <a:uLnTx/>
                <a:uFillTx/>
                <a:latin typeface="Arial" charset="0"/>
                <a:cs typeface="Arial" charset="0"/>
              </a:rPr>
              <a:t> with other traffic</a:t>
            </a:r>
          </a:p>
          <a:p>
            <a:pPr lvl="2">
              <a:spcBef>
                <a:spcPts val="750"/>
              </a:spcBef>
              <a:defRPr/>
            </a:pPr>
            <a:r>
              <a:rPr kumimoji="0" lang="en-US" b="0" i="0" u="none" strike="noStrike" kern="1200" cap="none" spc="0" normalizeH="0" noProof="0" dirty="0">
                <a:ln>
                  <a:noFill/>
                </a:ln>
                <a:solidFill>
                  <a:srgbClr val="5E5E5E"/>
                </a:solidFill>
                <a:effectLst/>
                <a:uLnTx/>
                <a:uFillTx/>
                <a:latin typeface="Arial" charset="0"/>
                <a:cs typeface="Arial" charset="0"/>
              </a:rPr>
              <a:t>secondary collisions with workers and/or equipment</a:t>
            </a:r>
          </a:p>
          <a:p>
            <a:pPr lvl="2">
              <a:spcBef>
                <a:spcPts val="750"/>
              </a:spcBef>
              <a:defRPr/>
            </a:pPr>
            <a:r>
              <a:rPr kumimoji="0" lang="en-US" b="0" i="0" u="none" strike="noStrike" kern="1200" cap="none" spc="0" normalizeH="0" noProof="0" dirty="0">
                <a:ln>
                  <a:noFill/>
                </a:ln>
                <a:solidFill>
                  <a:srgbClr val="5E5E5E"/>
                </a:solidFill>
                <a:effectLst/>
                <a:uLnTx/>
                <a:uFillTx/>
                <a:latin typeface="Arial" charset="0"/>
                <a:cs typeface="Arial" charset="0"/>
              </a:rPr>
              <a:t>unpredictable evasive maneuvers that may lead to work zone intrusions</a:t>
            </a:r>
          </a:p>
          <a:p>
            <a:pPr lvl="1">
              <a:spcBef>
                <a:spcPts val="750"/>
              </a:spcBef>
              <a:defRPr/>
            </a:pPr>
            <a:endParaRPr kumimoji="0" lang="en-US" b="0" i="0" u="none" strike="noStrike" kern="1200" cap="none" spc="0" normalizeH="0" baseline="0" noProof="0" dirty="0">
              <a:ln>
                <a:noFill/>
              </a:ln>
              <a:solidFill>
                <a:srgbClr val="5E5E5E"/>
              </a:solidFill>
              <a:effectLst/>
              <a:uLnTx/>
              <a:uFillTx/>
              <a:latin typeface="Arial" charset="0"/>
              <a:cs typeface="Arial" charset="0"/>
            </a:endParaRPr>
          </a:p>
        </p:txBody>
      </p:sp>
      <p:pic>
        <p:nvPicPr>
          <p:cNvPr id="4" name="Picture 3"/>
          <p:cNvPicPr>
            <a:picLocks noChangeAspect="1"/>
          </p:cNvPicPr>
          <p:nvPr/>
        </p:nvPicPr>
        <p:blipFill>
          <a:blip r:embed="rId2"/>
          <a:stretch>
            <a:fillRect/>
          </a:stretch>
        </p:blipFill>
        <p:spPr>
          <a:xfrm>
            <a:off x="4567755" y="1665287"/>
            <a:ext cx="4572396" cy="2444708"/>
          </a:xfrm>
          <a:prstGeom prst="rect">
            <a:avLst/>
          </a:prstGeom>
        </p:spPr>
      </p:pic>
      <p:sp>
        <p:nvSpPr>
          <p:cNvPr id="5" name="Content Placeholder 2"/>
          <p:cNvSpPr txBox="1">
            <a:spLocks/>
          </p:cNvSpPr>
          <p:nvPr/>
        </p:nvSpPr>
        <p:spPr>
          <a:xfrm>
            <a:off x="436770" y="847230"/>
            <a:ext cx="8261969" cy="82406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None/>
              <a:tabLst/>
              <a:defRPr/>
            </a:pPr>
            <a:r>
              <a:rPr kumimoji="0" lang="en-US" sz="2100" b="0" i="1" u="none" strike="noStrike" kern="1200" cap="none" spc="0" normalizeH="0" baseline="0" noProof="0" dirty="0">
                <a:ln>
                  <a:noFill/>
                </a:ln>
                <a:solidFill>
                  <a:srgbClr val="5E5E5E"/>
                </a:solidFill>
                <a:effectLst/>
                <a:uLnTx/>
                <a:uFillTx/>
                <a:latin typeface="Arial" charset="0"/>
                <a:cs typeface="Arial" charset="0"/>
              </a:rPr>
              <a:t>Some drivers passed before</a:t>
            </a:r>
            <a:r>
              <a:rPr kumimoji="0" lang="en-US" sz="2100" b="0" i="1" u="none" strike="noStrike" kern="1200" cap="none" spc="0" normalizeH="0" noProof="0" dirty="0">
                <a:ln>
                  <a:noFill/>
                </a:ln>
                <a:solidFill>
                  <a:srgbClr val="5E5E5E"/>
                </a:solidFill>
                <a:effectLst/>
                <a:uLnTx/>
                <a:uFillTx/>
                <a:latin typeface="Arial" charset="0"/>
                <a:cs typeface="Arial" charset="0"/>
              </a:rPr>
              <a:t> reaching the first position in the queue</a:t>
            </a:r>
          </a:p>
        </p:txBody>
      </p:sp>
    </p:spTree>
    <p:extLst>
      <p:ext uri="{BB962C8B-B14F-4D97-AF65-F5344CB8AC3E}">
        <p14:creationId xmlns:p14="http://schemas.microsoft.com/office/powerpoint/2010/main" val="4066360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118852" y="0"/>
            <a:ext cx="9025148" cy="994172"/>
          </a:xfrm>
        </p:spPr>
        <p:txBody>
          <a:bodyPr>
            <a:normAutofit/>
          </a:bodyPr>
          <a:lstStyle/>
          <a:p>
            <a:r>
              <a:rPr lang="en-US" dirty="0"/>
              <a:t>Analysis of Undesirable Passing Maneuvers</a:t>
            </a:r>
          </a:p>
        </p:txBody>
      </p:sp>
      <p:sp>
        <p:nvSpPr>
          <p:cNvPr id="3" name="Content Placeholder 2"/>
          <p:cNvSpPr txBox="1">
            <a:spLocks/>
          </p:cNvSpPr>
          <p:nvPr/>
        </p:nvSpPr>
        <p:spPr>
          <a:xfrm>
            <a:off x="0" y="991742"/>
            <a:ext cx="8650386" cy="162198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Arial"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39243847"/>
              </p:ext>
            </p:extLst>
          </p:nvPr>
        </p:nvGraphicFramePr>
        <p:xfrm>
          <a:off x="1662801" y="1153538"/>
          <a:ext cx="5937250" cy="2194560"/>
        </p:xfrm>
        <a:graphic>
          <a:graphicData uri="http://schemas.openxmlformats.org/drawingml/2006/table">
            <a:tbl>
              <a:tblPr firstRow="1" firstCol="1" bandRow="1">
                <a:tableStyleId>{5C22544A-7EE6-4342-B048-85BDC9FD1C3A}</a:tableStyleId>
              </a:tblPr>
              <a:tblGrid>
                <a:gridCol w="968375">
                  <a:extLst>
                    <a:ext uri="{9D8B030D-6E8A-4147-A177-3AD203B41FA5}">
                      <a16:colId xmlns:a16="http://schemas.microsoft.com/office/drawing/2014/main" val="4104328361"/>
                    </a:ext>
                  </a:extLst>
                </a:gridCol>
                <a:gridCol w="1999615">
                  <a:extLst>
                    <a:ext uri="{9D8B030D-6E8A-4147-A177-3AD203B41FA5}">
                      <a16:colId xmlns:a16="http://schemas.microsoft.com/office/drawing/2014/main" val="3872790205"/>
                    </a:ext>
                  </a:extLst>
                </a:gridCol>
                <a:gridCol w="2115185">
                  <a:extLst>
                    <a:ext uri="{9D8B030D-6E8A-4147-A177-3AD203B41FA5}">
                      <a16:colId xmlns:a16="http://schemas.microsoft.com/office/drawing/2014/main" val="4208111525"/>
                    </a:ext>
                  </a:extLst>
                </a:gridCol>
                <a:gridCol w="854075">
                  <a:extLst>
                    <a:ext uri="{9D8B030D-6E8A-4147-A177-3AD203B41FA5}">
                      <a16:colId xmlns:a16="http://schemas.microsoft.com/office/drawing/2014/main" val="2270871042"/>
                    </a:ext>
                  </a:extLst>
                </a:gridCol>
              </a:tblGrid>
              <a:tr h="0">
                <a:tc>
                  <a:txBody>
                    <a:bodyPr/>
                    <a:lstStyle/>
                    <a:p>
                      <a:pPr marL="0" marR="0" algn="ctr">
                        <a:spcBef>
                          <a:spcPts val="0"/>
                        </a:spcBef>
                        <a:spcAft>
                          <a:spcPts val="0"/>
                        </a:spcAft>
                      </a:pPr>
                      <a:r>
                        <a:rPr lang="en-US" sz="1200">
                          <a:effectLst/>
                        </a:rPr>
                        <a:t>Time Increment (min)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Number and Percentage of Vehicles Waiting to Reach First Position in Queue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Number and Percentage of Vehicles Passing From Undesirable Position in Queue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Totals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7938127"/>
                  </a:ext>
                </a:extLst>
              </a:tr>
              <a:tr h="0">
                <a:tc>
                  <a:txBody>
                    <a:bodyPr/>
                    <a:lstStyle/>
                    <a:p>
                      <a:pPr marL="0" marR="0" algn="ctr">
                        <a:spcBef>
                          <a:spcPts val="0"/>
                        </a:spcBef>
                        <a:spcAft>
                          <a:spcPts val="0"/>
                        </a:spcAft>
                      </a:pPr>
                      <a:r>
                        <a:rPr lang="en-US" sz="1200">
                          <a:effectLst/>
                        </a:rPr>
                        <a:t>&gt;0 and ≤ 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solidFill>
                            <a:schemeClr val="bg1">
                              <a:lumMod val="10000"/>
                            </a:schemeClr>
                          </a:solidFill>
                          <a:effectLst/>
                        </a:rPr>
                        <a:t>109 (79%)</a:t>
                      </a:r>
                      <a:endParaRPr lang="en-US" sz="1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29 (21%)</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138</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5128709"/>
                  </a:ext>
                </a:extLst>
              </a:tr>
              <a:tr h="0">
                <a:tc>
                  <a:txBody>
                    <a:bodyPr/>
                    <a:lstStyle/>
                    <a:p>
                      <a:pPr marL="0" marR="0" algn="ctr">
                        <a:spcBef>
                          <a:spcPts val="0"/>
                        </a:spcBef>
                        <a:spcAft>
                          <a:spcPts val="0"/>
                        </a:spcAft>
                      </a:pPr>
                      <a:r>
                        <a:rPr lang="en-US" sz="1200">
                          <a:effectLst/>
                        </a:rPr>
                        <a:t>&gt;1 and ≤ 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solidFill>
                            <a:schemeClr val="bg1">
                              <a:lumMod val="10000"/>
                            </a:schemeClr>
                          </a:solidFill>
                          <a:effectLst/>
                        </a:rPr>
                        <a:t>45 (85%)</a:t>
                      </a:r>
                      <a:endParaRPr lang="en-US" sz="1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8 (15%)</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53</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3400684"/>
                  </a:ext>
                </a:extLst>
              </a:tr>
              <a:tr h="0">
                <a:tc>
                  <a:txBody>
                    <a:bodyPr/>
                    <a:lstStyle/>
                    <a:p>
                      <a:pPr marL="0" marR="0" algn="ctr">
                        <a:spcBef>
                          <a:spcPts val="0"/>
                        </a:spcBef>
                        <a:spcAft>
                          <a:spcPts val="0"/>
                        </a:spcAft>
                      </a:pPr>
                      <a:r>
                        <a:rPr lang="en-US" sz="1200">
                          <a:effectLst/>
                        </a:rPr>
                        <a:t>&gt;2 and ≤ 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solidFill>
                            <a:schemeClr val="bg1">
                              <a:lumMod val="10000"/>
                            </a:schemeClr>
                          </a:solidFill>
                          <a:effectLst/>
                        </a:rPr>
                        <a:t>25 (71%)</a:t>
                      </a:r>
                      <a:endParaRPr lang="en-US" sz="1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solidFill>
                            <a:schemeClr val="bg1">
                              <a:lumMod val="10000"/>
                            </a:schemeClr>
                          </a:solidFill>
                          <a:effectLst/>
                        </a:rPr>
                        <a:t>10 (29%)</a:t>
                      </a:r>
                      <a:endParaRPr lang="en-US" sz="1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35</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6696921"/>
                  </a:ext>
                </a:extLst>
              </a:tr>
              <a:tr h="0">
                <a:tc>
                  <a:txBody>
                    <a:bodyPr/>
                    <a:lstStyle/>
                    <a:p>
                      <a:pPr marL="0" marR="0" algn="ctr">
                        <a:spcBef>
                          <a:spcPts val="0"/>
                        </a:spcBef>
                        <a:spcAft>
                          <a:spcPts val="0"/>
                        </a:spcAft>
                      </a:pPr>
                      <a:r>
                        <a:rPr lang="en-US" sz="1200">
                          <a:effectLst/>
                        </a:rPr>
                        <a:t>&gt;3 and ≤ 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7 (58%)</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solidFill>
                            <a:schemeClr val="bg1">
                              <a:lumMod val="10000"/>
                            </a:schemeClr>
                          </a:solidFill>
                          <a:effectLst/>
                        </a:rPr>
                        <a:t>5 (42%)</a:t>
                      </a:r>
                      <a:endParaRPr lang="en-US" sz="1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12</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8180973"/>
                  </a:ext>
                </a:extLst>
              </a:tr>
              <a:tr h="0">
                <a:tc>
                  <a:txBody>
                    <a:bodyPr/>
                    <a:lstStyle/>
                    <a:p>
                      <a:pPr marL="0" marR="0" algn="ctr">
                        <a:spcBef>
                          <a:spcPts val="0"/>
                        </a:spcBef>
                        <a:spcAft>
                          <a:spcPts val="0"/>
                        </a:spcAft>
                      </a:pPr>
                      <a:r>
                        <a:rPr lang="en-US" sz="1200">
                          <a:effectLst/>
                        </a:rPr>
                        <a:t>&gt;4 and ≤ 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1 (25%)</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solidFill>
                            <a:schemeClr val="bg1">
                              <a:lumMod val="10000"/>
                            </a:schemeClr>
                          </a:solidFill>
                          <a:effectLst/>
                        </a:rPr>
                        <a:t>3 (75%)</a:t>
                      </a:r>
                      <a:endParaRPr lang="en-US" sz="1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4</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8210723"/>
                  </a:ext>
                </a:extLst>
              </a:tr>
              <a:tr h="0">
                <a:tc>
                  <a:txBody>
                    <a:bodyPr/>
                    <a:lstStyle/>
                    <a:p>
                      <a:pPr marL="0" marR="0" algn="ctr">
                        <a:spcBef>
                          <a:spcPts val="0"/>
                        </a:spcBef>
                        <a:spcAft>
                          <a:spcPts val="0"/>
                        </a:spcAft>
                      </a:pPr>
                      <a:r>
                        <a:rPr lang="en-US" sz="1200">
                          <a:effectLst/>
                        </a:rPr>
                        <a:t>&gt;5 and ≤ 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3 (33%)</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solidFill>
                            <a:schemeClr val="bg1">
                              <a:lumMod val="10000"/>
                            </a:schemeClr>
                          </a:solidFill>
                          <a:effectLst/>
                        </a:rPr>
                        <a:t>6 (67%)</a:t>
                      </a:r>
                      <a:endParaRPr lang="en-US" sz="1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9</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2573347"/>
                  </a:ext>
                </a:extLst>
              </a:tr>
              <a:tr h="0">
                <a:tc>
                  <a:txBody>
                    <a:bodyPr/>
                    <a:lstStyle/>
                    <a:p>
                      <a:pPr marL="0" marR="0" algn="ctr">
                        <a:spcBef>
                          <a:spcPts val="0"/>
                        </a:spcBef>
                        <a:spcAft>
                          <a:spcPts val="0"/>
                        </a:spcAft>
                      </a:pPr>
                      <a:r>
                        <a:rPr lang="en-US" sz="1200">
                          <a:effectLst/>
                        </a:rPr>
                        <a:t>&gt;6 and ≤ 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0 (0%)</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solidFill>
                            <a:schemeClr val="bg1">
                              <a:lumMod val="10000"/>
                            </a:schemeClr>
                          </a:solidFill>
                          <a:effectLst/>
                        </a:rPr>
                        <a:t>6 (100%)</a:t>
                      </a:r>
                      <a:endParaRPr lang="en-US" sz="1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6</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9016212"/>
                  </a:ext>
                </a:extLst>
              </a:tr>
              <a:tr h="0">
                <a:tc>
                  <a:txBody>
                    <a:bodyPr/>
                    <a:lstStyle/>
                    <a:p>
                      <a:pPr marL="0" marR="0" algn="ctr">
                        <a:spcBef>
                          <a:spcPts val="0"/>
                        </a:spcBef>
                        <a:spcAft>
                          <a:spcPts val="0"/>
                        </a:spcAft>
                      </a:pPr>
                      <a:r>
                        <a:rPr lang="en-US" sz="1200">
                          <a:effectLst/>
                        </a:rPr>
                        <a:t>&gt;7 and ≤ 16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4 (24%)</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solidFill>
                            <a:schemeClr val="bg1">
                              <a:lumMod val="10000"/>
                            </a:schemeClr>
                          </a:solidFill>
                          <a:effectLst/>
                        </a:rPr>
                        <a:t>13 (76%)</a:t>
                      </a:r>
                      <a:endParaRPr lang="en-US" sz="1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17</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8342422"/>
                  </a:ext>
                </a:extLst>
              </a:tr>
              <a:tr h="0">
                <a:tc>
                  <a:txBody>
                    <a:bodyPr/>
                    <a:lstStyle/>
                    <a:p>
                      <a:pPr marL="0" marR="0" algn="ctr">
                        <a:spcBef>
                          <a:spcPts val="0"/>
                        </a:spcBef>
                        <a:spcAft>
                          <a:spcPts val="0"/>
                        </a:spcAft>
                      </a:pPr>
                      <a:r>
                        <a:rPr lang="en-US" sz="1200">
                          <a:effectLst/>
                        </a:rPr>
                        <a:t>TOTALS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solidFill>
                            <a:schemeClr val="bg1">
                              <a:lumMod val="10000"/>
                            </a:schemeClr>
                          </a:solidFill>
                          <a:effectLst/>
                        </a:rPr>
                        <a:t>194 (71%)</a:t>
                      </a:r>
                      <a:endParaRPr lang="en-US" sz="12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solidFill>
                            <a:schemeClr val="bg1">
                              <a:lumMod val="10000"/>
                            </a:schemeClr>
                          </a:solidFill>
                          <a:effectLst/>
                        </a:rPr>
                        <a:t>80 (29%)</a:t>
                      </a:r>
                      <a:endParaRPr lang="en-US" sz="1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solidFill>
                            <a:schemeClr val="bg1">
                              <a:lumMod val="10000"/>
                            </a:schemeClr>
                          </a:solidFill>
                          <a:effectLst/>
                        </a:rPr>
                        <a:t>274</a:t>
                      </a:r>
                      <a:endParaRPr lang="en-US" sz="1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2716783"/>
                  </a:ext>
                </a:extLst>
              </a:tr>
            </a:tbl>
          </a:graphicData>
        </a:graphic>
      </p:graphicFrame>
      <p:sp>
        <p:nvSpPr>
          <p:cNvPr id="7" name="Content Placeholder 2"/>
          <p:cNvSpPr txBox="1">
            <a:spLocks/>
          </p:cNvSpPr>
          <p:nvPr/>
        </p:nvSpPr>
        <p:spPr>
          <a:xfrm>
            <a:off x="-85725" y="3604051"/>
            <a:ext cx="9134475" cy="136799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5E5E"/>
                </a:solidFill>
                <a:effectLst/>
                <a:uLnTx/>
                <a:uFillTx/>
                <a:latin typeface="Arial" charset="0"/>
                <a:cs typeface="Arial" charset="0"/>
              </a:rPr>
              <a:t>Wait times are shown (by time increment) for all vehicle</a:t>
            </a:r>
            <a:r>
              <a:rPr lang="en-US" dirty="0">
                <a:solidFill>
                  <a:srgbClr val="5E5E5E"/>
                </a:solidFill>
              </a:rPr>
              <a:t>s arriving in other queue positions</a:t>
            </a:r>
            <a:r>
              <a:rPr kumimoji="0" lang="en-US" sz="1800" b="0" i="0" u="none" strike="noStrike" kern="1200" cap="none" spc="0" normalizeH="0" baseline="0" noProof="0" dirty="0">
                <a:ln>
                  <a:noFill/>
                </a:ln>
                <a:solidFill>
                  <a:srgbClr val="5E5E5E"/>
                </a:solidFill>
                <a:effectLst/>
                <a:uLnTx/>
                <a:uFillTx/>
                <a:latin typeface="Arial" charset="0"/>
                <a:cs typeface="Arial" charset="0"/>
              </a:rPr>
              <a:t> (274 of 449).</a:t>
            </a:r>
          </a:p>
          <a:p>
            <a:pPr marL="514350" marR="0" lvl="1"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The longer time drivers spent waiting to reach the front of the queue, the greater the likelihood they will initiate an undesirable passing maneuver. </a:t>
            </a:r>
            <a:endParaRPr kumimoji="0" lang="en-US" sz="1800" b="0" i="0" u="none" strike="noStrike" kern="1200" cap="none" spc="0" normalizeH="0" baseline="0" noProof="0" dirty="0">
              <a:ln>
                <a:noFill/>
              </a:ln>
              <a:solidFill>
                <a:srgbClr val="5E5E5E"/>
              </a:solidFill>
              <a:effectLst/>
              <a:uLnTx/>
              <a:uFillTx/>
              <a:latin typeface="Arial" charset="0"/>
              <a:cs typeface="Arial" charset="0"/>
            </a:endParaRPr>
          </a:p>
        </p:txBody>
      </p:sp>
    </p:spTree>
    <p:extLst>
      <p:ext uri="{BB962C8B-B14F-4D97-AF65-F5344CB8AC3E}">
        <p14:creationId xmlns:p14="http://schemas.microsoft.com/office/powerpoint/2010/main" val="2589040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16908" y="831046"/>
            <a:ext cx="3975718" cy="419410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Passing maneuvers made from undesirable</a:t>
            </a:r>
            <a:r>
              <a:rPr kumimoji="0" lang="en-US" sz="2100" b="0" i="0" u="none" strike="noStrike" kern="1200" cap="none" spc="0" normalizeH="0" noProof="0" dirty="0">
                <a:ln>
                  <a:noFill/>
                </a:ln>
                <a:solidFill>
                  <a:srgbClr val="5E5E5E"/>
                </a:solidFill>
                <a:effectLst/>
                <a:uLnTx/>
                <a:uFillTx/>
                <a:latin typeface="Arial" charset="0"/>
                <a:cs typeface="Arial" charset="0"/>
              </a:rPr>
              <a:t> queue positions occurred over all wait time increments.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Even when wait times were short, about 20% of vehicles chose to pass rather than wait for first queue position.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noProof="0" dirty="0">
                <a:ln>
                  <a:noFill/>
                </a:ln>
                <a:solidFill>
                  <a:srgbClr val="5E5E5E"/>
                </a:solidFill>
                <a:effectLst/>
                <a:uLnTx/>
                <a:uFillTx/>
                <a:latin typeface="Arial" charset="0"/>
                <a:cs typeface="Arial" charset="0"/>
              </a:rPr>
              <a:t>Once time spent waiting reached 4 to 5 minutes, the probability of undesirable passes exceeds 50%.</a:t>
            </a:r>
          </a:p>
        </p:txBody>
      </p:sp>
      <p:sp>
        <p:nvSpPr>
          <p:cNvPr id="5" name="Title 1">
            <a:extLst>
              <a:ext uri="{FF2B5EF4-FFF2-40B4-BE49-F238E27FC236}">
                <a16:creationId xmlns:a16="http://schemas.microsoft.com/office/drawing/2014/main" id="{BC2356B3-7B17-864B-A785-5387E10AC58E}"/>
              </a:ext>
            </a:extLst>
          </p:cNvPr>
          <p:cNvSpPr txBox="1">
            <a:spLocks/>
          </p:cNvSpPr>
          <p:nvPr/>
        </p:nvSpPr>
        <p:spPr>
          <a:xfrm>
            <a:off x="118852" y="0"/>
            <a:ext cx="902514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i="0" kern="1200">
                <a:solidFill>
                  <a:schemeClr val="accent6"/>
                </a:solidFill>
                <a:latin typeface="Arial" charset="0"/>
                <a:ea typeface="Arial" charset="0"/>
                <a:cs typeface="Arial" charset="0"/>
              </a:defRPr>
            </a:lvl1pPr>
          </a:lstStyle>
          <a:p>
            <a:r>
              <a:rPr lang="en-US"/>
              <a:t>Analysis of Undesirable Passing Maneuvers</a:t>
            </a:r>
            <a:endParaRPr lang="en-US" dirty="0"/>
          </a:p>
        </p:txBody>
      </p:sp>
      <p:pic>
        <p:nvPicPr>
          <p:cNvPr id="6" name="Picture 5"/>
          <p:cNvPicPr>
            <a:picLocks noChangeAspect="1"/>
          </p:cNvPicPr>
          <p:nvPr/>
        </p:nvPicPr>
        <p:blipFill>
          <a:blip r:embed="rId2"/>
          <a:stretch>
            <a:fillRect/>
          </a:stretch>
        </p:blipFill>
        <p:spPr>
          <a:xfrm>
            <a:off x="4405915" y="1119786"/>
            <a:ext cx="4572396" cy="3340898"/>
          </a:xfrm>
          <a:prstGeom prst="rect">
            <a:avLst/>
          </a:prstGeom>
        </p:spPr>
      </p:pic>
    </p:spTree>
    <p:extLst>
      <p:ext uri="{BB962C8B-B14F-4D97-AF65-F5344CB8AC3E}">
        <p14:creationId xmlns:p14="http://schemas.microsoft.com/office/powerpoint/2010/main" val="2853656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628650" y="67549"/>
            <a:ext cx="7886700" cy="994172"/>
          </a:xfrm>
        </p:spPr>
        <p:txBody>
          <a:bodyPr/>
          <a:lstStyle/>
          <a:p>
            <a:r>
              <a:rPr lang="en-US" dirty="0"/>
              <a:t>Microsimulation Analysis</a:t>
            </a:r>
          </a:p>
        </p:txBody>
      </p:sp>
      <p:sp>
        <p:nvSpPr>
          <p:cNvPr id="3" name="Content Placeholder 2"/>
          <p:cNvSpPr txBox="1">
            <a:spLocks/>
          </p:cNvSpPr>
          <p:nvPr/>
        </p:nvSpPr>
        <p:spPr>
          <a:xfrm>
            <a:off x="628649" y="1061721"/>
            <a:ext cx="8224037" cy="312927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5E5E5E"/>
                </a:solidFill>
                <a:effectLst/>
                <a:uLnTx/>
                <a:uFillTx/>
                <a:latin typeface="Arial" charset="0"/>
                <a:cs typeface="Arial" charset="0"/>
              </a:rPr>
              <a:t>VISSIM® 2022 Advanced</a:t>
            </a:r>
            <a:r>
              <a:rPr kumimoji="0" lang="en-US" sz="2100" b="0" i="0" u="none" strike="noStrike" kern="1200" cap="none" spc="0" normalizeH="0" noProof="0" dirty="0">
                <a:ln>
                  <a:noFill/>
                </a:ln>
                <a:solidFill>
                  <a:srgbClr val="5E5E5E"/>
                </a:solidFill>
                <a:effectLst/>
                <a:uLnTx/>
                <a:uFillTx/>
                <a:latin typeface="Arial" charset="0"/>
                <a:cs typeface="Arial" charset="0"/>
              </a:rPr>
              <a:t> software was used</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baseline="0" dirty="0">
                <a:solidFill>
                  <a:srgbClr val="5E5E5E"/>
                </a:solidFill>
              </a:rPr>
              <a:t>6-mile two-lane</a:t>
            </a:r>
            <a:r>
              <a:rPr lang="en-US" dirty="0">
                <a:solidFill>
                  <a:srgbClr val="5E5E5E"/>
                </a:solidFill>
              </a:rPr>
              <a:t> roadway s</a:t>
            </a:r>
            <a:r>
              <a:rPr lang="en-US" baseline="0" dirty="0">
                <a:solidFill>
                  <a:srgbClr val="5E5E5E"/>
                </a:solidFill>
              </a:rPr>
              <a:t>egment without any </a:t>
            </a:r>
            <a:r>
              <a:rPr lang="en-US" dirty="0">
                <a:solidFill>
                  <a:srgbClr val="5E5E5E"/>
                </a:solidFill>
              </a:rPr>
              <a:t>passing restrictions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Equal traffic volumes in both directions (100, 150, 200, 250 </a:t>
            </a:r>
            <a:r>
              <a:rPr lang="en-US" dirty="0" err="1">
                <a:solidFill>
                  <a:srgbClr val="5E5E5E"/>
                </a:solidFill>
              </a:rPr>
              <a:t>vph</a:t>
            </a:r>
            <a:r>
              <a:rPr lang="en-US" dirty="0">
                <a:solidFill>
                  <a:srgbClr val="5E5E5E"/>
                </a:solidFill>
              </a:rPr>
              <a:t>)</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Convoy speed was 8 mph</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Convoy length was 300 </a:t>
            </a:r>
            <a:r>
              <a:rPr lang="en-US" dirty="0" err="1">
                <a:solidFill>
                  <a:srgbClr val="5E5E5E"/>
                </a:solidFill>
              </a:rPr>
              <a:t>ft</a:t>
            </a:r>
            <a:r>
              <a:rPr lang="en-US" dirty="0">
                <a:solidFill>
                  <a:srgbClr val="5E5E5E"/>
                </a:solidFill>
              </a:rPr>
              <a:t> (software limitation)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Arriving vehicle speed threshold of 15 mph used to identify vehicles experiencing wait time in queue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rgbClr val="5E5E5E"/>
              </a:solidFill>
              <a:effectLst/>
              <a:uLnTx/>
              <a:uFillTx/>
              <a:latin typeface="Arial" charset="0"/>
              <a:cs typeface="Arial" charset="0"/>
            </a:endParaRPr>
          </a:p>
        </p:txBody>
      </p:sp>
    </p:spTree>
    <p:extLst>
      <p:ext uri="{BB962C8B-B14F-4D97-AF65-F5344CB8AC3E}">
        <p14:creationId xmlns:p14="http://schemas.microsoft.com/office/powerpoint/2010/main" val="2066853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Research Objectives</a:t>
            </a:r>
          </a:p>
        </p:txBody>
      </p:sp>
      <p:sp>
        <p:nvSpPr>
          <p:cNvPr id="12" name="Content Placeholder 11"/>
          <p:cNvSpPr>
            <a:spLocks noGrp="1"/>
          </p:cNvSpPr>
          <p:nvPr>
            <p:ph idx="1"/>
          </p:nvPr>
        </p:nvSpPr>
        <p:spPr>
          <a:xfrm>
            <a:off x="628650" y="1369219"/>
            <a:ext cx="7886700" cy="2529013"/>
          </a:xfrm>
        </p:spPr>
        <p:txBody>
          <a:bodyPr/>
          <a:lstStyle/>
          <a:p>
            <a:r>
              <a:rPr lang="en-US" dirty="0"/>
              <a:t>The objective of this research is to develop guidance to enhance safety and effectiveness of mobile operations on two-lane, two-way roadways under variable conditions.  </a:t>
            </a:r>
          </a:p>
          <a:p>
            <a:r>
              <a:rPr lang="en-US" dirty="0"/>
              <a:t>Includes all aspects of mobile operations from planning (when to use mobile operations vs. other methods for lane closures) through implementation, and be useable by any entity involved in mobile operations.</a:t>
            </a:r>
          </a:p>
          <a:p>
            <a:endParaRPr lang="en-US" dirty="0"/>
          </a:p>
        </p:txBody>
      </p:sp>
    </p:spTree>
    <p:extLst>
      <p:ext uri="{BB962C8B-B14F-4D97-AF65-F5344CB8AC3E}">
        <p14:creationId xmlns:p14="http://schemas.microsoft.com/office/powerpoint/2010/main" val="927772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628650" y="-37389"/>
            <a:ext cx="7886700" cy="994172"/>
          </a:xfrm>
        </p:spPr>
        <p:txBody>
          <a:bodyPr/>
          <a:lstStyle/>
          <a:p>
            <a:r>
              <a:rPr lang="en-US" dirty="0"/>
              <a:t>Microsimulation Analysis</a:t>
            </a:r>
          </a:p>
        </p:txBody>
      </p:sp>
      <p:sp>
        <p:nvSpPr>
          <p:cNvPr id="3" name="Content Placeholder 2"/>
          <p:cNvSpPr txBox="1">
            <a:spLocks/>
          </p:cNvSpPr>
          <p:nvPr/>
        </p:nvSpPr>
        <p:spPr>
          <a:xfrm>
            <a:off x="395667" y="1210394"/>
            <a:ext cx="4090608" cy="359020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As a way to simulate a sight distance restriction that inhibited passing of the convoy, one 0.5-mile passing-restricted segment was inserted after the first 2.5 miles of the 6-mile segment.</a:t>
            </a:r>
          </a:p>
          <a:p>
            <a:pPr>
              <a:defRPr/>
            </a:pPr>
            <a:r>
              <a:rPr lang="en-US" dirty="0">
                <a:solidFill>
                  <a:srgbClr val="5E5E5E"/>
                </a:solidFill>
              </a:rPr>
              <a:t>At 250 </a:t>
            </a:r>
            <a:r>
              <a:rPr lang="en-US" dirty="0" err="1">
                <a:solidFill>
                  <a:srgbClr val="5E5E5E"/>
                </a:solidFill>
              </a:rPr>
              <a:t>vph</a:t>
            </a:r>
            <a:r>
              <a:rPr lang="en-US" dirty="0">
                <a:solidFill>
                  <a:srgbClr val="5E5E5E"/>
                </a:solidFill>
              </a:rPr>
              <a:t>, 93 vehicles experienced wait times.</a:t>
            </a:r>
          </a:p>
          <a:p>
            <a:pPr>
              <a:defRPr/>
            </a:pPr>
            <a:r>
              <a:rPr lang="en-US" dirty="0">
                <a:solidFill>
                  <a:srgbClr val="5E5E5E"/>
                </a:solidFill>
              </a:rPr>
              <a:t>Nine vehicles (10%) had wait times &gt;4 minutes.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rgbClr val="5E5E5E"/>
              </a:solidFill>
              <a:effectLst/>
              <a:uLnTx/>
              <a:uFillTx/>
              <a:latin typeface="Arial" charset="0"/>
              <a:cs typeface="Arial" charset="0"/>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rgbClr val="5E5E5E"/>
              </a:solidFill>
              <a:effectLst/>
              <a:uLnTx/>
              <a:uFillTx/>
              <a:latin typeface="Arial" charset="0"/>
              <a:cs typeface="Arial" charset="0"/>
            </a:endParaRPr>
          </a:p>
        </p:txBody>
      </p:sp>
      <p:pic>
        <p:nvPicPr>
          <p:cNvPr id="9" name="Picture 8"/>
          <p:cNvPicPr>
            <a:picLocks noChangeAspect="1"/>
          </p:cNvPicPr>
          <p:nvPr/>
        </p:nvPicPr>
        <p:blipFill>
          <a:blip r:embed="rId2"/>
          <a:stretch>
            <a:fillRect/>
          </a:stretch>
        </p:blipFill>
        <p:spPr>
          <a:xfrm>
            <a:off x="4677829" y="1210394"/>
            <a:ext cx="4231208" cy="3074678"/>
          </a:xfrm>
          <a:prstGeom prst="rect">
            <a:avLst/>
          </a:prstGeom>
        </p:spPr>
      </p:pic>
    </p:spTree>
    <p:extLst>
      <p:ext uri="{BB962C8B-B14F-4D97-AF65-F5344CB8AC3E}">
        <p14:creationId xmlns:p14="http://schemas.microsoft.com/office/powerpoint/2010/main" val="2900407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497239" y="263360"/>
            <a:ext cx="7886700" cy="994172"/>
          </a:xfrm>
        </p:spPr>
        <p:txBody>
          <a:bodyPr/>
          <a:lstStyle/>
          <a:p>
            <a:r>
              <a:rPr lang="en-US" dirty="0"/>
              <a:t>Microsimulation Analysis Findings</a:t>
            </a:r>
          </a:p>
        </p:txBody>
      </p:sp>
      <p:sp>
        <p:nvSpPr>
          <p:cNvPr id="3" name="Content Placeholder 2"/>
          <p:cNvSpPr txBox="1">
            <a:spLocks/>
          </p:cNvSpPr>
          <p:nvPr/>
        </p:nvSpPr>
        <p:spPr>
          <a:xfrm>
            <a:off x="497239" y="1446175"/>
            <a:ext cx="7886700" cy="28210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5E5E5E"/>
                </a:solidFill>
                <a:effectLst/>
                <a:uLnTx/>
                <a:uFillTx/>
              </a:rPr>
              <a:t>Areas of </a:t>
            </a:r>
            <a:r>
              <a:rPr kumimoji="0" lang="en-US" b="0" i="0" u="none" strike="noStrike" kern="1200" cap="none" spc="0" normalizeH="0" noProof="0" dirty="0">
                <a:ln>
                  <a:noFill/>
                </a:ln>
                <a:solidFill>
                  <a:srgbClr val="5E5E5E"/>
                </a:solidFill>
                <a:effectLst/>
                <a:uLnTx/>
                <a:uFillTx/>
              </a:rPr>
              <a:t>insufficient sight distance for passing (a function of convoy speed and length) have a dramatic effect on the length of time that vehicles wait in the queue.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5E5E5E"/>
                </a:solidFill>
                <a:effectLst/>
                <a:uLnTx/>
                <a:uFillTx/>
              </a:rPr>
              <a:t>The location of areas of insufficient sight distance for passing</a:t>
            </a:r>
            <a:r>
              <a:rPr kumimoji="0" lang="en-US" b="0" i="0" u="none" strike="noStrike" kern="1200" cap="none" spc="0" normalizeH="0" noProof="0" dirty="0">
                <a:ln>
                  <a:noFill/>
                </a:ln>
                <a:solidFill>
                  <a:srgbClr val="5E5E5E"/>
                </a:solidFill>
                <a:effectLst/>
                <a:uLnTx/>
                <a:uFillTx/>
              </a:rPr>
              <a:t> mobile operations </a:t>
            </a:r>
            <a:r>
              <a:rPr kumimoji="0" lang="en-US" b="0" i="0" u="none" strike="noStrike" kern="1200" cap="none" spc="0" normalizeH="0" baseline="0" noProof="0" dirty="0">
                <a:ln>
                  <a:noFill/>
                </a:ln>
                <a:solidFill>
                  <a:srgbClr val="5E5E5E"/>
                </a:solidFill>
                <a:effectLst/>
                <a:uLnTx/>
                <a:uFillTx/>
              </a:rPr>
              <a:t>are not </a:t>
            </a:r>
            <a:r>
              <a:rPr kumimoji="0" lang="en-US" b="0" i="0" u="none" strike="noStrike" kern="1200" cap="none" spc="0" normalizeH="0" noProof="0" dirty="0">
                <a:ln>
                  <a:noFill/>
                </a:ln>
                <a:solidFill>
                  <a:srgbClr val="5E5E5E"/>
                </a:solidFill>
                <a:effectLst/>
                <a:uLnTx/>
                <a:uFillTx/>
              </a:rPr>
              <a:t>known to most agencies.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The development of simple volume-based guidelines for mobile operations was not possible. </a:t>
            </a:r>
            <a:endParaRPr kumimoji="0" lang="en-US" b="0" i="0" u="none" strike="noStrike" kern="1200" cap="none" spc="0" normalizeH="0" baseline="0" noProof="0" dirty="0">
              <a:ln>
                <a:noFill/>
              </a:ln>
              <a:solidFill>
                <a:srgbClr val="5E5E5E"/>
              </a:solidFill>
              <a:effectLst/>
              <a:uLnTx/>
              <a:uFillTx/>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5E5E5E"/>
              </a:solidFill>
              <a:effectLst/>
              <a:uLnTx/>
              <a:uFillTx/>
            </a:endParaRPr>
          </a:p>
        </p:txBody>
      </p:sp>
    </p:spTree>
    <p:extLst>
      <p:ext uri="{BB962C8B-B14F-4D97-AF65-F5344CB8AC3E}">
        <p14:creationId xmlns:p14="http://schemas.microsoft.com/office/powerpoint/2010/main" val="2666052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2356B3-7B17-864B-A785-5387E10AC58E}"/>
              </a:ext>
            </a:extLst>
          </p:cNvPr>
          <p:cNvSpPr txBox="1">
            <a:spLocks/>
          </p:cNvSpPr>
          <p:nvPr/>
        </p:nvSpPr>
        <p:spPr>
          <a:xfrm>
            <a:off x="400050" y="177635"/>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i="0" kern="1200">
                <a:solidFill>
                  <a:schemeClr val="accent6"/>
                </a:solidFill>
                <a:latin typeface="Arial" charset="0"/>
                <a:ea typeface="Arial" charset="0"/>
                <a:cs typeface="Arial" charset="0"/>
              </a:defRPr>
            </a:lvl1pPr>
          </a:lstStyle>
          <a:p>
            <a:r>
              <a:rPr lang="en-US" dirty="0"/>
              <a:t>Microsimulation Analysis Findings</a:t>
            </a:r>
          </a:p>
        </p:txBody>
      </p:sp>
      <p:sp>
        <p:nvSpPr>
          <p:cNvPr id="4" name="Content Placeholder 2"/>
          <p:cNvSpPr txBox="1">
            <a:spLocks/>
          </p:cNvSpPr>
          <p:nvPr/>
        </p:nvSpPr>
        <p:spPr>
          <a:xfrm>
            <a:off x="400050" y="1378741"/>
            <a:ext cx="7886700" cy="292655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TTC decisions will continue to require local knowledge of the roadway segments and traffic conditions.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5E5E5E"/>
                </a:solidFill>
              </a:rPr>
              <a:t>Study results support the use of wait time in queue to guide decisions about when mobile operations are appropriate, as well as whether traffic volumes are such that switching TTC strategies is appropriate.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5E5E5E"/>
              </a:solidFill>
              <a:effectLst/>
              <a:uLnTx/>
              <a:uFillTx/>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5E5E5E"/>
              </a:solidFill>
              <a:effectLst/>
              <a:uLnTx/>
              <a:uFillTx/>
            </a:endParaRPr>
          </a:p>
        </p:txBody>
      </p:sp>
    </p:spTree>
    <p:extLst>
      <p:ext uri="{BB962C8B-B14F-4D97-AF65-F5344CB8AC3E}">
        <p14:creationId xmlns:p14="http://schemas.microsoft.com/office/powerpoint/2010/main" val="4195059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628650" y="18997"/>
            <a:ext cx="7886700" cy="994172"/>
          </a:xfrm>
        </p:spPr>
        <p:txBody>
          <a:bodyPr/>
          <a:lstStyle/>
          <a:p>
            <a:r>
              <a:rPr lang="en-US" dirty="0"/>
              <a:t>Conclusions and Recommendations</a:t>
            </a:r>
          </a:p>
        </p:txBody>
      </p:sp>
      <p:sp>
        <p:nvSpPr>
          <p:cNvPr id="3" name="Content Placeholder 2"/>
          <p:cNvSpPr txBox="1">
            <a:spLocks/>
          </p:cNvSpPr>
          <p:nvPr/>
        </p:nvSpPr>
        <p:spPr>
          <a:xfrm>
            <a:off x="563914" y="1114187"/>
            <a:ext cx="7886700" cy="388728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5E5E5E"/>
                </a:solidFill>
                <a:effectLst/>
                <a:uLnTx/>
                <a:uFillTx/>
              </a:rPr>
              <a:t>Mobile operation definitions and practices</a:t>
            </a:r>
            <a:r>
              <a:rPr kumimoji="0" lang="en-US" b="0" i="0" u="none" strike="noStrike" kern="1200" cap="none" spc="0" normalizeH="0" noProof="0" dirty="0">
                <a:ln>
                  <a:noFill/>
                </a:ln>
                <a:solidFill>
                  <a:srgbClr val="5E5E5E"/>
                </a:solidFill>
                <a:effectLst/>
                <a:uLnTx/>
                <a:uFillTx/>
              </a:rPr>
              <a:t> vary considerably a</a:t>
            </a:r>
            <a:r>
              <a:rPr kumimoji="0" lang="en-US" b="0" i="0" u="none" strike="noStrike" kern="1200" cap="none" spc="0" normalizeH="0" baseline="0" noProof="0" dirty="0">
                <a:ln>
                  <a:noFill/>
                </a:ln>
                <a:solidFill>
                  <a:srgbClr val="5E5E5E"/>
                </a:solidFill>
                <a:effectLst/>
                <a:uLnTx/>
                <a:uFillTx/>
              </a:rPr>
              <a:t>mong agencies nationally.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5E5E5E"/>
                </a:solidFill>
                <a:effectLst/>
                <a:uLnTx/>
                <a:uFillTx/>
              </a:rPr>
              <a:t>Traffic</a:t>
            </a:r>
            <a:r>
              <a:rPr kumimoji="0" lang="en-US" b="0" i="0" u="none" strike="noStrike" kern="1200" cap="none" spc="0" normalizeH="0" noProof="0" dirty="0">
                <a:ln>
                  <a:noFill/>
                </a:ln>
                <a:solidFill>
                  <a:srgbClr val="5E5E5E"/>
                </a:solidFill>
                <a:effectLst/>
                <a:uLnTx/>
                <a:uFillTx/>
              </a:rPr>
              <a:t> volumes and roadway topography appear to be key factors in TTC decision-making for mobile operations, but few solid, objective thresholds exist. Instead, local knowledge and past experiences </a:t>
            </a:r>
            <a:r>
              <a:rPr lang="en-US" dirty="0">
                <a:solidFill>
                  <a:srgbClr val="5E5E5E"/>
                </a:solidFill>
              </a:rPr>
              <a:t>conducting mobile operations on </a:t>
            </a:r>
            <a:r>
              <a:rPr kumimoji="0" lang="en-US" b="0" i="0" u="none" strike="noStrike" kern="1200" cap="none" spc="0" normalizeH="0" noProof="0" dirty="0">
                <a:ln>
                  <a:noFill/>
                </a:ln>
                <a:solidFill>
                  <a:srgbClr val="5E5E5E"/>
                </a:solidFill>
                <a:effectLst/>
                <a:uLnTx/>
                <a:uFillTx/>
              </a:rPr>
              <a:t>roadway segments are relied upon</a:t>
            </a:r>
            <a:r>
              <a:rPr kumimoji="0" lang="en-US" b="0" i="0" u="none" strike="noStrike" kern="1200" cap="none" spc="0" normalizeH="0" baseline="0" noProof="0" dirty="0">
                <a:ln>
                  <a:noFill/>
                </a:ln>
                <a:solidFill>
                  <a:srgbClr val="5E5E5E"/>
                </a:solidFill>
                <a:effectLst/>
                <a:uLnTx/>
                <a:uFillTx/>
              </a:rPr>
              <a:t>.</a:t>
            </a:r>
            <a:endParaRPr lang="en-US" dirty="0">
              <a:solidFill>
                <a:srgbClr val="5E5E5E"/>
              </a:solidFill>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5E5E5E"/>
                </a:solidFill>
                <a:effectLst/>
                <a:uLnTx/>
                <a:uFillTx/>
              </a:rPr>
              <a:t>Field</a:t>
            </a:r>
            <a:r>
              <a:rPr kumimoji="0" lang="en-US" b="0" i="0" u="none" strike="noStrike" kern="1200" cap="none" spc="0" normalizeH="0" noProof="0" dirty="0">
                <a:ln>
                  <a:noFill/>
                </a:ln>
                <a:solidFill>
                  <a:srgbClr val="5E5E5E"/>
                </a:solidFill>
                <a:effectLst/>
                <a:uLnTx/>
                <a:uFillTx/>
              </a:rPr>
              <a:t> studies showed that a major safety concern exists when vehicles farther back in the queue pass other vehicles before reaching the work operation, creating a potential collision risk.</a:t>
            </a:r>
          </a:p>
        </p:txBody>
      </p:sp>
    </p:spTree>
    <p:extLst>
      <p:ext uri="{BB962C8B-B14F-4D97-AF65-F5344CB8AC3E}">
        <p14:creationId xmlns:p14="http://schemas.microsoft.com/office/powerpoint/2010/main" val="1491126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628650" y="0"/>
            <a:ext cx="7886700" cy="994172"/>
          </a:xfrm>
        </p:spPr>
        <p:txBody>
          <a:bodyPr>
            <a:normAutofit fontScale="90000"/>
          </a:bodyPr>
          <a:lstStyle/>
          <a:p>
            <a:r>
              <a:rPr lang="en-US" dirty="0"/>
              <a:t>Conclusions and Recommendations (continued)</a:t>
            </a:r>
          </a:p>
        </p:txBody>
      </p:sp>
      <p:sp>
        <p:nvSpPr>
          <p:cNvPr id="3" name="Content Placeholder 2"/>
          <p:cNvSpPr txBox="1">
            <a:spLocks/>
          </p:cNvSpPr>
          <p:nvPr/>
        </p:nvSpPr>
        <p:spPr>
          <a:xfrm>
            <a:off x="563914" y="994172"/>
            <a:ext cx="7886700" cy="411718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5E5E5E"/>
                </a:solidFill>
                <a:effectLst/>
                <a:uLnTx/>
                <a:uFillTx/>
                <a:latin typeface="Arial" charset="0"/>
                <a:cs typeface="Arial" charset="0"/>
              </a:rPr>
              <a:t>The likelihood of undesirable passing maneuvers occurring increases as the amount of time in the queue increases. </a:t>
            </a:r>
          </a:p>
          <a:p>
            <a:pPr lvl="1">
              <a:spcBef>
                <a:spcPts val="600"/>
              </a:spcBef>
              <a:defRPr/>
            </a:pPr>
            <a:r>
              <a:rPr kumimoji="0" lang="en-US" b="0" i="0" u="none" strike="noStrike" kern="1200" cap="none" spc="0" normalizeH="0" baseline="0" noProof="0" dirty="0">
                <a:ln>
                  <a:noFill/>
                </a:ln>
                <a:solidFill>
                  <a:srgbClr val="5E5E5E"/>
                </a:solidFill>
                <a:effectLst/>
                <a:uLnTx/>
                <a:uFillTx/>
                <a:latin typeface="Arial" charset="0"/>
                <a:cs typeface="Arial" charset="0"/>
              </a:rPr>
              <a:t>Nearly 50% of drivers who wait in the queue longer than 4 minutes will attempt an impatient pass.</a:t>
            </a:r>
          </a:p>
          <a:p>
            <a:pPr lvl="1">
              <a:spcBef>
                <a:spcPts val="600"/>
              </a:spcBef>
              <a:defRPr/>
            </a:pPr>
            <a:r>
              <a:rPr kumimoji="0" lang="en-US" b="0" i="0" u="none" strike="noStrike" kern="1200" cap="none" spc="0" normalizeH="0" baseline="0" noProof="0" dirty="0">
                <a:ln>
                  <a:noFill/>
                </a:ln>
                <a:solidFill>
                  <a:srgbClr val="5E5E5E"/>
                </a:solidFill>
                <a:effectLst/>
                <a:uLnTx/>
                <a:uFillTx/>
                <a:latin typeface="Arial" charset="0"/>
                <a:cs typeface="Arial" charset="0"/>
              </a:rPr>
              <a:t>After 6 minutes, 85% of drivers will attempt an impatient pass.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5E5E5E"/>
                </a:solidFill>
                <a:effectLst/>
                <a:uLnTx/>
                <a:uFillTx/>
                <a:latin typeface="Arial" charset="0"/>
                <a:cs typeface="Arial" charset="0"/>
              </a:rPr>
              <a:t>Time spent in the queue</a:t>
            </a:r>
            <a:r>
              <a:rPr kumimoji="0" lang="en-US" b="0" i="0" u="none" strike="noStrike" kern="1200" cap="none" spc="0" normalizeH="0" noProof="0" dirty="0">
                <a:ln>
                  <a:noFill/>
                </a:ln>
                <a:solidFill>
                  <a:srgbClr val="5E5E5E"/>
                </a:solidFill>
                <a:effectLst/>
                <a:uLnTx/>
                <a:uFillTx/>
                <a:latin typeface="Arial" charset="0"/>
                <a:cs typeface="Arial" charset="0"/>
              </a:rPr>
              <a:t> waiting to pass a mobile operation is influenced</a:t>
            </a:r>
            <a:r>
              <a:rPr lang="en-US" dirty="0">
                <a:solidFill>
                  <a:srgbClr val="5E5E5E"/>
                </a:solidFill>
              </a:rPr>
              <a:t> by:</a:t>
            </a:r>
          </a:p>
          <a:p>
            <a:pPr lvl="1">
              <a:spcBef>
                <a:spcPts val="600"/>
              </a:spcBef>
              <a:defRPr/>
            </a:pPr>
            <a:r>
              <a:rPr lang="en-US" dirty="0">
                <a:solidFill>
                  <a:srgbClr val="5E5E5E"/>
                </a:solidFill>
              </a:rPr>
              <a:t>convoy characteristics (speed and length),</a:t>
            </a:r>
          </a:p>
          <a:p>
            <a:pPr lvl="1">
              <a:spcBef>
                <a:spcPts val="600"/>
              </a:spcBef>
              <a:defRPr/>
            </a:pPr>
            <a:r>
              <a:rPr lang="en-US" dirty="0">
                <a:solidFill>
                  <a:srgbClr val="5E5E5E"/>
                </a:solidFill>
              </a:rPr>
              <a:t>traffic volumes, and</a:t>
            </a:r>
          </a:p>
          <a:p>
            <a:pPr lvl="1">
              <a:spcBef>
                <a:spcPts val="600"/>
              </a:spcBef>
              <a:defRPr/>
            </a:pPr>
            <a:r>
              <a:rPr lang="en-US" dirty="0">
                <a:solidFill>
                  <a:srgbClr val="5E5E5E"/>
                </a:solidFill>
              </a:rPr>
              <a:t>roadway topography (which dictates where sufficient sight distance exists for passing).</a:t>
            </a:r>
          </a:p>
          <a:p>
            <a:pPr>
              <a:defRPr/>
            </a:pPr>
            <a:r>
              <a:rPr lang="en-US" dirty="0">
                <a:solidFill>
                  <a:srgbClr val="5E5E5E"/>
                </a:solidFill>
              </a:rPr>
              <a:t>Simple volume-based guidance cannot be established. </a:t>
            </a:r>
            <a:endParaRPr kumimoji="0" lang="en-US" b="0" i="0" u="none" strike="noStrike" kern="1200" cap="none" spc="0" normalizeH="0" baseline="0" noProof="0" dirty="0">
              <a:ln>
                <a:noFill/>
              </a:ln>
              <a:solidFill>
                <a:srgbClr val="5E5E5E"/>
              </a:solidFill>
              <a:effectLst/>
              <a:uLnTx/>
              <a:uFillTx/>
              <a:latin typeface="Arial" charset="0"/>
              <a:cs typeface="Arial" charset="0"/>
            </a:endParaRPr>
          </a:p>
        </p:txBody>
      </p:sp>
    </p:spTree>
    <p:extLst>
      <p:ext uri="{BB962C8B-B14F-4D97-AF65-F5344CB8AC3E}">
        <p14:creationId xmlns:p14="http://schemas.microsoft.com/office/powerpoint/2010/main" val="1384599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Guidance</a:t>
            </a:r>
          </a:p>
        </p:txBody>
      </p:sp>
      <p:sp>
        <p:nvSpPr>
          <p:cNvPr id="3" name="Text Placeholder 2"/>
          <p:cNvSpPr>
            <a:spLocks noGrp="1"/>
          </p:cNvSpPr>
          <p:nvPr>
            <p:ph type="body" idx="1"/>
          </p:nvPr>
        </p:nvSpPr>
        <p:spPr/>
        <p:txBody>
          <a:bodyPr/>
          <a:lstStyle/>
          <a:p>
            <a:r>
              <a:rPr lang="en-US" dirty="0"/>
              <a:t>Task 6</a:t>
            </a:r>
          </a:p>
        </p:txBody>
      </p:sp>
    </p:spTree>
    <p:extLst>
      <p:ext uri="{BB962C8B-B14F-4D97-AF65-F5344CB8AC3E}">
        <p14:creationId xmlns:p14="http://schemas.microsoft.com/office/powerpoint/2010/main" val="2343460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56B3-7B17-864B-A785-5387E10AC58E}"/>
              </a:ext>
            </a:extLst>
          </p:cNvPr>
          <p:cNvSpPr>
            <a:spLocks noGrp="1"/>
          </p:cNvSpPr>
          <p:nvPr>
            <p:ph type="title"/>
          </p:nvPr>
        </p:nvSpPr>
        <p:spPr>
          <a:xfrm>
            <a:off x="563914" y="66904"/>
            <a:ext cx="7886700" cy="994172"/>
          </a:xfrm>
        </p:spPr>
        <p:txBody>
          <a:bodyPr/>
          <a:lstStyle/>
          <a:p>
            <a:r>
              <a:rPr lang="en-US" dirty="0"/>
              <a:t>Guidance</a:t>
            </a:r>
          </a:p>
        </p:txBody>
      </p:sp>
      <p:sp>
        <p:nvSpPr>
          <p:cNvPr id="3" name="Content Placeholder 2"/>
          <p:cNvSpPr txBox="1">
            <a:spLocks/>
          </p:cNvSpPr>
          <p:nvPr/>
        </p:nvSpPr>
        <p:spPr>
          <a:xfrm>
            <a:off x="563914" y="1026316"/>
            <a:ext cx="7886700" cy="353615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E5E5E"/>
                </a:solidFill>
                <a:effectLst/>
                <a:uLnTx/>
                <a:uFillTx/>
              </a:rPr>
              <a:t>Work crews</a:t>
            </a:r>
            <a:r>
              <a:rPr kumimoji="0" lang="en-US" sz="2400" b="0" i="0" u="none" strike="noStrike" kern="1200" cap="none" spc="0" normalizeH="0" noProof="0" dirty="0">
                <a:ln>
                  <a:noFill/>
                </a:ln>
                <a:solidFill>
                  <a:srgbClr val="5E5E5E"/>
                </a:solidFill>
                <a:effectLst/>
                <a:uLnTx/>
                <a:uFillTx/>
              </a:rPr>
              <a:t> should strive to avoid creating conditions drivers remain in a queue for more than 4 minutes.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400" baseline="0" dirty="0">
                <a:solidFill>
                  <a:srgbClr val="5E5E5E"/>
                </a:solidFill>
              </a:rPr>
              <a:t>If</a:t>
            </a:r>
            <a:r>
              <a:rPr lang="en-US" sz="2400" dirty="0">
                <a:solidFill>
                  <a:srgbClr val="5E5E5E"/>
                </a:solidFill>
              </a:rPr>
              <a:t> wait times are longer, the work crew should plan to periodically vacate the travel lane to allow vehicles to pass.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E5E5E"/>
                </a:solidFill>
                <a:effectLst/>
                <a:uLnTx/>
                <a:uFillTx/>
              </a:rPr>
              <a:t>If</a:t>
            </a:r>
            <a:r>
              <a:rPr kumimoji="0" lang="en-US" sz="2400" b="0" i="0" u="none" strike="noStrike" kern="1200" cap="none" spc="0" normalizeH="0" noProof="0" dirty="0">
                <a:ln>
                  <a:noFill/>
                </a:ln>
                <a:solidFill>
                  <a:srgbClr val="5E5E5E"/>
                </a:solidFill>
                <a:effectLst/>
                <a:uLnTx/>
                <a:uFillTx/>
              </a:rPr>
              <a:t> longer wait times will occur and the crew is unable to vacate the travel lane, a stationary work zone with positive traffic control methods should be considered.</a:t>
            </a:r>
            <a:endParaRPr kumimoji="0" lang="en-US" sz="2400" b="0" i="0" u="none" strike="noStrike" kern="1200" cap="none" spc="0" normalizeH="0" baseline="0" noProof="0" dirty="0">
              <a:ln>
                <a:noFill/>
              </a:ln>
              <a:solidFill>
                <a:srgbClr val="5E5E5E"/>
              </a:solidFill>
              <a:effectLst/>
              <a:uLnTx/>
              <a:uFillTx/>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E5E5E"/>
              </a:solidFill>
              <a:effectLst/>
              <a:uLnTx/>
              <a:uFillTx/>
              <a:latin typeface="Arial" charset="0"/>
              <a:cs typeface="Arial" charset="0"/>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rgbClr val="5E5E5E"/>
              </a:solidFill>
              <a:effectLst/>
              <a:uLnTx/>
              <a:uFillTx/>
              <a:latin typeface="Arial" charset="0"/>
              <a:cs typeface="Arial" charset="0"/>
            </a:endParaRPr>
          </a:p>
        </p:txBody>
      </p:sp>
    </p:spTree>
    <p:extLst>
      <p:ext uri="{BB962C8B-B14F-4D97-AF65-F5344CB8AC3E}">
        <p14:creationId xmlns:p14="http://schemas.microsoft.com/office/powerpoint/2010/main" val="2736679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For </a:t>
            </a:r>
            <a:r>
              <a:rPr lang="en-US"/>
              <a:t>more information</a:t>
            </a:r>
            <a:endParaRPr lang="en-US" dirty="0"/>
          </a:p>
        </p:txBody>
      </p:sp>
      <p:sp>
        <p:nvSpPr>
          <p:cNvPr id="9" name="Text Placeholder 8"/>
          <p:cNvSpPr>
            <a:spLocks noGrp="1"/>
          </p:cNvSpPr>
          <p:nvPr>
            <p:ph type="body" sz="quarter" idx="10"/>
          </p:nvPr>
        </p:nvSpPr>
        <p:spPr/>
        <p:txBody>
          <a:bodyPr>
            <a:normAutofit fontScale="92500" lnSpcReduction="20000"/>
          </a:bodyPr>
          <a:lstStyle/>
          <a:p>
            <a:r>
              <a:rPr lang="en-US" dirty="0"/>
              <a:t>LuAnn Theiss</a:t>
            </a:r>
          </a:p>
        </p:txBody>
      </p:sp>
      <p:sp>
        <p:nvSpPr>
          <p:cNvPr id="10" name="Text Placeholder 9"/>
          <p:cNvSpPr>
            <a:spLocks noGrp="1"/>
          </p:cNvSpPr>
          <p:nvPr>
            <p:ph type="body" sz="quarter" idx="11"/>
          </p:nvPr>
        </p:nvSpPr>
        <p:spPr/>
        <p:txBody>
          <a:bodyPr/>
          <a:lstStyle/>
          <a:p>
            <a:r>
              <a:rPr lang="en-US" dirty="0">
                <a:hlinkClick r:id="rId2"/>
              </a:rPr>
              <a:t>l-theiss@tti.tamu.edu</a:t>
            </a:r>
            <a:endParaRPr lang="en-US" dirty="0"/>
          </a:p>
          <a:p>
            <a:r>
              <a:rPr lang="en-US" dirty="0"/>
              <a:t>(979) 317-2146</a:t>
            </a:r>
          </a:p>
        </p:txBody>
      </p:sp>
    </p:spTree>
    <p:extLst>
      <p:ext uri="{BB962C8B-B14F-4D97-AF65-F5344CB8AC3E}">
        <p14:creationId xmlns:p14="http://schemas.microsoft.com/office/powerpoint/2010/main" val="1425428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Tasks</a:t>
            </a:r>
          </a:p>
        </p:txBody>
      </p:sp>
      <p:sp>
        <p:nvSpPr>
          <p:cNvPr id="3" name="Content Placeholder 2"/>
          <p:cNvSpPr>
            <a:spLocks noGrp="1"/>
          </p:cNvSpPr>
          <p:nvPr>
            <p:ph idx="1"/>
          </p:nvPr>
        </p:nvSpPr>
        <p:spPr/>
        <p:txBody>
          <a:bodyPr/>
          <a:lstStyle/>
          <a:p>
            <a:pPr marL="457200" indent="-457200">
              <a:buFont typeface="+mj-lt"/>
              <a:buAutoNum type="arabicPeriod"/>
            </a:pPr>
            <a:r>
              <a:rPr lang="en-US" dirty="0"/>
              <a:t>Phase I work plan</a:t>
            </a:r>
          </a:p>
          <a:p>
            <a:pPr marL="457200" indent="-457200">
              <a:buFont typeface="+mj-lt"/>
              <a:buAutoNum type="arabicPeriod"/>
            </a:pPr>
            <a:r>
              <a:rPr lang="en-US" b="1" dirty="0"/>
              <a:t>State-of-the-practice documentation</a:t>
            </a:r>
          </a:p>
          <a:p>
            <a:pPr marL="457200" indent="-457200">
              <a:buFont typeface="+mj-lt"/>
              <a:buAutoNum type="arabicPeriod"/>
            </a:pPr>
            <a:r>
              <a:rPr lang="en-US" b="1" dirty="0"/>
              <a:t>Analysis of potential solutions</a:t>
            </a:r>
          </a:p>
          <a:p>
            <a:pPr marL="457200" indent="-457200">
              <a:buFont typeface="+mj-lt"/>
              <a:buAutoNum type="arabicPeriod"/>
            </a:pPr>
            <a:r>
              <a:rPr lang="en-US" dirty="0"/>
              <a:t>Interim report &amp; phase II work plan</a:t>
            </a:r>
          </a:p>
          <a:p>
            <a:pPr marL="457200" indent="-457200">
              <a:buFont typeface="+mj-lt"/>
              <a:buAutoNum type="arabicPeriod"/>
            </a:pPr>
            <a:r>
              <a:rPr lang="en-US" b="1" dirty="0"/>
              <a:t>Evaluations</a:t>
            </a:r>
          </a:p>
          <a:p>
            <a:pPr marL="457200" indent="-457200">
              <a:buFont typeface="+mj-lt"/>
              <a:buAutoNum type="arabicPeriod"/>
            </a:pPr>
            <a:r>
              <a:rPr lang="en-US" b="1" dirty="0"/>
              <a:t>Guidance</a:t>
            </a:r>
          </a:p>
          <a:p>
            <a:pPr marL="457200" indent="-457200">
              <a:buFont typeface="+mj-lt"/>
              <a:buAutoNum type="arabicPeriod"/>
            </a:pPr>
            <a:r>
              <a:rPr lang="en-US" dirty="0"/>
              <a:t>Reports</a:t>
            </a:r>
          </a:p>
        </p:txBody>
      </p:sp>
    </p:spTree>
    <p:extLst>
      <p:ext uri="{BB962C8B-B14F-4D97-AF65-F5344CB8AC3E}">
        <p14:creationId xmlns:p14="http://schemas.microsoft.com/office/powerpoint/2010/main" val="185810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State of the Practice </a:t>
            </a:r>
            <a:r>
              <a:rPr lang="en-US" dirty="0" err="1"/>
              <a:t>Documentatiion</a:t>
            </a:r>
            <a:endParaRPr lang="en-US" dirty="0"/>
          </a:p>
        </p:txBody>
      </p:sp>
      <p:sp>
        <p:nvSpPr>
          <p:cNvPr id="3" name="Text Placeholder 2"/>
          <p:cNvSpPr>
            <a:spLocks noGrp="1"/>
          </p:cNvSpPr>
          <p:nvPr>
            <p:ph type="body" idx="1"/>
          </p:nvPr>
        </p:nvSpPr>
        <p:spPr/>
        <p:txBody>
          <a:bodyPr/>
          <a:lstStyle/>
          <a:p>
            <a:r>
              <a:rPr lang="en-US" dirty="0"/>
              <a:t>Task 2</a:t>
            </a:r>
          </a:p>
        </p:txBody>
      </p:sp>
    </p:spTree>
    <p:extLst>
      <p:ext uri="{BB962C8B-B14F-4D97-AF65-F5344CB8AC3E}">
        <p14:creationId xmlns:p14="http://schemas.microsoft.com/office/powerpoint/2010/main" val="1791316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3838"/>
            <a:ext cx="7886700" cy="994172"/>
          </a:xfrm>
        </p:spPr>
        <p:txBody>
          <a:bodyPr/>
          <a:lstStyle/>
          <a:p>
            <a:r>
              <a:rPr lang="en-US" dirty="0"/>
              <a:t>State of the Practice</a:t>
            </a:r>
          </a:p>
        </p:txBody>
      </p:sp>
      <p:sp>
        <p:nvSpPr>
          <p:cNvPr id="3" name="Content Placeholder 2"/>
          <p:cNvSpPr>
            <a:spLocks noGrp="1"/>
          </p:cNvSpPr>
          <p:nvPr>
            <p:ph idx="1"/>
          </p:nvPr>
        </p:nvSpPr>
        <p:spPr>
          <a:xfrm>
            <a:off x="628650" y="887956"/>
            <a:ext cx="7886700" cy="3917800"/>
          </a:xfrm>
        </p:spPr>
        <p:txBody>
          <a:bodyPr/>
          <a:lstStyle/>
          <a:p>
            <a:r>
              <a:rPr lang="en-US" dirty="0"/>
              <a:t>Reviewed national and state guidance for conducting mobile operations on two-lane roads</a:t>
            </a:r>
          </a:p>
          <a:p>
            <a:r>
              <a:rPr lang="en-US" dirty="0"/>
              <a:t>Documentation of 71 state transportation agency typical applications for a variety of work activities, including:</a:t>
            </a:r>
          </a:p>
          <a:p>
            <a:pPr lvl="1"/>
            <a:r>
              <a:rPr lang="en-US" dirty="0"/>
              <a:t>Paint striping</a:t>
            </a:r>
          </a:p>
          <a:p>
            <a:pPr lvl="1"/>
            <a:r>
              <a:rPr lang="en-US" dirty="0"/>
              <a:t>Herbicide spraying</a:t>
            </a:r>
          </a:p>
          <a:p>
            <a:pPr lvl="1"/>
            <a:r>
              <a:rPr lang="en-US" dirty="0"/>
              <a:t>Patching/chip sealing</a:t>
            </a:r>
          </a:p>
          <a:p>
            <a:pPr lvl="1"/>
            <a:r>
              <a:rPr lang="en-US" dirty="0"/>
              <a:t>Raised pavement marker installation</a:t>
            </a:r>
          </a:p>
          <a:p>
            <a:pPr lvl="1"/>
            <a:r>
              <a:rPr lang="en-US" dirty="0"/>
              <a:t>Strip sealing</a:t>
            </a:r>
          </a:p>
          <a:p>
            <a:pPr lvl="1"/>
            <a:r>
              <a:rPr lang="en-US" dirty="0"/>
              <a:t>Edge rut repair</a:t>
            </a:r>
          </a:p>
          <a:p>
            <a:r>
              <a:rPr lang="en-US" dirty="0"/>
              <a:t>Conduct Focus Group Discussions with Practitioners</a:t>
            </a:r>
          </a:p>
        </p:txBody>
      </p:sp>
    </p:spTree>
    <p:extLst>
      <p:ext uri="{BB962C8B-B14F-4D97-AF65-F5344CB8AC3E}">
        <p14:creationId xmlns:p14="http://schemas.microsoft.com/office/powerpoint/2010/main" val="2249240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1543"/>
            <a:ext cx="7886700" cy="994172"/>
          </a:xfrm>
        </p:spPr>
        <p:txBody>
          <a:bodyPr/>
          <a:lstStyle/>
          <a:p>
            <a:r>
              <a:rPr lang="en-US" dirty="0"/>
              <a:t>Definitions for Mobile Operations</a:t>
            </a:r>
          </a:p>
        </p:txBody>
      </p:sp>
      <p:sp>
        <p:nvSpPr>
          <p:cNvPr id="3" name="Content Placeholder 2"/>
          <p:cNvSpPr>
            <a:spLocks noGrp="1"/>
          </p:cNvSpPr>
          <p:nvPr>
            <p:ph idx="1"/>
          </p:nvPr>
        </p:nvSpPr>
        <p:spPr>
          <a:xfrm>
            <a:off x="628650" y="1075471"/>
            <a:ext cx="7886700" cy="3706921"/>
          </a:xfrm>
        </p:spPr>
        <p:txBody>
          <a:bodyPr>
            <a:normAutofit/>
          </a:bodyPr>
          <a:lstStyle/>
          <a:p>
            <a:r>
              <a:rPr lang="en-US" dirty="0"/>
              <a:t>Many agencies have included maximum allowable stopping period</a:t>
            </a:r>
          </a:p>
          <a:p>
            <a:pPr lvl="1"/>
            <a:r>
              <a:rPr lang="en-US" dirty="0"/>
              <a:t>Many agencies use 15 minutes</a:t>
            </a:r>
          </a:p>
          <a:p>
            <a:pPr lvl="1"/>
            <a:r>
              <a:rPr lang="en-US" dirty="0"/>
              <a:t>Some as low as 5 minutes</a:t>
            </a:r>
          </a:p>
          <a:p>
            <a:r>
              <a:rPr lang="en-US" dirty="0"/>
              <a:t>Some base their definition on work progression speed</a:t>
            </a:r>
          </a:p>
          <a:p>
            <a:pPr lvl="1"/>
            <a:r>
              <a:rPr lang="en-US" dirty="0"/>
              <a:t>3 mph</a:t>
            </a:r>
          </a:p>
          <a:p>
            <a:pPr lvl="1"/>
            <a:r>
              <a:rPr lang="en-US" dirty="0"/>
              <a:t>moves at least the decision sight distance every 15 minutes</a:t>
            </a:r>
          </a:p>
          <a:p>
            <a:pPr lvl="1"/>
            <a:r>
              <a:rPr lang="en-US" dirty="0"/>
              <a:t>moves at least 100 feet every 15 minutes</a:t>
            </a:r>
          </a:p>
          <a:p>
            <a:r>
              <a:rPr lang="en-US" dirty="0"/>
              <a:t>Some prohibit mobile operations if workers are on foot</a:t>
            </a:r>
          </a:p>
          <a:p>
            <a:r>
              <a:rPr lang="en-US" dirty="0"/>
              <a:t>State-specific typical applications define additional criteria for performing mobile operations</a:t>
            </a:r>
          </a:p>
        </p:txBody>
      </p:sp>
    </p:spTree>
    <p:extLst>
      <p:ext uri="{BB962C8B-B14F-4D97-AF65-F5344CB8AC3E}">
        <p14:creationId xmlns:p14="http://schemas.microsoft.com/office/powerpoint/2010/main" val="1914292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587"/>
            <a:ext cx="7886700" cy="994172"/>
          </a:xfrm>
        </p:spPr>
        <p:txBody>
          <a:bodyPr/>
          <a:lstStyle/>
          <a:p>
            <a:r>
              <a:rPr lang="en-US" dirty="0"/>
              <a:t>Variations in Typical Applications</a:t>
            </a:r>
          </a:p>
        </p:txBody>
      </p:sp>
      <p:sp>
        <p:nvSpPr>
          <p:cNvPr id="4" name="Content Placeholder 3"/>
          <p:cNvSpPr>
            <a:spLocks noGrp="1"/>
          </p:cNvSpPr>
          <p:nvPr>
            <p:ph idx="1"/>
          </p:nvPr>
        </p:nvSpPr>
        <p:spPr>
          <a:xfrm>
            <a:off x="628649" y="867330"/>
            <a:ext cx="8171591" cy="3971370"/>
          </a:xfrm>
        </p:spPr>
        <p:txBody>
          <a:bodyPr>
            <a:normAutofit lnSpcReduction="10000"/>
          </a:bodyPr>
          <a:lstStyle/>
          <a:p>
            <a:r>
              <a:rPr lang="en-US" dirty="0"/>
              <a:t>Number of work vehicles (1 to 5)</a:t>
            </a:r>
          </a:p>
          <a:p>
            <a:r>
              <a:rPr lang="en-US" dirty="0"/>
              <a:t>Length of convoy (100 </a:t>
            </a:r>
            <a:r>
              <a:rPr lang="en-US" dirty="0" err="1"/>
              <a:t>ft</a:t>
            </a:r>
            <a:r>
              <a:rPr lang="en-US" dirty="0"/>
              <a:t> to 1500 </a:t>
            </a:r>
            <a:r>
              <a:rPr lang="en-US" dirty="0" err="1"/>
              <a:t>ft</a:t>
            </a:r>
            <a:r>
              <a:rPr lang="en-US" dirty="0"/>
              <a:t>)</a:t>
            </a:r>
          </a:p>
          <a:p>
            <a:r>
              <a:rPr lang="en-US" dirty="0"/>
              <a:t>Use of arrow boards in caution mode </a:t>
            </a:r>
          </a:p>
          <a:p>
            <a:r>
              <a:rPr lang="en-US" dirty="0"/>
              <a:t>Use of changeable message signs </a:t>
            </a:r>
          </a:p>
          <a:p>
            <a:r>
              <a:rPr lang="en-US" dirty="0"/>
              <a:t>Use of static warning signs </a:t>
            </a:r>
          </a:p>
          <a:p>
            <a:r>
              <a:rPr lang="en-US" dirty="0"/>
              <a:t>Use of traffic cones (to reduce tracking of paint on </a:t>
            </a:r>
            <a:r>
              <a:rPr lang="en-US" dirty="0" err="1"/>
              <a:t>edgelines</a:t>
            </a:r>
            <a:r>
              <a:rPr lang="en-US" dirty="0"/>
              <a:t> or centerlines)</a:t>
            </a:r>
          </a:p>
          <a:p>
            <a:r>
              <a:rPr lang="en-US" dirty="0"/>
              <a:t>Methods to control driver passing </a:t>
            </a:r>
          </a:p>
          <a:p>
            <a:pPr lvl="1"/>
            <a:r>
              <a:rPr lang="en-US" dirty="0"/>
              <a:t>Self-regulated (uncontrolled) passing</a:t>
            </a:r>
          </a:p>
          <a:p>
            <a:pPr lvl="1"/>
            <a:r>
              <a:rPr lang="en-US" dirty="0"/>
              <a:t>Passing prohibited</a:t>
            </a:r>
          </a:p>
          <a:p>
            <a:pPr lvl="1"/>
            <a:r>
              <a:rPr lang="en-US" dirty="0"/>
              <a:t>Right shoulder passing permitted</a:t>
            </a:r>
          </a:p>
          <a:p>
            <a:pPr lvl="1"/>
            <a:r>
              <a:rPr lang="en-US" dirty="0"/>
              <a:t>Passing controlled by flaggers (various strategies)</a:t>
            </a:r>
          </a:p>
        </p:txBody>
      </p:sp>
    </p:spTree>
    <p:extLst>
      <p:ext uri="{BB962C8B-B14F-4D97-AF65-F5344CB8AC3E}">
        <p14:creationId xmlns:p14="http://schemas.microsoft.com/office/powerpoint/2010/main" val="1921442119"/>
      </p:ext>
    </p:extLst>
  </p:cSld>
  <p:clrMapOvr>
    <a:masterClrMapping/>
  </p:clrMapOvr>
</p:sld>
</file>

<file path=ppt/theme/theme1.xml><?xml version="1.0" encoding="utf-8"?>
<a:theme xmlns:a="http://schemas.openxmlformats.org/drawingml/2006/main" name="Office Theme">
  <a:themeElements>
    <a:clrScheme name="TTI Colors 1">
      <a:dk1>
        <a:srgbClr val="18437D"/>
      </a:dk1>
      <a:lt1>
        <a:srgbClr val="FFFFFE"/>
      </a:lt1>
      <a:dk2>
        <a:srgbClr val="5C0823"/>
      </a:dk2>
      <a:lt2>
        <a:srgbClr val="DCAA37"/>
      </a:lt2>
      <a:accent1>
        <a:srgbClr val="678250"/>
      </a:accent1>
      <a:accent2>
        <a:srgbClr val="DCAA37"/>
      </a:accent2>
      <a:accent3>
        <a:srgbClr val="4B8992"/>
      </a:accent3>
      <a:accent4>
        <a:srgbClr val="808080"/>
      </a:accent4>
      <a:accent5>
        <a:srgbClr val="5E5E5E"/>
      </a:accent5>
      <a:accent6>
        <a:srgbClr val="5C0823"/>
      </a:accent6>
      <a:hlink>
        <a:srgbClr val="7E7F7E"/>
      </a:hlink>
      <a:folHlink>
        <a:srgbClr val="2494D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565E3D7727615479BF7755699F578B4" ma:contentTypeVersion="14" ma:contentTypeDescription="Create a new document." ma:contentTypeScope="" ma:versionID="84259742267ae77b945242d63fe90463">
  <xsd:schema xmlns:xsd="http://www.w3.org/2001/XMLSchema" xmlns:xs="http://www.w3.org/2001/XMLSchema" xmlns:p="http://schemas.microsoft.com/office/2006/metadata/properties" xmlns:ns3="406dcfda-f8b7-46e1-af48-4f5c8b9c4725" xmlns:ns4="2994546f-c489-4520-b277-bf19da63acd8" targetNamespace="http://schemas.microsoft.com/office/2006/metadata/properties" ma:root="true" ma:fieldsID="d9d586d6848f1d8cb409dd59e7b2fe9c" ns3:_="" ns4:_="">
    <xsd:import namespace="406dcfda-f8b7-46e1-af48-4f5c8b9c4725"/>
    <xsd:import namespace="2994546f-c489-4520-b277-bf19da63acd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6dcfda-f8b7-46e1-af48-4f5c8b9c47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94546f-c489-4520-b277-bf19da63acd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8D154B-2072-4F44-8E32-BEB297E99B44}">
  <ds:schemaRefs>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406dcfda-f8b7-46e1-af48-4f5c8b9c4725"/>
    <ds:schemaRef ds:uri="http://purl.org/dc/terms/"/>
    <ds:schemaRef ds:uri="2994546f-c489-4520-b277-bf19da63acd8"/>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4F2CB762-EEE7-42F5-9597-BD04330D59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6dcfda-f8b7-46e1-af48-4f5c8b9c4725"/>
    <ds:schemaRef ds:uri="2994546f-c489-4520-b277-bf19da63ac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57867E-AAE4-40BE-977A-837CE3F190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11149</TotalTime>
  <Words>3021</Words>
  <Application>Microsoft Office PowerPoint</Application>
  <PresentationFormat>On-screen Show (16:9)</PresentationFormat>
  <Paragraphs>456</Paragraphs>
  <Slides>47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Times New Roman</vt:lpstr>
      <vt:lpstr>Office Theme</vt:lpstr>
      <vt:lpstr>NCHRP 03-132 </vt:lpstr>
      <vt:lpstr>Research Team</vt:lpstr>
      <vt:lpstr>Background</vt:lpstr>
      <vt:lpstr>Research Objectives</vt:lpstr>
      <vt:lpstr>Work Tasks</vt:lpstr>
      <vt:lpstr>State of the Practice Documentatiion</vt:lpstr>
      <vt:lpstr>State of the Practice</vt:lpstr>
      <vt:lpstr>Definitions for Mobile Operations</vt:lpstr>
      <vt:lpstr>Variations in Typical Applications</vt:lpstr>
      <vt:lpstr>Focus Group Discussions</vt:lpstr>
      <vt:lpstr>Work Activities Identified</vt:lpstr>
      <vt:lpstr>Factors Affecting TTC Decisions</vt:lpstr>
      <vt:lpstr>Worker Challenges</vt:lpstr>
      <vt:lpstr>Summary</vt:lpstr>
      <vt:lpstr>Analysis of Potential Solutions</vt:lpstr>
      <vt:lpstr>Root Cause Analysis</vt:lpstr>
      <vt:lpstr>Problem Investigation and Identification</vt:lpstr>
      <vt:lpstr>Problem 1. Disobeying DO NOT PASS Signs</vt:lpstr>
      <vt:lpstr>Problem 2. Cutting Between Work Vehicles</vt:lpstr>
      <vt:lpstr>Problem 3. Being Unaware of Presence of Work Operation</vt:lpstr>
      <vt:lpstr>Analysis</vt:lpstr>
      <vt:lpstr>Select Solutions</vt:lpstr>
      <vt:lpstr>Select Solutions</vt:lpstr>
      <vt:lpstr>Check Solutions (Evaluations)</vt:lpstr>
      <vt:lpstr>Evaluations</vt:lpstr>
      <vt:lpstr>Field Study</vt:lpstr>
      <vt:lpstr>Rumble Strip Installation</vt:lpstr>
      <vt:lpstr>Herbicide Spraying</vt:lpstr>
      <vt:lpstr>Striping</vt:lpstr>
      <vt:lpstr>GPS Data Reduction</vt:lpstr>
      <vt:lpstr>Speed Profiles of Trailing Vehicles</vt:lpstr>
      <vt:lpstr>Convoy Length Profiles</vt:lpstr>
      <vt:lpstr>Passing Sight Distance</vt:lpstr>
      <vt:lpstr>No Passing Zones</vt:lpstr>
      <vt:lpstr>Video Data Reduction of Passing Maneuvers</vt:lpstr>
      <vt:lpstr>Undesirable Passing Maneuvers</vt:lpstr>
      <vt:lpstr>Analysis of Undesirable Passing Maneuvers</vt:lpstr>
      <vt:lpstr>PowerPoint Presentation</vt:lpstr>
      <vt:lpstr>Microsimulation Analysis</vt:lpstr>
      <vt:lpstr>Microsimulation Analysis</vt:lpstr>
      <vt:lpstr>Microsimulation Analysis Findings</vt:lpstr>
      <vt:lpstr>PowerPoint Presentation</vt:lpstr>
      <vt:lpstr>Conclusions and Recommendations</vt:lpstr>
      <vt:lpstr>Conclusions and Recommendations (continued)</vt:lpstr>
      <vt:lpstr>Guidance</vt:lpstr>
      <vt:lpstr>Guidance</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Vicky</dc:creator>
  <cp:lastModifiedBy>Mackie, Paul</cp:lastModifiedBy>
  <cp:revision>99</cp:revision>
  <dcterms:created xsi:type="dcterms:W3CDTF">2017-11-13T17:06:57Z</dcterms:created>
  <dcterms:modified xsi:type="dcterms:W3CDTF">2023-02-06T14:16:54Z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0x010100D565E3D7727615479BF7755699F578B4</vt:lpwstr>
  </property>
</Properties>
</file>