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74" r:id="rId2"/>
    <p:sldId id="288" r:id="rId3"/>
    <p:sldId id="317" r:id="rId4"/>
    <p:sldId id="322" r:id="rId5"/>
    <p:sldId id="312" r:id="rId6"/>
    <p:sldId id="343" r:id="rId7"/>
    <p:sldId id="323" r:id="rId8"/>
    <p:sldId id="330" r:id="rId9"/>
    <p:sldId id="332" r:id="rId10"/>
    <p:sldId id="335" r:id="rId11"/>
    <p:sldId id="337" r:id="rId12"/>
    <p:sldId id="338" r:id="rId13"/>
    <p:sldId id="348" r:id="rId14"/>
    <p:sldId id="341" r:id="rId15"/>
    <p:sldId id="344" r:id="rId16"/>
    <p:sldId id="349" r:id="rId17"/>
    <p:sldId id="350" r:id="rId18"/>
    <p:sldId id="351" r:id="rId19"/>
    <p:sldId id="352" r:id="rId20"/>
    <p:sldId id="353" r:id="rId21"/>
    <p:sldId id="354" r:id="rId22"/>
    <p:sldId id="355" r:id="rId23"/>
    <p:sldId id="346" r:id="rId24"/>
    <p:sldId id="345" r:id="rId25"/>
    <p:sldId id="364" r:id="rId26"/>
    <p:sldId id="356" r:id="rId27"/>
    <p:sldId id="377" r:id="rId28"/>
    <p:sldId id="375" r:id="rId29"/>
    <p:sldId id="376" r:id="rId30"/>
  </p:sldIdLst>
  <p:sldSz cx="14630400" cy="8229600"/>
  <p:notesSz cx="6858000" cy="9144000"/>
  <p:defaultTextStyle>
    <a:defPPr>
      <a:defRPr lang="en-US"/>
    </a:defPPr>
    <a:lvl1pPr marL="0" algn="l" defTabSz="1306155" rtl="0" eaLnBrk="1" latinLnBrk="0" hangingPunct="1">
      <a:defRPr sz="2600" kern="1200">
        <a:solidFill>
          <a:schemeClr val="tx1"/>
        </a:solidFill>
        <a:latin typeface="+mn-lt"/>
        <a:ea typeface="+mn-ea"/>
        <a:cs typeface="+mn-cs"/>
      </a:defRPr>
    </a:lvl1pPr>
    <a:lvl2pPr marL="653077" algn="l" defTabSz="1306155" rtl="0" eaLnBrk="1" latinLnBrk="0" hangingPunct="1">
      <a:defRPr sz="2600" kern="1200">
        <a:solidFill>
          <a:schemeClr val="tx1"/>
        </a:solidFill>
        <a:latin typeface="+mn-lt"/>
        <a:ea typeface="+mn-ea"/>
        <a:cs typeface="+mn-cs"/>
      </a:defRPr>
    </a:lvl2pPr>
    <a:lvl3pPr marL="1306155" algn="l" defTabSz="1306155" rtl="0" eaLnBrk="1" latinLnBrk="0" hangingPunct="1">
      <a:defRPr sz="2600" kern="1200">
        <a:solidFill>
          <a:schemeClr val="tx1"/>
        </a:solidFill>
        <a:latin typeface="+mn-lt"/>
        <a:ea typeface="+mn-ea"/>
        <a:cs typeface="+mn-cs"/>
      </a:defRPr>
    </a:lvl3pPr>
    <a:lvl4pPr marL="1959233" algn="l" defTabSz="1306155" rtl="0" eaLnBrk="1" latinLnBrk="0" hangingPunct="1">
      <a:defRPr sz="2600" kern="1200">
        <a:solidFill>
          <a:schemeClr val="tx1"/>
        </a:solidFill>
        <a:latin typeface="+mn-lt"/>
        <a:ea typeface="+mn-ea"/>
        <a:cs typeface="+mn-cs"/>
      </a:defRPr>
    </a:lvl4pPr>
    <a:lvl5pPr marL="2612311" algn="l" defTabSz="1306155" rtl="0" eaLnBrk="1" latinLnBrk="0" hangingPunct="1">
      <a:defRPr sz="2600" kern="1200">
        <a:solidFill>
          <a:schemeClr val="tx1"/>
        </a:solidFill>
        <a:latin typeface="+mn-lt"/>
        <a:ea typeface="+mn-ea"/>
        <a:cs typeface="+mn-cs"/>
      </a:defRPr>
    </a:lvl5pPr>
    <a:lvl6pPr marL="3265388" algn="l" defTabSz="1306155" rtl="0" eaLnBrk="1" latinLnBrk="0" hangingPunct="1">
      <a:defRPr sz="2600" kern="1200">
        <a:solidFill>
          <a:schemeClr val="tx1"/>
        </a:solidFill>
        <a:latin typeface="+mn-lt"/>
        <a:ea typeface="+mn-ea"/>
        <a:cs typeface="+mn-cs"/>
      </a:defRPr>
    </a:lvl6pPr>
    <a:lvl7pPr marL="3918465" algn="l" defTabSz="1306155" rtl="0" eaLnBrk="1" latinLnBrk="0" hangingPunct="1">
      <a:defRPr sz="2600" kern="1200">
        <a:solidFill>
          <a:schemeClr val="tx1"/>
        </a:solidFill>
        <a:latin typeface="+mn-lt"/>
        <a:ea typeface="+mn-ea"/>
        <a:cs typeface="+mn-cs"/>
      </a:defRPr>
    </a:lvl7pPr>
    <a:lvl8pPr marL="4571543" algn="l" defTabSz="1306155" rtl="0" eaLnBrk="1" latinLnBrk="0" hangingPunct="1">
      <a:defRPr sz="2600" kern="1200">
        <a:solidFill>
          <a:schemeClr val="tx1"/>
        </a:solidFill>
        <a:latin typeface="+mn-lt"/>
        <a:ea typeface="+mn-ea"/>
        <a:cs typeface="+mn-cs"/>
      </a:defRPr>
    </a:lvl8pPr>
    <a:lvl9pPr marL="5224620" algn="l" defTabSz="1306155"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938">
          <p15:clr>
            <a:srgbClr val="A4A3A4"/>
          </p15:clr>
        </p15:guide>
        <p15:guide id="2" orient="horz" pos="170">
          <p15:clr>
            <a:srgbClr val="A4A3A4"/>
          </p15:clr>
        </p15:guide>
        <p15:guide id="3" orient="horz" pos="2496" userDrawn="1">
          <p15:clr>
            <a:srgbClr val="A4A3A4"/>
          </p15:clr>
        </p15:guide>
        <p15:guide id="4" orient="horz" pos="5098">
          <p15:clr>
            <a:srgbClr val="A4A3A4"/>
          </p15:clr>
        </p15:guide>
        <p15:guide id="5" orient="horz" pos="1008">
          <p15:clr>
            <a:srgbClr val="A4A3A4"/>
          </p15:clr>
        </p15:guide>
        <p15:guide id="6" orient="horz">
          <p15:clr>
            <a:srgbClr val="A4A3A4"/>
          </p15:clr>
        </p15:guide>
        <p15:guide id="7" pos="5184" userDrawn="1">
          <p15:clr>
            <a:srgbClr val="A4A3A4"/>
          </p15:clr>
        </p15:guide>
        <p15:guide id="8" pos="8976" userDrawn="1">
          <p15:clr>
            <a:srgbClr val="A4A3A4"/>
          </p15:clr>
        </p15:guide>
        <p15:guide id="9" pos="480" userDrawn="1">
          <p15:clr>
            <a:srgbClr val="A4A3A4"/>
          </p15:clr>
        </p15:guide>
        <p15:guide id="10" pos="1440" userDrawn="1">
          <p15:clr>
            <a:srgbClr val="A4A3A4"/>
          </p15:clr>
        </p15:guide>
        <p15:guide id="11" pos="2352" userDrawn="1">
          <p15:clr>
            <a:srgbClr val="A4A3A4"/>
          </p15:clr>
        </p15:guide>
        <p15:guide id="12" pos="3312" userDrawn="1">
          <p15:clr>
            <a:srgbClr val="A4A3A4"/>
          </p15:clr>
        </p15:guide>
        <p15:guide id="13" pos="4272" userDrawn="1">
          <p15:clr>
            <a:srgbClr val="A4A3A4"/>
          </p15:clr>
        </p15:guide>
        <p15:guide id="14" pos="6144" userDrawn="1">
          <p15:clr>
            <a:srgbClr val="A4A3A4"/>
          </p15:clr>
        </p15:guide>
        <p15:guide id="15" pos="7056" userDrawn="1">
          <p15:clr>
            <a:srgbClr val="A4A3A4"/>
          </p15:clr>
        </p15:guide>
        <p15:guide id="16" pos="801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79"/>
    <a:srgbClr val="5B0706"/>
    <a:srgbClr val="941100"/>
    <a:srgbClr val="A25CDB"/>
    <a:srgbClr val="7A36AF"/>
    <a:srgbClr val="4B2F6F"/>
    <a:srgbClr val="29CAD1"/>
    <a:srgbClr val="028497"/>
    <a:srgbClr val="008DA0"/>
    <a:srgbClr val="871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89" autoAdjust="0"/>
    <p:restoredTop sz="96956" autoAdjust="0"/>
  </p:normalViewPr>
  <p:slideViewPr>
    <p:cSldViewPr showGuides="1">
      <p:cViewPr varScale="1">
        <p:scale>
          <a:sx n="56" d="100"/>
          <a:sy n="56" d="100"/>
        </p:scale>
        <p:origin x="940" y="44"/>
      </p:cViewPr>
      <p:guideLst>
        <p:guide orient="horz" pos="4938"/>
        <p:guide orient="horz" pos="170"/>
        <p:guide orient="horz" pos="2496"/>
        <p:guide orient="horz" pos="5098"/>
        <p:guide orient="horz" pos="1008"/>
        <p:guide orient="horz"/>
        <p:guide pos="5184"/>
        <p:guide pos="8976"/>
        <p:guide pos="480"/>
        <p:guide pos="1440"/>
        <p:guide pos="2352"/>
        <p:guide pos="3312"/>
        <p:guide pos="4272"/>
        <p:guide pos="6144"/>
        <p:guide pos="7056"/>
        <p:guide pos="8016"/>
      </p:guideLst>
    </p:cSldViewPr>
  </p:slideViewPr>
  <p:notesTextViewPr>
    <p:cViewPr>
      <p:scale>
        <a:sx n="1" d="1"/>
        <a:sy n="1" d="1"/>
      </p:scale>
      <p:origin x="0" y="0"/>
    </p:cViewPr>
  </p:notesTextViewPr>
  <p:sorterViewPr>
    <p:cViewPr>
      <p:scale>
        <a:sx n="122" d="100"/>
        <a:sy n="122" d="100"/>
      </p:scale>
      <p:origin x="0" y="0"/>
    </p:cViewPr>
  </p:sorterViewPr>
  <p:notesViewPr>
    <p:cSldViewPr>
      <p:cViewPr varScale="1">
        <p:scale>
          <a:sx n="81" d="100"/>
          <a:sy n="81" d="100"/>
        </p:scale>
        <p:origin x="-38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42DF5B-E182-CA43-942D-44A5C2CC8CAD}" type="doc">
      <dgm:prSet loTypeId="urn:microsoft.com/office/officeart/2009/3/layout/RandomtoResultProcess" loCatId="" qsTypeId="urn:microsoft.com/office/officeart/2005/8/quickstyle/simple4" qsCatId="simple" csTypeId="urn:microsoft.com/office/officeart/2005/8/colors/colorful1" csCatId="colorful" phldr="1"/>
      <dgm:spPr/>
      <dgm:t>
        <a:bodyPr/>
        <a:lstStyle/>
        <a:p>
          <a:endParaRPr lang="en-US"/>
        </a:p>
      </dgm:t>
    </dgm:pt>
    <dgm:pt modelId="{0E016F2E-FA4E-4C41-B961-73A9DE0CB77B}">
      <dgm:prSet phldrT="[Text]"/>
      <dgm:spPr/>
      <dgm:t>
        <a:bodyPr/>
        <a:lstStyle/>
        <a:p>
          <a:r>
            <a:rPr lang="en-US" dirty="0">
              <a:solidFill>
                <a:schemeClr val="bg1"/>
              </a:solidFill>
            </a:rPr>
            <a:t>Identify</a:t>
          </a:r>
        </a:p>
      </dgm:t>
    </dgm:pt>
    <dgm:pt modelId="{77AAEF64-DCD3-8E48-9F34-5F49CC759078}" type="parTrans" cxnId="{A0DDF852-005C-F841-A180-8749C7D9DF12}">
      <dgm:prSet/>
      <dgm:spPr/>
      <dgm:t>
        <a:bodyPr/>
        <a:lstStyle/>
        <a:p>
          <a:endParaRPr lang="en-US">
            <a:solidFill>
              <a:schemeClr val="bg1"/>
            </a:solidFill>
          </a:endParaRPr>
        </a:p>
      </dgm:t>
    </dgm:pt>
    <dgm:pt modelId="{4BC9209C-164B-524E-9B72-C6C53D860065}" type="sibTrans" cxnId="{A0DDF852-005C-F841-A180-8749C7D9DF12}">
      <dgm:prSet/>
      <dgm:spPr/>
      <dgm:t>
        <a:bodyPr/>
        <a:lstStyle/>
        <a:p>
          <a:endParaRPr lang="en-US">
            <a:solidFill>
              <a:schemeClr val="bg1"/>
            </a:solidFill>
          </a:endParaRPr>
        </a:p>
      </dgm:t>
    </dgm:pt>
    <dgm:pt modelId="{5F854448-1A15-0D44-8381-E6FC23CB9B48}">
      <dgm:prSet phldrT="[Text]" custT="1"/>
      <dgm:spPr/>
      <dgm:t>
        <a:bodyPr/>
        <a:lstStyle/>
        <a:p>
          <a:pPr>
            <a:buFont typeface="Arial" panose="020B0604020202020204" pitchFamily="34" charset="0"/>
            <a:buChar char="•"/>
          </a:pPr>
          <a:r>
            <a:rPr lang="en-US" sz="1800" dirty="0">
              <a:solidFill>
                <a:schemeClr val="bg1"/>
              </a:solidFill>
              <a:effectLst/>
              <a:latin typeface="+mn-lt"/>
              <a:ea typeface="+mn-ea"/>
              <a:cs typeface="+mn-cs"/>
            </a:rPr>
            <a:t>What executives and senior managers at state transportation agencies need to know about managing the confluence of transportation OT and IT cybersecurity risks</a:t>
          </a:r>
          <a:endParaRPr lang="en-US" sz="1800" dirty="0">
            <a:solidFill>
              <a:schemeClr val="bg1"/>
            </a:solidFill>
          </a:endParaRPr>
        </a:p>
      </dgm:t>
    </dgm:pt>
    <dgm:pt modelId="{6AAAB832-2003-0D42-B790-02E1D6E96A7C}" type="parTrans" cxnId="{1647FFC5-40A0-5F45-A960-404276E50B36}">
      <dgm:prSet/>
      <dgm:spPr/>
      <dgm:t>
        <a:bodyPr/>
        <a:lstStyle/>
        <a:p>
          <a:endParaRPr lang="en-US">
            <a:solidFill>
              <a:schemeClr val="bg1"/>
            </a:solidFill>
          </a:endParaRPr>
        </a:p>
      </dgm:t>
    </dgm:pt>
    <dgm:pt modelId="{3562D039-6386-1B48-B4AD-FF622FE54FD0}" type="sibTrans" cxnId="{1647FFC5-40A0-5F45-A960-404276E50B36}">
      <dgm:prSet/>
      <dgm:spPr/>
      <dgm:t>
        <a:bodyPr/>
        <a:lstStyle/>
        <a:p>
          <a:endParaRPr lang="en-US">
            <a:solidFill>
              <a:schemeClr val="bg1"/>
            </a:solidFill>
          </a:endParaRPr>
        </a:p>
      </dgm:t>
    </dgm:pt>
    <dgm:pt modelId="{57B0FCBA-A2FC-B146-A8A6-6DFB44A11451}">
      <dgm:prSet phldrT="[Text]"/>
      <dgm:spPr/>
      <dgm:t>
        <a:bodyPr/>
        <a:lstStyle/>
        <a:p>
          <a:r>
            <a:rPr lang="en-US" dirty="0">
              <a:solidFill>
                <a:schemeClr val="bg1"/>
              </a:solidFill>
            </a:rPr>
            <a:t>Develop</a:t>
          </a:r>
        </a:p>
      </dgm:t>
    </dgm:pt>
    <dgm:pt modelId="{3F62C35A-F31A-BC42-BFB6-69570727CE90}" type="parTrans" cxnId="{DF5A8D51-1A19-D542-A555-1C00227F65F1}">
      <dgm:prSet/>
      <dgm:spPr/>
      <dgm:t>
        <a:bodyPr/>
        <a:lstStyle/>
        <a:p>
          <a:endParaRPr lang="en-US">
            <a:solidFill>
              <a:schemeClr val="bg1"/>
            </a:solidFill>
          </a:endParaRPr>
        </a:p>
      </dgm:t>
    </dgm:pt>
    <dgm:pt modelId="{B8998F90-1C7E-F64B-A35A-BBC52EC6902A}" type="sibTrans" cxnId="{DF5A8D51-1A19-D542-A555-1C00227F65F1}">
      <dgm:prSet/>
      <dgm:spPr/>
      <dgm:t>
        <a:bodyPr/>
        <a:lstStyle/>
        <a:p>
          <a:endParaRPr lang="en-US">
            <a:solidFill>
              <a:schemeClr val="bg1"/>
            </a:solidFill>
          </a:endParaRPr>
        </a:p>
      </dgm:t>
    </dgm:pt>
    <dgm:pt modelId="{E244277B-65B0-3B4D-AE53-CB4B8B0BF5D5}">
      <dgm:prSet phldrT="[Text]" custT="1"/>
      <dgm:spPr/>
      <dgm:t>
        <a:bodyPr/>
        <a:lstStyle/>
        <a:p>
          <a:pPr>
            <a:buFont typeface="Arial" panose="020B0604020202020204" pitchFamily="34" charset="0"/>
            <a:buChar char="•"/>
          </a:pPr>
          <a:r>
            <a:rPr lang="en-US" sz="1800" dirty="0">
              <a:solidFill>
                <a:schemeClr val="bg1"/>
              </a:solidFill>
            </a:rPr>
            <a:t>Easy-to-use Guide that enables </a:t>
          </a:r>
          <a:r>
            <a:rPr lang="en-US" sz="1800" dirty="0">
              <a:solidFill>
                <a:schemeClr val="bg1"/>
              </a:solidFill>
              <a:effectLst/>
              <a:latin typeface="+mn-lt"/>
              <a:ea typeface="+mn-ea"/>
              <a:cs typeface="+mn-cs"/>
            </a:rPr>
            <a:t>state transportation agency executives and senior managers </a:t>
          </a:r>
          <a:r>
            <a:rPr lang="en-US" sz="1800" dirty="0">
              <a:solidFill>
                <a:schemeClr val="bg1"/>
              </a:solidFill>
            </a:rPr>
            <a:t>to</a:t>
          </a:r>
        </a:p>
      </dgm:t>
    </dgm:pt>
    <dgm:pt modelId="{A6AFEC56-9226-F74F-A19F-36B45085F74A}" type="parTrans" cxnId="{DC9B23FB-C408-E84A-B709-CCE3AA583B5E}">
      <dgm:prSet/>
      <dgm:spPr/>
      <dgm:t>
        <a:bodyPr/>
        <a:lstStyle/>
        <a:p>
          <a:endParaRPr lang="en-US">
            <a:solidFill>
              <a:schemeClr val="bg1"/>
            </a:solidFill>
          </a:endParaRPr>
        </a:p>
      </dgm:t>
    </dgm:pt>
    <dgm:pt modelId="{5B2E3EC7-18A1-A648-A940-26292783055F}" type="sibTrans" cxnId="{DC9B23FB-C408-E84A-B709-CCE3AA583B5E}">
      <dgm:prSet/>
      <dgm:spPr/>
      <dgm:t>
        <a:bodyPr/>
        <a:lstStyle/>
        <a:p>
          <a:endParaRPr lang="en-US">
            <a:solidFill>
              <a:schemeClr val="bg1"/>
            </a:solidFill>
          </a:endParaRPr>
        </a:p>
      </dgm:t>
    </dgm:pt>
    <dgm:pt modelId="{E9A0AD42-70C4-E048-BCBF-33F457CB067E}">
      <dgm:prSet phldrT="[Text]"/>
      <dgm:spPr/>
      <dgm:t>
        <a:bodyPr/>
        <a:lstStyle/>
        <a:p>
          <a:r>
            <a:rPr lang="en-US" dirty="0">
              <a:solidFill>
                <a:schemeClr val="bg1"/>
              </a:solidFill>
            </a:rPr>
            <a:t>Verify</a:t>
          </a:r>
        </a:p>
      </dgm:t>
    </dgm:pt>
    <dgm:pt modelId="{DA73DE0F-07F7-9042-8098-BD3F187A5D84}" type="parTrans" cxnId="{7E2F0C71-86F7-C742-A846-33B4954AB9C7}">
      <dgm:prSet/>
      <dgm:spPr/>
      <dgm:t>
        <a:bodyPr/>
        <a:lstStyle/>
        <a:p>
          <a:endParaRPr lang="en-US">
            <a:solidFill>
              <a:schemeClr val="bg1"/>
            </a:solidFill>
          </a:endParaRPr>
        </a:p>
      </dgm:t>
    </dgm:pt>
    <dgm:pt modelId="{50CB746E-8744-684E-9448-984575D8F1F5}" type="sibTrans" cxnId="{7E2F0C71-86F7-C742-A846-33B4954AB9C7}">
      <dgm:prSet/>
      <dgm:spPr/>
      <dgm:t>
        <a:bodyPr/>
        <a:lstStyle/>
        <a:p>
          <a:endParaRPr lang="en-US">
            <a:solidFill>
              <a:schemeClr val="bg1"/>
            </a:solidFill>
          </a:endParaRPr>
        </a:p>
      </dgm:t>
    </dgm:pt>
    <dgm:pt modelId="{DE82D5BE-D64C-294F-8349-C1ED75E0868C}">
      <dgm:prSet phldrT="[Text]" custT="1"/>
      <dgm:spPr/>
      <dgm:t>
        <a:bodyPr/>
        <a:lstStyle/>
        <a:p>
          <a:pPr>
            <a:buFont typeface="Arial" panose="020B0604020202020204" pitchFamily="34" charset="0"/>
            <a:buChar char="•"/>
          </a:pPr>
          <a:r>
            <a:rPr lang="en-US" sz="1800" dirty="0">
              <a:solidFill>
                <a:schemeClr val="bg1"/>
              </a:solidFill>
            </a:rPr>
            <a:t>Guide is addressing the needs of users through stakeholder engagement.</a:t>
          </a:r>
        </a:p>
      </dgm:t>
    </dgm:pt>
    <dgm:pt modelId="{473F5800-C0EE-CF4F-B22B-8B85A8529743}" type="parTrans" cxnId="{DFFE6712-02BA-DA4C-AD64-DDAC7B840AB3}">
      <dgm:prSet/>
      <dgm:spPr/>
      <dgm:t>
        <a:bodyPr/>
        <a:lstStyle/>
        <a:p>
          <a:endParaRPr lang="en-US">
            <a:solidFill>
              <a:schemeClr val="bg1"/>
            </a:solidFill>
          </a:endParaRPr>
        </a:p>
      </dgm:t>
    </dgm:pt>
    <dgm:pt modelId="{E2CABCC1-E357-9948-9728-26EB4231EF4E}" type="sibTrans" cxnId="{DFFE6712-02BA-DA4C-AD64-DDAC7B840AB3}">
      <dgm:prSet/>
      <dgm:spPr/>
      <dgm:t>
        <a:bodyPr/>
        <a:lstStyle/>
        <a:p>
          <a:endParaRPr lang="en-US">
            <a:solidFill>
              <a:schemeClr val="bg1"/>
            </a:solidFill>
          </a:endParaRPr>
        </a:p>
      </dgm:t>
    </dgm:pt>
    <dgm:pt modelId="{5A986974-0D7A-204B-A395-2F540513B8DD}">
      <dgm:prSet custT="1"/>
      <dgm:spPr/>
      <dgm:t>
        <a:bodyPr/>
        <a:lstStyle/>
        <a:p>
          <a:pPr>
            <a:buFont typeface="Arial" panose="020B0604020202020204" pitchFamily="34" charset="0"/>
            <a:buChar char="•"/>
          </a:pPr>
          <a:r>
            <a:rPr lang="en-US" sz="1800" dirty="0">
              <a:solidFill>
                <a:schemeClr val="bg1"/>
              </a:solidFill>
            </a:rPr>
            <a:t>Guide, first in a draft and then a final version, ensuring usability and buy-in from participants.</a:t>
          </a:r>
        </a:p>
      </dgm:t>
    </dgm:pt>
    <dgm:pt modelId="{CC3E02EF-D41E-6249-8CCC-808A585B4E95}" type="parTrans" cxnId="{15552126-F460-4C49-AA21-EF7586FF40A3}">
      <dgm:prSet/>
      <dgm:spPr/>
      <dgm:t>
        <a:bodyPr/>
        <a:lstStyle/>
        <a:p>
          <a:endParaRPr lang="en-US">
            <a:solidFill>
              <a:schemeClr val="bg1"/>
            </a:solidFill>
          </a:endParaRPr>
        </a:p>
      </dgm:t>
    </dgm:pt>
    <dgm:pt modelId="{153AD1C9-2B30-F04D-B4A9-343D92EB50F4}" type="sibTrans" cxnId="{15552126-F460-4C49-AA21-EF7586FF40A3}">
      <dgm:prSet/>
      <dgm:spPr/>
      <dgm:t>
        <a:bodyPr/>
        <a:lstStyle/>
        <a:p>
          <a:endParaRPr lang="en-US">
            <a:solidFill>
              <a:schemeClr val="bg1"/>
            </a:solidFill>
          </a:endParaRPr>
        </a:p>
      </dgm:t>
    </dgm:pt>
    <dgm:pt modelId="{BA13667C-2394-A84F-847B-ACCA9B08606D}">
      <dgm:prSet/>
      <dgm:spPr/>
      <dgm:t>
        <a:bodyPr/>
        <a:lstStyle/>
        <a:p>
          <a:r>
            <a:rPr lang="en-US" dirty="0">
              <a:solidFill>
                <a:schemeClr val="bg1"/>
              </a:solidFill>
            </a:rPr>
            <a:t>Deliver</a:t>
          </a:r>
        </a:p>
      </dgm:t>
    </dgm:pt>
    <dgm:pt modelId="{F252EB84-E676-4246-9FC9-84C0EAE1DC96}" type="parTrans" cxnId="{D7991A3C-97DE-E049-AF80-A969BE5226A5}">
      <dgm:prSet/>
      <dgm:spPr/>
      <dgm:t>
        <a:bodyPr/>
        <a:lstStyle/>
        <a:p>
          <a:endParaRPr lang="en-US">
            <a:solidFill>
              <a:schemeClr val="bg1"/>
            </a:solidFill>
          </a:endParaRPr>
        </a:p>
      </dgm:t>
    </dgm:pt>
    <dgm:pt modelId="{2B04BB1B-611B-0941-9A8F-D2CBD1B5D8CD}" type="sibTrans" cxnId="{D7991A3C-97DE-E049-AF80-A969BE5226A5}">
      <dgm:prSet/>
      <dgm:spPr/>
      <dgm:t>
        <a:bodyPr/>
        <a:lstStyle/>
        <a:p>
          <a:endParaRPr lang="en-US">
            <a:solidFill>
              <a:schemeClr val="bg1"/>
            </a:solidFill>
          </a:endParaRPr>
        </a:p>
      </dgm:t>
    </dgm:pt>
    <dgm:pt modelId="{38348D8C-2B45-9F49-8CA4-2D50064877E7}">
      <dgm:prSet phldrT="[Text]" custT="1"/>
      <dgm:spPr/>
      <dgm:t>
        <a:bodyPr/>
        <a:lstStyle/>
        <a:p>
          <a:pPr>
            <a:buFont typeface="Arial" panose="020B0604020202020204" pitchFamily="34" charset="0"/>
            <a:buChar char="•"/>
          </a:pPr>
          <a:r>
            <a:rPr lang="en-US" sz="1800" dirty="0">
              <a:solidFill>
                <a:schemeClr val="bg1"/>
              </a:solidFill>
              <a:effectLst/>
              <a:latin typeface="+mn-lt"/>
              <a:ea typeface="+mn-ea"/>
              <a:cs typeface="+mn-cs"/>
            </a:rPr>
            <a:t>assess, classify, and respond to transportation system cybersecurity risks</a:t>
          </a:r>
          <a:endParaRPr lang="en-US" sz="1800" dirty="0">
            <a:solidFill>
              <a:schemeClr val="bg1"/>
            </a:solidFill>
          </a:endParaRPr>
        </a:p>
      </dgm:t>
    </dgm:pt>
    <dgm:pt modelId="{62E3D160-CFE5-5941-BCC2-12464C9C282D}" type="parTrans" cxnId="{5FB62FA4-FFFB-3040-AC08-8D7E64FBD2F2}">
      <dgm:prSet/>
      <dgm:spPr/>
      <dgm:t>
        <a:bodyPr/>
        <a:lstStyle/>
        <a:p>
          <a:endParaRPr lang="en-US">
            <a:solidFill>
              <a:schemeClr val="bg1"/>
            </a:solidFill>
          </a:endParaRPr>
        </a:p>
      </dgm:t>
    </dgm:pt>
    <dgm:pt modelId="{FBC03193-7903-574D-B9AC-3F1E00697927}" type="sibTrans" cxnId="{5FB62FA4-FFFB-3040-AC08-8D7E64FBD2F2}">
      <dgm:prSet/>
      <dgm:spPr/>
      <dgm:t>
        <a:bodyPr/>
        <a:lstStyle/>
        <a:p>
          <a:endParaRPr lang="en-US">
            <a:solidFill>
              <a:schemeClr val="bg1"/>
            </a:solidFill>
          </a:endParaRPr>
        </a:p>
      </dgm:t>
    </dgm:pt>
    <dgm:pt modelId="{45130F24-A44A-AF4F-9398-B75D67ACD750}">
      <dgm:prSet phldrT="[Text]" custT="1"/>
      <dgm:spPr/>
      <dgm:t>
        <a:bodyPr/>
        <a:lstStyle/>
        <a:p>
          <a:pPr>
            <a:buFont typeface="Arial" panose="020B0604020202020204" pitchFamily="34" charset="0"/>
            <a:buChar char="•"/>
          </a:pPr>
          <a:r>
            <a:rPr lang="en-US" sz="2900" dirty="0">
              <a:solidFill>
                <a:schemeClr val="bg1"/>
              </a:solidFill>
            </a:rPr>
            <a:t>Classify</a:t>
          </a:r>
        </a:p>
      </dgm:t>
    </dgm:pt>
    <dgm:pt modelId="{23162588-C531-1F45-B846-C30EFF789B17}" type="parTrans" cxnId="{A2F67C31-8DF1-A540-8D7F-36ED80BEF36B}">
      <dgm:prSet/>
      <dgm:spPr/>
      <dgm:t>
        <a:bodyPr/>
        <a:lstStyle/>
        <a:p>
          <a:endParaRPr lang="en-US">
            <a:solidFill>
              <a:schemeClr val="bg1"/>
            </a:solidFill>
          </a:endParaRPr>
        </a:p>
      </dgm:t>
    </dgm:pt>
    <dgm:pt modelId="{4F469150-DAE8-304E-8FFA-B17359819011}" type="sibTrans" cxnId="{A2F67C31-8DF1-A540-8D7F-36ED80BEF36B}">
      <dgm:prSet/>
      <dgm:spPr/>
      <dgm:t>
        <a:bodyPr/>
        <a:lstStyle/>
        <a:p>
          <a:endParaRPr lang="en-US">
            <a:solidFill>
              <a:schemeClr val="bg1"/>
            </a:solidFill>
          </a:endParaRPr>
        </a:p>
      </dgm:t>
    </dgm:pt>
    <dgm:pt modelId="{2397D9DA-53D1-8646-B957-5969ED41AD02}">
      <dgm:prSet phldrT="[Text]" custT="1"/>
      <dgm:spPr/>
      <dgm:t>
        <a:bodyPr/>
        <a:lstStyle/>
        <a:p>
          <a:r>
            <a:rPr lang="en-US" sz="1800" dirty="0">
              <a:solidFill>
                <a:schemeClr val="bg1"/>
              </a:solidFill>
              <a:effectLst/>
              <a:latin typeface="+mn-lt"/>
              <a:ea typeface="+mn-ea"/>
              <a:cs typeface="+mn-cs"/>
            </a:rPr>
            <a:t>Transportation functions, services, and assets that may be targets of cyberattacks and cyber incidents</a:t>
          </a:r>
          <a:endParaRPr lang="en-US" sz="1800" dirty="0">
            <a:solidFill>
              <a:schemeClr val="bg1"/>
            </a:solidFill>
          </a:endParaRPr>
        </a:p>
      </dgm:t>
    </dgm:pt>
    <dgm:pt modelId="{E5F2B714-4800-DA4E-94B0-77A07323BBE8}" type="parTrans" cxnId="{11B79329-B365-BF41-975F-256B7CD6D4F6}">
      <dgm:prSet/>
      <dgm:spPr/>
      <dgm:t>
        <a:bodyPr/>
        <a:lstStyle/>
        <a:p>
          <a:endParaRPr lang="en-US">
            <a:solidFill>
              <a:schemeClr val="bg1"/>
            </a:solidFill>
          </a:endParaRPr>
        </a:p>
      </dgm:t>
    </dgm:pt>
    <dgm:pt modelId="{23C799BF-095A-E640-9FCF-F768062AB814}" type="sibTrans" cxnId="{11B79329-B365-BF41-975F-256B7CD6D4F6}">
      <dgm:prSet/>
      <dgm:spPr/>
      <dgm:t>
        <a:bodyPr/>
        <a:lstStyle/>
        <a:p>
          <a:endParaRPr lang="en-US">
            <a:solidFill>
              <a:schemeClr val="bg1"/>
            </a:solidFill>
          </a:endParaRPr>
        </a:p>
      </dgm:t>
    </dgm:pt>
    <dgm:pt modelId="{CB63313A-F7C7-3543-BAE4-9EABA70F6415}" type="pres">
      <dgm:prSet presAssocID="{0B42DF5B-E182-CA43-942D-44A5C2CC8CAD}" presName="Name0" presStyleCnt="0">
        <dgm:presLayoutVars>
          <dgm:dir/>
          <dgm:animOne val="branch"/>
          <dgm:animLvl val="lvl"/>
        </dgm:presLayoutVars>
      </dgm:prSet>
      <dgm:spPr/>
    </dgm:pt>
    <dgm:pt modelId="{38D0DE46-6FD2-F846-892C-BA271C5E0B6C}" type="pres">
      <dgm:prSet presAssocID="{0E016F2E-FA4E-4C41-B961-73A9DE0CB77B}" presName="chaos" presStyleCnt="0"/>
      <dgm:spPr/>
    </dgm:pt>
    <dgm:pt modelId="{C3C079CE-A0E0-0A41-AD7C-055BEBA31187}" type="pres">
      <dgm:prSet presAssocID="{0E016F2E-FA4E-4C41-B961-73A9DE0CB77B}" presName="parTx1" presStyleLbl="revTx" presStyleIdx="0" presStyleCnt="9"/>
      <dgm:spPr/>
    </dgm:pt>
    <dgm:pt modelId="{670C63B3-8ED5-B844-A7F0-2BCCB9FEC9D2}" type="pres">
      <dgm:prSet presAssocID="{0E016F2E-FA4E-4C41-B961-73A9DE0CB77B}" presName="desTx1" presStyleLbl="revTx" presStyleIdx="1" presStyleCnt="9" custScaleY="180367" custLinFactNeighborX="2051" custLinFactNeighborY="67907">
        <dgm:presLayoutVars>
          <dgm:bulletEnabled val="1"/>
        </dgm:presLayoutVars>
      </dgm:prSet>
      <dgm:spPr/>
    </dgm:pt>
    <dgm:pt modelId="{5917A81F-F7DE-D34B-BF96-DF89A21F275E}" type="pres">
      <dgm:prSet presAssocID="{0E016F2E-FA4E-4C41-B961-73A9DE0CB77B}" presName="c1" presStyleLbl="node1" presStyleIdx="0" presStyleCnt="19"/>
      <dgm:spPr/>
    </dgm:pt>
    <dgm:pt modelId="{8781D89D-B049-254F-A404-8E48B55B8874}" type="pres">
      <dgm:prSet presAssocID="{0E016F2E-FA4E-4C41-B961-73A9DE0CB77B}" presName="c2" presStyleLbl="node1" presStyleIdx="1" presStyleCnt="19"/>
      <dgm:spPr/>
    </dgm:pt>
    <dgm:pt modelId="{8082D461-DC5A-4949-BC01-FF10ADC5FFC5}" type="pres">
      <dgm:prSet presAssocID="{0E016F2E-FA4E-4C41-B961-73A9DE0CB77B}" presName="c3" presStyleLbl="node1" presStyleIdx="2" presStyleCnt="19"/>
      <dgm:spPr/>
    </dgm:pt>
    <dgm:pt modelId="{C823AE63-96CE-CB4D-AD84-7F46108BFCCE}" type="pres">
      <dgm:prSet presAssocID="{0E016F2E-FA4E-4C41-B961-73A9DE0CB77B}" presName="c4" presStyleLbl="node1" presStyleIdx="3" presStyleCnt="19"/>
      <dgm:spPr/>
    </dgm:pt>
    <dgm:pt modelId="{C52CAD4D-B294-6349-822C-E210A7CDE4EF}" type="pres">
      <dgm:prSet presAssocID="{0E016F2E-FA4E-4C41-B961-73A9DE0CB77B}" presName="c5" presStyleLbl="node1" presStyleIdx="4" presStyleCnt="19"/>
      <dgm:spPr/>
    </dgm:pt>
    <dgm:pt modelId="{F576634B-D79E-3342-9E38-16ED4D638ABD}" type="pres">
      <dgm:prSet presAssocID="{0E016F2E-FA4E-4C41-B961-73A9DE0CB77B}" presName="c6" presStyleLbl="node1" presStyleIdx="5" presStyleCnt="19"/>
      <dgm:spPr/>
    </dgm:pt>
    <dgm:pt modelId="{C70E6972-C69E-B54F-9B3D-E0159F1F0FEC}" type="pres">
      <dgm:prSet presAssocID="{0E016F2E-FA4E-4C41-B961-73A9DE0CB77B}" presName="c7" presStyleLbl="node1" presStyleIdx="6" presStyleCnt="19"/>
      <dgm:spPr/>
    </dgm:pt>
    <dgm:pt modelId="{EABC7851-80C9-3442-B51B-B29C9DD7D38C}" type="pres">
      <dgm:prSet presAssocID="{0E016F2E-FA4E-4C41-B961-73A9DE0CB77B}" presName="c8" presStyleLbl="node1" presStyleIdx="7" presStyleCnt="19"/>
      <dgm:spPr/>
    </dgm:pt>
    <dgm:pt modelId="{CF6F4023-3806-6547-B77C-94D88B9C7485}" type="pres">
      <dgm:prSet presAssocID="{0E016F2E-FA4E-4C41-B961-73A9DE0CB77B}" presName="c9" presStyleLbl="node1" presStyleIdx="8" presStyleCnt="19"/>
      <dgm:spPr/>
    </dgm:pt>
    <dgm:pt modelId="{52E7278D-0AF4-3449-8076-F99CC19D68C1}" type="pres">
      <dgm:prSet presAssocID="{0E016F2E-FA4E-4C41-B961-73A9DE0CB77B}" presName="c10" presStyleLbl="node1" presStyleIdx="9" presStyleCnt="19"/>
      <dgm:spPr/>
    </dgm:pt>
    <dgm:pt modelId="{7E80EF4C-55BE-D74A-9E09-657889428B2F}" type="pres">
      <dgm:prSet presAssocID="{0E016F2E-FA4E-4C41-B961-73A9DE0CB77B}" presName="c11" presStyleLbl="node1" presStyleIdx="10" presStyleCnt="19"/>
      <dgm:spPr/>
    </dgm:pt>
    <dgm:pt modelId="{43901C4F-FED1-BE4F-B8C9-FFB22561BD85}" type="pres">
      <dgm:prSet presAssocID="{0E016F2E-FA4E-4C41-B961-73A9DE0CB77B}" presName="c12" presStyleLbl="node1" presStyleIdx="11" presStyleCnt="19"/>
      <dgm:spPr/>
    </dgm:pt>
    <dgm:pt modelId="{50781547-946D-AE47-AAFF-580A5CBDCB33}" type="pres">
      <dgm:prSet presAssocID="{0E016F2E-FA4E-4C41-B961-73A9DE0CB77B}" presName="c13" presStyleLbl="node1" presStyleIdx="12" presStyleCnt="19"/>
      <dgm:spPr/>
    </dgm:pt>
    <dgm:pt modelId="{E86E0D93-E5BE-814E-A61A-EF64E4508423}" type="pres">
      <dgm:prSet presAssocID="{0E016F2E-FA4E-4C41-B961-73A9DE0CB77B}" presName="c14" presStyleLbl="node1" presStyleIdx="13" presStyleCnt="19"/>
      <dgm:spPr/>
    </dgm:pt>
    <dgm:pt modelId="{E2A30C3B-6AAF-D547-A03E-8215BF3B06D3}" type="pres">
      <dgm:prSet presAssocID="{0E016F2E-FA4E-4C41-B961-73A9DE0CB77B}" presName="c15" presStyleLbl="node1" presStyleIdx="14" presStyleCnt="19"/>
      <dgm:spPr/>
    </dgm:pt>
    <dgm:pt modelId="{E56C19A6-EFED-6149-A378-F31F15A949A3}" type="pres">
      <dgm:prSet presAssocID="{0E016F2E-FA4E-4C41-B961-73A9DE0CB77B}" presName="c16" presStyleLbl="node1" presStyleIdx="15" presStyleCnt="19"/>
      <dgm:spPr/>
    </dgm:pt>
    <dgm:pt modelId="{98EBC7D3-B01E-9446-944A-BFEA489FE9D3}" type="pres">
      <dgm:prSet presAssocID="{0E016F2E-FA4E-4C41-B961-73A9DE0CB77B}" presName="c17" presStyleLbl="node1" presStyleIdx="16" presStyleCnt="19"/>
      <dgm:spPr/>
    </dgm:pt>
    <dgm:pt modelId="{B7E70CC7-ADD1-1247-8839-760AEFB1E55E}" type="pres">
      <dgm:prSet presAssocID="{0E016F2E-FA4E-4C41-B961-73A9DE0CB77B}" presName="c18" presStyleLbl="node1" presStyleIdx="17" presStyleCnt="19"/>
      <dgm:spPr/>
    </dgm:pt>
    <dgm:pt modelId="{C42AAF98-E03A-BE44-A9C5-424C474993AB}" type="pres">
      <dgm:prSet presAssocID="{4BC9209C-164B-524E-9B72-C6C53D860065}" presName="chevronComposite1" presStyleCnt="0"/>
      <dgm:spPr/>
    </dgm:pt>
    <dgm:pt modelId="{1763133F-9E92-DB4B-9C7D-6E8C6C58932C}" type="pres">
      <dgm:prSet presAssocID="{4BC9209C-164B-524E-9B72-C6C53D860065}" presName="chevron1" presStyleLbl="sibTrans2D1" presStyleIdx="0" presStyleCnt="4"/>
      <dgm:spPr/>
    </dgm:pt>
    <dgm:pt modelId="{BEA29903-2BF3-7943-9716-09EE2C0C1894}" type="pres">
      <dgm:prSet presAssocID="{4BC9209C-164B-524E-9B72-C6C53D860065}" presName="spChevron1" presStyleCnt="0"/>
      <dgm:spPr/>
    </dgm:pt>
    <dgm:pt modelId="{4635BFB3-34DC-CC41-BE23-4BB38A2BE2B8}" type="pres">
      <dgm:prSet presAssocID="{45130F24-A44A-AF4F-9398-B75D67ACD750}" presName="middle" presStyleCnt="0"/>
      <dgm:spPr/>
    </dgm:pt>
    <dgm:pt modelId="{851D8DB7-B689-4249-AA4D-35385EEF459F}" type="pres">
      <dgm:prSet presAssocID="{45130F24-A44A-AF4F-9398-B75D67ACD750}" presName="parTxMid" presStyleLbl="revTx" presStyleIdx="2" presStyleCnt="9"/>
      <dgm:spPr/>
    </dgm:pt>
    <dgm:pt modelId="{C18D1ADD-2DCA-D249-A8C3-0BF83B0A8951}" type="pres">
      <dgm:prSet presAssocID="{45130F24-A44A-AF4F-9398-B75D67ACD750}" presName="desTxMid" presStyleLbl="revTx" presStyleIdx="3" presStyleCnt="9" custLinFactNeighborY="26885">
        <dgm:presLayoutVars>
          <dgm:bulletEnabled val="1"/>
        </dgm:presLayoutVars>
      </dgm:prSet>
      <dgm:spPr/>
    </dgm:pt>
    <dgm:pt modelId="{42A8425F-5AC2-2149-9226-459BFF9329CF}" type="pres">
      <dgm:prSet presAssocID="{45130F24-A44A-AF4F-9398-B75D67ACD750}" presName="spMid" presStyleCnt="0"/>
      <dgm:spPr/>
    </dgm:pt>
    <dgm:pt modelId="{9B91CCF9-0D66-8346-8B31-B24D3DDC64C4}" type="pres">
      <dgm:prSet presAssocID="{4F469150-DAE8-304E-8FFA-B17359819011}" presName="chevronComposite1" presStyleCnt="0"/>
      <dgm:spPr/>
    </dgm:pt>
    <dgm:pt modelId="{0E3E256B-6589-5342-94B6-ABDBDC3F8200}" type="pres">
      <dgm:prSet presAssocID="{4F469150-DAE8-304E-8FFA-B17359819011}" presName="chevron1" presStyleLbl="sibTrans2D1" presStyleIdx="1" presStyleCnt="4"/>
      <dgm:spPr/>
    </dgm:pt>
    <dgm:pt modelId="{E34DE504-B174-F349-9619-1DE28EEA98D8}" type="pres">
      <dgm:prSet presAssocID="{4F469150-DAE8-304E-8FFA-B17359819011}" presName="spChevron1" presStyleCnt="0"/>
      <dgm:spPr/>
    </dgm:pt>
    <dgm:pt modelId="{33B46B9B-4A9C-1743-98B8-4424E14AFF47}" type="pres">
      <dgm:prSet presAssocID="{57B0FCBA-A2FC-B146-A8A6-6DFB44A11451}" presName="middle" presStyleCnt="0"/>
      <dgm:spPr/>
    </dgm:pt>
    <dgm:pt modelId="{856D182C-8434-EB49-A21B-7EB4738D4980}" type="pres">
      <dgm:prSet presAssocID="{57B0FCBA-A2FC-B146-A8A6-6DFB44A11451}" presName="parTxMid" presStyleLbl="revTx" presStyleIdx="4" presStyleCnt="9"/>
      <dgm:spPr/>
    </dgm:pt>
    <dgm:pt modelId="{53FC5E6B-D57B-044C-8B6C-7F03F8CEDCBD}" type="pres">
      <dgm:prSet presAssocID="{57B0FCBA-A2FC-B146-A8A6-6DFB44A11451}" presName="desTxMid" presStyleLbl="revTx" presStyleIdx="5" presStyleCnt="9" custLinFactNeighborY="14363">
        <dgm:presLayoutVars>
          <dgm:bulletEnabled val="1"/>
        </dgm:presLayoutVars>
      </dgm:prSet>
      <dgm:spPr/>
    </dgm:pt>
    <dgm:pt modelId="{D1776305-3776-F940-BC70-4B4159520F63}" type="pres">
      <dgm:prSet presAssocID="{57B0FCBA-A2FC-B146-A8A6-6DFB44A11451}" presName="spMid" presStyleCnt="0"/>
      <dgm:spPr/>
    </dgm:pt>
    <dgm:pt modelId="{4966B302-3D55-AE41-8B83-A7177699CAAF}" type="pres">
      <dgm:prSet presAssocID="{B8998F90-1C7E-F64B-A35A-BBC52EC6902A}" presName="chevronComposite1" presStyleCnt="0"/>
      <dgm:spPr/>
    </dgm:pt>
    <dgm:pt modelId="{BB9EBBEB-BA10-F54C-9F29-FAFF045689C4}" type="pres">
      <dgm:prSet presAssocID="{B8998F90-1C7E-F64B-A35A-BBC52EC6902A}" presName="chevron1" presStyleLbl="sibTrans2D1" presStyleIdx="2" presStyleCnt="4"/>
      <dgm:spPr/>
    </dgm:pt>
    <dgm:pt modelId="{8EAFD4FB-6A36-4040-97F2-9B747FAE03EF}" type="pres">
      <dgm:prSet presAssocID="{B8998F90-1C7E-F64B-A35A-BBC52EC6902A}" presName="spChevron1" presStyleCnt="0"/>
      <dgm:spPr/>
    </dgm:pt>
    <dgm:pt modelId="{AF3DAA42-1898-2D48-B134-9CF8D61B6C15}" type="pres">
      <dgm:prSet presAssocID="{E9A0AD42-70C4-E048-BCBF-33F457CB067E}" presName="middle" presStyleCnt="0"/>
      <dgm:spPr/>
    </dgm:pt>
    <dgm:pt modelId="{BF73D21A-6FC1-E047-AF7E-AA07104ACA87}" type="pres">
      <dgm:prSet presAssocID="{E9A0AD42-70C4-E048-BCBF-33F457CB067E}" presName="parTxMid" presStyleLbl="revTx" presStyleIdx="6" presStyleCnt="9"/>
      <dgm:spPr/>
    </dgm:pt>
    <dgm:pt modelId="{8A658FFD-4684-2B45-BD12-B942788DE389}" type="pres">
      <dgm:prSet presAssocID="{E9A0AD42-70C4-E048-BCBF-33F457CB067E}" presName="desTxMid" presStyleLbl="revTx" presStyleIdx="7" presStyleCnt="9" custScaleY="121210" custLinFactNeighborY="6248">
        <dgm:presLayoutVars>
          <dgm:bulletEnabled val="1"/>
        </dgm:presLayoutVars>
      </dgm:prSet>
      <dgm:spPr/>
    </dgm:pt>
    <dgm:pt modelId="{E243892A-34E2-BF49-AB84-AC34A6F817E2}" type="pres">
      <dgm:prSet presAssocID="{E9A0AD42-70C4-E048-BCBF-33F457CB067E}" presName="spMid" presStyleCnt="0"/>
      <dgm:spPr/>
    </dgm:pt>
    <dgm:pt modelId="{D4E546BD-04E2-1148-A7F1-A5F1390654F9}" type="pres">
      <dgm:prSet presAssocID="{50CB746E-8744-684E-9448-984575D8F1F5}" presName="chevronComposite1" presStyleCnt="0"/>
      <dgm:spPr/>
    </dgm:pt>
    <dgm:pt modelId="{26C1C9FE-AA7F-9240-9415-8FEFC7228D46}" type="pres">
      <dgm:prSet presAssocID="{50CB746E-8744-684E-9448-984575D8F1F5}" presName="chevron1" presStyleLbl="sibTrans2D1" presStyleIdx="3" presStyleCnt="4"/>
      <dgm:spPr/>
    </dgm:pt>
    <dgm:pt modelId="{B21241CD-8BD3-F64D-AB9A-7C3C1D872B0C}" type="pres">
      <dgm:prSet presAssocID="{50CB746E-8744-684E-9448-984575D8F1F5}" presName="spChevron1" presStyleCnt="0"/>
      <dgm:spPr/>
    </dgm:pt>
    <dgm:pt modelId="{40C0B45B-8923-4F48-8AA6-BA021CBAEA8A}" type="pres">
      <dgm:prSet presAssocID="{BA13667C-2394-A84F-847B-ACCA9B08606D}" presName="last" presStyleCnt="0"/>
      <dgm:spPr/>
    </dgm:pt>
    <dgm:pt modelId="{2271949B-1DD7-9045-87CB-31AA98E49ED3}" type="pres">
      <dgm:prSet presAssocID="{BA13667C-2394-A84F-847B-ACCA9B08606D}" presName="circleTx" presStyleLbl="node1" presStyleIdx="18" presStyleCnt="19"/>
      <dgm:spPr/>
    </dgm:pt>
    <dgm:pt modelId="{38099815-C86A-8647-9D9F-90A17FF091BD}" type="pres">
      <dgm:prSet presAssocID="{BA13667C-2394-A84F-847B-ACCA9B08606D}" presName="desTxN" presStyleLbl="revTx" presStyleIdx="8" presStyleCnt="9" custScaleY="127902" custLinFactNeighborY="15843">
        <dgm:presLayoutVars>
          <dgm:bulletEnabled val="1"/>
        </dgm:presLayoutVars>
      </dgm:prSet>
      <dgm:spPr/>
    </dgm:pt>
    <dgm:pt modelId="{055319D7-86C2-F341-B9EC-7210FD881FE5}" type="pres">
      <dgm:prSet presAssocID="{BA13667C-2394-A84F-847B-ACCA9B08606D}" presName="spN" presStyleCnt="0"/>
      <dgm:spPr/>
    </dgm:pt>
  </dgm:ptLst>
  <dgm:cxnLst>
    <dgm:cxn modelId="{DFFE6712-02BA-DA4C-AD64-DDAC7B840AB3}" srcId="{E9A0AD42-70C4-E048-BCBF-33F457CB067E}" destId="{DE82D5BE-D64C-294F-8349-C1ED75E0868C}" srcOrd="0" destOrd="0" parTransId="{473F5800-C0EE-CF4F-B22B-8B85A8529743}" sibTransId="{E2CABCC1-E357-9948-9728-26EB4231EF4E}"/>
    <dgm:cxn modelId="{15552126-F460-4C49-AA21-EF7586FF40A3}" srcId="{BA13667C-2394-A84F-847B-ACCA9B08606D}" destId="{5A986974-0D7A-204B-A395-2F540513B8DD}" srcOrd="0" destOrd="0" parTransId="{CC3E02EF-D41E-6249-8CCC-808A585B4E95}" sibTransId="{153AD1C9-2B30-F04D-B4A9-343D92EB50F4}"/>
    <dgm:cxn modelId="{11B79329-B365-BF41-975F-256B7CD6D4F6}" srcId="{45130F24-A44A-AF4F-9398-B75D67ACD750}" destId="{2397D9DA-53D1-8646-B957-5969ED41AD02}" srcOrd="0" destOrd="0" parTransId="{E5F2B714-4800-DA4E-94B0-77A07323BBE8}" sibTransId="{23C799BF-095A-E640-9FCF-F768062AB814}"/>
    <dgm:cxn modelId="{A2F67C31-8DF1-A540-8D7F-36ED80BEF36B}" srcId="{0B42DF5B-E182-CA43-942D-44A5C2CC8CAD}" destId="{45130F24-A44A-AF4F-9398-B75D67ACD750}" srcOrd="1" destOrd="0" parTransId="{23162588-C531-1F45-B846-C30EFF789B17}" sibTransId="{4F469150-DAE8-304E-8FFA-B17359819011}"/>
    <dgm:cxn modelId="{D7991A3C-97DE-E049-AF80-A969BE5226A5}" srcId="{0B42DF5B-E182-CA43-942D-44A5C2CC8CAD}" destId="{BA13667C-2394-A84F-847B-ACCA9B08606D}" srcOrd="4" destOrd="0" parTransId="{F252EB84-E676-4246-9FC9-84C0EAE1DC96}" sibTransId="{2B04BB1B-611B-0941-9A8F-D2CBD1B5D8CD}"/>
    <dgm:cxn modelId="{9D083C5C-9C04-5641-B3A2-D8C27943DF6C}" type="presOf" srcId="{E244277B-65B0-3B4D-AE53-CB4B8B0BF5D5}" destId="{53FC5E6B-D57B-044C-8B6C-7F03F8CEDCBD}" srcOrd="0" destOrd="0" presId="urn:microsoft.com/office/officeart/2009/3/layout/RandomtoResultProcess"/>
    <dgm:cxn modelId="{1DB6B56F-CAA0-D544-B80E-11B5B751B20F}" type="presOf" srcId="{45130F24-A44A-AF4F-9398-B75D67ACD750}" destId="{851D8DB7-B689-4249-AA4D-35385EEF459F}" srcOrd="0" destOrd="0" presId="urn:microsoft.com/office/officeart/2009/3/layout/RandomtoResultProcess"/>
    <dgm:cxn modelId="{7E2F0C71-86F7-C742-A846-33B4954AB9C7}" srcId="{0B42DF5B-E182-CA43-942D-44A5C2CC8CAD}" destId="{E9A0AD42-70C4-E048-BCBF-33F457CB067E}" srcOrd="3" destOrd="0" parTransId="{DA73DE0F-07F7-9042-8098-BD3F187A5D84}" sibTransId="{50CB746E-8744-684E-9448-984575D8F1F5}"/>
    <dgm:cxn modelId="{DF5A8D51-1A19-D542-A555-1C00227F65F1}" srcId="{0B42DF5B-E182-CA43-942D-44A5C2CC8CAD}" destId="{57B0FCBA-A2FC-B146-A8A6-6DFB44A11451}" srcOrd="2" destOrd="0" parTransId="{3F62C35A-F31A-BC42-BFB6-69570727CE90}" sibTransId="{B8998F90-1C7E-F64B-A35A-BBC52EC6902A}"/>
    <dgm:cxn modelId="{A0DDF852-005C-F841-A180-8749C7D9DF12}" srcId="{0B42DF5B-E182-CA43-942D-44A5C2CC8CAD}" destId="{0E016F2E-FA4E-4C41-B961-73A9DE0CB77B}" srcOrd="0" destOrd="0" parTransId="{77AAEF64-DCD3-8E48-9F34-5F49CC759078}" sibTransId="{4BC9209C-164B-524E-9B72-C6C53D860065}"/>
    <dgm:cxn modelId="{51481758-FE24-5A4B-BD65-3B17EC236F6A}" type="presOf" srcId="{5A986974-0D7A-204B-A395-2F540513B8DD}" destId="{38099815-C86A-8647-9D9F-90A17FF091BD}" srcOrd="0" destOrd="0" presId="urn:microsoft.com/office/officeart/2009/3/layout/RandomtoResultProcess"/>
    <dgm:cxn modelId="{913E4958-82AF-9D48-A9E7-EBBE6691838E}" type="presOf" srcId="{57B0FCBA-A2FC-B146-A8A6-6DFB44A11451}" destId="{856D182C-8434-EB49-A21B-7EB4738D4980}" srcOrd="0" destOrd="0" presId="urn:microsoft.com/office/officeart/2009/3/layout/RandomtoResultProcess"/>
    <dgm:cxn modelId="{A0A71680-8506-274D-BB08-125A1C29099A}" type="presOf" srcId="{5F854448-1A15-0D44-8381-E6FC23CB9B48}" destId="{670C63B3-8ED5-B844-A7F0-2BCCB9FEC9D2}" srcOrd="0" destOrd="0" presId="urn:microsoft.com/office/officeart/2009/3/layout/RandomtoResultProcess"/>
    <dgm:cxn modelId="{5FB62FA4-FFFB-3040-AC08-8D7E64FBD2F2}" srcId="{E244277B-65B0-3B4D-AE53-CB4B8B0BF5D5}" destId="{38348D8C-2B45-9F49-8CA4-2D50064877E7}" srcOrd="0" destOrd="0" parTransId="{62E3D160-CFE5-5941-BCC2-12464C9C282D}" sibTransId="{FBC03193-7903-574D-B9AC-3F1E00697927}"/>
    <dgm:cxn modelId="{EBAA1DC5-C6FE-F84D-956D-43BEE9F033EF}" type="presOf" srcId="{BA13667C-2394-A84F-847B-ACCA9B08606D}" destId="{2271949B-1DD7-9045-87CB-31AA98E49ED3}" srcOrd="0" destOrd="0" presId="urn:microsoft.com/office/officeart/2009/3/layout/RandomtoResultProcess"/>
    <dgm:cxn modelId="{1647FFC5-40A0-5F45-A960-404276E50B36}" srcId="{0E016F2E-FA4E-4C41-B961-73A9DE0CB77B}" destId="{5F854448-1A15-0D44-8381-E6FC23CB9B48}" srcOrd="0" destOrd="0" parTransId="{6AAAB832-2003-0D42-B790-02E1D6E96A7C}" sibTransId="{3562D039-6386-1B48-B4AD-FF622FE54FD0}"/>
    <dgm:cxn modelId="{F240BBCA-01C0-1D44-B42E-12D9F897033A}" type="presOf" srcId="{DE82D5BE-D64C-294F-8349-C1ED75E0868C}" destId="{8A658FFD-4684-2B45-BD12-B942788DE389}" srcOrd="0" destOrd="0" presId="urn:microsoft.com/office/officeart/2009/3/layout/RandomtoResultProcess"/>
    <dgm:cxn modelId="{EF0BBFE8-D8CA-584A-AF43-B6EA1BB423CE}" type="presOf" srcId="{2397D9DA-53D1-8646-B957-5969ED41AD02}" destId="{C18D1ADD-2DCA-D249-A8C3-0BF83B0A8951}" srcOrd="0" destOrd="0" presId="urn:microsoft.com/office/officeart/2009/3/layout/RandomtoResultProcess"/>
    <dgm:cxn modelId="{7B5295E9-F588-8F4D-8A46-431C285FEDC0}" type="presOf" srcId="{0B42DF5B-E182-CA43-942D-44A5C2CC8CAD}" destId="{CB63313A-F7C7-3543-BAE4-9EABA70F6415}" srcOrd="0" destOrd="0" presId="urn:microsoft.com/office/officeart/2009/3/layout/RandomtoResultProcess"/>
    <dgm:cxn modelId="{64D837F0-EC0B-0747-9683-085B33EF2725}" type="presOf" srcId="{E9A0AD42-70C4-E048-BCBF-33F457CB067E}" destId="{BF73D21A-6FC1-E047-AF7E-AA07104ACA87}" srcOrd="0" destOrd="0" presId="urn:microsoft.com/office/officeart/2009/3/layout/RandomtoResultProcess"/>
    <dgm:cxn modelId="{7F5876FA-E0B3-D448-9DF1-CE1750C0CE1F}" type="presOf" srcId="{38348D8C-2B45-9F49-8CA4-2D50064877E7}" destId="{53FC5E6B-D57B-044C-8B6C-7F03F8CEDCBD}" srcOrd="0" destOrd="1" presId="urn:microsoft.com/office/officeart/2009/3/layout/RandomtoResultProcess"/>
    <dgm:cxn modelId="{DC9B23FB-C408-E84A-B709-CCE3AA583B5E}" srcId="{57B0FCBA-A2FC-B146-A8A6-6DFB44A11451}" destId="{E244277B-65B0-3B4D-AE53-CB4B8B0BF5D5}" srcOrd="0" destOrd="0" parTransId="{A6AFEC56-9226-F74F-A19F-36B45085F74A}" sibTransId="{5B2E3EC7-18A1-A648-A940-26292783055F}"/>
    <dgm:cxn modelId="{76D2EEFD-B6C2-DA4F-A55B-4E7EE175041F}" type="presOf" srcId="{0E016F2E-FA4E-4C41-B961-73A9DE0CB77B}" destId="{C3C079CE-A0E0-0A41-AD7C-055BEBA31187}" srcOrd="0" destOrd="0" presId="urn:microsoft.com/office/officeart/2009/3/layout/RandomtoResultProcess"/>
    <dgm:cxn modelId="{B0B72F1C-988D-6841-94B5-151028C65814}" type="presParOf" srcId="{CB63313A-F7C7-3543-BAE4-9EABA70F6415}" destId="{38D0DE46-6FD2-F846-892C-BA271C5E0B6C}" srcOrd="0" destOrd="0" presId="urn:microsoft.com/office/officeart/2009/3/layout/RandomtoResultProcess"/>
    <dgm:cxn modelId="{17FE2147-BF71-C74A-AEA0-F25208C5CE03}" type="presParOf" srcId="{38D0DE46-6FD2-F846-892C-BA271C5E0B6C}" destId="{C3C079CE-A0E0-0A41-AD7C-055BEBA31187}" srcOrd="0" destOrd="0" presId="urn:microsoft.com/office/officeart/2009/3/layout/RandomtoResultProcess"/>
    <dgm:cxn modelId="{3526CEC3-7150-D946-AC43-302F73D78E90}" type="presParOf" srcId="{38D0DE46-6FD2-F846-892C-BA271C5E0B6C}" destId="{670C63B3-8ED5-B844-A7F0-2BCCB9FEC9D2}" srcOrd="1" destOrd="0" presId="urn:microsoft.com/office/officeart/2009/3/layout/RandomtoResultProcess"/>
    <dgm:cxn modelId="{F2B95B9E-2D41-5740-ACE8-76235E9C517E}" type="presParOf" srcId="{38D0DE46-6FD2-F846-892C-BA271C5E0B6C}" destId="{5917A81F-F7DE-D34B-BF96-DF89A21F275E}" srcOrd="2" destOrd="0" presId="urn:microsoft.com/office/officeart/2009/3/layout/RandomtoResultProcess"/>
    <dgm:cxn modelId="{7E30691E-EE80-1645-A975-B9CE03DF0177}" type="presParOf" srcId="{38D0DE46-6FD2-F846-892C-BA271C5E0B6C}" destId="{8781D89D-B049-254F-A404-8E48B55B8874}" srcOrd="3" destOrd="0" presId="urn:microsoft.com/office/officeart/2009/3/layout/RandomtoResultProcess"/>
    <dgm:cxn modelId="{A4F59F21-4884-574C-9600-3397BA480A98}" type="presParOf" srcId="{38D0DE46-6FD2-F846-892C-BA271C5E0B6C}" destId="{8082D461-DC5A-4949-BC01-FF10ADC5FFC5}" srcOrd="4" destOrd="0" presId="urn:microsoft.com/office/officeart/2009/3/layout/RandomtoResultProcess"/>
    <dgm:cxn modelId="{A9543C1F-8D9D-EA41-9ABF-FA4FDF2A3D3C}" type="presParOf" srcId="{38D0DE46-6FD2-F846-892C-BA271C5E0B6C}" destId="{C823AE63-96CE-CB4D-AD84-7F46108BFCCE}" srcOrd="5" destOrd="0" presId="urn:microsoft.com/office/officeart/2009/3/layout/RandomtoResultProcess"/>
    <dgm:cxn modelId="{5B2DFB68-8239-B84E-A151-17993B1D4AA6}" type="presParOf" srcId="{38D0DE46-6FD2-F846-892C-BA271C5E0B6C}" destId="{C52CAD4D-B294-6349-822C-E210A7CDE4EF}" srcOrd="6" destOrd="0" presId="urn:microsoft.com/office/officeart/2009/3/layout/RandomtoResultProcess"/>
    <dgm:cxn modelId="{8FA9C354-662A-EB4F-84DB-10CB08676A3D}" type="presParOf" srcId="{38D0DE46-6FD2-F846-892C-BA271C5E0B6C}" destId="{F576634B-D79E-3342-9E38-16ED4D638ABD}" srcOrd="7" destOrd="0" presId="urn:microsoft.com/office/officeart/2009/3/layout/RandomtoResultProcess"/>
    <dgm:cxn modelId="{0F2084E0-00C0-EE42-8028-FA9B187E2E22}" type="presParOf" srcId="{38D0DE46-6FD2-F846-892C-BA271C5E0B6C}" destId="{C70E6972-C69E-B54F-9B3D-E0159F1F0FEC}" srcOrd="8" destOrd="0" presId="urn:microsoft.com/office/officeart/2009/3/layout/RandomtoResultProcess"/>
    <dgm:cxn modelId="{7EE62603-D382-DA46-AD4E-6DA9FFD26A1E}" type="presParOf" srcId="{38D0DE46-6FD2-F846-892C-BA271C5E0B6C}" destId="{EABC7851-80C9-3442-B51B-B29C9DD7D38C}" srcOrd="9" destOrd="0" presId="urn:microsoft.com/office/officeart/2009/3/layout/RandomtoResultProcess"/>
    <dgm:cxn modelId="{E106650E-8B56-B74D-877A-96CAF1B83385}" type="presParOf" srcId="{38D0DE46-6FD2-F846-892C-BA271C5E0B6C}" destId="{CF6F4023-3806-6547-B77C-94D88B9C7485}" srcOrd="10" destOrd="0" presId="urn:microsoft.com/office/officeart/2009/3/layout/RandomtoResultProcess"/>
    <dgm:cxn modelId="{EB092321-D814-2F41-B94E-A4D56BA0C1EF}" type="presParOf" srcId="{38D0DE46-6FD2-F846-892C-BA271C5E0B6C}" destId="{52E7278D-0AF4-3449-8076-F99CC19D68C1}" srcOrd="11" destOrd="0" presId="urn:microsoft.com/office/officeart/2009/3/layout/RandomtoResultProcess"/>
    <dgm:cxn modelId="{7310876A-36F2-0148-95C1-63C61FB43719}" type="presParOf" srcId="{38D0DE46-6FD2-F846-892C-BA271C5E0B6C}" destId="{7E80EF4C-55BE-D74A-9E09-657889428B2F}" srcOrd="12" destOrd="0" presId="urn:microsoft.com/office/officeart/2009/3/layout/RandomtoResultProcess"/>
    <dgm:cxn modelId="{31F74B11-0A99-4B41-AAB4-EF0EBAB4112C}" type="presParOf" srcId="{38D0DE46-6FD2-F846-892C-BA271C5E0B6C}" destId="{43901C4F-FED1-BE4F-B8C9-FFB22561BD85}" srcOrd="13" destOrd="0" presId="urn:microsoft.com/office/officeart/2009/3/layout/RandomtoResultProcess"/>
    <dgm:cxn modelId="{821F2C27-62AE-C94E-803C-37BD60F3FBDE}" type="presParOf" srcId="{38D0DE46-6FD2-F846-892C-BA271C5E0B6C}" destId="{50781547-946D-AE47-AAFF-580A5CBDCB33}" srcOrd="14" destOrd="0" presId="urn:microsoft.com/office/officeart/2009/3/layout/RandomtoResultProcess"/>
    <dgm:cxn modelId="{CB47579F-B3E4-B545-8B30-C112C6C9B55F}" type="presParOf" srcId="{38D0DE46-6FD2-F846-892C-BA271C5E0B6C}" destId="{E86E0D93-E5BE-814E-A61A-EF64E4508423}" srcOrd="15" destOrd="0" presId="urn:microsoft.com/office/officeart/2009/3/layout/RandomtoResultProcess"/>
    <dgm:cxn modelId="{991233FB-BEE0-E748-82BB-2DADA7A58578}" type="presParOf" srcId="{38D0DE46-6FD2-F846-892C-BA271C5E0B6C}" destId="{E2A30C3B-6AAF-D547-A03E-8215BF3B06D3}" srcOrd="16" destOrd="0" presId="urn:microsoft.com/office/officeart/2009/3/layout/RandomtoResultProcess"/>
    <dgm:cxn modelId="{67606B93-4572-6541-9A87-380399FB9F97}" type="presParOf" srcId="{38D0DE46-6FD2-F846-892C-BA271C5E0B6C}" destId="{E56C19A6-EFED-6149-A378-F31F15A949A3}" srcOrd="17" destOrd="0" presId="urn:microsoft.com/office/officeart/2009/3/layout/RandomtoResultProcess"/>
    <dgm:cxn modelId="{44F486EA-8534-6D44-B57D-EA56E4A0B32E}" type="presParOf" srcId="{38D0DE46-6FD2-F846-892C-BA271C5E0B6C}" destId="{98EBC7D3-B01E-9446-944A-BFEA489FE9D3}" srcOrd="18" destOrd="0" presId="urn:microsoft.com/office/officeart/2009/3/layout/RandomtoResultProcess"/>
    <dgm:cxn modelId="{AF3BF7BC-CDFE-2540-A79F-6FC351416E6C}" type="presParOf" srcId="{38D0DE46-6FD2-F846-892C-BA271C5E0B6C}" destId="{B7E70CC7-ADD1-1247-8839-760AEFB1E55E}" srcOrd="19" destOrd="0" presId="urn:microsoft.com/office/officeart/2009/3/layout/RandomtoResultProcess"/>
    <dgm:cxn modelId="{AECE5727-D25B-3D4B-AD6C-EAD2D6BF127E}" type="presParOf" srcId="{CB63313A-F7C7-3543-BAE4-9EABA70F6415}" destId="{C42AAF98-E03A-BE44-A9C5-424C474993AB}" srcOrd="1" destOrd="0" presId="urn:microsoft.com/office/officeart/2009/3/layout/RandomtoResultProcess"/>
    <dgm:cxn modelId="{83F424F6-73C7-2244-9A58-257209929432}" type="presParOf" srcId="{C42AAF98-E03A-BE44-A9C5-424C474993AB}" destId="{1763133F-9E92-DB4B-9C7D-6E8C6C58932C}" srcOrd="0" destOrd="0" presId="urn:microsoft.com/office/officeart/2009/3/layout/RandomtoResultProcess"/>
    <dgm:cxn modelId="{A35DAA4F-98A6-2948-9210-9408E51DC5FB}" type="presParOf" srcId="{C42AAF98-E03A-BE44-A9C5-424C474993AB}" destId="{BEA29903-2BF3-7943-9716-09EE2C0C1894}" srcOrd="1" destOrd="0" presId="urn:microsoft.com/office/officeart/2009/3/layout/RandomtoResultProcess"/>
    <dgm:cxn modelId="{446FF833-FDE4-C149-89CE-6055F36AB33F}" type="presParOf" srcId="{CB63313A-F7C7-3543-BAE4-9EABA70F6415}" destId="{4635BFB3-34DC-CC41-BE23-4BB38A2BE2B8}" srcOrd="2" destOrd="0" presId="urn:microsoft.com/office/officeart/2009/3/layout/RandomtoResultProcess"/>
    <dgm:cxn modelId="{F72A3FA8-2ED2-F84D-8FF6-A2BAB9303244}" type="presParOf" srcId="{4635BFB3-34DC-CC41-BE23-4BB38A2BE2B8}" destId="{851D8DB7-B689-4249-AA4D-35385EEF459F}" srcOrd="0" destOrd="0" presId="urn:microsoft.com/office/officeart/2009/3/layout/RandomtoResultProcess"/>
    <dgm:cxn modelId="{58B0B00B-E269-5449-B492-0EFCDBE425C4}" type="presParOf" srcId="{4635BFB3-34DC-CC41-BE23-4BB38A2BE2B8}" destId="{C18D1ADD-2DCA-D249-A8C3-0BF83B0A8951}" srcOrd="1" destOrd="0" presId="urn:microsoft.com/office/officeart/2009/3/layout/RandomtoResultProcess"/>
    <dgm:cxn modelId="{47158D3F-3D9B-8F45-B778-A2979A3E969C}" type="presParOf" srcId="{4635BFB3-34DC-CC41-BE23-4BB38A2BE2B8}" destId="{42A8425F-5AC2-2149-9226-459BFF9329CF}" srcOrd="2" destOrd="0" presId="urn:microsoft.com/office/officeart/2009/3/layout/RandomtoResultProcess"/>
    <dgm:cxn modelId="{11876E89-98A2-EE4D-8D79-47140263A0D0}" type="presParOf" srcId="{CB63313A-F7C7-3543-BAE4-9EABA70F6415}" destId="{9B91CCF9-0D66-8346-8B31-B24D3DDC64C4}" srcOrd="3" destOrd="0" presId="urn:microsoft.com/office/officeart/2009/3/layout/RandomtoResultProcess"/>
    <dgm:cxn modelId="{39B4EBB4-4575-D740-9362-0B6BD7F61D4F}" type="presParOf" srcId="{9B91CCF9-0D66-8346-8B31-B24D3DDC64C4}" destId="{0E3E256B-6589-5342-94B6-ABDBDC3F8200}" srcOrd="0" destOrd="0" presId="urn:microsoft.com/office/officeart/2009/3/layout/RandomtoResultProcess"/>
    <dgm:cxn modelId="{82715230-70C9-AC43-8E4B-C7E870063362}" type="presParOf" srcId="{9B91CCF9-0D66-8346-8B31-B24D3DDC64C4}" destId="{E34DE504-B174-F349-9619-1DE28EEA98D8}" srcOrd="1" destOrd="0" presId="urn:microsoft.com/office/officeart/2009/3/layout/RandomtoResultProcess"/>
    <dgm:cxn modelId="{014D479A-63C1-024D-8A77-DDBE8DC0D8E2}" type="presParOf" srcId="{CB63313A-F7C7-3543-BAE4-9EABA70F6415}" destId="{33B46B9B-4A9C-1743-98B8-4424E14AFF47}" srcOrd="4" destOrd="0" presId="urn:microsoft.com/office/officeart/2009/3/layout/RandomtoResultProcess"/>
    <dgm:cxn modelId="{8682D72A-83BE-A547-9A6F-B7F7797531E7}" type="presParOf" srcId="{33B46B9B-4A9C-1743-98B8-4424E14AFF47}" destId="{856D182C-8434-EB49-A21B-7EB4738D4980}" srcOrd="0" destOrd="0" presId="urn:microsoft.com/office/officeart/2009/3/layout/RandomtoResultProcess"/>
    <dgm:cxn modelId="{7A60C03B-0F22-864B-84C0-A87B3BDF57CC}" type="presParOf" srcId="{33B46B9B-4A9C-1743-98B8-4424E14AFF47}" destId="{53FC5E6B-D57B-044C-8B6C-7F03F8CEDCBD}" srcOrd="1" destOrd="0" presId="urn:microsoft.com/office/officeart/2009/3/layout/RandomtoResultProcess"/>
    <dgm:cxn modelId="{47B4A50C-AFF9-9242-8AA4-E4589CBE86CB}" type="presParOf" srcId="{33B46B9B-4A9C-1743-98B8-4424E14AFF47}" destId="{D1776305-3776-F940-BC70-4B4159520F63}" srcOrd="2" destOrd="0" presId="urn:microsoft.com/office/officeart/2009/3/layout/RandomtoResultProcess"/>
    <dgm:cxn modelId="{1FD6BA6F-D15C-364E-A356-A6E95C114819}" type="presParOf" srcId="{CB63313A-F7C7-3543-BAE4-9EABA70F6415}" destId="{4966B302-3D55-AE41-8B83-A7177699CAAF}" srcOrd="5" destOrd="0" presId="urn:microsoft.com/office/officeart/2009/3/layout/RandomtoResultProcess"/>
    <dgm:cxn modelId="{6B8A6A02-103A-EF4C-83C6-E4887E9A9599}" type="presParOf" srcId="{4966B302-3D55-AE41-8B83-A7177699CAAF}" destId="{BB9EBBEB-BA10-F54C-9F29-FAFF045689C4}" srcOrd="0" destOrd="0" presId="urn:microsoft.com/office/officeart/2009/3/layout/RandomtoResultProcess"/>
    <dgm:cxn modelId="{5EF00B6B-7928-9D47-BBC7-2245B8137EE6}" type="presParOf" srcId="{4966B302-3D55-AE41-8B83-A7177699CAAF}" destId="{8EAFD4FB-6A36-4040-97F2-9B747FAE03EF}" srcOrd="1" destOrd="0" presId="urn:microsoft.com/office/officeart/2009/3/layout/RandomtoResultProcess"/>
    <dgm:cxn modelId="{B8107721-6E3F-5242-8CFF-7D835069E057}" type="presParOf" srcId="{CB63313A-F7C7-3543-BAE4-9EABA70F6415}" destId="{AF3DAA42-1898-2D48-B134-9CF8D61B6C15}" srcOrd="6" destOrd="0" presId="urn:microsoft.com/office/officeart/2009/3/layout/RandomtoResultProcess"/>
    <dgm:cxn modelId="{14D04871-1016-3A4B-A6E1-F2D7E360AAB9}" type="presParOf" srcId="{AF3DAA42-1898-2D48-B134-9CF8D61B6C15}" destId="{BF73D21A-6FC1-E047-AF7E-AA07104ACA87}" srcOrd="0" destOrd="0" presId="urn:microsoft.com/office/officeart/2009/3/layout/RandomtoResultProcess"/>
    <dgm:cxn modelId="{FD6765B3-2085-2649-976A-3E6349CF1502}" type="presParOf" srcId="{AF3DAA42-1898-2D48-B134-9CF8D61B6C15}" destId="{8A658FFD-4684-2B45-BD12-B942788DE389}" srcOrd="1" destOrd="0" presId="urn:microsoft.com/office/officeart/2009/3/layout/RandomtoResultProcess"/>
    <dgm:cxn modelId="{1196580D-F35D-DC4D-8197-D12B4412BDA1}" type="presParOf" srcId="{AF3DAA42-1898-2D48-B134-9CF8D61B6C15}" destId="{E243892A-34E2-BF49-AB84-AC34A6F817E2}" srcOrd="2" destOrd="0" presId="urn:microsoft.com/office/officeart/2009/3/layout/RandomtoResultProcess"/>
    <dgm:cxn modelId="{A1832771-1846-8B42-AD0E-EC2FADC88C6C}" type="presParOf" srcId="{CB63313A-F7C7-3543-BAE4-9EABA70F6415}" destId="{D4E546BD-04E2-1148-A7F1-A5F1390654F9}" srcOrd="7" destOrd="0" presId="urn:microsoft.com/office/officeart/2009/3/layout/RandomtoResultProcess"/>
    <dgm:cxn modelId="{52A0E830-372F-5341-9E92-4DF64C01ECCA}" type="presParOf" srcId="{D4E546BD-04E2-1148-A7F1-A5F1390654F9}" destId="{26C1C9FE-AA7F-9240-9415-8FEFC7228D46}" srcOrd="0" destOrd="0" presId="urn:microsoft.com/office/officeart/2009/3/layout/RandomtoResultProcess"/>
    <dgm:cxn modelId="{15151BCD-08B7-284C-BA5C-2DC9B6AE6666}" type="presParOf" srcId="{D4E546BD-04E2-1148-A7F1-A5F1390654F9}" destId="{B21241CD-8BD3-F64D-AB9A-7C3C1D872B0C}" srcOrd="1" destOrd="0" presId="urn:microsoft.com/office/officeart/2009/3/layout/RandomtoResultProcess"/>
    <dgm:cxn modelId="{C9BF0F73-D028-A14F-9913-A55A808EA4C7}" type="presParOf" srcId="{CB63313A-F7C7-3543-BAE4-9EABA70F6415}" destId="{40C0B45B-8923-4F48-8AA6-BA021CBAEA8A}" srcOrd="8" destOrd="0" presId="urn:microsoft.com/office/officeart/2009/3/layout/RandomtoResultProcess"/>
    <dgm:cxn modelId="{65FC23CF-CE6C-8A4D-B7C5-E3BC26D9E88F}" type="presParOf" srcId="{40C0B45B-8923-4F48-8AA6-BA021CBAEA8A}" destId="{2271949B-1DD7-9045-87CB-31AA98E49ED3}" srcOrd="0" destOrd="0" presId="urn:microsoft.com/office/officeart/2009/3/layout/RandomtoResultProcess"/>
    <dgm:cxn modelId="{273D98DE-DC6E-214A-AE15-B6B279D507D7}" type="presParOf" srcId="{40C0B45B-8923-4F48-8AA6-BA021CBAEA8A}" destId="{38099815-C86A-8647-9D9F-90A17FF091BD}" srcOrd="1" destOrd="0" presId="urn:microsoft.com/office/officeart/2009/3/layout/RandomtoResultProcess"/>
    <dgm:cxn modelId="{A61DA2AB-FAE9-2B4C-AD4D-F2D20BF58CBF}" type="presParOf" srcId="{40C0B45B-8923-4F48-8AA6-BA021CBAEA8A}" destId="{055319D7-86C2-F341-B9EC-7210FD881FE5}"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BDAEC6-F488-45B4-82F6-DA2036E8A2EE}" type="doc">
      <dgm:prSet loTypeId="urn:microsoft.com/office/officeart/2018/2/layout/IconLabelDescriptionList" loCatId="icon" qsTypeId="urn:microsoft.com/office/officeart/2005/8/quickstyle/simple5" qsCatId="simple" csTypeId="urn:microsoft.com/office/officeart/2005/8/colors/colorful2" csCatId="colorful" phldr="1"/>
      <dgm:spPr/>
      <dgm:t>
        <a:bodyPr/>
        <a:lstStyle/>
        <a:p>
          <a:endParaRPr lang="en-US"/>
        </a:p>
      </dgm:t>
    </dgm:pt>
    <dgm:pt modelId="{DF4BE310-E021-4A90-9CF2-3644F2C25AD0}">
      <dgm:prSet custT="1"/>
      <dgm:spPr/>
      <dgm:t>
        <a:bodyPr/>
        <a:lstStyle/>
        <a:p>
          <a:pPr>
            <a:lnSpc>
              <a:spcPct val="100000"/>
            </a:lnSpc>
            <a:defRPr b="1"/>
          </a:pPr>
          <a:r>
            <a:rPr lang="en-US" sz="2400" dirty="0">
              <a:solidFill>
                <a:schemeClr val="bg1"/>
              </a:solidFill>
            </a:rPr>
            <a:t>CEOs must manage Cybersecurity for their Agency - Cannot delegate or outsource leadership</a:t>
          </a:r>
        </a:p>
      </dgm:t>
    </dgm:pt>
    <dgm:pt modelId="{812984E4-C956-4BDF-8015-78707258C7E1}" type="parTrans" cxnId="{251BEC24-09E8-45A0-A031-C66CC4B1E321}">
      <dgm:prSet/>
      <dgm:spPr/>
      <dgm:t>
        <a:bodyPr/>
        <a:lstStyle/>
        <a:p>
          <a:endParaRPr lang="en-US" sz="3200">
            <a:solidFill>
              <a:schemeClr val="bg1"/>
            </a:solidFill>
          </a:endParaRPr>
        </a:p>
      </dgm:t>
    </dgm:pt>
    <dgm:pt modelId="{2B182079-AEEF-4797-AE1B-6CD460DB8651}" type="sibTrans" cxnId="{251BEC24-09E8-45A0-A031-C66CC4B1E321}">
      <dgm:prSet/>
      <dgm:spPr/>
      <dgm:t>
        <a:bodyPr/>
        <a:lstStyle/>
        <a:p>
          <a:endParaRPr lang="en-US" sz="3200">
            <a:solidFill>
              <a:schemeClr val="bg1"/>
            </a:solidFill>
          </a:endParaRPr>
        </a:p>
      </dgm:t>
    </dgm:pt>
    <dgm:pt modelId="{1778E74C-42AA-4710-8C30-1FFCA2092946}">
      <dgm:prSet custT="1"/>
      <dgm:spPr/>
      <dgm:t>
        <a:bodyPr/>
        <a:lstStyle/>
        <a:p>
          <a:pPr>
            <a:lnSpc>
              <a:spcPct val="100000"/>
            </a:lnSpc>
          </a:pPr>
          <a:r>
            <a:rPr lang="en-US" sz="1800" dirty="0">
              <a:solidFill>
                <a:schemeClr val="bg1"/>
              </a:solidFill>
            </a:rPr>
            <a:t>CEOs must have awareness of their agency’s posture and provide clear direction to lead their agency toward improving their protection procedures and risk management processes.</a:t>
          </a:r>
        </a:p>
      </dgm:t>
    </dgm:pt>
    <dgm:pt modelId="{15B59C4F-B6A6-4533-A27E-3551E223A623}" type="parTrans" cxnId="{E612FABC-3662-4B48-BFCB-F3CD4E57A74D}">
      <dgm:prSet/>
      <dgm:spPr/>
      <dgm:t>
        <a:bodyPr/>
        <a:lstStyle/>
        <a:p>
          <a:endParaRPr lang="en-US" sz="3200">
            <a:solidFill>
              <a:schemeClr val="bg1"/>
            </a:solidFill>
          </a:endParaRPr>
        </a:p>
      </dgm:t>
    </dgm:pt>
    <dgm:pt modelId="{9D4DB11E-6D5A-461E-9CEF-4B2E0A66148E}" type="sibTrans" cxnId="{E612FABC-3662-4B48-BFCB-F3CD4E57A74D}">
      <dgm:prSet/>
      <dgm:spPr/>
      <dgm:t>
        <a:bodyPr/>
        <a:lstStyle/>
        <a:p>
          <a:endParaRPr lang="en-US" sz="3200">
            <a:solidFill>
              <a:schemeClr val="bg1"/>
            </a:solidFill>
          </a:endParaRPr>
        </a:p>
      </dgm:t>
    </dgm:pt>
    <dgm:pt modelId="{040B6B0D-25BD-473C-B4D9-099C33137A29}">
      <dgm:prSet custT="1"/>
      <dgm:spPr/>
      <dgm:t>
        <a:bodyPr/>
        <a:lstStyle/>
        <a:p>
          <a:pPr>
            <a:lnSpc>
              <a:spcPct val="100000"/>
            </a:lnSpc>
            <a:defRPr b="1"/>
          </a:pPr>
          <a:r>
            <a:rPr lang="en-US" sz="2400" dirty="0">
              <a:solidFill>
                <a:schemeClr val="bg1"/>
              </a:solidFill>
            </a:rPr>
            <a:t>Managing Cybersecurity Risk is a Dynamic, Ongoing Process and not a static destination to be achieved</a:t>
          </a:r>
        </a:p>
      </dgm:t>
    </dgm:pt>
    <dgm:pt modelId="{702E3933-F58F-4CA6-A5ED-E24C9E7318DB}" type="parTrans" cxnId="{5A9AC702-9198-4C23-9912-E1085BDBDB72}">
      <dgm:prSet/>
      <dgm:spPr/>
      <dgm:t>
        <a:bodyPr/>
        <a:lstStyle/>
        <a:p>
          <a:endParaRPr lang="en-US" sz="3200">
            <a:solidFill>
              <a:schemeClr val="bg1"/>
            </a:solidFill>
          </a:endParaRPr>
        </a:p>
      </dgm:t>
    </dgm:pt>
    <dgm:pt modelId="{329C1D00-5FB5-4CE4-B11F-AF2E6B1DF1A3}" type="sibTrans" cxnId="{5A9AC702-9198-4C23-9912-E1085BDBDB72}">
      <dgm:prSet/>
      <dgm:spPr/>
      <dgm:t>
        <a:bodyPr/>
        <a:lstStyle/>
        <a:p>
          <a:endParaRPr lang="en-US" sz="3200">
            <a:solidFill>
              <a:schemeClr val="bg1"/>
            </a:solidFill>
          </a:endParaRPr>
        </a:p>
      </dgm:t>
    </dgm:pt>
    <dgm:pt modelId="{4BC40834-B007-48DE-8DCD-83F64C60F5DE}">
      <dgm:prSet custT="1"/>
      <dgm:spPr/>
      <dgm:t>
        <a:bodyPr/>
        <a:lstStyle/>
        <a:p>
          <a:pPr>
            <a:lnSpc>
              <a:spcPct val="100000"/>
            </a:lnSpc>
          </a:pPr>
          <a:r>
            <a:rPr lang="en-US" sz="1800" dirty="0">
              <a:solidFill>
                <a:schemeClr val="bg1"/>
              </a:solidFill>
            </a:rPr>
            <a:t>Intersection of cybersecurity best practices and chief executive-level management functions for key OT assets and operations to identify and address gaps.</a:t>
          </a:r>
        </a:p>
      </dgm:t>
    </dgm:pt>
    <dgm:pt modelId="{F5DE6765-2C11-4521-9CE8-98D44329C884}" type="parTrans" cxnId="{3AA2F55B-6221-43D5-8365-CE4DDB6A8C84}">
      <dgm:prSet/>
      <dgm:spPr/>
      <dgm:t>
        <a:bodyPr/>
        <a:lstStyle/>
        <a:p>
          <a:endParaRPr lang="en-US" sz="3200">
            <a:solidFill>
              <a:schemeClr val="bg1"/>
            </a:solidFill>
          </a:endParaRPr>
        </a:p>
      </dgm:t>
    </dgm:pt>
    <dgm:pt modelId="{E245BEDB-38A6-4B6F-BB17-E219A27D976D}" type="sibTrans" cxnId="{3AA2F55B-6221-43D5-8365-CE4DDB6A8C84}">
      <dgm:prSet/>
      <dgm:spPr/>
      <dgm:t>
        <a:bodyPr/>
        <a:lstStyle/>
        <a:p>
          <a:endParaRPr lang="en-US" sz="3200">
            <a:solidFill>
              <a:schemeClr val="bg1"/>
            </a:solidFill>
          </a:endParaRPr>
        </a:p>
      </dgm:t>
    </dgm:pt>
    <dgm:pt modelId="{F186AC68-6556-834E-8223-8A415C6C26AB}">
      <dgm:prSet custT="1"/>
      <dgm:spPr/>
      <dgm:t>
        <a:bodyPr/>
        <a:lstStyle/>
        <a:p>
          <a:pPr>
            <a:lnSpc>
              <a:spcPct val="100000"/>
            </a:lnSpc>
            <a:defRPr b="1"/>
          </a:pPr>
          <a:r>
            <a:rPr lang="en-US" sz="2400" dirty="0">
              <a:solidFill>
                <a:schemeClr val="bg1"/>
              </a:solidFill>
            </a:rPr>
            <a:t>Cybersecurity Risk Represents a Critical Threat to State DOTs</a:t>
          </a:r>
        </a:p>
      </dgm:t>
    </dgm:pt>
    <dgm:pt modelId="{801071FD-5DB1-3840-9232-2D12D3A29D40}" type="parTrans" cxnId="{1EA23E68-02CE-5542-9D10-5BDDFC7E80A7}">
      <dgm:prSet/>
      <dgm:spPr/>
      <dgm:t>
        <a:bodyPr/>
        <a:lstStyle/>
        <a:p>
          <a:endParaRPr lang="en-US" sz="2400">
            <a:solidFill>
              <a:schemeClr val="bg1"/>
            </a:solidFill>
          </a:endParaRPr>
        </a:p>
      </dgm:t>
    </dgm:pt>
    <dgm:pt modelId="{7C5FC458-A18B-3547-80A6-67C2078BB3D7}" type="sibTrans" cxnId="{1EA23E68-02CE-5542-9D10-5BDDFC7E80A7}">
      <dgm:prSet/>
      <dgm:spPr/>
      <dgm:t>
        <a:bodyPr/>
        <a:lstStyle/>
        <a:p>
          <a:endParaRPr lang="en-US" sz="2400">
            <a:solidFill>
              <a:schemeClr val="bg1"/>
            </a:solidFill>
          </a:endParaRPr>
        </a:p>
      </dgm:t>
    </dgm:pt>
    <dgm:pt modelId="{59458719-0759-AF44-A4DF-D9C9846175A0}">
      <dgm:prSet custT="1"/>
      <dgm:spPr/>
      <dgm:t>
        <a:bodyPr/>
        <a:lstStyle/>
        <a:p>
          <a:pPr>
            <a:lnSpc>
              <a:spcPct val="100000"/>
            </a:lnSpc>
          </a:pPr>
          <a:r>
            <a:rPr lang="en-US" sz="1800" dirty="0">
              <a:solidFill>
                <a:schemeClr val="bg1"/>
              </a:solidFill>
            </a:rPr>
            <a:t>Implement process and assess using capability maturity model (CMM). Will provide CEOs what their current state of cybersecurity capabilities and help set agency objectives.</a:t>
          </a:r>
        </a:p>
      </dgm:t>
    </dgm:pt>
    <dgm:pt modelId="{2C4641D3-6082-CF4B-9F9F-A0F53FB35E6F}" type="parTrans" cxnId="{91173810-389A-C747-B127-0B40E00F341E}">
      <dgm:prSet/>
      <dgm:spPr/>
      <dgm:t>
        <a:bodyPr/>
        <a:lstStyle/>
        <a:p>
          <a:endParaRPr lang="en-US" sz="2400">
            <a:solidFill>
              <a:schemeClr val="bg1"/>
            </a:solidFill>
          </a:endParaRPr>
        </a:p>
      </dgm:t>
    </dgm:pt>
    <dgm:pt modelId="{ABAA19C3-EED4-0A44-846C-E4E9470B8B86}" type="sibTrans" cxnId="{91173810-389A-C747-B127-0B40E00F341E}">
      <dgm:prSet/>
      <dgm:spPr/>
      <dgm:t>
        <a:bodyPr/>
        <a:lstStyle/>
        <a:p>
          <a:endParaRPr lang="en-US" sz="2400">
            <a:solidFill>
              <a:schemeClr val="bg1"/>
            </a:solidFill>
          </a:endParaRPr>
        </a:p>
      </dgm:t>
    </dgm:pt>
    <dgm:pt modelId="{311C7AA1-DC12-4349-B662-4136CCE35314}" type="pres">
      <dgm:prSet presAssocID="{51BDAEC6-F488-45B4-82F6-DA2036E8A2EE}" presName="root" presStyleCnt="0">
        <dgm:presLayoutVars>
          <dgm:dir/>
          <dgm:resizeHandles val="exact"/>
        </dgm:presLayoutVars>
      </dgm:prSet>
      <dgm:spPr/>
    </dgm:pt>
    <dgm:pt modelId="{8FBA7DAA-8094-4F54-B41C-767D66109867}" type="pres">
      <dgm:prSet presAssocID="{DF4BE310-E021-4A90-9CF2-3644F2C25AD0}" presName="compNode" presStyleCnt="0"/>
      <dgm:spPr/>
    </dgm:pt>
    <dgm:pt modelId="{0DB8E243-AD50-4EDC-A53F-4BEFEC783BEB}" type="pres">
      <dgm:prSet presAssocID="{DF4BE310-E021-4A90-9CF2-3644F2C25AD0}"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ycle with people outline"/>
        </a:ext>
      </dgm:extLst>
    </dgm:pt>
    <dgm:pt modelId="{C0E24D5C-4D95-42B9-85C6-91AFF5DE0593}" type="pres">
      <dgm:prSet presAssocID="{DF4BE310-E021-4A90-9CF2-3644F2C25AD0}" presName="iconSpace" presStyleCnt="0"/>
      <dgm:spPr/>
    </dgm:pt>
    <dgm:pt modelId="{018F63CD-A9F5-4811-ADB0-FC03E52FBB6C}" type="pres">
      <dgm:prSet presAssocID="{DF4BE310-E021-4A90-9CF2-3644F2C25AD0}" presName="parTx" presStyleLbl="revTx" presStyleIdx="0" presStyleCnt="6">
        <dgm:presLayoutVars>
          <dgm:chMax val="0"/>
          <dgm:chPref val="0"/>
        </dgm:presLayoutVars>
      </dgm:prSet>
      <dgm:spPr/>
    </dgm:pt>
    <dgm:pt modelId="{86E03757-0CA6-4D4D-A1F9-6C067E1371F4}" type="pres">
      <dgm:prSet presAssocID="{DF4BE310-E021-4A90-9CF2-3644F2C25AD0}" presName="txSpace" presStyleCnt="0"/>
      <dgm:spPr/>
    </dgm:pt>
    <dgm:pt modelId="{55755667-1914-49F9-B9D3-3E01082AF867}" type="pres">
      <dgm:prSet presAssocID="{DF4BE310-E021-4A90-9CF2-3644F2C25AD0}" presName="desTx" presStyleLbl="revTx" presStyleIdx="1" presStyleCnt="6">
        <dgm:presLayoutVars/>
      </dgm:prSet>
      <dgm:spPr/>
    </dgm:pt>
    <dgm:pt modelId="{102EA529-FC59-415E-A22E-7BD0C4E26344}" type="pres">
      <dgm:prSet presAssocID="{2B182079-AEEF-4797-AE1B-6CD460DB8651}" presName="sibTrans" presStyleCnt="0"/>
      <dgm:spPr/>
    </dgm:pt>
    <dgm:pt modelId="{67A394FD-9518-416D-8B8D-9CC91F82526E}" type="pres">
      <dgm:prSet presAssocID="{040B6B0D-25BD-473C-B4D9-099C33137A29}" presName="compNode" presStyleCnt="0"/>
      <dgm:spPr/>
    </dgm:pt>
    <dgm:pt modelId="{39AF9BBE-DE6E-4B72-ABB7-357AF96AB8AE}" type="pres">
      <dgm:prSet presAssocID="{040B6B0D-25BD-473C-B4D9-099C33137A29}"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tinuous Improvement with solid fill"/>
        </a:ext>
      </dgm:extLst>
    </dgm:pt>
    <dgm:pt modelId="{2E120B89-D79E-48FD-8341-9FED1C3E45D5}" type="pres">
      <dgm:prSet presAssocID="{040B6B0D-25BD-473C-B4D9-099C33137A29}" presName="iconSpace" presStyleCnt="0"/>
      <dgm:spPr/>
    </dgm:pt>
    <dgm:pt modelId="{D4CDC370-B9D4-404F-AEAA-64B4524DB098}" type="pres">
      <dgm:prSet presAssocID="{040B6B0D-25BD-473C-B4D9-099C33137A29}" presName="parTx" presStyleLbl="revTx" presStyleIdx="2" presStyleCnt="6">
        <dgm:presLayoutVars>
          <dgm:chMax val="0"/>
          <dgm:chPref val="0"/>
        </dgm:presLayoutVars>
      </dgm:prSet>
      <dgm:spPr/>
    </dgm:pt>
    <dgm:pt modelId="{923177EA-96CD-432A-9EE9-8B467E707E10}" type="pres">
      <dgm:prSet presAssocID="{040B6B0D-25BD-473C-B4D9-099C33137A29}" presName="txSpace" presStyleCnt="0"/>
      <dgm:spPr/>
    </dgm:pt>
    <dgm:pt modelId="{B3BD9926-47F1-45AE-B18F-D88F24B15AD2}" type="pres">
      <dgm:prSet presAssocID="{040B6B0D-25BD-473C-B4D9-099C33137A29}" presName="desTx" presStyleLbl="revTx" presStyleIdx="3" presStyleCnt="6">
        <dgm:presLayoutVars/>
      </dgm:prSet>
      <dgm:spPr/>
    </dgm:pt>
    <dgm:pt modelId="{98C2CC83-6A7F-2B46-A4E9-96C30898E836}" type="pres">
      <dgm:prSet presAssocID="{329C1D00-5FB5-4CE4-B11F-AF2E6B1DF1A3}" presName="sibTrans" presStyleCnt="0"/>
      <dgm:spPr/>
    </dgm:pt>
    <dgm:pt modelId="{D353504E-44D5-0446-A6F6-C64E9A1403A3}" type="pres">
      <dgm:prSet presAssocID="{F186AC68-6556-834E-8223-8A415C6C26AB}" presName="compNode" presStyleCnt="0"/>
      <dgm:spPr/>
    </dgm:pt>
    <dgm:pt modelId="{215937E6-1FF8-354D-97DC-CE70B548DFDE}" type="pres">
      <dgm:prSet presAssocID="{F186AC68-6556-834E-8223-8A415C6C26AB}"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yramid with levels with solid fill"/>
        </a:ext>
      </dgm:extLst>
    </dgm:pt>
    <dgm:pt modelId="{CE71B6A6-DC73-FE41-B2CE-440DF6B71723}" type="pres">
      <dgm:prSet presAssocID="{F186AC68-6556-834E-8223-8A415C6C26AB}" presName="iconSpace" presStyleCnt="0"/>
      <dgm:spPr/>
    </dgm:pt>
    <dgm:pt modelId="{5377A31E-9D04-024C-A954-8A7FDC7CCCD2}" type="pres">
      <dgm:prSet presAssocID="{F186AC68-6556-834E-8223-8A415C6C26AB}" presName="parTx" presStyleLbl="revTx" presStyleIdx="4" presStyleCnt="6">
        <dgm:presLayoutVars>
          <dgm:chMax val="0"/>
          <dgm:chPref val="0"/>
        </dgm:presLayoutVars>
      </dgm:prSet>
      <dgm:spPr/>
    </dgm:pt>
    <dgm:pt modelId="{B405ED50-98B6-5C4B-B08C-59CB14D3DB14}" type="pres">
      <dgm:prSet presAssocID="{F186AC68-6556-834E-8223-8A415C6C26AB}" presName="txSpace" presStyleCnt="0"/>
      <dgm:spPr/>
    </dgm:pt>
    <dgm:pt modelId="{B6431DDF-B20B-9543-A83E-835D61751E71}" type="pres">
      <dgm:prSet presAssocID="{F186AC68-6556-834E-8223-8A415C6C26AB}" presName="desTx" presStyleLbl="revTx" presStyleIdx="5" presStyleCnt="6">
        <dgm:presLayoutVars/>
      </dgm:prSet>
      <dgm:spPr/>
    </dgm:pt>
  </dgm:ptLst>
  <dgm:cxnLst>
    <dgm:cxn modelId="{5A9AC702-9198-4C23-9912-E1085BDBDB72}" srcId="{51BDAEC6-F488-45B4-82F6-DA2036E8A2EE}" destId="{040B6B0D-25BD-473C-B4D9-099C33137A29}" srcOrd="1" destOrd="0" parTransId="{702E3933-F58F-4CA6-A5ED-E24C9E7318DB}" sibTransId="{329C1D00-5FB5-4CE4-B11F-AF2E6B1DF1A3}"/>
    <dgm:cxn modelId="{91173810-389A-C747-B127-0B40E00F341E}" srcId="{F186AC68-6556-834E-8223-8A415C6C26AB}" destId="{59458719-0759-AF44-A4DF-D9C9846175A0}" srcOrd="0" destOrd="0" parTransId="{2C4641D3-6082-CF4B-9F9F-A0F53FB35E6F}" sibTransId="{ABAA19C3-EED4-0A44-846C-E4E9470B8B86}"/>
    <dgm:cxn modelId="{195D8118-BB2B-8E40-8505-AB548CDC3231}" type="presOf" srcId="{F186AC68-6556-834E-8223-8A415C6C26AB}" destId="{5377A31E-9D04-024C-A954-8A7FDC7CCCD2}" srcOrd="0" destOrd="0" presId="urn:microsoft.com/office/officeart/2018/2/layout/IconLabelDescriptionList"/>
    <dgm:cxn modelId="{A22FAF1D-06DA-3345-A6A5-5E63C3A63569}" type="presOf" srcId="{51BDAEC6-F488-45B4-82F6-DA2036E8A2EE}" destId="{311C7AA1-DC12-4349-B662-4136CCE35314}" srcOrd="0" destOrd="0" presId="urn:microsoft.com/office/officeart/2018/2/layout/IconLabelDescriptionList"/>
    <dgm:cxn modelId="{251BEC24-09E8-45A0-A031-C66CC4B1E321}" srcId="{51BDAEC6-F488-45B4-82F6-DA2036E8A2EE}" destId="{DF4BE310-E021-4A90-9CF2-3644F2C25AD0}" srcOrd="0" destOrd="0" parTransId="{812984E4-C956-4BDF-8015-78707258C7E1}" sibTransId="{2B182079-AEEF-4797-AE1B-6CD460DB8651}"/>
    <dgm:cxn modelId="{967C1B40-AD0D-2341-A11C-6EA9CA9C75CE}" type="presOf" srcId="{040B6B0D-25BD-473C-B4D9-099C33137A29}" destId="{D4CDC370-B9D4-404F-AEAA-64B4524DB098}" srcOrd="0" destOrd="0" presId="urn:microsoft.com/office/officeart/2018/2/layout/IconLabelDescriptionList"/>
    <dgm:cxn modelId="{3AA2F55B-6221-43D5-8365-CE4DDB6A8C84}" srcId="{040B6B0D-25BD-473C-B4D9-099C33137A29}" destId="{4BC40834-B007-48DE-8DCD-83F64C60F5DE}" srcOrd="0" destOrd="0" parTransId="{F5DE6765-2C11-4521-9CE8-98D44329C884}" sibTransId="{E245BEDB-38A6-4B6F-BB17-E219A27D976D}"/>
    <dgm:cxn modelId="{E892BD62-84F4-8648-89DB-7C7567D92A5F}" type="presOf" srcId="{59458719-0759-AF44-A4DF-D9C9846175A0}" destId="{B6431DDF-B20B-9543-A83E-835D61751E71}" srcOrd="0" destOrd="0" presId="urn:microsoft.com/office/officeart/2018/2/layout/IconLabelDescriptionList"/>
    <dgm:cxn modelId="{1EA23E68-02CE-5542-9D10-5BDDFC7E80A7}" srcId="{51BDAEC6-F488-45B4-82F6-DA2036E8A2EE}" destId="{F186AC68-6556-834E-8223-8A415C6C26AB}" srcOrd="2" destOrd="0" parTransId="{801071FD-5DB1-3840-9232-2D12D3A29D40}" sibTransId="{7C5FC458-A18B-3547-80A6-67C2078BB3D7}"/>
    <dgm:cxn modelId="{87C9BB98-2712-3A42-852A-7E2843DA63ED}" type="presOf" srcId="{DF4BE310-E021-4A90-9CF2-3644F2C25AD0}" destId="{018F63CD-A9F5-4811-ADB0-FC03E52FBB6C}" srcOrd="0" destOrd="0" presId="urn:microsoft.com/office/officeart/2018/2/layout/IconLabelDescriptionList"/>
    <dgm:cxn modelId="{E612FABC-3662-4B48-BFCB-F3CD4E57A74D}" srcId="{DF4BE310-E021-4A90-9CF2-3644F2C25AD0}" destId="{1778E74C-42AA-4710-8C30-1FFCA2092946}" srcOrd="0" destOrd="0" parTransId="{15B59C4F-B6A6-4533-A27E-3551E223A623}" sibTransId="{9D4DB11E-6D5A-461E-9CEF-4B2E0A66148E}"/>
    <dgm:cxn modelId="{593D4BBD-3EF9-9F49-82F9-0E4140F3BA7D}" type="presOf" srcId="{1778E74C-42AA-4710-8C30-1FFCA2092946}" destId="{55755667-1914-49F9-B9D3-3E01082AF867}" srcOrd="0" destOrd="0" presId="urn:microsoft.com/office/officeart/2018/2/layout/IconLabelDescriptionList"/>
    <dgm:cxn modelId="{204461F2-FBCC-0E41-A495-9D29A211765E}" type="presOf" srcId="{4BC40834-B007-48DE-8DCD-83F64C60F5DE}" destId="{B3BD9926-47F1-45AE-B18F-D88F24B15AD2}" srcOrd="0" destOrd="0" presId="urn:microsoft.com/office/officeart/2018/2/layout/IconLabelDescriptionList"/>
    <dgm:cxn modelId="{4732108A-8F14-7E48-A8AA-41BC65F9DF21}" type="presParOf" srcId="{311C7AA1-DC12-4349-B662-4136CCE35314}" destId="{8FBA7DAA-8094-4F54-B41C-767D66109867}" srcOrd="0" destOrd="0" presId="urn:microsoft.com/office/officeart/2018/2/layout/IconLabelDescriptionList"/>
    <dgm:cxn modelId="{0C56D709-EEC2-194C-9397-D97A381B2B8E}" type="presParOf" srcId="{8FBA7DAA-8094-4F54-B41C-767D66109867}" destId="{0DB8E243-AD50-4EDC-A53F-4BEFEC783BEB}" srcOrd="0" destOrd="0" presId="urn:microsoft.com/office/officeart/2018/2/layout/IconLabelDescriptionList"/>
    <dgm:cxn modelId="{0FA21EA1-7AF7-A047-AC5E-29ADD84AE104}" type="presParOf" srcId="{8FBA7DAA-8094-4F54-B41C-767D66109867}" destId="{C0E24D5C-4D95-42B9-85C6-91AFF5DE0593}" srcOrd="1" destOrd="0" presId="urn:microsoft.com/office/officeart/2018/2/layout/IconLabelDescriptionList"/>
    <dgm:cxn modelId="{B25B53C9-9AA7-7641-9300-69342325E338}" type="presParOf" srcId="{8FBA7DAA-8094-4F54-B41C-767D66109867}" destId="{018F63CD-A9F5-4811-ADB0-FC03E52FBB6C}" srcOrd="2" destOrd="0" presId="urn:microsoft.com/office/officeart/2018/2/layout/IconLabelDescriptionList"/>
    <dgm:cxn modelId="{F773EC74-177A-1047-B95A-54BE2FABC82C}" type="presParOf" srcId="{8FBA7DAA-8094-4F54-B41C-767D66109867}" destId="{86E03757-0CA6-4D4D-A1F9-6C067E1371F4}" srcOrd="3" destOrd="0" presId="urn:microsoft.com/office/officeart/2018/2/layout/IconLabelDescriptionList"/>
    <dgm:cxn modelId="{4050F1E1-7955-4D45-99D2-2595479DB0D9}" type="presParOf" srcId="{8FBA7DAA-8094-4F54-B41C-767D66109867}" destId="{55755667-1914-49F9-B9D3-3E01082AF867}" srcOrd="4" destOrd="0" presId="urn:microsoft.com/office/officeart/2018/2/layout/IconLabelDescriptionList"/>
    <dgm:cxn modelId="{9AF02789-136D-1E41-B2E8-667F3CD90DB4}" type="presParOf" srcId="{311C7AA1-DC12-4349-B662-4136CCE35314}" destId="{102EA529-FC59-415E-A22E-7BD0C4E26344}" srcOrd="1" destOrd="0" presId="urn:microsoft.com/office/officeart/2018/2/layout/IconLabelDescriptionList"/>
    <dgm:cxn modelId="{07265FAA-CA7A-CF49-A259-84BCADCCB554}" type="presParOf" srcId="{311C7AA1-DC12-4349-B662-4136CCE35314}" destId="{67A394FD-9518-416D-8B8D-9CC91F82526E}" srcOrd="2" destOrd="0" presId="urn:microsoft.com/office/officeart/2018/2/layout/IconLabelDescriptionList"/>
    <dgm:cxn modelId="{D1FCE2FD-D52A-844A-BEDD-80B3FB03230C}" type="presParOf" srcId="{67A394FD-9518-416D-8B8D-9CC91F82526E}" destId="{39AF9BBE-DE6E-4B72-ABB7-357AF96AB8AE}" srcOrd="0" destOrd="0" presId="urn:microsoft.com/office/officeart/2018/2/layout/IconLabelDescriptionList"/>
    <dgm:cxn modelId="{DBFF8D3F-E05B-4445-B50B-E469C5575507}" type="presParOf" srcId="{67A394FD-9518-416D-8B8D-9CC91F82526E}" destId="{2E120B89-D79E-48FD-8341-9FED1C3E45D5}" srcOrd="1" destOrd="0" presId="urn:microsoft.com/office/officeart/2018/2/layout/IconLabelDescriptionList"/>
    <dgm:cxn modelId="{FCD5E690-9CEC-3548-BCDC-8CF3C41EED67}" type="presParOf" srcId="{67A394FD-9518-416D-8B8D-9CC91F82526E}" destId="{D4CDC370-B9D4-404F-AEAA-64B4524DB098}" srcOrd="2" destOrd="0" presId="urn:microsoft.com/office/officeart/2018/2/layout/IconLabelDescriptionList"/>
    <dgm:cxn modelId="{79C31A35-09DC-B344-966F-1E7A07095499}" type="presParOf" srcId="{67A394FD-9518-416D-8B8D-9CC91F82526E}" destId="{923177EA-96CD-432A-9EE9-8B467E707E10}" srcOrd="3" destOrd="0" presId="urn:microsoft.com/office/officeart/2018/2/layout/IconLabelDescriptionList"/>
    <dgm:cxn modelId="{B846E68F-3BA0-8B4F-914B-473F6C25DD0B}" type="presParOf" srcId="{67A394FD-9518-416D-8B8D-9CC91F82526E}" destId="{B3BD9926-47F1-45AE-B18F-D88F24B15AD2}" srcOrd="4" destOrd="0" presId="urn:microsoft.com/office/officeart/2018/2/layout/IconLabelDescriptionList"/>
    <dgm:cxn modelId="{3755876F-AD84-E04A-8ECF-1281BCAFB596}" type="presParOf" srcId="{311C7AA1-DC12-4349-B662-4136CCE35314}" destId="{98C2CC83-6A7F-2B46-A4E9-96C30898E836}" srcOrd="3" destOrd="0" presId="urn:microsoft.com/office/officeart/2018/2/layout/IconLabelDescriptionList"/>
    <dgm:cxn modelId="{15EC4EA8-7762-4B41-B0A7-4F254644EFA1}" type="presParOf" srcId="{311C7AA1-DC12-4349-B662-4136CCE35314}" destId="{D353504E-44D5-0446-A6F6-C64E9A1403A3}" srcOrd="4" destOrd="0" presId="urn:microsoft.com/office/officeart/2018/2/layout/IconLabelDescriptionList"/>
    <dgm:cxn modelId="{E266F1CB-3A9B-1946-AE23-CF120B4E1F46}" type="presParOf" srcId="{D353504E-44D5-0446-A6F6-C64E9A1403A3}" destId="{215937E6-1FF8-354D-97DC-CE70B548DFDE}" srcOrd="0" destOrd="0" presId="urn:microsoft.com/office/officeart/2018/2/layout/IconLabelDescriptionList"/>
    <dgm:cxn modelId="{C69471F2-DE97-6848-8C5E-0EEAB9704BE7}" type="presParOf" srcId="{D353504E-44D5-0446-A6F6-C64E9A1403A3}" destId="{CE71B6A6-DC73-FE41-B2CE-440DF6B71723}" srcOrd="1" destOrd="0" presId="urn:microsoft.com/office/officeart/2018/2/layout/IconLabelDescriptionList"/>
    <dgm:cxn modelId="{98ADBD69-1951-644F-B9DD-F90997FAD52A}" type="presParOf" srcId="{D353504E-44D5-0446-A6F6-C64E9A1403A3}" destId="{5377A31E-9D04-024C-A954-8A7FDC7CCCD2}" srcOrd="2" destOrd="0" presId="urn:microsoft.com/office/officeart/2018/2/layout/IconLabelDescriptionList"/>
    <dgm:cxn modelId="{BA9BA28A-D537-A748-B110-B22FD3FD4BF0}" type="presParOf" srcId="{D353504E-44D5-0446-A6F6-C64E9A1403A3}" destId="{B405ED50-98B6-5C4B-B08C-59CB14D3DB14}" srcOrd="3" destOrd="0" presId="urn:microsoft.com/office/officeart/2018/2/layout/IconLabelDescriptionList"/>
    <dgm:cxn modelId="{FC5B30A3-993A-2E46-BD11-DC37A1E70BB9}" type="presParOf" srcId="{D353504E-44D5-0446-A6F6-C64E9A1403A3}" destId="{B6431DDF-B20B-9543-A83E-835D61751E71}"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079CE-A0E0-0A41-AD7C-055BEBA31187}">
      <dsp:nvSpPr>
        <dsp:cNvPr id="0" name=""/>
        <dsp:cNvSpPr/>
      </dsp:nvSpPr>
      <dsp:spPr>
        <a:xfrm>
          <a:off x="133312" y="2139354"/>
          <a:ext cx="1975202" cy="650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Identify</a:t>
          </a:r>
        </a:p>
      </dsp:txBody>
      <dsp:txXfrm>
        <a:off x="133312" y="2139354"/>
        <a:ext cx="1975202" cy="650918"/>
      </dsp:txXfrm>
    </dsp:sp>
    <dsp:sp modelId="{670C63B3-8ED5-B844-A7F0-2BCCB9FEC9D2}">
      <dsp:nvSpPr>
        <dsp:cNvPr id="0" name=""/>
        <dsp:cNvSpPr/>
      </dsp:nvSpPr>
      <dsp:spPr>
        <a:xfrm>
          <a:off x="173823" y="3850007"/>
          <a:ext cx="1975202" cy="2199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kern="1200" dirty="0">
              <a:solidFill>
                <a:schemeClr val="bg1"/>
              </a:solidFill>
              <a:effectLst/>
              <a:latin typeface="+mn-lt"/>
              <a:ea typeface="+mn-ea"/>
              <a:cs typeface="+mn-cs"/>
            </a:rPr>
            <a:t>What executives and senior managers at state transportation agencies need to know about managing the confluence of transportation OT and IT cybersecurity risks</a:t>
          </a:r>
          <a:endParaRPr lang="en-US" sz="1800" kern="1200" dirty="0">
            <a:solidFill>
              <a:schemeClr val="bg1"/>
            </a:solidFill>
          </a:endParaRPr>
        </a:p>
      </dsp:txBody>
      <dsp:txXfrm>
        <a:off x="173823" y="3850007"/>
        <a:ext cx="1975202" cy="2199584"/>
      </dsp:txXfrm>
    </dsp:sp>
    <dsp:sp modelId="{5917A81F-F7DE-D34B-BF96-DF89A21F275E}">
      <dsp:nvSpPr>
        <dsp:cNvPr id="0" name=""/>
        <dsp:cNvSpPr/>
      </dsp:nvSpPr>
      <dsp:spPr>
        <a:xfrm>
          <a:off x="131067" y="1941385"/>
          <a:ext cx="157118" cy="15711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781D89D-B049-254F-A404-8E48B55B8874}">
      <dsp:nvSpPr>
        <dsp:cNvPr id="0" name=""/>
        <dsp:cNvSpPr/>
      </dsp:nvSpPr>
      <dsp:spPr>
        <a:xfrm>
          <a:off x="241050" y="1721419"/>
          <a:ext cx="157118" cy="15711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082D461-DC5A-4949-BC01-FF10ADC5FFC5}">
      <dsp:nvSpPr>
        <dsp:cNvPr id="0" name=""/>
        <dsp:cNvSpPr/>
      </dsp:nvSpPr>
      <dsp:spPr>
        <a:xfrm>
          <a:off x="505009" y="1765412"/>
          <a:ext cx="246900" cy="24690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23AE63-96CE-CB4D-AD84-7F46108BFCCE}">
      <dsp:nvSpPr>
        <dsp:cNvPr id="0" name=""/>
        <dsp:cNvSpPr/>
      </dsp:nvSpPr>
      <dsp:spPr>
        <a:xfrm>
          <a:off x="724975" y="1523450"/>
          <a:ext cx="157118" cy="15711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52CAD4D-B294-6349-822C-E210A7CDE4EF}">
      <dsp:nvSpPr>
        <dsp:cNvPr id="0" name=""/>
        <dsp:cNvSpPr/>
      </dsp:nvSpPr>
      <dsp:spPr>
        <a:xfrm>
          <a:off x="1010930" y="1435464"/>
          <a:ext cx="157118" cy="157118"/>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576634B-D79E-3342-9E38-16ED4D638ABD}">
      <dsp:nvSpPr>
        <dsp:cNvPr id="0" name=""/>
        <dsp:cNvSpPr/>
      </dsp:nvSpPr>
      <dsp:spPr>
        <a:xfrm>
          <a:off x="1362875" y="1589440"/>
          <a:ext cx="157118" cy="15711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70E6972-C69E-B54F-9B3D-E0159F1F0FEC}">
      <dsp:nvSpPr>
        <dsp:cNvPr id="0" name=""/>
        <dsp:cNvSpPr/>
      </dsp:nvSpPr>
      <dsp:spPr>
        <a:xfrm>
          <a:off x="1582841" y="1699423"/>
          <a:ext cx="246900" cy="24690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BC7851-80C9-3442-B51B-B29C9DD7D38C}">
      <dsp:nvSpPr>
        <dsp:cNvPr id="0" name=""/>
        <dsp:cNvSpPr/>
      </dsp:nvSpPr>
      <dsp:spPr>
        <a:xfrm>
          <a:off x="1890793" y="1941385"/>
          <a:ext cx="157118" cy="1571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F6F4023-3806-6547-B77C-94D88B9C7485}">
      <dsp:nvSpPr>
        <dsp:cNvPr id="0" name=""/>
        <dsp:cNvSpPr/>
      </dsp:nvSpPr>
      <dsp:spPr>
        <a:xfrm>
          <a:off x="2022772" y="2183347"/>
          <a:ext cx="157118" cy="15711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E7278D-0AF4-3449-8076-F99CC19D68C1}">
      <dsp:nvSpPr>
        <dsp:cNvPr id="0" name=""/>
        <dsp:cNvSpPr/>
      </dsp:nvSpPr>
      <dsp:spPr>
        <a:xfrm>
          <a:off x="878951" y="1721419"/>
          <a:ext cx="404018" cy="404018"/>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E80EF4C-55BE-D74A-9E09-657889428B2F}">
      <dsp:nvSpPr>
        <dsp:cNvPr id="0" name=""/>
        <dsp:cNvSpPr/>
      </dsp:nvSpPr>
      <dsp:spPr>
        <a:xfrm>
          <a:off x="21084" y="2557289"/>
          <a:ext cx="157118" cy="15711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3901C4F-FED1-BE4F-B8C9-FFB22561BD85}">
      <dsp:nvSpPr>
        <dsp:cNvPr id="0" name=""/>
        <dsp:cNvSpPr/>
      </dsp:nvSpPr>
      <dsp:spPr>
        <a:xfrm>
          <a:off x="153064" y="2755258"/>
          <a:ext cx="246900" cy="24690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0781547-946D-AE47-AAFF-580A5CBDCB33}">
      <dsp:nvSpPr>
        <dsp:cNvPr id="0" name=""/>
        <dsp:cNvSpPr/>
      </dsp:nvSpPr>
      <dsp:spPr>
        <a:xfrm>
          <a:off x="483012" y="2931230"/>
          <a:ext cx="359127" cy="359127"/>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86E0D93-E5BE-814E-A61A-EF64E4508423}">
      <dsp:nvSpPr>
        <dsp:cNvPr id="0" name=""/>
        <dsp:cNvSpPr/>
      </dsp:nvSpPr>
      <dsp:spPr>
        <a:xfrm>
          <a:off x="944940" y="3217186"/>
          <a:ext cx="157118" cy="15711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A30C3B-6AAF-D547-A03E-8215BF3B06D3}">
      <dsp:nvSpPr>
        <dsp:cNvPr id="0" name=""/>
        <dsp:cNvSpPr/>
      </dsp:nvSpPr>
      <dsp:spPr>
        <a:xfrm>
          <a:off x="1032927" y="2931230"/>
          <a:ext cx="246900" cy="246900"/>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56C19A6-EFED-6149-A378-F31F15A949A3}">
      <dsp:nvSpPr>
        <dsp:cNvPr id="0" name=""/>
        <dsp:cNvSpPr/>
      </dsp:nvSpPr>
      <dsp:spPr>
        <a:xfrm>
          <a:off x="1252892" y="3239182"/>
          <a:ext cx="157118" cy="15711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8EBC7D3-B01E-9446-944A-BFEA489FE9D3}">
      <dsp:nvSpPr>
        <dsp:cNvPr id="0" name=""/>
        <dsp:cNvSpPr/>
      </dsp:nvSpPr>
      <dsp:spPr>
        <a:xfrm>
          <a:off x="1450861" y="2887237"/>
          <a:ext cx="359127" cy="35912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7E70CC7-ADD1-1247-8839-760AEFB1E55E}">
      <dsp:nvSpPr>
        <dsp:cNvPr id="0" name=""/>
        <dsp:cNvSpPr/>
      </dsp:nvSpPr>
      <dsp:spPr>
        <a:xfrm>
          <a:off x="1934786" y="2799251"/>
          <a:ext cx="246900" cy="24690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763133F-9E92-DB4B-9C7D-6E8C6C58932C}">
      <dsp:nvSpPr>
        <dsp:cNvPr id="0" name=""/>
        <dsp:cNvSpPr/>
      </dsp:nvSpPr>
      <dsp:spPr>
        <a:xfrm>
          <a:off x="2181686" y="1765046"/>
          <a:ext cx="725110" cy="1384315"/>
        </a:xfrm>
        <a:prstGeom prst="chevron">
          <a:avLst>
            <a:gd name="adj" fmla="val 623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51D8DB7-B689-4249-AA4D-35385EEF459F}">
      <dsp:nvSpPr>
        <dsp:cNvPr id="0" name=""/>
        <dsp:cNvSpPr/>
      </dsp:nvSpPr>
      <dsp:spPr>
        <a:xfrm>
          <a:off x="2906797" y="1765719"/>
          <a:ext cx="1977575" cy="1384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Font typeface="Arial" panose="020B0604020202020204" pitchFamily="34" charset="0"/>
            <a:buNone/>
          </a:pPr>
          <a:r>
            <a:rPr lang="en-US" sz="2900" kern="1200" dirty="0">
              <a:solidFill>
                <a:schemeClr val="bg1"/>
              </a:solidFill>
            </a:rPr>
            <a:t>Classify</a:t>
          </a:r>
        </a:p>
      </dsp:txBody>
      <dsp:txXfrm>
        <a:off x="2906797" y="1765719"/>
        <a:ext cx="1977575" cy="1384302"/>
      </dsp:txXfrm>
    </dsp:sp>
    <dsp:sp modelId="{C18D1ADD-2DCA-D249-A8C3-0BF83B0A8951}">
      <dsp:nvSpPr>
        <dsp:cNvPr id="0" name=""/>
        <dsp:cNvSpPr/>
      </dsp:nvSpPr>
      <dsp:spPr>
        <a:xfrm>
          <a:off x="2906797" y="3839782"/>
          <a:ext cx="1977575" cy="1219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effectLst/>
              <a:latin typeface="+mn-lt"/>
              <a:ea typeface="+mn-ea"/>
              <a:cs typeface="+mn-cs"/>
            </a:rPr>
            <a:t>Transportation functions, services, and assets that may be targets of cyberattacks and cyber incidents</a:t>
          </a:r>
          <a:endParaRPr lang="en-US" sz="1800" kern="1200" dirty="0">
            <a:solidFill>
              <a:schemeClr val="bg1"/>
            </a:solidFill>
          </a:endParaRPr>
        </a:p>
      </dsp:txBody>
      <dsp:txXfrm>
        <a:off x="2906797" y="3839782"/>
        <a:ext cx="1977575" cy="1219504"/>
      </dsp:txXfrm>
    </dsp:sp>
    <dsp:sp modelId="{0E3E256B-6589-5342-94B6-ABDBDC3F8200}">
      <dsp:nvSpPr>
        <dsp:cNvPr id="0" name=""/>
        <dsp:cNvSpPr/>
      </dsp:nvSpPr>
      <dsp:spPr>
        <a:xfrm>
          <a:off x="4884373" y="1765046"/>
          <a:ext cx="725110" cy="1384315"/>
        </a:xfrm>
        <a:prstGeom prst="chevron">
          <a:avLst>
            <a:gd name="adj" fmla="val 623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56D182C-8434-EB49-A21B-7EB4738D4980}">
      <dsp:nvSpPr>
        <dsp:cNvPr id="0" name=""/>
        <dsp:cNvSpPr/>
      </dsp:nvSpPr>
      <dsp:spPr>
        <a:xfrm>
          <a:off x="5609484" y="1765719"/>
          <a:ext cx="1977575" cy="1384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Develop</a:t>
          </a:r>
        </a:p>
      </dsp:txBody>
      <dsp:txXfrm>
        <a:off x="5609484" y="1765719"/>
        <a:ext cx="1977575" cy="1384302"/>
      </dsp:txXfrm>
    </dsp:sp>
    <dsp:sp modelId="{53FC5E6B-D57B-044C-8B6C-7F03F8CEDCBD}">
      <dsp:nvSpPr>
        <dsp:cNvPr id="0" name=""/>
        <dsp:cNvSpPr/>
      </dsp:nvSpPr>
      <dsp:spPr>
        <a:xfrm>
          <a:off x="5609484" y="3687075"/>
          <a:ext cx="1977575" cy="1219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solidFill>
                <a:schemeClr val="bg1"/>
              </a:solidFill>
            </a:rPr>
            <a:t>Easy-to-use Guide that enables </a:t>
          </a:r>
          <a:r>
            <a:rPr lang="en-US" sz="1800" kern="1200" dirty="0">
              <a:solidFill>
                <a:schemeClr val="bg1"/>
              </a:solidFill>
              <a:effectLst/>
              <a:latin typeface="+mn-lt"/>
              <a:ea typeface="+mn-ea"/>
              <a:cs typeface="+mn-cs"/>
            </a:rPr>
            <a:t>state transportation agency executives and senior managers </a:t>
          </a:r>
          <a:r>
            <a:rPr lang="en-US" sz="1800" kern="1200" dirty="0">
              <a:solidFill>
                <a:schemeClr val="bg1"/>
              </a:solidFill>
            </a:rPr>
            <a:t>to</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chemeClr val="bg1"/>
              </a:solidFill>
              <a:effectLst/>
              <a:latin typeface="+mn-lt"/>
              <a:ea typeface="+mn-ea"/>
              <a:cs typeface="+mn-cs"/>
            </a:rPr>
            <a:t>assess, classify, and respond to transportation system cybersecurity risks</a:t>
          </a:r>
          <a:endParaRPr lang="en-US" sz="1800" kern="1200" dirty="0">
            <a:solidFill>
              <a:schemeClr val="bg1"/>
            </a:solidFill>
          </a:endParaRPr>
        </a:p>
      </dsp:txBody>
      <dsp:txXfrm>
        <a:off x="5609484" y="3687075"/>
        <a:ext cx="1977575" cy="1219504"/>
      </dsp:txXfrm>
    </dsp:sp>
    <dsp:sp modelId="{BB9EBBEB-BA10-F54C-9F29-FAFF045689C4}">
      <dsp:nvSpPr>
        <dsp:cNvPr id="0" name=""/>
        <dsp:cNvSpPr/>
      </dsp:nvSpPr>
      <dsp:spPr>
        <a:xfrm>
          <a:off x="7587059" y="1765046"/>
          <a:ext cx="725110" cy="1384315"/>
        </a:xfrm>
        <a:prstGeom prst="chevron">
          <a:avLst>
            <a:gd name="adj" fmla="val 6231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73D21A-6FC1-E047-AF7E-AA07104ACA87}">
      <dsp:nvSpPr>
        <dsp:cNvPr id="0" name=""/>
        <dsp:cNvSpPr/>
      </dsp:nvSpPr>
      <dsp:spPr>
        <a:xfrm>
          <a:off x="8312170" y="1765719"/>
          <a:ext cx="1977575" cy="1384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Verify</a:t>
          </a:r>
        </a:p>
      </dsp:txBody>
      <dsp:txXfrm>
        <a:off x="8312170" y="1765719"/>
        <a:ext cx="1977575" cy="1384302"/>
      </dsp:txXfrm>
    </dsp:sp>
    <dsp:sp modelId="{8A658FFD-4684-2B45-BD12-B942788DE389}">
      <dsp:nvSpPr>
        <dsp:cNvPr id="0" name=""/>
        <dsp:cNvSpPr/>
      </dsp:nvSpPr>
      <dsp:spPr>
        <a:xfrm>
          <a:off x="8312170" y="3458784"/>
          <a:ext cx="1977575" cy="1478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kern="1200" dirty="0">
              <a:solidFill>
                <a:schemeClr val="bg1"/>
              </a:solidFill>
            </a:rPr>
            <a:t>Guide is addressing the needs of users through stakeholder engagement.</a:t>
          </a:r>
        </a:p>
      </dsp:txBody>
      <dsp:txXfrm>
        <a:off x="8312170" y="3458784"/>
        <a:ext cx="1977575" cy="1478161"/>
      </dsp:txXfrm>
    </dsp:sp>
    <dsp:sp modelId="{26C1C9FE-AA7F-9240-9415-8FEFC7228D46}">
      <dsp:nvSpPr>
        <dsp:cNvPr id="0" name=""/>
        <dsp:cNvSpPr/>
      </dsp:nvSpPr>
      <dsp:spPr>
        <a:xfrm>
          <a:off x="10289745" y="1765046"/>
          <a:ext cx="725110" cy="1384315"/>
        </a:xfrm>
        <a:prstGeom prst="chevron">
          <a:avLst>
            <a:gd name="adj" fmla="val 6231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271949B-1DD7-9045-87CB-31AA98E49ED3}">
      <dsp:nvSpPr>
        <dsp:cNvPr id="0" name=""/>
        <dsp:cNvSpPr/>
      </dsp:nvSpPr>
      <dsp:spPr>
        <a:xfrm>
          <a:off x="11163174" y="1666840"/>
          <a:ext cx="1680939" cy="1680939"/>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Deliver</a:t>
          </a:r>
        </a:p>
      </dsp:txBody>
      <dsp:txXfrm>
        <a:off x="11409342" y="1913008"/>
        <a:ext cx="1188603" cy="1188603"/>
      </dsp:txXfrm>
    </dsp:sp>
    <dsp:sp modelId="{38099815-C86A-8647-9D9F-90A17FF091BD}">
      <dsp:nvSpPr>
        <dsp:cNvPr id="0" name=""/>
        <dsp:cNvSpPr/>
      </dsp:nvSpPr>
      <dsp:spPr>
        <a:xfrm>
          <a:off x="11014856" y="3534991"/>
          <a:ext cx="1977575" cy="1559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kern="1200" dirty="0">
              <a:solidFill>
                <a:schemeClr val="bg1"/>
              </a:solidFill>
            </a:rPr>
            <a:t>Guide, first in a draft and then a final version, ensuring usability and buy-in from participants.</a:t>
          </a:r>
        </a:p>
      </dsp:txBody>
      <dsp:txXfrm>
        <a:off x="11014856" y="3534991"/>
        <a:ext cx="1977575" cy="15597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8E243-AD50-4EDC-A53F-4BEFEC783BEB}">
      <dsp:nvSpPr>
        <dsp:cNvPr id="0" name=""/>
        <dsp:cNvSpPr/>
      </dsp:nvSpPr>
      <dsp:spPr>
        <a:xfrm>
          <a:off x="4790" y="496912"/>
          <a:ext cx="1364343" cy="136434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18F63CD-A9F5-4811-ADB0-FC03E52FBB6C}">
      <dsp:nvSpPr>
        <dsp:cNvPr id="0" name=""/>
        <dsp:cNvSpPr/>
      </dsp:nvSpPr>
      <dsp:spPr>
        <a:xfrm>
          <a:off x="4790" y="2057713"/>
          <a:ext cx="3898125" cy="148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dirty="0">
              <a:solidFill>
                <a:schemeClr val="bg1"/>
              </a:solidFill>
            </a:rPr>
            <a:t>CEOs must manage Cybersecurity for their Agency - Cannot delegate or outsource leadership</a:t>
          </a:r>
        </a:p>
      </dsp:txBody>
      <dsp:txXfrm>
        <a:off x="4790" y="2057713"/>
        <a:ext cx="3898125" cy="1488375"/>
      </dsp:txXfrm>
    </dsp:sp>
    <dsp:sp modelId="{55755667-1914-49F9-B9D3-3E01082AF867}">
      <dsp:nvSpPr>
        <dsp:cNvPr id="0" name=""/>
        <dsp:cNvSpPr/>
      </dsp:nvSpPr>
      <dsp:spPr>
        <a:xfrm>
          <a:off x="4790" y="3637464"/>
          <a:ext cx="3898125" cy="1428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solidFill>
                <a:schemeClr val="bg1"/>
              </a:solidFill>
            </a:rPr>
            <a:t>CEOs must have awareness of their agency’s posture and provide clear direction to lead their agency toward improving their protection procedures and risk management processes.</a:t>
          </a:r>
        </a:p>
      </dsp:txBody>
      <dsp:txXfrm>
        <a:off x="4790" y="3637464"/>
        <a:ext cx="3898125" cy="1428222"/>
      </dsp:txXfrm>
    </dsp:sp>
    <dsp:sp modelId="{39AF9BBE-DE6E-4B72-ABB7-357AF96AB8AE}">
      <dsp:nvSpPr>
        <dsp:cNvPr id="0" name=""/>
        <dsp:cNvSpPr/>
      </dsp:nvSpPr>
      <dsp:spPr>
        <a:xfrm>
          <a:off x="4585087" y="496912"/>
          <a:ext cx="1364343" cy="136434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4CDC370-B9D4-404F-AEAA-64B4524DB098}">
      <dsp:nvSpPr>
        <dsp:cNvPr id="0" name=""/>
        <dsp:cNvSpPr/>
      </dsp:nvSpPr>
      <dsp:spPr>
        <a:xfrm>
          <a:off x="4585087" y="2057713"/>
          <a:ext cx="3898125" cy="148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dirty="0">
              <a:solidFill>
                <a:schemeClr val="bg1"/>
              </a:solidFill>
            </a:rPr>
            <a:t>Managing Cybersecurity Risk is a Dynamic, Ongoing Process and not a static destination to be achieved</a:t>
          </a:r>
        </a:p>
      </dsp:txBody>
      <dsp:txXfrm>
        <a:off x="4585087" y="2057713"/>
        <a:ext cx="3898125" cy="1488375"/>
      </dsp:txXfrm>
    </dsp:sp>
    <dsp:sp modelId="{B3BD9926-47F1-45AE-B18F-D88F24B15AD2}">
      <dsp:nvSpPr>
        <dsp:cNvPr id="0" name=""/>
        <dsp:cNvSpPr/>
      </dsp:nvSpPr>
      <dsp:spPr>
        <a:xfrm>
          <a:off x="4585087" y="3637464"/>
          <a:ext cx="3898125" cy="1428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solidFill>
                <a:schemeClr val="bg1"/>
              </a:solidFill>
            </a:rPr>
            <a:t>Intersection of cybersecurity best practices and chief executive-level management functions for key OT assets and operations to identify and address gaps.</a:t>
          </a:r>
        </a:p>
      </dsp:txBody>
      <dsp:txXfrm>
        <a:off x="4585087" y="3637464"/>
        <a:ext cx="3898125" cy="1428222"/>
      </dsp:txXfrm>
    </dsp:sp>
    <dsp:sp modelId="{215937E6-1FF8-354D-97DC-CE70B548DFDE}">
      <dsp:nvSpPr>
        <dsp:cNvPr id="0" name=""/>
        <dsp:cNvSpPr/>
      </dsp:nvSpPr>
      <dsp:spPr>
        <a:xfrm>
          <a:off x="9165383" y="496912"/>
          <a:ext cx="1364343" cy="136434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377A31E-9D04-024C-A954-8A7FDC7CCCD2}">
      <dsp:nvSpPr>
        <dsp:cNvPr id="0" name=""/>
        <dsp:cNvSpPr/>
      </dsp:nvSpPr>
      <dsp:spPr>
        <a:xfrm>
          <a:off x="9165383" y="2057713"/>
          <a:ext cx="3898125" cy="148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dirty="0">
              <a:solidFill>
                <a:schemeClr val="bg1"/>
              </a:solidFill>
            </a:rPr>
            <a:t>Cybersecurity Risk Represents a Critical Threat to State DOTs</a:t>
          </a:r>
        </a:p>
      </dsp:txBody>
      <dsp:txXfrm>
        <a:off x="9165383" y="2057713"/>
        <a:ext cx="3898125" cy="1488375"/>
      </dsp:txXfrm>
    </dsp:sp>
    <dsp:sp modelId="{B6431DDF-B20B-9543-A83E-835D61751E71}">
      <dsp:nvSpPr>
        <dsp:cNvPr id="0" name=""/>
        <dsp:cNvSpPr/>
      </dsp:nvSpPr>
      <dsp:spPr>
        <a:xfrm>
          <a:off x="9165383" y="3637464"/>
          <a:ext cx="3898125" cy="1428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solidFill>
                <a:schemeClr val="bg1"/>
              </a:solidFill>
            </a:rPr>
            <a:t>Implement process and assess using capability maturity model (CMM). Will provide CEOs what their current state of cybersecurity capabilities and help set agency objectives.</a:t>
          </a:r>
        </a:p>
      </dsp:txBody>
      <dsp:txXfrm>
        <a:off x="9165383" y="3637464"/>
        <a:ext cx="3898125" cy="1428222"/>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29292E-8E4F-4BF3-8652-746C41F3F2CC}" type="datetimeFigureOut">
              <a:rPr lang="en-US" smtClean="0"/>
              <a:t>5/2/2023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55482B-E8C4-4515-957A-05DBD119DB90}" type="slidenum">
              <a:rPr lang="en-US" smtClean="0"/>
              <a:t>‹#›</a:t>
            </a:fld>
            <a:endParaRPr lang="en-US" dirty="0"/>
          </a:p>
        </p:txBody>
      </p:sp>
    </p:spTree>
    <p:extLst>
      <p:ext uri="{BB962C8B-B14F-4D97-AF65-F5344CB8AC3E}">
        <p14:creationId xmlns:p14="http://schemas.microsoft.com/office/powerpoint/2010/main" val="9456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21722D-20BB-409F-8B0B-E44C5CB55357}" type="datetimeFigureOut">
              <a:rPr lang="en-US" smtClean="0"/>
              <a:t>5/2/2023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02036B-E434-4D9D-AE07-17067B549135}" type="slidenum">
              <a:rPr lang="en-US" smtClean="0"/>
              <a:t>‹#›</a:t>
            </a:fld>
            <a:endParaRPr lang="en-US" dirty="0"/>
          </a:p>
        </p:txBody>
      </p:sp>
    </p:spTree>
    <p:extLst>
      <p:ext uri="{BB962C8B-B14F-4D97-AF65-F5344CB8AC3E}">
        <p14:creationId xmlns:p14="http://schemas.microsoft.com/office/powerpoint/2010/main" val="71243913"/>
      </p:ext>
    </p:extLst>
  </p:cSld>
  <p:clrMap bg1="lt1" tx1="dk1" bg2="lt2" tx2="dk2" accent1="accent1" accent2="accent2" accent3="accent3" accent4="accent4" accent5="accent5" accent6="accent6" hlink="hlink" folHlink="folHlink"/>
  <p:notesStyle>
    <a:lvl1pPr marL="0" algn="l" defTabSz="1306155" rtl="0" eaLnBrk="1" latinLnBrk="0" hangingPunct="1">
      <a:defRPr sz="1700" kern="1200">
        <a:solidFill>
          <a:schemeClr val="tx1"/>
        </a:solidFill>
        <a:latin typeface="+mn-lt"/>
        <a:ea typeface="+mn-ea"/>
        <a:cs typeface="+mn-cs"/>
      </a:defRPr>
    </a:lvl1pPr>
    <a:lvl2pPr marL="653077" algn="l" defTabSz="1306155" rtl="0" eaLnBrk="1" latinLnBrk="0" hangingPunct="1">
      <a:defRPr sz="1700" kern="1200">
        <a:solidFill>
          <a:schemeClr val="tx1"/>
        </a:solidFill>
        <a:latin typeface="+mn-lt"/>
        <a:ea typeface="+mn-ea"/>
        <a:cs typeface="+mn-cs"/>
      </a:defRPr>
    </a:lvl2pPr>
    <a:lvl3pPr marL="1306155" algn="l" defTabSz="1306155" rtl="0" eaLnBrk="1" latinLnBrk="0" hangingPunct="1">
      <a:defRPr sz="1700" kern="1200">
        <a:solidFill>
          <a:schemeClr val="tx1"/>
        </a:solidFill>
        <a:latin typeface="+mn-lt"/>
        <a:ea typeface="+mn-ea"/>
        <a:cs typeface="+mn-cs"/>
      </a:defRPr>
    </a:lvl3pPr>
    <a:lvl4pPr marL="1959233" algn="l" defTabSz="1306155" rtl="0" eaLnBrk="1" latinLnBrk="0" hangingPunct="1">
      <a:defRPr sz="1700" kern="1200">
        <a:solidFill>
          <a:schemeClr val="tx1"/>
        </a:solidFill>
        <a:latin typeface="+mn-lt"/>
        <a:ea typeface="+mn-ea"/>
        <a:cs typeface="+mn-cs"/>
      </a:defRPr>
    </a:lvl4pPr>
    <a:lvl5pPr marL="2612311" algn="l" defTabSz="1306155" rtl="0" eaLnBrk="1" latinLnBrk="0" hangingPunct="1">
      <a:defRPr sz="1700" kern="1200">
        <a:solidFill>
          <a:schemeClr val="tx1"/>
        </a:solidFill>
        <a:latin typeface="+mn-lt"/>
        <a:ea typeface="+mn-ea"/>
        <a:cs typeface="+mn-cs"/>
      </a:defRPr>
    </a:lvl5pPr>
    <a:lvl6pPr marL="3265388" algn="l" defTabSz="1306155" rtl="0" eaLnBrk="1" latinLnBrk="0" hangingPunct="1">
      <a:defRPr sz="1700" kern="1200">
        <a:solidFill>
          <a:schemeClr val="tx1"/>
        </a:solidFill>
        <a:latin typeface="+mn-lt"/>
        <a:ea typeface="+mn-ea"/>
        <a:cs typeface="+mn-cs"/>
      </a:defRPr>
    </a:lvl6pPr>
    <a:lvl7pPr marL="3918465" algn="l" defTabSz="1306155" rtl="0" eaLnBrk="1" latinLnBrk="0" hangingPunct="1">
      <a:defRPr sz="1700" kern="1200">
        <a:solidFill>
          <a:schemeClr val="tx1"/>
        </a:solidFill>
        <a:latin typeface="+mn-lt"/>
        <a:ea typeface="+mn-ea"/>
        <a:cs typeface="+mn-cs"/>
      </a:defRPr>
    </a:lvl7pPr>
    <a:lvl8pPr marL="4571543" algn="l" defTabSz="1306155" rtl="0" eaLnBrk="1" latinLnBrk="0" hangingPunct="1">
      <a:defRPr sz="1700" kern="1200">
        <a:solidFill>
          <a:schemeClr val="tx1"/>
        </a:solidFill>
        <a:latin typeface="+mn-lt"/>
        <a:ea typeface="+mn-ea"/>
        <a:cs typeface="+mn-cs"/>
      </a:defRPr>
    </a:lvl8pPr>
    <a:lvl9pPr marL="5224620" algn="l" defTabSz="1306155"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02036B-E434-4D9D-AE07-17067B549135}" type="slidenum">
              <a:rPr lang="en-US" smtClean="0"/>
              <a:t>1</a:t>
            </a:fld>
            <a:endParaRPr lang="en-US" dirty="0"/>
          </a:p>
        </p:txBody>
      </p:sp>
    </p:spTree>
    <p:extLst>
      <p:ext uri="{BB962C8B-B14F-4D97-AF65-F5344CB8AC3E}">
        <p14:creationId xmlns:p14="http://schemas.microsoft.com/office/powerpoint/2010/main" val="61677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CAV = Connected and Automated Vehicle</a:t>
            </a:r>
          </a:p>
          <a:p>
            <a:r>
              <a:rPr lang="en-US" baseline="0" dirty="0"/>
              <a:t>V2X = Vehicle to Infrastructure or Vehicle (V2V/V2I)</a:t>
            </a:r>
          </a:p>
          <a:p>
            <a:r>
              <a:rPr lang="en-US" baseline="0" dirty="0"/>
              <a:t>ATMS = Advanced Traffic Management System</a:t>
            </a:r>
          </a:p>
          <a:p>
            <a:r>
              <a:rPr lang="en-US" baseline="0" dirty="0"/>
              <a:t>TMS = Traffic Management System </a:t>
            </a:r>
          </a:p>
        </p:txBody>
      </p:sp>
      <p:sp>
        <p:nvSpPr>
          <p:cNvPr id="4" name="Slide Number Placeholder 3"/>
          <p:cNvSpPr>
            <a:spLocks noGrp="1"/>
          </p:cNvSpPr>
          <p:nvPr>
            <p:ph type="sldNum" sz="quarter" idx="10"/>
          </p:nvPr>
        </p:nvSpPr>
        <p:spPr/>
        <p:txBody>
          <a:bodyPr/>
          <a:lstStyle/>
          <a:p>
            <a:fld id="{DD02036B-E434-4D9D-AE07-17067B549135}" type="slidenum">
              <a:rPr lang="en-US" smtClean="0"/>
              <a:t>3</a:t>
            </a:fld>
            <a:endParaRPr lang="en-US" dirty="0"/>
          </a:p>
        </p:txBody>
      </p:sp>
    </p:spTree>
    <p:extLst>
      <p:ext uri="{BB962C8B-B14F-4D97-AF65-F5344CB8AC3E}">
        <p14:creationId xmlns:p14="http://schemas.microsoft.com/office/powerpoint/2010/main" val="178745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036B-E434-4D9D-AE07-17067B549135}" type="slidenum">
              <a:rPr lang="en-US" smtClean="0"/>
              <a:t>4</a:t>
            </a:fld>
            <a:endParaRPr lang="en-US" dirty="0"/>
          </a:p>
        </p:txBody>
      </p:sp>
    </p:spTree>
    <p:extLst>
      <p:ext uri="{BB962C8B-B14F-4D97-AF65-F5344CB8AC3E}">
        <p14:creationId xmlns:p14="http://schemas.microsoft.com/office/powerpoint/2010/main" val="62395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1" kern="1200" dirty="0">
                <a:solidFill>
                  <a:schemeClr val="tx1"/>
                </a:solidFill>
                <a:effectLst/>
                <a:latin typeface="+mn-lt"/>
                <a:ea typeface="+mn-ea"/>
                <a:cs typeface="+mn-cs"/>
              </a:rPr>
              <a:t>Identify </a:t>
            </a:r>
            <a:r>
              <a:rPr lang="en-US" sz="1700" kern="1200" dirty="0">
                <a:solidFill>
                  <a:schemeClr val="tx1"/>
                </a:solidFill>
                <a:effectLst/>
                <a:latin typeface="+mn-lt"/>
                <a:ea typeface="+mn-ea"/>
                <a:cs typeface="+mn-cs"/>
              </a:rPr>
              <a:t>what executives and senior managers at state transportation agencies need to know about managing the confluence of transportation OT and IT cybersecurity risks, </a:t>
            </a:r>
          </a:p>
          <a:p>
            <a:r>
              <a:rPr lang="en-US" sz="1700" b="1" kern="1200" dirty="0">
                <a:solidFill>
                  <a:schemeClr val="tx1"/>
                </a:solidFill>
                <a:effectLst/>
                <a:latin typeface="+mn-lt"/>
                <a:ea typeface="+mn-ea"/>
                <a:cs typeface="+mn-cs"/>
              </a:rPr>
              <a:t>Classify </a:t>
            </a:r>
            <a:r>
              <a:rPr lang="en-US" sz="1700" kern="1200" dirty="0">
                <a:solidFill>
                  <a:schemeClr val="tx1"/>
                </a:solidFill>
                <a:effectLst/>
                <a:latin typeface="+mn-lt"/>
                <a:ea typeface="+mn-ea"/>
                <a:cs typeface="+mn-cs"/>
              </a:rPr>
              <a:t>transportation functions, services, and assets that may be targets of cyberattacks and cyber incidents, and </a:t>
            </a:r>
          </a:p>
          <a:p>
            <a:r>
              <a:rPr lang="en-US" sz="1700" b="1" kern="1200" dirty="0">
                <a:solidFill>
                  <a:schemeClr val="tx1"/>
                </a:solidFill>
                <a:effectLst/>
                <a:latin typeface="+mn-lt"/>
                <a:ea typeface="+mn-ea"/>
                <a:cs typeface="+mn-cs"/>
              </a:rPr>
              <a:t>Develop an easy-to-use guide </a:t>
            </a:r>
            <a:r>
              <a:rPr lang="en-US" sz="1700" kern="1200" dirty="0">
                <a:solidFill>
                  <a:schemeClr val="tx1"/>
                </a:solidFill>
                <a:effectLst/>
                <a:latin typeface="+mn-lt"/>
                <a:ea typeface="+mn-ea"/>
                <a:cs typeface="+mn-cs"/>
              </a:rPr>
              <a:t>for state transportation agency executives and senior managers that will help them assess, classify, and respond to transportation system cybersecurity risks. </a:t>
            </a:r>
          </a:p>
          <a:p>
            <a:endParaRPr lang="en-US" dirty="0"/>
          </a:p>
        </p:txBody>
      </p:sp>
      <p:sp>
        <p:nvSpPr>
          <p:cNvPr id="4" name="Slide Number Placeholder 3"/>
          <p:cNvSpPr>
            <a:spLocks noGrp="1"/>
          </p:cNvSpPr>
          <p:nvPr>
            <p:ph type="sldNum" sz="quarter" idx="5"/>
          </p:nvPr>
        </p:nvSpPr>
        <p:spPr/>
        <p:txBody>
          <a:bodyPr/>
          <a:lstStyle/>
          <a:p>
            <a:fld id="{DD02036B-E434-4D9D-AE07-17067B549135}" type="slidenum">
              <a:rPr lang="en-US" smtClean="0"/>
              <a:t>5</a:t>
            </a:fld>
            <a:endParaRPr lang="en-US" dirty="0"/>
          </a:p>
        </p:txBody>
      </p:sp>
    </p:spTree>
    <p:extLst>
      <p:ext uri="{BB962C8B-B14F-4D97-AF65-F5344CB8AC3E}">
        <p14:creationId xmlns:p14="http://schemas.microsoft.com/office/powerpoint/2010/main" val="3014785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02036B-E434-4D9D-AE07-17067B549135}" type="slidenum">
              <a:rPr lang="en-US" smtClean="0"/>
              <a:t>6</a:t>
            </a:fld>
            <a:endParaRPr lang="en-US" dirty="0"/>
          </a:p>
        </p:txBody>
      </p:sp>
    </p:spTree>
    <p:extLst>
      <p:ext uri="{BB962C8B-B14F-4D97-AF65-F5344CB8AC3E}">
        <p14:creationId xmlns:p14="http://schemas.microsoft.com/office/powerpoint/2010/main" val="200880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02036B-E434-4D9D-AE07-17067B549135}" type="slidenum">
              <a:rPr lang="en-US" smtClean="0"/>
              <a:t>23</a:t>
            </a:fld>
            <a:endParaRPr lang="en-US" dirty="0"/>
          </a:p>
        </p:txBody>
      </p:sp>
    </p:spTree>
    <p:extLst>
      <p:ext uri="{BB962C8B-B14F-4D97-AF65-F5344CB8AC3E}">
        <p14:creationId xmlns:p14="http://schemas.microsoft.com/office/powerpoint/2010/main" val="3620157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02036B-E434-4D9D-AE07-17067B549135}" type="slidenum">
              <a:rPr lang="en-US" smtClean="0"/>
              <a:t>24</a:t>
            </a:fld>
            <a:endParaRPr lang="en-US" dirty="0"/>
          </a:p>
        </p:txBody>
      </p:sp>
    </p:spTree>
    <p:extLst>
      <p:ext uri="{BB962C8B-B14F-4D97-AF65-F5344CB8AC3E}">
        <p14:creationId xmlns:p14="http://schemas.microsoft.com/office/powerpoint/2010/main" val="2880293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02036B-E434-4D9D-AE07-17067B549135}" type="slidenum">
              <a:rPr lang="en-US" smtClean="0"/>
              <a:t>25</a:t>
            </a:fld>
            <a:endParaRPr lang="en-US" dirty="0"/>
          </a:p>
        </p:txBody>
      </p:sp>
    </p:spTree>
    <p:extLst>
      <p:ext uri="{BB962C8B-B14F-4D97-AF65-F5344CB8AC3E}">
        <p14:creationId xmlns:p14="http://schemas.microsoft.com/office/powerpoint/2010/main" val="2176633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02036B-E434-4D9D-AE07-17067B549135}" type="slidenum">
              <a:rPr lang="en-US" smtClean="0"/>
              <a:t>29</a:t>
            </a:fld>
            <a:endParaRPr lang="en-US" dirty="0"/>
          </a:p>
        </p:txBody>
      </p:sp>
    </p:spTree>
    <p:extLst>
      <p:ext uri="{BB962C8B-B14F-4D97-AF65-F5344CB8AC3E}">
        <p14:creationId xmlns:p14="http://schemas.microsoft.com/office/powerpoint/2010/main" val="155675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1326944" y="1861104"/>
            <a:ext cx="11976512" cy="2286000"/>
          </a:xfrm>
        </p:spPr>
        <p:txBody>
          <a:bodyPr>
            <a:normAutofit/>
          </a:bodyPr>
          <a:lstStyle>
            <a:lvl1pPr algn="ctr">
              <a:lnSpc>
                <a:spcPts val="7143"/>
              </a:lnSpc>
              <a:defRPr sz="690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userDrawn="1">
            <p:ph type="subTitle" idx="1" hasCustomPrompt="1"/>
          </p:nvPr>
        </p:nvSpPr>
        <p:spPr>
          <a:xfrm>
            <a:off x="1097280" y="5298609"/>
            <a:ext cx="12435840" cy="1063834"/>
          </a:xfrm>
        </p:spPr>
        <p:txBody>
          <a:bodyPr>
            <a:normAutofit/>
          </a:bodyPr>
          <a:lstStyle>
            <a:lvl1pPr marL="0" indent="0" algn="ctr">
              <a:buNone/>
              <a:defRPr sz="3400" baseline="0">
                <a:solidFill>
                  <a:schemeClr val="bg1"/>
                </a:solidFill>
              </a:defRPr>
            </a:lvl1pPr>
            <a:lvl2pPr marL="653077" indent="0" algn="ctr">
              <a:buNone/>
              <a:defRPr>
                <a:solidFill>
                  <a:schemeClr val="tx1">
                    <a:tint val="75000"/>
                  </a:schemeClr>
                </a:solidFill>
              </a:defRPr>
            </a:lvl2pPr>
            <a:lvl3pPr marL="1306155" indent="0" algn="ctr">
              <a:buNone/>
              <a:defRPr>
                <a:solidFill>
                  <a:schemeClr val="tx1">
                    <a:tint val="75000"/>
                  </a:schemeClr>
                </a:solidFill>
              </a:defRPr>
            </a:lvl3pPr>
            <a:lvl4pPr marL="1959233" indent="0" algn="ctr">
              <a:buNone/>
              <a:defRPr>
                <a:solidFill>
                  <a:schemeClr val="tx1">
                    <a:tint val="75000"/>
                  </a:schemeClr>
                </a:solidFill>
              </a:defRPr>
            </a:lvl4pPr>
            <a:lvl5pPr marL="2612311" indent="0" algn="ctr">
              <a:buNone/>
              <a:defRPr>
                <a:solidFill>
                  <a:schemeClr val="tx1">
                    <a:tint val="75000"/>
                  </a:schemeClr>
                </a:solidFill>
              </a:defRPr>
            </a:lvl5pPr>
            <a:lvl6pPr marL="3265388" indent="0" algn="ctr">
              <a:buNone/>
              <a:defRPr>
                <a:solidFill>
                  <a:schemeClr val="tx1">
                    <a:tint val="75000"/>
                  </a:schemeClr>
                </a:solidFill>
              </a:defRPr>
            </a:lvl6pPr>
            <a:lvl7pPr marL="3918465" indent="0" algn="ctr">
              <a:buNone/>
              <a:defRPr>
                <a:solidFill>
                  <a:schemeClr val="tx1">
                    <a:tint val="75000"/>
                  </a:schemeClr>
                </a:solidFill>
              </a:defRPr>
            </a:lvl7pPr>
            <a:lvl8pPr marL="4571543" indent="0" algn="ctr">
              <a:buNone/>
              <a:defRPr>
                <a:solidFill>
                  <a:schemeClr val="tx1">
                    <a:tint val="75000"/>
                  </a:schemeClr>
                </a:solidFill>
              </a:defRPr>
            </a:lvl8pPr>
            <a:lvl9pPr marL="5224620" indent="0" algn="ctr">
              <a:buNone/>
              <a:defRPr>
                <a:solidFill>
                  <a:schemeClr val="tx1">
                    <a:tint val="75000"/>
                  </a:schemeClr>
                </a:solidFill>
              </a:defRPr>
            </a:lvl9pPr>
          </a:lstStyle>
          <a:p>
            <a:r>
              <a:rPr lang="en-US" dirty="0"/>
              <a:t>Click to Add Subtitle or Date</a:t>
            </a:r>
          </a:p>
        </p:txBody>
      </p:sp>
      <p:sp>
        <p:nvSpPr>
          <p:cNvPr id="17" name="Slide Number Placeholder 5"/>
          <p:cNvSpPr>
            <a:spLocks noGrp="1"/>
          </p:cNvSpPr>
          <p:nvPr>
            <p:ph type="sldNum" sz="quarter" idx="12"/>
          </p:nvPr>
        </p:nvSpPr>
        <p:spPr>
          <a:xfrm>
            <a:off x="11887200" y="7543106"/>
            <a:ext cx="2682240" cy="438150"/>
          </a:xfrm>
        </p:spPr>
        <p:txBody>
          <a:bodyPr/>
          <a:lstStyle/>
          <a:p>
            <a:fld id="{511E60E2-5F03-4AD1-8874-AA9ACC93B38D}" type="slidenum">
              <a:rPr lang="en-US" smtClean="0"/>
              <a:t>‹#›</a:t>
            </a:fld>
            <a:endParaRPr lang="en-US" dirty="0"/>
          </a:p>
        </p:txBody>
      </p:sp>
    </p:spTree>
    <p:extLst>
      <p:ext uri="{BB962C8B-B14F-4D97-AF65-F5344CB8AC3E}">
        <p14:creationId xmlns:p14="http://schemas.microsoft.com/office/powerpoint/2010/main" val="1467535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Line Title and 3-Area Al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550083" y="97772"/>
            <a:ext cx="11108517" cy="1371600"/>
          </a:xfrm>
        </p:spPr>
        <p:txBody>
          <a:bodyPr/>
          <a:lstStyle>
            <a:lvl1pPr>
              <a:defRPr>
                <a:solidFill>
                  <a:schemeClr val="bg1"/>
                </a:solidFill>
              </a:defRPr>
            </a:lvl1pPr>
          </a:lstStyle>
          <a:p>
            <a:r>
              <a:rPr lang="en-US" dirty="0"/>
              <a:t>Click to Edit Master Title</a:t>
            </a:r>
            <a:br>
              <a:rPr lang="en-US" dirty="0"/>
            </a:br>
            <a:r>
              <a:rPr lang="en-US" dirty="0"/>
              <a:t>One or Two Lines</a:t>
            </a:r>
          </a:p>
        </p:txBody>
      </p:sp>
      <p:sp>
        <p:nvSpPr>
          <p:cNvPr id="3" name="Content Placeholder 2"/>
          <p:cNvSpPr>
            <a:spLocks noGrp="1"/>
          </p:cNvSpPr>
          <p:nvPr userDrawn="1">
            <p:ph idx="1" hasCustomPrompt="1"/>
          </p:nvPr>
        </p:nvSpPr>
        <p:spPr>
          <a:xfrm>
            <a:off x="723901" y="1787162"/>
            <a:ext cx="13174979" cy="1758680"/>
          </a:xfrm>
        </p:spPr>
        <p:txBody>
          <a:bodyPr>
            <a:normAutofit/>
          </a:bodyPr>
          <a:lstStyle>
            <a:lvl1pPr marL="326539" indent="-326539">
              <a:lnSpc>
                <a:spcPct val="100000"/>
              </a:lnSpc>
              <a:defRPr sz="3400" baseline="0"/>
            </a:lvl1pPr>
            <a:lvl2pPr>
              <a:lnSpc>
                <a:spcPct val="100000"/>
              </a:lnSpc>
              <a:defRPr sz="3100" baseline="0"/>
            </a:lvl2pPr>
            <a:lvl3pPr>
              <a:lnSpc>
                <a:spcPct val="100000"/>
              </a:lnSpc>
              <a:defRPr sz="2900"/>
            </a:lvl3pPr>
          </a:lstStyle>
          <a:p>
            <a:pPr lvl="0"/>
            <a:r>
              <a:rPr lang="en-US" dirty="0"/>
              <a:t>Click to Edit Main Text</a:t>
            </a:r>
          </a:p>
          <a:p>
            <a:pPr lvl="1"/>
            <a:r>
              <a:rPr lang="en-US" dirty="0"/>
              <a:t>Click to add sub bullet</a:t>
            </a:r>
          </a:p>
          <a:p>
            <a:pPr lvl="1"/>
            <a:r>
              <a:rPr lang="en-US" dirty="0"/>
              <a:t>Click to add sub bullet</a:t>
            </a:r>
          </a:p>
        </p:txBody>
      </p:sp>
      <p:sp>
        <p:nvSpPr>
          <p:cNvPr id="5" name="Content Placeholder 2"/>
          <p:cNvSpPr>
            <a:spLocks noGrp="1"/>
          </p:cNvSpPr>
          <p:nvPr>
            <p:ph idx="13" hasCustomPrompt="1"/>
          </p:nvPr>
        </p:nvSpPr>
        <p:spPr>
          <a:xfrm>
            <a:off x="723901" y="3636215"/>
            <a:ext cx="6225539" cy="3713274"/>
          </a:xfrm>
        </p:spPr>
        <p:txBody>
          <a:bodyPr>
            <a:normAutofit/>
          </a:bodyPr>
          <a:lstStyle>
            <a:lvl1pPr marL="326539" indent="-326539">
              <a:lnSpc>
                <a:spcPct val="100000"/>
              </a:lnSpc>
              <a:defRPr sz="3400" baseline="0"/>
            </a:lvl1pPr>
            <a:lvl2pPr>
              <a:lnSpc>
                <a:spcPct val="100000"/>
              </a:lnSpc>
              <a:defRPr sz="3100" baseline="0"/>
            </a:lvl2pPr>
            <a:lvl3pPr>
              <a:lnSpc>
                <a:spcPct val="100000"/>
              </a:lnSpc>
              <a:defRPr sz="29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7139942" y="3636215"/>
            <a:ext cx="6758939" cy="3713274"/>
          </a:xfrm>
        </p:spPr>
        <p:txBody>
          <a:bodyPr>
            <a:normAutofit/>
          </a:bodyPr>
          <a:lstStyle>
            <a:lvl1pPr marL="326539" indent="-326539">
              <a:lnSpc>
                <a:spcPct val="100000"/>
              </a:lnSpc>
              <a:defRPr sz="3400" baseline="0"/>
            </a:lvl1pPr>
            <a:lvl2pPr>
              <a:lnSpc>
                <a:spcPct val="100000"/>
              </a:lnSpc>
              <a:defRPr sz="3100" baseline="0"/>
            </a:lvl2pPr>
            <a:lvl3pPr>
              <a:lnSpc>
                <a:spcPct val="100000"/>
              </a:lnSpc>
              <a:defRPr sz="2900"/>
            </a:lvl3pPr>
          </a:lstStyle>
          <a:p>
            <a:pPr lvl="0"/>
            <a:r>
              <a:rPr lang="en-US" dirty="0"/>
              <a:t>Click to add image or figure</a:t>
            </a:r>
          </a:p>
        </p:txBody>
      </p:sp>
      <p:sp>
        <p:nvSpPr>
          <p:cNvPr id="8" name="Slide Number Placeholder 5"/>
          <p:cNvSpPr>
            <a:spLocks noGrp="1"/>
          </p:cNvSpPr>
          <p:nvPr>
            <p:ph type="sldNum" sz="quarter" idx="12"/>
          </p:nvPr>
        </p:nvSpPr>
        <p:spPr>
          <a:xfrm>
            <a:off x="11155680" y="7543106"/>
            <a:ext cx="3413760" cy="438150"/>
          </a:xfrm>
        </p:spPr>
        <p:txBody>
          <a:bodyPr/>
          <a:lstStyle/>
          <a:p>
            <a:fld id="{511E60E2-5F03-4AD1-8874-AA9ACC93B38D}" type="slidenum">
              <a:rPr lang="en-US" smtClean="0"/>
              <a:t>‹#›</a:t>
            </a:fld>
            <a:endParaRPr lang="en-US" dirty="0"/>
          </a:p>
        </p:txBody>
      </p:sp>
    </p:spTree>
    <p:extLst>
      <p:ext uri="{BB962C8B-B14F-4D97-AF65-F5344CB8AC3E}">
        <p14:creationId xmlns:p14="http://schemas.microsoft.com/office/powerpoint/2010/main" val="346693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Line Title and 3-Area">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550083" y="97772"/>
            <a:ext cx="11108517" cy="1371600"/>
          </a:xfrm>
        </p:spPr>
        <p:txBody>
          <a:bodyPr/>
          <a:lstStyle>
            <a:lvl1pPr>
              <a:defRPr>
                <a:solidFill>
                  <a:schemeClr val="bg1"/>
                </a:solidFill>
              </a:defRPr>
            </a:lvl1pPr>
          </a:lstStyle>
          <a:p>
            <a:r>
              <a:rPr lang="en-US" dirty="0"/>
              <a:t>Click to Edit Master Title</a:t>
            </a:r>
            <a:br>
              <a:rPr lang="en-US" dirty="0"/>
            </a:br>
            <a:r>
              <a:rPr lang="en-US" dirty="0"/>
              <a:t>One or Two Lines</a:t>
            </a:r>
          </a:p>
        </p:txBody>
      </p:sp>
      <p:sp>
        <p:nvSpPr>
          <p:cNvPr id="3" name="Content Placeholder 2"/>
          <p:cNvSpPr>
            <a:spLocks noGrp="1"/>
          </p:cNvSpPr>
          <p:nvPr userDrawn="1">
            <p:ph idx="1" hasCustomPrompt="1"/>
          </p:nvPr>
        </p:nvSpPr>
        <p:spPr>
          <a:xfrm>
            <a:off x="723901" y="5576840"/>
            <a:ext cx="13174979" cy="1758680"/>
          </a:xfrm>
        </p:spPr>
        <p:txBody>
          <a:bodyPr>
            <a:normAutofit/>
          </a:bodyPr>
          <a:lstStyle>
            <a:lvl1pPr marL="326539" indent="-326539">
              <a:lnSpc>
                <a:spcPct val="100000"/>
              </a:lnSpc>
              <a:defRPr sz="3400" baseline="0"/>
            </a:lvl1pPr>
            <a:lvl2pPr>
              <a:lnSpc>
                <a:spcPct val="100000"/>
              </a:lnSpc>
              <a:defRPr sz="3100" baseline="0"/>
            </a:lvl2pPr>
            <a:lvl3pPr>
              <a:lnSpc>
                <a:spcPct val="100000"/>
              </a:lnSpc>
              <a:defRPr sz="2900"/>
            </a:lvl3pPr>
          </a:lstStyle>
          <a:p>
            <a:pPr lvl="0"/>
            <a:r>
              <a:rPr lang="en-US" dirty="0"/>
              <a:t>Click to Edit Main Text</a:t>
            </a:r>
          </a:p>
          <a:p>
            <a:pPr lvl="1"/>
            <a:r>
              <a:rPr lang="en-US" dirty="0"/>
              <a:t>Click to add sub bullet</a:t>
            </a:r>
          </a:p>
          <a:p>
            <a:pPr lvl="1"/>
            <a:r>
              <a:rPr lang="en-US" dirty="0"/>
              <a:t>Click to add sub bullet</a:t>
            </a:r>
          </a:p>
        </p:txBody>
      </p:sp>
      <p:sp>
        <p:nvSpPr>
          <p:cNvPr id="5" name="Content Placeholder 2"/>
          <p:cNvSpPr>
            <a:spLocks noGrp="1"/>
          </p:cNvSpPr>
          <p:nvPr>
            <p:ph idx="13" hasCustomPrompt="1"/>
          </p:nvPr>
        </p:nvSpPr>
        <p:spPr>
          <a:xfrm>
            <a:off x="723901" y="1787096"/>
            <a:ext cx="6225539" cy="3713274"/>
          </a:xfrm>
        </p:spPr>
        <p:txBody>
          <a:bodyPr>
            <a:normAutofit/>
          </a:bodyPr>
          <a:lstStyle>
            <a:lvl1pPr marL="326539" indent="-326539">
              <a:lnSpc>
                <a:spcPct val="100000"/>
              </a:lnSpc>
              <a:defRPr sz="3400" baseline="0"/>
            </a:lvl1pPr>
            <a:lvl2pPr>
              <a:lnSpc>
                <a:spcPct val="100000"/>
              </a:lnSpc>
              <a:defRPr sz="3100" baseline="0"/>
            </a:lvl2pPr>
            <a:lvl3pPr>
              <a:lnSpc>
                <a:spcPct val="100000"/>
              </a:lnSpc>
              <a:defRPr sz="29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7139942" y="1787096"/>
            <a:ext cx="6758939" cy="3713274"/>
          </a:xfrm>
        </p:spPr>
        <p:txBody>
          <a:bodyPr>
            <a:normAutofit/>
          </a:bodyPr>
          <a:lstStyle>
            <a:lvl1pPr marL="326539" indent="-326539">
              <a:lnSpc>
                <a:spcPct val="100000"/>
              </a:lnSpc>
              <a:defRPr sz="3400" baseline="0"/>
            </a:lvl1pPr>
            <a:lvl2pPr>
              <a:lnSpc>
                <a:spcPct val="100000"/>
              </a:lnSpc>
              <a:defRPr sz="3100" baseline="0"/>
            </a:lvl2pPr>
            <a:lvl3pPr>
              <a:lnSpc>
                <a:spcPct val="100000"/>
              </a:lnSpc>
              <a:defRPr sz="2900"/>
            </a:lvl3pPr>
          </a:lstStyle>
          <a:p>
            <a:pPr lvl="0"/>
            <a:r>
              <a:rPr lang="en-US" dirty="0"/>
              <a:t>Click to add image or figure</a:t>
            </a:r>
          </a:p>
        </p:txBody>
      </p:sp>
      <p:sp>
        <p:nvSpPr>
          <p:cNvPr id="8" name="Slide Number Placeholder 5"/>
          <p:cNvSpPr>
            <a:spLocks noGrp="1"/>
          </p:cNvSpPr>
          <p:nvPr>
            <p:ph type="sldNum" sz="quarter" idx="12"/>
          </p:nvPr>
        </p:nvSpPr>
        <p:spPr>
          <a:xfrm>
            <a:off x="11155680" y="7543106"/>
            <a:ext cx="3413760" cy="438150"/>
          </a:xfrm>
        </p:spPr>
        <p:txBody>
          <a:bodyPr/>
          <a:lstStyle/>
          <a:p>
            <a:fld id="{511E60E2-5F03-4AD1-8874-AA9ACC93B38D}" type="slidenum">
              <a:rPr lang="en-US" smtClean="0"/>
              <a:t>‹#›</a:t>
            </a:fld>
            <a:endParaRPr lang="en-US" dirty="0"/>
          </a:p>
        </p:txBody>
      </p:sp>
    </p:spTree>
    <p:extLst>
      <p:ext uri="{BB962C8B-B14F-4D97-AF65-F5344CB8AC3E}">
        <p14:creationId xmlns:p14="http://schemas.microsoft.com/office/powerpoint/2010/main" val="3085303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083" y="97772"/>
            <a:ext cx="11108517" cy="1371600"/>
          </a:xfrm>
        </p:spPr>
        <p:txBody>
          <a:bodyPr/>
          <a:lstStyle>
            <a:lvl1pPr>
              <a:defRPr/>
            </a:lvl1pPr>
          </a:lstStyle>
          <a:p>
            <a:r>
              <a:rPr lang="en-US" dirty="0"/>
              <a:t>Click to Edit Master Title</a:t>
            </a:r>
            <a:br>
              <a:rPr lang="en-US" dirty="0"/>
            </a:br>
            <a:r>
              <a:rPr lang="en-US" dirty="0"/>
              <a:t>One or Two Lines</a:t>
            </a:r>
          </a:p>
        </p:txBody>
      </p:sp>
      <p:sp>
        <p:nvSpPr>
          <p:cNvPr id="4" name="Slide Number Placeholder 5"/>
          <p:cNvSpPr>
            <a:spLocks noGrp="1"/>
          </p:cNvSpPr>
          <p:nvPr>
            <p:ph type="sldNum" sz="quarter" idx="12"/>
          </p:nvPr>
        </p:nvSpPr>
        <p:spPr>
          <a:xfrm>
            <a:off x="11155680" y="7543106"/>
            <a:ext cx="3413760" cy="438150"/>
          </a:xfrm>
        </p:spPr>
        <p:txBody>
          <a:bodyPr/>
          <a:lstStyle/>
          <a:p>
            <a:fld id="{511E60E2-5F03-4AD1-8874-AA9ACC93B38D}" type="slidenum">
              <a:rPr lang="en-US" smtClean="0"/>
              <a:t>‹#›</a:t>
            </a:fld>
            <a:endParaRPr lang="en-US" dirty="0"/>
          </a:p>
        </p:txBody>
      </p:sp>
    </p:spTree>
    <p:extLst>
      <p:ext uri="{BB962C8B-B14F-4D97-AF65-F5344CB8AC3E}">
        <p14:creationId xmlns:p14="http://schemas.microsoft.com/office/powerpoint/2010/main" val="598596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Subtitle 2"/>
          <p:cNvSpPr>
            <a:spLocks noGrp="1"/>
          </p:cNvSpPr>
          <p:nvPr>
            <p:ph type="subTitle" idx="1" hasCustomPrompt="1"/>
          </p:nvPr>
        </p:nvSpPr>
        <p:spPr>
          <a:xfrm>
            <a:off x="1097280" y="3657600"/>
            <a:ext cx="12435840" cy="640080"/>
          </a:xfrm>
        </p:spPr>
        <p:txBody>
          <a:bodyPr>
            <a:normAutofit/>
          </a:bodyPr>
          <a:lstStyle>
            <a:lvl1pPr marL="0" indent="0" algn="ctr">
              <a:buNone/>
              <a:defRPr sz="2900" baseline="0">
                <a:solidFill>
                  <a:schemeClr val="bg1">
                    <a:lumMod val="85000"/>
                  </a:schemeClr>
                </a:solidFill>
              </a:defRPr>
            </a:lvl1pPr>
            <a:lvl2pPr marL="653077" indent="0" algn="ctr">
              <a:buNone/>
              <a:defRPr>
                <a:solidFill>
                  <a:schemeClr val="tx1">
                    <a:tint val="75000"/>
                  </a:schemeClr>
                </a:solidFill>
              </a:defRPr>
            </a:lvl2pPr>
            <a:lvl3pPr marL="1306155" indent="0" algn="ctr">
              <a:buNone/>
              <a:defRPr>
                <a:solidFill>
                  <a:schemeClr val="tx1">
                    <a:tint val="75000"/>
                  </a:schemeClr>
                </a:solidFill>
              </a:defRPr>
            </a:lvl3pPr>
            <a:lvl4pPr marL="1959233" indent="0" algn="ctr">
              <a:buNone/>
              <a:defRPr>
                <a:solidFill>
                  <a:schemeClr val="tx1">
                    <a:tint val="75000"/>
                  </a:schemeClr>
                </a:solidFill>
              </a:defRPr>
            </a:lvl4pPr>
            <a:lvl5pPr marL="2612311" indent="0" algn="ctr">
              <a:buNone/>
              <a:defRPr>
                <a:solidFill>
                  <a:schemeClr val="tx1">
                    <a:tint val="75000"/>
                  </a:schemeClr>
                </a:solidFill>
              </a:defRPr>
            </a:lvl5pPr>
            <a:lvl6pPr marL="3265388" indent="0" algn="ctr">
              <a:buNone/>
              <a:defRPr>
                <a:solidFill>
                  <a:schemeClr val="tx1">
                    <a:tint val="75000"/>
                  </a:schemeClr>
                </a:solidFill>
              </a:defRPr>
            </a:lvl6pPr>
            <a:lvl7pPr marL="3918465" indent="0" algn="ctr">
              <a:buNone/>
              <a:defRPr>
                <a:solidFill>
                  <a:schemeClr val="tx1">
                    <a:tint val="75000"/>
                  </a:schemeClr>
                </a:solidFill>
              </a:defRPr>
            </a:lvl7pPr>
            <a:lvl8pPr marL="4571543" indent="0" algn="ctr">
              <a:buNone/>
              <a:defRPr>
                <a:solidFill>
                  <a:schemeClr val="tx1">
                    <a:tint val="75000"/>
                  </a:schemeClr>
                </a:solidFill>
              </a:defRPr>
            </a:lvl8pPr>
            <a:lvl9pPr marL="5224620" indent="0" algn="ctr">
              <a:buNone/>
              <a:defRPr>
                <a:solidFill>
                  <a:schemeClr val="tx1">
                    <a:tint val="75000"/>
                  </a:schemeClr>
                </a:solidFill>
              </a:defRPr>
            </a:lvl9pPr>
          </a:lstStyle>
          <a:p>
            <a:r>
              <a:rPr lang="en-US" dirty="0"/>
              <a:t>Blank Slide</a:t>
            </a:r>
          </a:p>
        </p:txBody>
      </p:sp>
      <p:sp>
        <p:nvSpPr>
          <p:cNvPr id="5" name="Slide Number Placeholder 5"/>
          <p:cNvSpPr>
            <a:spLocks noGrp="1"/>
          </p:cNvSpPr>
          <p:nvPr>
            <p:ph type="sldNum" sz="quarter" idx="12"/>
          </p:nvPr>
        </p:nvSpPr>
        <p:spPr>
          <a:xfrm>
            <a:off x="11963400" y="7543106"/>
            <a:ext cx="2606040" cy="438150"/>
          </a:xfrm>
        </p:spPr>
        <p:txBody>
          <a:bodyPr/>
          <a:lstStyle/>
          <a:p>
            <a:fld id="{511E60E2-5F03-4AD1-8874-AA9ACC93B38D}" type="slidenum">
              <a:rPr lang="en-US" smtClean="0"/>
              <a:t>‹#›</a:t>
            </a:fld>
            <a:endParaRPr lang="en-US" dirty="0"/>
          </a:p>
        </p:txBody>
      </p:sp>
    </p:spTree>
    <p:extLst>
      <p:ext uri="{BB962C8B-B14F-4D97-AF65-F5344CB8AC3E}">
        <p14:creationId xmlns:p14="http://schemas.microsoft.com/office/powerpoint/2010/main" val="398880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326944" y="1861104"/>
            <a:ext cx="11976512" cy="2286000"/>
          </a:xfrm>
        </p:spPr>
        <p:txBody>
          <a:bodyPr>
            <a:normAutofit/>
          </a:bodyPr>
          <a:lstStyle>
            <a:lvl1pPr algn="ctr">
              <a:lnSpc>
                <a:spcPts val="7143"/>
              </a:lnSpc>
              <a:defRPr sz="6900">
                <a:solidFill>
                  <a:schemeClr val="bg1"/>
                </a:solidFill>
                <a:effectLst>
                  <a:outerShdw blurRad="38100" dist="38100" dir="2700000" algn="tl">
                    <a:srgbClr val="000000">
                      <a:alpha val="43137"/>
                    </a:srgbClr>
                  </a:outerShdw>
                </a:effectLst>
              </a:defRPr>
            </a:lvl1pPr>
          </a:lstStyle>
          <a:p>
            <a:r>
              <a:rPr lang="en-US" dirty="0"/>
              <a:t>Section Header</a:t>
            </a:r>
          </a:p>
        </p:txBody>
      </p:sp>
      <p:sp>
        <p:nvSpPr>
          <p:cNvPr id="7" name="Subtitle 2"/>
          <p:cNvSpPr>
            <a:spLocks noGrp="1"/>
          </p:cNvSpPr>
          <p:nvPr>
            <p:ph type="subTitle" idx="1" hasCustomPrompt="1"/>
          </p:nvPr>
        </p:nvSpPr>
        <p:spPr>
          <a:xfrm>
            <a:off x="1097280" y="4830801"/>
            <a:ext cx="12435840" cy="1063834"/>
          </a:xfrm>
        </p:spPr>
        <p:txBody>
          <a:bodyPr>
            <a:normAutofit/>
          </a:bodyPr>
          <a:lstStyle>
            <a:lvl1pPr marL="0" indent="0" algn="ctr">
              <a:buNone/>
              <a:defRPr sz="3400" baseline="0">
                <a:solidFill>
                  <a:schemeClr val="bg1"/>
                </a:solidFill>
              </a:defRPr>
            </a:lvl1pPr>
            <a:lvl2pPr marL="653077" indent="0" algn="ctr">
              <a:buNone/>
              <a:defRPr>
                <a:solidFill>
                  <a:schemeClr val="tx1">
                    <a:tint val="75000"/>
                  </a:schemeClr>
                </a:solidFill>
              </a:defRPr>
            </a:lvl2pPr>
            <a:lvl3pPr marL="1306155" indent="0" algn="ctr">
              <a:buNone/>
              <a:defRPr>
                <a:solidFill>
                  <a:schemeClr val="tx1">
                    <a:tint val="75000"/>
                  </a:schemeClr>
                </a:solidFill>
              </a:defRPr>
            </a:lvl3pPr>
            <a:lvl4pPr marL="1959233" indent="0" algn="ctr">
              <a:buNone/>
              <a:defRPr>
                <a:solidFill>
                  <a:schemeClr val="tx1">
                    <a:tint val="75000"/>
                  </a:schemeClr>
                </a:solidFill>
              </a:defRPr>
            </a:lvl4pPr>
            <a:lvl5pPr marL="2612311" indent="0" algn="ctr">
              <a:buNone/>
              <a:defRPr>
                <a:solidFill>
                  <a:schemeClr val="tx1">
                    <a:tint val="75000"/>
                  </a:schemeClr>
                </a:solidFill>
              </a:defRPr>
            </a:lvl5pPr>
            <a:lvl6pPr marL="3265388" indent="0" algn="ctr">
              <a:buNone/>
              <a:defRPr>
                <a:solidFill>
                  <a:schemeClr val="tx1">
                    <a:tint val="75000"/>
                  </a:schemeClr>
                </a:solidFill>
              </a:defRPr>
            </a:lvl6pPr>
            <a:lvl7pPr marL="3918465" indent="0" algn="ctr">
              <a:buNone/>
              <a:defRPr>
                <a:solidFill>
                  <a:schemeClr val="tx1">
                    <a:tint val="75000"/>
                  </a:schemeClr>
                </a:solidFill>
              </a:defRPr>
            </a:lvl7pPr>
            <a:lvl8pPr marL="4571543" indent="0" algn="ctr">
              <a:buNone/>
              <a:defRPr>
                <a:solidFill>
                  <a:schemeClr val="tx1">
                    <a:tint val="75000"/>
                  </a:schemeClr>
                </a:solidFill>
              </a:defRPr>
            </a:lvl8pPr>
            <a:lvl9pPr marL="5224620" indent="0" algn="ctr">
              <a:buNone/>
              <a:defRPr>
                <a:solidFill>
                  <a:schemeClr val="tx1">
                    <a:tint val="75000"/>
                  </a:schemeClr>
                </a:solidFill>
              </a:defRPr>
            </a:lvl9pPr>
          </a:lstStyle>
          <a:p>
            <a:r>
              <a:rPr lang="en-US" dirty="0"/>
              <a:t>Click to Add Subtitle</a:t>
            </a:r>
          </a:p>
        </p:txBody>
      </p:sp>
      <p:sp>
        <p:nvSpPr>
          <p:cNvPr id="5" name="Slide Number Placeholder 5"/>
          <p:cNvSpPr>
            <a:spLocks noGrp="1"/>
          </p:cNvSpPr>
          <p:nvPr>
            <p:ph type="sldNum" sz="quarter" idx="12"/>
          </p:nvPr>
        </p:nvSpPr>
        <p:spPr>
          <a:xfrm>
            <a:off x="11887200" y="7543106"/>
            <a:ext cx="2682240" cy="438150"/>
          </a:xfrm>
        </p:spPr>
        <p:txBody>
          <a:bodyPr/>
          <a:lstStyle/>
          <a:p>
            <a:fld id="{511E60E2-5F03-4AD1-8874-AA9ACC93B38D}" type="slidenum">
              <a:rPr lang="en-US" smtClean="0"/>
              <a:t>‹#›</a:t>
            </a:fld>
            <a:endParaRPr lang="en-US" dirty="0"/>
          </a:p>
        </p:txBody>
      </p:sp>
    </p:spTree>
    <p:extLst>
      <p:ext uri="{BB962C8B-B14F-4D97-AF65-F5344CB8AC3E}">
        <p14:creationId xmlns:p14="http://schemas.microsoft.com/office/powerpoint/2010/main" val="159686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Line Title and Conten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550083" y="32591"/>
            <a:ext cx="11108517" cy="901730"/>
          </a:xfrm>
        </p:spPr>
        <p:txBody>
          <a:bodyPr/>
          <a:lstStyle>
            <a:lvl1pPr>
              <a:defRPr>
                <a:solidFill>
                  <a:schemeClr val="bg1"/>
                </a:solidFill>
              </a:defRPr>
            </a:lvl1pPr>
          </a:lstStyle>
          <a:p>
            <a:r>
              <a:rPr lang="en-US" dirty="0"/>
              <a:t>Click to Edit Master Title</a:t>
            </a:r>
          </a:p>
        </p:txBody>
      </p:sp>
      <p:sp>
        <p:nvSpPr>
          <p:cNvPr id="3" name="Content Placeholder 2"/>
          <p:cNvSpPr>
            <a:spLocks noGrp="1"/>
          </p:cNvSpPr>
          <p:nvPr userDrawn="1">
            <p:ph idx="1" hasCustomPrompt="1"/>
          </p:nvPr>
        </p:nvSpPr>
        <p:spPr>
          <a:xfrm>
            <a:off x="723901" y="1178767"/>
            <a:ext cx="13174979" cy="6168035"/>
          </a:xfrm>
        </p:spPr>
        <p:txBody>
          <a:bodyPr>
            <a:normAutofit/>
          </a:bodyPr>
          <a:lstStyle>
            <a:lvl1pPr marL="326539" indent="-326539">
              <a:defRPr sz="3400" baseline="0"/>
            </a:lvl1pPr>
            <a:lvl2pPr>
              <a:lnSpc>
                <a:spcPts val="3714"/>
              </a:lnSpc>
              <a:defRPr sz="3100" baseline="0"/>
            </a:lvl2pPr>
            <a:lvl3pPr>
              <a:lnSpc>
                <a:spcPts val="3143"/>
              </a:lnSpc>
              <a:defRPr sz="29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5" name="Slide Number Placeholder 5"/>
          <p:cNvSpPr>
            <a:spLocks noGrp="1"/>
          </p:cNvSpPr>
          <p:nvPr>
            <p:ph type="sldNum" sz="quarter" idx="12"/>
          </p:nvPr>
        </p:nvSpPr>
        <p:spPr>
          <a:xfrm>
            <a:off x="11887200" y="7543106"/>
            <a:ext cx="2682240" cy="438150"/>
          </a:xfrm>
        </p:spPr>
        <p:txBody>
          <a:bodyPr/>
          <a:lstStyle/>
          <a:p>
            <a:fld id="{511E60E2-5F03-4AD1-8874-AA9ACC93B38D}" type="slidenum">
              <a:rPr lang="en-US" smtClean="0"/>
              <a:t>‹#›</a:t>
            </a:fld>
            <a:endParaRPr lang="en-US" dirty="0"/>
          </a:p>
        </p:txBody>
      </p:sp>
    </p:spTree>
    <p:extLst>
      <p:ext uri="{BB962C8B-B14F-4D97-AF65-F5344CB8AC3E}">
        <p14:creationId xmlns:p14="http://schemas.microsoft.com/office/powerpoint/2010/main" val="68418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 Line Title &amp;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083" y="-21727"/>
            <a:ext cx="11108517" cy="999508"/>
          </a:xfr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723901" y="1178767"/>
            <a:ext cx="6461760" cy="6168035"/>
          </a:xfrm>
        </p:spPr>
        <p:txBody>
          <a:bodyPr/>
          <a:lstStyle>
            <a:lvl1pPr>
              <a:lnSpc>
                <a:spcPts val="4286"/>
              </a:lnSpc>
              <a:defRPr sz="3400"/>
            </a:lvl1pPr>
            <a:lvl2pPr>
              <a:defRPr sz="3100"/>
            </a:lvl2pPr>
            <a:lvl3pPr>
              <a:defRPr sz="2900"/>
            </a:lvl3pPr>
            <a:lvl4pPr marL="1959233" indent="0">
              <a:buNone/>
              <a:defRPr sz="2600"/>
            </a:lvl4pPr>
            <a:lvl5pPr marL="2612311" indent="0">
              <a:buNone/>
              <a:defRPr sz="2600"/>
            </a:lvl5pPr>
            <a:lvl6pPr>
              <a:defRPr sz="2600"/>
            </a:lvl6pPr>
            <a:lvl7pPr>
              <a:defRPr sz="2600"/>
            </a:lvl7pPr>
            <a:lvl8pPr>
              <a:defRPr sz="2600"/>
            </a:lvl8pPr>
            <a:lvl9pPr>
              <a:defRPr sz="2600"/>
            </a:lvl9pPr>
          </a:lstStyle>
          <a:p>
            <a:pPr lvl="0"/>
            <a:r>
              <a:rPr lang="en-US" dirty="0"/>
              <a:t>Click to Edit Main</a:t>
            </a:r>
            <a:br>
              <a:rPr lang="en-US" dirty="0"/>
            </a:br>
            <a:r>
              <a:rPr lang="en-US" dirty="0"/>
              <a:t>2-Column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7444741" y="1178767"/>
            <a:ext cx="6461760" cy="6168035"/>
          </a:xfrm>
        </p:spPr>
        <p:txBody>
          <a:bodyPr/>
          <a:lstStyle>
            <a:lvl1pPr>
              <a:lnSpc>
                <a:spcPts val="4286"/>
              </a:lnSpc>
              <a:defRPr sz="3400" baseline="0"/>
            </a:lvl1pPr>
            <a:lvl2pPr>
              <a:defRPr sz="3100"/>
            </a:lvl2pPr>
            <a:lvl3pPr>
              <a:defRPr sz="2900"/>
            </a:lvl3pPr>
            <a:lvl4pPr marL="1959233" indent="0">
              <a:buNone/>
              <a:defRPr sz="2600"/>
            </a:lvl4pPr>
            <a:lvl5pPr marL="2612311" indent="0">
              <a:buNone/>
              <a:defRPr sz="2600"/>
            </a:lvl5pPr>
            <a:lvl6pPr>
              <a:defRPr sz="2600"/>
            </a:lvl6pPr>
            <a:lvl7pPr>
              <a:defRPr sz="2600"/>
            </a:lvl7pPr>
            <a:lvl8pPr>
              <a:defRPr sz="2600"/>
            </a:lvl8pPr>
            <a:lvl9pPr>
              <a:defRPr sz="2600"/>
            </a:lvl9pPr>
          </a:lstStyle>
          <a:p>
            <a:pPr lvl="0"/>
            <a:r>
              <a:rPr lang="en-US" dirty="0"/>
              <a:t>Click to Edit Main</a:t>
            </a:r>
            <a:br>
              <a:rPr lang="en-US" dirty="0"/>
            </a:br>
            <a:r>
              <a:rPr lang="en-US" dirty="0"/>
              <a:t>2-Column Text</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11887200" y="7543106"/>
            <a:ext cx="2682240" cy="438150"/>
          </a:xfrm>
        </p:spPr>
        <p:txBody>
          <a:bodyPr/>
          <a:lstStyle/>
          <a:p>
            <a:fld id="{511E60E2-5F03-4AD1-8874-AA9ACC93B38D}" type="slidenum">
              <a:rPr lang="en-US" smtClean="0"/>
              <a:t>‹#›</a:t>
            </a:fld>
            <a:endParaRPr lang="en-US" dirty="0"/>
          </a:p>
        </p:txBody>
      </p:sp>
    </p:spTree>
    <p:extLst>
      <p:ext uri="{BB962C8B-B14F-4D97-AF65-F5344CB8AC3E}">
        <p14:creationId xmlns:p14="http://schemas.microsoft.com/office/powerpoint/2010/main" val="3628138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Line Title and 3-Area">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550083" y="32591"/>
            <a:ext cx="11108517" cy="901730"/>
          </a:xfrm>
        </p:spPr>
        <p:txBody>
          <a:bodyPr/>
          <a:lstStyle>
            <a:lvl1pPr>
              <a:defRPr>
                <a:solidFill>
                  <a:schemeClr val="bg1"/>
                </a:solidFill>
              </a:defRPr>
            </a:lvl1pPr>
          </a:lstStyle>
          <a:p>
            <a:r>
              <a:rPr lang="en-US" dirty="0"/>
              <a:t>Click to Edit Master Title</a:t>
            </a:r>
          </a:p>
        </p:txBody>
      </p:sp>
      <p:sp>
        <p:nvSpPr>
          <p:cNvPr id="3" name="Content Placeholder 2"/>
          <p:cNvSpPr>
            <a:spLocks noGrp="1"/>
          </p:cNvSpPr>
          <p:nvPr userDrawn="1">
            <p:ph idx="1" hasCustomPrompt="1"/>
          </p:nvPr>
        </p:nvSpPr>
        <p:spPr>
          <a:xfrm>
            <a:off x="723901" y="1178766"/>
            <a:ext cx="13174979" cy="2364535"/>
          </a:xfrm>
        </p:spPr>
        <p:txBody>
          <a:bodyPr>
            <a:normAutofit/>
          </a:bodyPr>
          <a:lstStyle>
            <a:lvl1pPr marL="326539" indent="-326539">
              <a:lnSpc>
                <a:spcPct val="100000"/>
              </a:lnSpc>
              <a:defRPr sz="3400" baseline="0"/>
            </a:lvl1pPr>
            <a:lvl2pPr>
              <a:lnSpc>
                <a:spcPct val="100000"/>
              </a:lnSpc>
              <a:defRPr sz="3100" baseline="0"/>
            </a:lvl2pPr>
            <a:lvl3pPr>
              <a:lnSpc>
                <a:spcPct val="100000"/>
              </a:lnSpc>
              <a:defRPr sz="29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5" name="Content Placeholder 2"/>
          <p:cNvSpPr>
            <a:spLocks noGrp="1"/>
          </p:cNvSpPr>
          <p:nvPr>
            <p:ph idx="13" hasCustomPrompt="1"/>
          </p:nvPr>
        </p:nvSpPr>
        <p:spPr>
          <a:xfrm>
            <a:off x="723901" y="3636215"/>
            <a:ext cx="6225539" cy="3713274"/>
          </a:xfrm>
        </p:spPr>
        <p:txBody>
          <a:bodyPr>
            <a:normAutofit/>
          </a:bodyPr>
          <a:lstStyle>
            <a:lvl1pPr marL="326539" indent="-326539">
              <a:lnSpc>
                <a:spcPct val="100000"/>
              </a:lnSpc>
              <a:defRPr sz="3400" baseline="0"/>
            </a:lvl1pPr>
            <a:lvl2pPr>
              <a:lnSpc>
                <a:spcPct val="100000"/>
              </a:lnSpc>
              <a:defRPr sz="3100" baseline="0"/>
            </a:lvl2pPr>
            <a:lvl3pPr>
              <a:lnSpc>
                <a:spcPct val="100000"/>
              </a:lnSpc>
              <a:defRPr sz="29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7139942" y="3636215"/>
            <a:ext cx="6758939" cy="3713274"/>
          </a:xfrm>
        </p:spPr>
        <p:txBody>
          <a:bodyPr>
            <a:normAutofit/>
          </a:bodyPr>
          <a:lstStyle>
            <a:lvl1pPr marL="326539" indent="-326539">
              <a:lnSpc>
                <a:spcPct val="100000"/>
              </a:lnSpc>
              <a:defRPr sz="3400" baseline="0"/>
            </a:lvl1pPr>
            <a:lvl2pPr>
              <a:lnSpc>
                <a:spcPct val="100000"/>
              </a:lnSpc>
              <a:defRPr sz="3100" baseline="0"/>
            </a:lvl2pPr>
            <a:lvl3pPr>
              <a:lnSpc>
                <a:spcPct val="100000"/>
              </a:lnSpc>
              <a:defRPr sz="2900"/>
            </a:lvl3pPr>
          </a:lstStyle>
          <a:p>
            <a:pPr lvl="0"/>
            <a:r>
              <a:rPr lang="en-US" dirty="0"/>
              <a:t>Click to add image or figure</a:t>
            </a:r>
          </a:p>
        </p:txBody>
      </p:sp>
      <p:sp>
        <p:nvSpPr>
          <p:cNvPr id="8" name="Slide Number Placeholder 5"/>
          <p:cNvSpPr>
            <a:spLocks noGrp="1"/>
          </p:cNvSpPr>
          <p:nvPr>
            <p:ph type="sldNum" sz="quarter" idx="12"/>
          </p:nvPr>
        </p:nvSpPr>
        <p:spPr>
          <a:xfrm>
            <a:off x="11887200" y="7543106"/>
            <a:ext cx="2682240" cy="438150"/>
          </a:xfrm>
        </p:spPr>
        <p:txBody>
          <a:bodyPr/>
          <a:lstStyle/>
          <a:p>
            <a:fld id="{511E60E2-5F03-4AD1-8874-AA9ACC93B38D}" type="slidenum">
              <a:rPr lang="en-US" smtClean="0"/>
              <a:t>‹#›</a:t>
            </a:fld>
            <a:endParaRPr lang="en-US" dirty="0"/>
          </a:p>
        </p:txBody>
      </p:sp>
    </p:spTree>
    <p:extLst>
      <p:ext uri="{BB962C8B-B14F-4D97-AF65-F5344CB8AC3E}">
        <p14:creationId xmlns:p14="http://schemas.microsoft.com/office/powerpoint/2010/main" val="2637373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Line Title and 3-Area Al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550083" y="32591"/>
            <a:ext cx="11108517" cy="901730"/>
          </a:xfrm>
        </p:spPr>
        <p:txBody>
          <a:bodyPr/>
          <a:lstStyle>
            <a:lvl1pPr>
              <a:defRPr>
                <a:solidFill>
                  <a:schemeClr val="bg1"/>
                </a:solidFill>
              </a:defRPr>
            </a:lvl1pPr>
          </a:lstStyle>
          <a:p>
            <a:r>
              <a:rPr lang="en-US" dirty="0"/>
              <a:t>Click to Edit Master Title</a:t>
            </a:r>
          </a:p>
        </p:txBody>
      </p:sp>
      <p:sp>
        <p:nvSpPr>
          <p:cNvPr id="3" name="Content Placeholder 2"/>
          <p:cNvSpPr>
            <a:spLocks noGrp="1"/>
          </p:cNvSpPr>
          <p:nvPr userDrawn="1">
            <p:ph idx="1" hasCustomPrompt="1"/>
          </p:nvPr>
        </p:nvSpPr>
        <p:spPr>
          <a:xfrm>
            <a:off x="723901" y="4978607"/>
            <a:ext cx="13174979" cy="2364535"/>
          </a:xfrm>
        </p:spPr>
        <p:txBody>
          <a:bodyPr>
            <a:normAutofit/>
          </a:bodyPr>
          <a:lstStyle>
            <a:lvl1pPr marL="326539" indent="-326539">
              <a:lnSpc>
                <a:spcPct val="100000"/>
              </a:lnSpc>
              <a:defRPr sz="3400" baseline="0"/>
            </a:lvl1pPr>
            <a:lvl2pPr>
              <a:lnSpc>
                <a:spcPct val="100000"/>
              </a:lnSpc>
              <a:defRPr sz="3100" baseline="0"/>
            </a:lvl2pPr>
            <a:lvl3pPr>
              <a:lnSpc>
                <a:spcPct val="100000"/>
              </a:lnSpc>
              <a:defRPr sz="29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p:txBody>
      </p:sp>
      <p:sp>
        <p:nvSpPr>
          <p:cNvPr id="5" name="Content Placeholder 2"/>
          <p:cNvSpPr>
            <a:spLocks noGrp="1"/>
          </p:cNvSpPr>
          <p:nvPr>
            <p:ph idx="13" hasCustomPrompt="1"/>
          </p:nvPr>
        </p:nvSpPr>
        <p:spPr>
          <a:xfrm>
            <a:off x="723901" y="1188352"/>
            <a:ext cx="6225539" cy="3713274"/>
          </a:xfrm>
        </p:spPr>
        <p:txBody>
          <a:bodyPr>
            <a:normAutofit/>
          </a:bodyPr>
          <a:lstStyle>
            <a:lvl1pPr marL="326539" indent="-326539">
              <a:lnSpc>
                <a:spcPct val="100000"/>
              </a:lnSpc>
              <a:defRPr sz="3400" baseline="0"/>
            </a:lvl1pPr>
            <a:lvl2pPr>
              <a:lnSpc>
                <a:spcPct val="100000"/>
              </a:lnSpc>
              <a:defRPr sz="3100" baseline="0"/>
            </a:lvl2pPr>
            <a:lvl3pPr>
              <a:lnSpc>
                <a:spcPct val="100000"/>
              </a:lnSpc>
              <a:defRPr sz="29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7139942" y="1188352"/>
            <a:ext cx="6758939" cy="3713274"/>
          </a:xfrm>
        </p:spPr>
        <p:txBody>
          <a:bodyPr>
            <a:normAutofit/>
          </a:bodyPr>
          <a:lstStyle>
            <a:lvl1pPr marL="326539" indent="-326539">
              <a:lnSpc>
                <a:spcPct val="100000"/>
              </a:lnSpc>
              <a:defRPr sz="3400" baseline="0"/>
            </a:lvl1pPr>
            <a:lvl2pPr>
              <a:lnSpc>
                <a:spcPct val="100000"/>
              </a:lnSpc>
              <a:defRPr sz="3100" baseline="0"/>
            </a:lvl2pPr>
            <a:lvl3pPr>
              <a:lnSpc>
                <a:spcPct val="100000"/>
              </a:lnSpc>
              <a:defRPr sz="2900"/>
            </a:lvl3pPr>
          </a:lstStyle>
          <a:p>
            <a:pPr lvl="0"/>
            <a:r>
              <a:rPr lang="en-US" dirty="0"/>
              <a:t>Click to add image or figure</a:t>
            </a:r>
          </a:p>
        </p:txBody>
      </p:sp>
      <p:sp>
        <p:nvSpPr>
          <p:cNvPr id="8" name="Slide Number Placeholder 5"/>
          <p:cNvSpPr>
            <a:spLocks noGrp="1"/>
          </p:cNvSpPr>
          <p:nvPr>
            <p:ph type="sldNum" sz="quarter" idx="12"/>
          </p:nvPr>
        </p:nvSpPr>
        <p:spPr>
          <a:xfrm>
            <a:off x="11887200" y="7543106"/>
            <a:ext cx="2682240" cy="438150"/>
          </a:xfrm>
        </p:spPr>
        <p:txBody>
          <a:bodyPr/>
          <a:lstStyle/>
          <a:p>
            <a:fld id="{511E60E2-5F03-4AD1-8874-AA9ACC93B38D}" type="slidenum">
              <a:rPr lang="en-US" smtClean="0"/>
              <a:t>‹#›</a:t>
            </a:fld>
            <a:endParaRPr lang="en-US" dirty="0"/>
          </a:p>
        </p:txBody>
      </p:sp>
    </p:spTree>
    <p:extLst>
      <p:ext uri="{BB962C8B-B14F-4D97-AF65-F5344CB8AC3E}">
        <p14:creationId xmlns:p14="http://schemas.microsoft.com/office/powerpoint/2010/main" val="1332676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Line Title Only">
    <p:spTree>
      <p:nvGrpSpPr>
        <p:cNvPr id="1" name=""/>
        <p:cNvGrpSpPr/>
        <p:nvPr/>
      </p:nvGrpSpPr>
      <p:grpSpPr>
        <a:xfrm>
          <a:off x="0" y="0"/>
          <a:ext cx="0" cy="0"/>
          <a:chOff x="0" y="0"/>
          <a:chExt cx="0" cy="0"/>
        </a:xfrm>
      </p:grpSpPr>
      <p:sp>
        <p:nvSpPr>
          <p:cNvPr id="8" name="TextBox 7"/>
          <p:cNvSpPr txBox="1"/>
          <p:nvPr userDrawn="1"/>
        </p:nvSpPr>
        <p:spPr>
          <a:xfrm>
            <a:off x="4998720" y="7412736"/>
            <a:ext cx="4632960" cy="214884"/>
          </a:xfrm>
          <a:prstGeom prst="rect">
            <a:avLst/>
          </a:prstGeom>
          <a:noFill/>
          <a:effectLst>
            <a:outerShdw blurRad="50800" dist="38100" dir="2700000" algn="tl" rotWithShape="0">
              <a:prstClr val="black">
                <a:alpha val="40000"/>
              </a:prstClr>
            </a:outerShdw>
          </a:effectLst>
        </p:spPr>
        <p:txBody>
          <a:bodyPr vert="horz" wrap="square" lIns="130615" tIns="65308" rIns="130615" bIns="65308" rtlCol="0" anchor="ctr" anchorCtr="0">
            <a:noAutofit/>
          </a:bodyPr>
          <a:lstStyle/>
          <a:p>
            <a:pPr marL="0" marR="0" indent="0" algn="ctr" defTabSz="1306155" rtl="0" eaLnBrk="1" fontAlgn="auto" latinLnBrk="0" hangingPunct="1">
              <a:lnSpc>
                <a:spcPct val="100000"/>
              </a:lnSpc>
              <a:spcBef>
                <a:spcPct val="20000"/>
              </a:spcBef>
              <a:spcAft>
                <a:spcPts val="0"/>
              </a:spcAft>
              <a:buClrTx/>
              <a:buSzTx/>
              <a:buFont typeface="Arial" pitchFamily="34" charset="0"/>
              <a:buNone/>
              <a:tabLst/>
            </a:pPr>
            <a:endParaRPr kumimoji="0" lang="en-US" sz="3400" b="1"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Arial Black" pitchFamily="34" charset="0"/>
              <a:ea typeface="+mn-ea"/>
              <a:cs typeface="Arial" pitchFamily="34" charset="0"/>
            </a:endParaRPr>
          </a:p>
        </p:txBody>
      </p:sp>
      <p:sp>
        <p:nvSpPr>
          <p:cNvPr id="9" name="Title 1"/>
          <p:cNvSpPr>
            <a:spLocks noGrp="1"/>
          </p:cNvSpPr>
          <p:nvPr>
            <p:ph type="title" hasCustomPrompt="1"/>
          </p:nvPr>
        </p:nvSpPr>
        <p:spPr>
          <a:xfrm>
            <a:off x="550083" y="32591"/>
            <a:ext cx="11108517" cy="901730"/>
          </a:xfrm>
        </p:spPr>
        <p:txBody>
          <a:bodyPr/>
          <a:lstStyle>
            <a:lvl1pPr>
              <a:defRPr>
                <a:solidFill>
                  <a:schemeClr val="bg1"/>
                </a:solidFill>
              </a:defRPr>
            </a:lvl1pPr>
          </a:lstStyle>
          <a:p>
            <a:r>
              <a:rPr lang="en-US" dirty="0"/>
              <a:t>Click to Edit Master Title</a:t>
            </a:r>
          </a:p>
        </p:txBody>
      </p:sp>
      <p:sp>
        <p:nvSpPr>
          <p:cNvPr id="5" name="Slide Number Placeholder 5"/>
          <p:cNvSpPr>
            <a:spLocks noGrp="1"/>
          </p:cNvSpPr>
          <p:nvPr>
            <p:ph type="sldNum" sz="quarter" idx="12"/>
          </p:nvPr>
        </p:nvSpPr>
        <p:spPr>
          <a:xfrm>
            <a:off x="11887200" y="7543106"/>
            <a:ext cx="2682240" cy="438150"/>
          </a:xfrm>
        </p:spPr>
        <p:txBody>
          <a:bodyPr/>
          <a:lstStyle/>
          <a:p>
            <a:fld id="{511E60E2-5F03-4AD1-8874-AA9ACC93B38D}" type="slidenum">
              <a:rPr lang="en-US" smtClean="0"/>
              <a:t>‹#›</a:t>
            </a:fld>
            <a:endParaRPr lang="en-US" dirty="0"/>
          </a:p>
        </p:txBody>
      </p:sp>
    </p:spTree>
    <p:extLst>
      <p:ext uri="{BB962C8B-B14F-4D97-AF65-F5344CB8AC3E}">
        <p14:creationId xmlns:p14="http://schemas.microsoft.com/office/powerpoint/2010/main" val="312651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 Line Title and Conten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550083" y="97772"/>
            <a:ext cx="11108517" cy="1371600"/>
          </a:xfrm>
        </p:spPr>
        <p:txBody>
          <a:bodyPr/>
          <a:lstStyle>
            <a:lvl1pPr>
              <a:defRPr>
                <a:solidFill>
                  <a:schemeClr val="bg1"/>
                </a:solidFill>
              </a:defRPr>
            </a:lvl1pPr>
          </a:lstStyle>
          <a:p>
            <a:r>
              <a:rPr lang="en-US" dirty="0"/>
              <a:t>Click to Edit Master Title</a:t>
            </a:r>
            <a:br>
              <a:rPr lang="en-US" dirty="0"/>
            </a:br>
            <a:r>
              <a:rPr lang="en-US" dirty="0"/>
              <a:t>One or Two Lines</a:t>
            </a:r>
          </a:p>
        </p:txBody>
      </p:sp>
      <p:sp>
        <p:nvSpPr>
          <p:cNvPr id="3" name="Content Placeholder 2"/>
          <p:cNvSpPr>
            <a:spLocks noGrp="1"/>
          </p:cNvSpPr>
          <p:nvPr userDrawn="1">
            <p:ph idx="1" hasCustomPrompt="1"/>
          </p:nvPr>
        </p:nvSpPr>
        <p:spPr>
          <a:xfrm>
            <a:off x="723901" y="1787160"/>
            <a:ext cx="13174979" cy="5480962"/>
          </a:xfrm>
        </p:spPr>
        <p:txBody>
          <a:bodyPr>
            <a:normAutofit/>
          </a:bodyPr>
          <a:lstStyle>
            <a:lvl1pPr marL="326539" indent="-326539">
              <a:defRPr sz="3400" baseline="0"/>
            </a:lvl1pPr>
            <a:lvl2pPr>
              <a:lnSpc>
                <a:spcPts val="3714"/>
              </a:lnSpc>
              <a:defRPr sz="3100" baseline="0"/>
            </a:lvl2pPr>
            <a:lvl3pPr>
              <a:lnSpc>
                <a:spcPts val="3143"/>
              </a:lnSpc>
              <a:defRPr sz="29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5" name="Slide Number Placeholder 5"/>
          <p:cNvSpPr>
            <a:spLocks noGrp="1"/>
          </p:cNvSpPr>
          <p:nvPr>
            <p:ph type="sldNum" sz="quarter" idx="12"/>
          </p:nvPr>
        </p:nvSpPr>
        <p:spPr>
          <a:xfrm>
            <a:off x="11887200" y="7543106"/>
            <a:ext cx="2682240" cy="438150"/>
          </a:xfrm>
        </p:spPr>
        <p:txBody>
          <a:bodyPr/>
          <a:lstStyle/>
          <a:p>
            <a:fld id="{511E60E2-5F03-4AD1-8874-AA9ACC93B38D}" type="slidenum">
              <a:rPr lang="en-US" smtClean="0"/>
              <a:t>‹#›</a:t>
            </a:fld>
            <a:endParaRPr lang="en-US" dirty="0"/>
          </a:p>
        </p:txBody>
      </p:sp>
    </p:spTree>
    <p:extLst>
      <p:ext uri="{BB962C8B-B14F-4D97-AF65-F5344CB8AC3E}">
        <p14:creationId xmlns:p14="http://schemas.microsoft.com/office/powerpoint/2010/main" val="206219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Line Title &amp;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083" y="97772"/>
            <a:ext cx="11108517" cy="1371600"/>
          </a:xfrm>
        </p:spPr>
        <p:txBody>
          <a:bodyPr/>
          <a:lstStyle>
            <a:lvl1pPr>
              <a:defRPr/>
            </a:lvl1pPr>
          </a:lstStyle>
          <a:p>
            <a:r>
              <a:rPr lang="en-US" dirty="0"/>
              <a:t>Click to Edit Master Title</a:t>
            </a:r>
            <a:br>
              <a:rPr lang="en-US" dirty="0"/>
            </a:br>
            <a:r>
              <a:rPr lang="en-US" dirty="0"/>
              <a:t>One or Two Lines</a:t>
            </a:r>
          </a:p>
        </p:txBody>
      </p:sp>
      <p:sp>
        <p:nvSpPr>
          <p:cNvPr id="3" name="Content Placeholder 2"/>
          <p:cNvSpPr>
            <a:spLocks noGrp="1"/>
          </p:cNvSpPr>
          <p:nvPr>
            <p:ph sz="half" idx="1" hasCustomPrompt="1"/>
          </p:nvPr>
        </p:nvSpPr>
        <p:spPr>
          <a:xfrm>
            <a:off x="723901" y="1790445"/>
            <a:ext cx="6461760" cy="5626134"/>
          </a:xfrm>
        </p:spPr>
        <p:txBody>
          <a:bodyPr/>
          <a:lstStyle>
            <a:lvl1pPr>
              <a:lnSpc>
                <a:spcPts val="4286"/>
              </a:lnSpc>
              <a:defRPr sz="3400"/>
            </a:lvl1pPr>
            <a:lvl2pPr>
              <a:defRPr sz="3100"/>
            </a:lvl2pPr>
            <a:lvl3pPr>
              <a:defRPr sz="2900"/>
            </a:lvl3pPr>
            <a:lvl4pPr marL="1959233" indent="0">
              <a:buNone/>
              <a:defRPr sz="2600"/>
            </a:lvl4pPr>
            <a:lvl5pPr marL="2612311" indent="0">
              <a:buNone/>
              <a:defRPr sz="2600"/>
            </a:lvl5pPr>
            <a:lvl6pPr>
              <a:defRPr sz="2600"/>
            </a:lvl6pPr>
            <a:lvl7pPr>
              <a:defRPr sz="2600"/>
            </a:lvl7pPr>
            <a:lvl8pPr>
              <a:defRPr sz="2600"/>
            </a:lvl8pPr>
            <a:lvl9pPr>
              <a:defRPr sz="2600"/>
            </a:lvl9pPr>
          </a:lstStyle>
          <a:p>
            <a:pPr lvl="0"/>
            <a:r>
              <a:rPr lang="en-US" dirty="0"/>
              <a:t>Click to Edit Main</a:t>
            </a:r>
            <a:br>
              <a:rPr lang="en-US" dirty="0"/>
            </a:br>
            <a:r>
              <a:rPr lang="en-US" dirty="0"/>
              <a:t>2-Column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7444741" y="1790445"/>
            <a:ext cx="6461760" cy="5626134"/>
          </a:xfrm>
        </p:spPr>
        <p:txBody>
          <a:bodyPr/>
          <a:lstStyle>
            <a:lvl1pPr>
              <a:lnSpc>
                <a:spcPts val="4286"/>
              </a:lnSpc>
              <a:defRPr sz="3400" baseline="0"/>
            </a:lvl1pPr>
            <a:lvl2pPr>
              <a:defRPr sz="3100"/>
            </a:lvl2pPr>
            <a:lvl3pPr>
              <a:defRPr sz="2900"/>
            </a:lvl3pPr>
            <a:lvl4pPr marL="1959233" indent="0">
              <a:buNone/>
              <a:defRPr sz="2600"/>
            </a:lvl4pPr>
            <a:lvl5pPr marL="2612311" indent="0">
              <a:buNone/>
              <a:defRPr sz="2600"/>
            </a:lvl5pPr>
            <a:lvl6pPr>
              <a:defRPr sz="2600"/>
            </a:lvl6pPr>
            <a:lvl7pPr>
              <a:defRPr sz="2600"/>
            </a:lvl7pPr>
            <a:lvl8pPr>
              <a:defRPr sz="2600"/>
            </a:lvl8pPr>
            <a:lvl9pPr>
              <a:defRPr sz="2600"/>
            </a:lvl9pPr>
          </a:lstStyle>
          <a:p>
            <a:pPr lvl="0"/>
            <a:r>
              <a:rPr lang="en-US" dirty="0"/>
              <a:t>Click to Edit Main</a:t>
            </a:r>
            <a:br>
              <a:rPr lang="en-US" dirty="0"/>
            </a:br>
            <a:r>
              <a:rPr lang="en-US" dirty="0"/>
              <a:t>2-Column Text</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11155680" y="7543106"/>
            <a:ext cx="3413760" cy="438150"/>
          </a:xfrm>
        </p:spPr>
        <p:txBody>
          <a:bodyPr/>
          <a:lstStyle/>
          <a:p>
            <a:fld id="{511E60E2-5F03-4AD1-8874-AA9ACC93B38D}" type="slidenum">
              <a:rPr lang="en-US" smtClean="0"/>
              <a:t>‹#›</a:t>
            </a:fld>
            <a:endParaRPr lang="en-US" dirty="0"/>
          </a:p>
        </p:txBody>
      </p:sp>
    </p:spTree>
    <p:extLst>
      <p:ext uri="{BB962C8B-B14F-4D97-AF65-F5344CB8AC3E}">
        <p14:creationId xmlns:p14="http://schemas.microsoft.com/office/powerpoint/2010/main" val="2108833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083" y="97772"/>
            <a:ext cx="13898880" cy="1371600"/>
          </a:xfrm>
          <a:prstGeom prst="rect">
            <a:avLst/>
          </a:prstGeom>
        </p:spPr>
        <p:txBody>
          <a:bodyPr vert="horz" lIns="130615" tIns="65308" rIns="130615" bIns="65308" rtlCol="0" anchor="ctr">
            <a:normAutofit/>
          </a:bodyPr>
          <a:lstStyle/>
          <a:p>
            <a:r>
              <a:rPr lang="en-US" dirty="0"/>
              <a:t>Click to Edit Master Title</a:t>
            </a:r>
            <a:br>
              <a:rPr lang="en-US" dirty="0"/>
            </a:br>
            <a:r>
              <a:rPr lang="en-US" dirty="0"/>
              <a:t>One or Two Lines</a:t>
            </a:r>
          </a:p>
        </p:txBody>
      </p:sp>
      <p:sp>
        <p:nvSpPr>
          <p:cNvPr id="3" name="Text Placeholder 2"/>
          <p:cNvSpPr>
            <a:spLocks noGrp="1"/>
          </p:cNvSpPr>
          <p:nvPr>
            <p:ph type="body" idx="1"/>
          </p:nvPr>
        </p:nvSpPr>
        <p:spPr>
          <a:xfrm>
            <a:off x="723901" y="1920240"/>
            <a:ext cx="13174979" cy="5431156"/>
          </a:xfrm>
          <a:prstGeom prst="rect">
            <a:avLst/>
          </a:prstGeom>
        </p:spPr>
        <p:txBody>
          <a:bodyPr vert="horz" lIns="130615" tIns="65308" rIns="130615" bIns="65308" rtlCol="0">
            <a:normAutofit/>
          </a:body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4"/>
          </p:nvPr>
        </p:nvSpPr>
        <p:spPr>
          <a:xfrm>
            <a:off x="11150277" y="7607469"/>
            <a:ext cx="3413760" cy="438150"/>
          </a:xfrm>
          <a:prstGeom prst="rect">
            <a:avLst/>
          </a:prstGeom>
        </p:spPr>
        <p:txBody>
          <a:bodyPr vert="horz" lIns="130615" tIns="65308" rIns="130615" bIns="65308" rtlCol="0" anchor="ctr"/>
          <a:lstStyle>
            <a:lvl1pPr algn="r">
              <a:defRPr sz="1700">
                <a:solidFill>
                  <a:schemeClr val="bg1"/>
                </a:solidFill>
                <a:latin typeface="Gill Sans Std" pitchFamily="34" charset="0"/>
              </a:defRPr>
            </a:lvl1pPr>
          </a:lstStyle>
          <a:p>
            <a:fld id="{511E60E2-5F03-4AD1-8874-AA9ACC93B38D}" type="slidenum">
              <a:rPr lang="en-US" smtClean="0"/>
              <a:pPr/>
              <a:t>‹#›</a:t>
            </a:fld>
            <a:endParaRPr lang="en-US" dirty="0"/>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185" y="667"/>
            <a:ext cx="14628030" cy="8228266"/>
          </a:xfrm>
          <a:prstGeom prst="rect">
            <a:avLst/>
          </a:prstGeom>
        </p:spPr>
      </p:pic>
      <p:sp>
        <p:nvSpPr>
          <p:cNvPr id="13" name="Rectangle 12">
            <a:extLst>
              <a:ext uri="{FF2B5EF4-FFF2-40B4-BE49-F238E27FC236}">
                <a16:creationId xmlns:a16="http://schemas.microsoft.com/office/drawing/2014/main" id="{F5803317-7591-094C-8C4D-8152D876462B}"/>
              </a:ext>
            </a:extLst>
          </p:cNvPr>
          <p:cNvSpPr/>
          <p:nvPr userDrawn="1"/>
        </p:nvSpPr>
        <p:spPr>
          <a:xfrm>
            <a:off x="3526951" y="7515074"/>
            <a:ext cx="7568877" cy="677108"/>
          </a:xfrm>
          <a:prstGeom prst="rect">
            <a:avLst/>
          </a:prstGeom>
          <a:noFill/>
        </p:spPr>
        <p:txBody>
          <a:bodyPr wrap="square">
            <a:spAutoFit/>
          </a:bodyPr>
          <a:lstStyle/>
          <a:p>
            <a:pPr marL="0" marR="0" lvl="0" indent="0" algn="ctr" defTabSz="1306155" rtl="0" eaLnBrk="1" fontAlgn="auto" latinLnBrk="0" hangingPunct="1">
              <a:lnSpc>
                <a:spcPct val="100000"/>
              </a:lnSpc>
              <a:spcBef>
                <a:spcPts val="0"/>
              </a:spcBef>
              <a:spcAft>
                <a:spcPts val="0"/>
              </a:spcAft>
              <a:buClrTx/>
              <a:buSzTx/>
              <a:buFontTx/>
              <a:buNone/>
              <a:tabLst/>
              <a:defRPr/>
            </a:pPr>
            <a:r>
              <a:rPr lang="cs-CZ" sz="1200" b="0" kern="1200" baseline="0" dirty="0">
                <a:solidFill>
                  <a:schemeClr val="bg1"/>
                </a:solidFill>
                <a:effectLst/>
                <a:latin typeface="Century Gothic" panose="020B0502020202020204" pitchFamily="34" charset="0"/>
                <a:ea typeface="+mn-ea"/>
                <a:cs typeface="+mn-cs"/>
              </a:rPr>
              <a:t>NCHRP 23-03</a:t>
            </a:r>
          </a:p>
          <a:p>
            <a:pPr marL="0" marR="0" lvl="0" indent="0" algn="ctr" defTabSz="1306155"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effectLst/>
                <a:latin typeface="Century Gothic" panose="020B0502020202020204" pitchFamily="34" charset="0"/>
                <a:ea typeface="+mn-ea"/>
                <a:cs typeface="+mn-cs"/>
              </a:rPr>
              <a:t>Guidelines</a:t>
            </a:r>
            <a:r>
              <a:rPr lang="en-US" sz="1200" kern="1200" dirty="0">
                <a:solidFill>
                  <a:schemeClr val="bg1"/>
                </a:solidFill>
                <a:effectLst/>
                <a:latin typeface="Century Gothic" panose="020B0502020202020204" pitchFamily="34" charset="0"/>
                <a:ea typeface="+mn-ea"/>
                <a:cs typeface="+mn-cs"/>
              </a:rPr>
              <a:t> for State Transportation Agency CEOs on Cybersecurity Issues and Protection Strategies </a:t>
            </a:r>
            <a:endParaRPr lang="en-US" sz="1200" dirty="0">
              <a:solidFill>
                <a:schemeClr val="bg1"/>
              </a:solidFill>
              <a:latin typeface="Century Gothic" panose="020B0502020202020204" pitchFamily="34" charset="0"/>
            </a:endParaRPr>
          </a:p>
          <a:p>
            <a:pPr marL="0" marR="0" indent="0" algn="ctr" defTabSz="1306155"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bg1"/>
              </a:solidFill>
              <a:effectLst/>
              <a:latin typeface="Century Gothic" panose="020B0502020202020204" pitchFamily="34" charset="0"/>
              <a:ea typeface="+mn-ea"/>
              <a:cs typeface="+mn-cs"/>
            </a:endParaRPr>
          </a:p>
        </p:txBody>
      </p:sp>
      <p:grpSp>
        <p:nvGrpSpPr>
          <p:cNvPr id="5" name="Group 4">
            <a:extLst>
              <a:ext uri="{FF2B5EF4-FFF2-40B4-BE49-F238E27FC236}">
                <a16:creationId xmlns:a16="http://schemas.microsoft.com/office/drawing/2014/main" id="{5039ED16-4740-FBD1-E698-5DFAD56AC162}"/>
              </a:ext>
            </a:extLst>
          </p:cNvPr>
          <p:cNvGrpSpPr/>
          <p:nvPr userDrawn="1"/>
        </p:nvGrpSpPr>
        <p:grpSpPr>
          <a:xfrm>
            <a:off x="76200" y="7315200"/>
            <a:ext cx="3048000" cy="779168"/>
            <a:chOff x="0" y="7374166"/>
            <a:chExt cx="3048000" cy="779168"/>
          </a:xfrm>
        </p:grpSpPr>
        <p:pic>
          <p:nvPicPr>
            <p:cNvPr id="11" name="Picture 10">
              <a:extLst>
                <a:ext uri="{FF2B5EF4-FFF2-40B4-BE49-F238E27FC236}">
                  <a16:creationId xmlns:a16="http://schemas.microsoft.com/office/drawing/2014/main" id="{23D696F1-220F-5423-32FB-9E4B98B2DCD1}"/>
                </a:ext>
              </a:extLst>
            </p:cNvPr>
            <p:cNvPicPr/>
            <p:nvPr userDrawn="1"/>
          </p:nvPicPr>
          <p:blipFill rotWithShape="1">
            <a:blip r:embed="rId16"/>
            <a:srcRect l="55500" t="-888" b="39579"/>
            <a:stretch/>
          </p:blipFill>
          <p:spPr>
            <a:xfrm>
              <a:off x="0" y="7374166"/>
              <a:ext cx="1356360" cy="444589"/>
            </a:xfrm>
            <a:prstGeom prst="rect">
              <a:avLst/>
            </a:prstGeom>
          </p:spPr>
        </p:pic>
        <p:pic>
          <p:nvPicPr>
            <p:cNvPr id="16" name="Picture 15">
              <a:extLst>
                <a:ext uri="{FF2B5EF4-FFF2-40B4-BE49-F238E27FC236}">
                  <a16:creationId xmlns:a16="http://schemas.microsoft.com/office/drawing/2014/main" id="{1B9D6BF8-12D8-F5EE-15A6-D352A812753D}"/>
                </a:ext>
              </a:extLst>
            </p:cNvPr>
            <p:cNvPicPr/>
            <p:nvPr userDrawn="1"/>
          </p:nvPicPr>
          <p:blipFill rotWithShape="1">
            <a:blip r:embed="rId16"/>
            <a:srcRect t="59719"/>
            <a:stretch/>
          </p:blipFill>
          <p:spPr>
            <a:xfrm>
              <a:off x="0" y="7861230"/>
              <a:ext cx="3048000" cy="292104"/>
            </a:xfrm>
            <a:prstGeom prst="rect">
              <a:avLst/>
            </a:prstGeom>
          </p:spPr>
        </p:pic>
      </p:grpSp>
    </p:spTree>
    <p:extLst>
      <p:ext uri="{BB962C8B-B14F-4D97-AF65-F5344CB8AC3E}">
        <p14:creationId xmlns:p14="http://schemas.microsoft.com/office/powerpoint/2010/main" val="37248854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59" r:id="rId5"/>
    <p:sldLayoutId id="2147483660" r:id="rId6"/>
    <p:sldLayoutId id="2147483661" r:id="rId7"/>
    <p:sldLayoutId id="2147483656" r:id="rId8"/>
    <p:sldLayoutId id="2147483657" r:id="rId9"/>
    <p:sldLayoutId id="2147483662" r:id="rId10"/>
    <p:sldLayoutId id="2147483663" r:id="rId11"/>
    <p:sldLayoutId id="2147483654" r:id="rId12"/>
    <p:sldLayoutId id="2147483655" r:id="rId13"/>
  </p:sldLayoutIdLst>
  <p:hf hdr="0"/>
  <p:txStyles>
    <p:titleStyle>
      <a:lvl1pPr algn="l" defTabSz="1306155" rtl="0" eaLnBrk="1" latinLnBrk="0" hangingPunct="1">
        <a:lnSpc>
          <a:spcPts val="5714"/>
        </a:lnSpc>
        <a:spcBef>
          <a:spcPct val="0"/>
        </a:spcBef>
        <a:buNone/>
        <a:defRPr sz="5100" b="1" i="0" kern="1200" baseline="0">
          <a:solidFill>
            <a:schemeClr val="bg1"/>
          </a:solidFill>
          <a:effectLst>
            <a:outerShdw blurRad="38100" dist="38100" dir="2700000" algn="tl">
              <a:srgbClr val="000000">
                <a:alpha val="43137"/>
              </a:srgbClr>
            </a:outerShdw>
          </a:effectLst>
          <a:latin typeface="Gill Sans MT" panose="020B0502020104020203" pitchFamily="34" charset="0"/>
          <a:ea typeface="+mj-ea"/>
          <a:cs typeface="+mj-cs"/>
        </a:defRPr>
      </a:lvl1pPr>
    </p:titleStyle>
    <p:bodyStyle>
      <a:lvl1pPr marL="326539" indent="-326539" algn="l" defTabSz="1306155" rtl="0" eaLnBrk="1" latinLnBrk="0" hangingPunct="1">
        <a:spcBef>
          <a:spcPct val="20000"/>
        </a:spcBef>
        <a:buFont typeface="Wingdings" panose="05000000000000000000" pitchFamily="2" charset="2"/>
        <a:buChar char="§"/>
        <a:defRPr sz="3400" b="0" kern="1200" baseline="0">
          <a:solidFill>
            <a:schemeClr val="bg1"/>
          </a:solidFill>
          <a:effectLst>
            <a:outerShdw blurRad="38100" dist="38100" dir="2700000" algn="tl">
              <a:srgbClr val="000000">
                <a:alpha val="43137"/>
              </a:srgbClr>
            </a:outerShdw>
          </a:effectLst>
          <a:latin typeface="Gill Sans MT" panose="020B0502020104020203" pitchFamily="34" charset="0"/>
          <a:ea typeface="+mn-ea"/>
          <a:cs typeface="+mn-cs"/>
        </a:defRPr>
      </a:lvl1pPr>
      <a:lvl2pPr marL="1061251" indent="-408174" algn="l" defTabSz="1306155" rtl="0" eaLnBrk="1" latinLnBrk="0" hangingPunct="1">
        <a:lnSpc>
          <a:spcPts val="3714"/>
        </a:lnSpc>
        <a:spcBef>
          <a:spcPct val="20000"/>
        </a:spcBef>
        <a:buFont typeface="Arial" panose="020B0604020202020204" pitchFamily="34" charset="0"/>
        <a:buChar char="–"/>
        <a:defRPr sz="3100" kern="1200" baseline="0">
          <a:solidFill>
            <a:schemeClr val="bg1"/>
          </a:solidFill>
          <a:effectLst>
            <a:outerShdw blurRad="38100" dist="38100" dir="2700000" algn="tl">
              <a:srgbClr val="000000">
                <a:alpha val="43137"/>
              </a:srgbClr>
            </a:outerShdw>
          </a:effectLst>
          <a:latin typeface="Gill Sans MT" panose="020B0502020104020203" pitchFamily="34" charset="0"/>
          <a:ea typeface="+mn-ea"/>
          <a:cs typeface="+mn-cs"/>
        </a:defRPr>
      </a:lvl2pPr>
      <a:lvl3pPr marL="1546524" indent="-240369" algn="l" defTabSz="1306155" rtl="0" eaLnBrk="1" latinLnBrk="0" hangingPunct="1">
        <a:lnSpc>
          <a:spcPts val="3143"/>
        </a:lnSpc>
        <a:spcBef>
          <a:spcPct val="20000"/>
        </a:spcBef>
        <a:buFont typeface="Arial" panose="020B0604020202020204" pitchFamily="34" charset="0"/>
        <a:buChar char="•"/>
        <a:defRPr sz="2900" kern="1200" baseline="0">
          <a:solidFill>
            <a:schemeClr val="bg1"/>
          </a:solidFill>
          <a:effectLst>
            <a:outerShdw blurRad="38100" dist="38100" dir="2700000" algn="tl">
              <a:srgbClr val="000000">
                <a:alpha val="43137"/>
              </a:srgbClr>
            </a:outerShdw>
          </a:effectLst>
          <a:latin typeface="Gill Sans MT" panose="020B0502020104020203" pitchFamily="34" charset="0"/>
          <a:ea typeface="+mn-ea"/>
          <a:cs typeface="+mn-cs"/>
        </a:defRPr>
      </a:lvl3pPr>
      <a:lvl4pPr marL="2285771"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849"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1926"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003"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082"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160"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155" rtl="0" eaLnBrk="1" latinLnBrk="0" hangingPunct="1">
        <a:defRPr sz="2600" kern="1200">
          <a:solidFill>
            <a:schemeClr val="tx1"/>
          </a:solidFill>
          <a:latin typeface="+mn-lt"/>
          <a:ea typeface="+mn-ea"/>
          <a:cs typeface="+mn-cs"/>
        </a:defRPr>
      </a:lvl1pPr>
      <a:lvl2pPr marL="653077" algn="l" defTabSz="1306155" rtl="0" eaLnBrk="1" latinLnBrk="0" hangingPunct="1">
        <a:defRPr sz="2600" kern="1200">
          <a:solidFill>
            <a:schemeClr val="tx1"/>
          </a:solidFill>
          <a:latin typeface="+mn-lt"/>
          <a:ea typeface="+mn-ea"/>
          <a:cs typeface="+mn-cs"/>
        </a:defRPr>
      </a:lvl2pPr>
      <a:lvl3pPr marL="1306155" algn="l" defTabSz="1306155" rtl="0" eaLnBrk="1" latinLnBrk="0" hangingPunct="1">
        <a:defRPr sz="2600" kern="1200">
          <a:solidFill>
            <a:schemeClr val="tx1"/>
          </a:solidFill>
          <a:latin typeface="+mn-lt"/>
          <a:ea typeface="+mn-ea"/>
          <a:cs typeface="+mn-cs"/>
        </a:defRPr>
      </a:lvl3pPr>
      <a:lvl4pPr marL="1959233" algn="l" defTabSz="1306155" rtl="0" eaLnBrk="1" latinLnBrk="0" hangingPunct="1">
        <a:defRPr sz="2600" kern="1200">
          <a:solidFill>
            <a:schemeClr val="tx1"/>
          </a:solidFill>
          <a:latin typeface="+mn-lt"/>
          <a:ea typeface="+mn-ea"/>
          <a:cs typeface="+mn-cs"/>
        </a:defRPr>
      </a:lvl4pPr>
      <a:lvl5pPr marL="2612311" algn="l" defTabSz="1306155" rtl="0" eaLnBrk="1" latinLnBrk="0" hangingPunct="1">
        <a:defRPr sz="2600" kern="1200">
          <a:solidFill>
            <a:schemeClr val="tx1"/>
          </a:solidFill>
          <a:latin typeface="+mn-lt"/>
          <a:ea typeface="+mn-ea"/>
          <a:cs typeface="+mn-cs"/>
        </a:defRPr>
      </a:lvl5pPr>
      <a:lvl6pPr marL="3265388" algn="l" defTabSz="1306155" rtl="0" eaLnBrk="1" latinLnBrk="0" hangingPunct="1">
        <a:defRPr sz="2600" kern="1200">
          <a:solidFill>
            <a:schemeClr val="tx1"/>
          </a:solidFill>
          <a:latin typeface="+mn-lt"/>
          <a:ea typeface="+mn-ea"/>
          <a:cs typeface="+mn-cs"/>
        </a:defRPr>
      </a:lvl6pPr>
      <a:lvl7pPr marL="3918465" algn="l" defTabSz="1306155" rtl="0" eaLnBrk="1" latinLnBrk="0" hangingPunct="1">
        <a:defRPr sz="2600" kern="1200">
          <a:solidFill>
            <a:schemeClr val="tx1"/>
          </a:solidFill>
          <a:latin typeface="+mn-lt"/>
          <a:ea typeface="+mn-ea"/>
          <a:cs typeface="+mn-cs"/>
        </a:defRPr>
      </a:lvl7pPr>
      <a:lvl8pPr marL="4571543" algn="l" defTabSz="1306155" rtl="0" eaLnBrk="1" latinLnBrk="0" hangingPunct="1">
        <a:defRPr sz="2600" kern="1200">
          <a:solidFill>
            <a:schemeClr val="tx1"/>
          </a:solidFill>
          <a:latin typeface="+mn-lt"/>
          <a:ea typeface="+mn-ea"/>
          <a:cs typeface="+mn-cs"/>
        </a:defRPr>
      </a:lvl8pPr>
      <a:lvl9pPr marL="5224620" algn="l" defTabSz="1306155"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1937304"/>
            <a:ext cx="13411200" cy="3930096"/>
          </a:xfrm>
        </p:spPr>
        <p:txBody>
          <a:bodyPr>
            <a:noAutofit/>
          </a:bodyPr>
          <a:lstStyle/>
          <a:p>
            <a:r>
              <a:rPr lang="en-US" sz="5400" dirty="0"/>
              <a:t>Cybersecurity Issues and Protection Strategies </a:t>
            </a:r>
            <a:br>
              <a:rPr lang="en-US" sz="5400" dirty="0"/>
            </a:br>
            <a:r>
              <a:rPr lang="en-US" sz="4400" dirty="0"/>
              <a:t>for </a:t>
            </a:r>
            <a:br>
              <a:rPr lang="en-US" sz="5400" dirty="0"/>
            </a:br>
            <a:r>
              <a:rPr lang="en-US" sz="5400" dirty="0"/>
              <a:t>State Transportation Agency CEOs </a:t>
            </a:r>
          </a:p>
        </p:txBody>
      </p:sp>
      <p:sp>
        <p:nvSpPr>
          <p:cNvPr id="6" name="Subtitle 5"/>
          <p:cNvSpPr>
            <a:spLocks noGrp="1"/>
          </p:cNvSpPr>
          <p:nvPr>
            <p:ph type="subTitle" idx="1"/>
          </p:nvPr>
        </p:nvSpPr>
        <p:spPr>
          <a:xfrm>
            <a:off x="1097280" y="5867400"/>
            <a:ext cx="12435840" cy="712308"/>
          </a:xfrm>
        </p:spPr>
        <p:txBody>
          <a:bodyPr>
            <a:normAutofit/>
          </a:bodyPr>
          <a:lstStyle/>
          <a:p>
            <a:r>
              <a:rPr lang="de-DE" dirty="0"/>
              <a:t>Overview</a:t>
            </a:r>
          </a:p>
          <a:p>
            <a:endParaRPr lang="en-US" dirty="0"/>
          </a:p>
        </p:txBody>
      </p:sp>
      <p:sp>
        <p:nvSpPr>
          <p:cNvPr id="2" name="Slide Number Placeholder 1"/>
          <p:cNvSpPr>
            <a:spLocks noGrp="1"/>
          </p:cNvSpPr>
          <p:nvPr>
            <p:ph type="sldNum" sz="quarter" idx="12"/>
          </p:nvPr>
        </p:nvSpPr>
        <p:spPr/>
        <p:txBody>
          <a:bodyPr/>
          <a:lstStyle/>
          <a:p>
            <a:fld id="{511E60E2-5F03-4AD1-8874-AA9ACC93B38D}" type="slidenum">
              <a:rPr lang="en-US" smtClean="0"/>
              <a:pPr/>
              <a:t>1</a:t>
            </a:fld>
            <a:endParaRPr lang="en-US" dirty="0"/>
          </a:p>
        </p:txBody>
      </p:sp>
      <p:sp>
        <p:nvSpPr>
          <p:cNvPr id="12" name="Subtitle 5">
            <a:extLst>
              <a:ext uri="{FF2B5EF4-FFF2-40B4-BE49-F238E27FC236}">
                <a16:creationId xmlns:a16="http://schemas.microsoft.com/office/drawing/2014/main" id="{20CDE656-514E-3844-9270-A4BA7E76A3ED}"/>
              </a:ext>
            </a:extLst>
          </p:cNvPr>
          <p:cNvSpPr txBox="1">
            <a:spLocks/>
          </p:cNvSpPr>
          <p:nvPr/>
        </p:nvSpPr>
        <p:spPr>
          <a:xfrm>
            <a:off x="1097280" y="1175304"/>
            <a:ext cx="12435840" cy="685800"/>
          </a:xfrm>
          <a:prstGeom prst="rect">
            <a:avLst/>
          </a:prstGeom>
        </p:spPr>
        <p:txBody>
          <a:bodyPr vert="horz" lIns="130615" tIns="65308" rIns="130615" bIns="65308" rtlCol="0">
            <a:normAutofit/>
          </a:bodyPr>
          <a:lstStyle>
            <a:lvl1pPr marL="0" indent="0" algn="ctr" defTabSz="1306155" rtl="0" eaLnBrk="1" latinLnBrk="0" hangingPunct="1">
              <a:spcBef>
                <a:spcPct val="20000"/>
              </a:spcBef>
              <a:buFont typeface="Wingdings" panose="05000000000000000000" pitchFamily="2" charset="2"/>
              <a:buNone/>
              <a:defRPr sz="3400" b="0" kern="1200" baseline="0">
                <a:solidFill>
                  <a:schemeClr val="bg1"/>
                </a:solidFill>
                <a:effectLst>
                  <a:outerShdw blurRad="38100" dist="38100" dir="2700000" algn="tl">
                    <a:srgbClr val="000000">
                      <a:alpha val="43137"/>
                    </a:srgbClr>
                  </a:outerShdw>
                </a:effectLst>
                <a:latin typeface="Gill Sans MT" panose="020B0502020104020203" pitchFamily="34" charset="0"/>
                <a:ea typeface="+mn-ea"/>
                <a:cs typeface="+mn-cs"/>
              </a:defRPr>
            </a:lvl1pPr>
            <a:lvl2pPr marL="653077" indent="0" algn="ctr" defTabSz="1306155" rtl="0" eaLnBrk="1" latinLnBrk="0" hangingPunct="1">
              <a:lnSpc>
                <a:spcPts val="3714"/>
              </a:lnSpc>
              <a:spcBef>
                <a:spcPct val="20000"/>
              </a:spcBef>
              <a:buFont typeface="Arial" panose="020B0604020202020204" pitchFamily="34" charset="0"/>
              <a:buNone/>
              <a:defRPr sz="3100" kern="1200" baseline="0">
                <a:solidFill>
                  <a:schemeClr val="tx1">
                    <a:tint val="75000"/>
                  </a:schemeClr>
                </a:solidFill>
                <a:effectLst>
                  <a:outerShdw blurRad="38100" dist="38100" dir="2700000" algn="tl">
                    <a:srgbClr val="000000">
                      <a:alpha val="43137"/>
                    </a:srgbClr>
                  </a:outerShdw>
                </a:effectLst>
                <a:latin typeface="Gill Sans MT" panose="020B0502020104020203" pitchFamily="34" charset="0"/>
                <a:ea typeface="+mn-ea"/>
                <a:cs typeface="+mn-cs"/>
              </a:defRPr>
            </a:lvl2pPr>
            <a:lvl3pPr marL="1306155" indent="0" algn="ctr" defTabSz="1306155" rtl="0" eaLnBrk="1" latinLnBrk="0" hangingPunct="1">
              <a:lnSpc>
                <a:spcPts val="3143"/>
              </a:lnSpc>
              <a:spcBef>
                <a:spcPct val="20000"/>
              </a:spcBef>
              <a:buFont typeface="Arial" panose="020B0604020202020204" pitchFamily="34" charset="0"/>
              <a:buNone/>
              <a:defRPr sz="2900" kern="1200" baseline="0">
                <a:solidFill>
                  <a:schemeClr val="tx1">
                    <a:tint val="75000"/>
                  </a:schemeClr>
                </a:solidFill>
                <a:effectLst>
                  <a:outerShdw blurRad="38100" dist="38100" dir="2700000" algn="tl">
                    <a:srgbClr val="000000">
                      <a:alpha val="43137"/>
                    </a:srgbClr>
                  </a:outerShdw>
                </a:effectLst>
                <a:latin typeface="Gill Sans MT" panose="020B0502020104020203" pitchFamily="34" charset="0"/>
                <a:ea typeface="+mn-ea"/>
                <a:cs typeface="+mn-cs"/>
              </a:defRPr>
            </a:lvl3pPr>
            <a:lvl4pPr marL="1959233" indent="0" algn="ctr" defTabSz="1306155"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4pPr>
            <a:lvl5pPr marL="2612311" indent="0" algn="ctr" defTabSz="1306155"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5pPr>
            <a:lvl6pPr marL="3265388" indent="0" algn="ctr" defTabSz="1306155"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6pPr>
            <a:lvl7pPr marL="3918465" indent="0" algn="ctr" defTabSz="1306155"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7pPr>
            <a:lvl8pPr marL="4571543" indent="0" algn="ctr" defTabSz="1306155"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8pPr>
            <a:lvl9pPr marL="5224620" indent="0" algn="ctr" defTabSz="1306155"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9pPr>
          </a:lstStyle>
          <a:p>
            <a:r>
              <a:rPr lang="de-DE"/>
              <a:t>NCHRP Web-Only Document 355</a:t>
            </a:r>
            <a:endParaRPr lang="en-US" dirty="0"/>
          </a:p>
        </p:txBody>
      </p:sp>
    </p:spTree>
    <p:extLst>
      <p:ext uri="{BB962C8B-B14F-4D97-AF65-F5344CB8AC3E}">
        <p14:creationId xmlns:p14="http://schemas.microsoft.com/office/powerpoint/2010/main" val="1473818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58FCC-3F95-784E-B71D-32F29135C790}"/>
              </a:ext>
            </a:extLst>
          </p:cNvPr>
          <p:cNvSpPr>
            <a:spLocks noGrp="1"/>
          </p:cNvSpPr>
          <p:nvPr>
            <p:ph type="title"/>
          </p:nvPr>
        </p:nvSpPr>
        <p:spPr>
          <a:xfrm>
            <a:off x="457200" y="531598"/>
            <a:ext cx="13898880" cy="901730"/>
          </a:xfrm>
        </p:spPr>
        <p:txBody>
          <a:bodyPr>
            <a:normAutofit fontScale="90000"/>
          </a:bodyPr>
          <a:lstStyle/>
          <a:p>
            <a:r>
              <a:rPr lang="en-US" sz="4000" dirty="0">
                <a:effectLst/>
              </a:rPr>
              <a:t>Task 3 - Identify Transportation Technology and Cybersecurity Subject Matter Experts (SMEs)</a:t>
            </a:r>
            <a:br>
              <a:rPr lang="en-US" dirty="0">
                <a:effectLst/>
              </a:rPr>
            </a:br>
            <a:endParaRPr lang="en-US" dirty="0"/>
          </a:p>
        </p:txBody>
      </p:sp>
      <p:sp>
        <p:nvSpPr>
          <p:cNvPr id="3" name="Content Placeholder 2">
            <a:extLst>
              <a:ext uri="{FF2B5EF4-FFF2-40B4-BE49-F238E27FC236}">
                <a16:creationId xmlns:a16="http://schemas.microsoft.com/office/drawing/2014/main" id="{7F32BB35-0B36-8546-8B09-899A61B60A7D}"/>
              </a:ext>
            </a:extLst>
          </p:cNvPr>
          <p:cNvSpPr>
            <a:spLocks noGrp="1"/>
          </p:cNvSpPr>
          <p:nvPr>
            <p:ph idx="1"/>
          </p:nvPr>
        </p:nvSpPr>
        <p:spPr>
          <a:xfrm>
            <a:off x="723901" y="1433328"/>
            <a:ext cx="13174979" cy="5913474"/>
          </a:xfrm>
        </p:spPr>
        <p:txBody>
          <a:bodyPr>
            <a:normAutofit fontScale="77500" lnSpcReduction="20000"/>
          </a:bodyPr>
          <a:lstStyle/>
          <a:p>
            <a:pPr>
              <a:lnSpc>
                <a:spcPct val="120000"/>
              </a:lnSpc>
              <a:spcBef>
                <a:spcPts val="0"/>
              </a:spcBef>
              <a:spcAft>
                <a:spcPts val="600"/>
              </a:spcAft>
            </a:pPr>
            <a:r>
              <a:rPr lang="en-US" dirty="0">
                <a:effectLst/>
              </a:rPr>
              <a:t>Goal: </a:t>
            </a:r>
          </a:p>
          <a:p>
            <a:pPr marL="352425" indent="0">
              <a:lnSpc>
                <a:spcPct val="120000"/>
              </a:lnSpc>
              <a:spcBef>
                <a:spcPts val="0"/>
              </a:spcBef>
              <a:spcAft>
                <a:spcPts val="600"/>
              </a:spcAft>
              <a:buNone/>
            </a:pPr>
            <a:r>
              <a:rPr lang="en-US" dirty="0">
                <a:effectLst/>
              </a:rPr>
              <a:t>Identify Transportation technology and Cybersecurity SMEs involved in transportation standards and research activities</a:t>
            </a:r>
          </a:p>
          <a:p>
            <a:pPr lvl="1">
              <a:lnSpc>
                <a:spcPct val="120000"/>
              </a:lnSpc>
              <a:spcBef>
                <a:spcPts val="0"/>
              </a:spcBef>
              <a:spcAft>
                <a:spcPts val="600"/>
              </a:spcAft>
              <a:buFont typeface="Wingdings" pitchFamily="2" charset="2"/>
              <a:buChar char="§"/>
            </a:pPr>
            <a:r>
              <a:rPr lang="en-US" dirty="0">
                <a:effectLst/>
              </a:rPr>
              <a:t>Start with SMEs identified through Task 1 and 2</a:t>
            </a:r>
          </a:p>
          <a:p>
            <a:pPr lvl="1">
              <a:lnSpc>
                <a:spcPct val="120000"/>
              </a:lnSpc>
              <a:spcBef>
                <a:spcPts val="0"/>
              </a:spcBef>
              <a:spcAft>
                <a:spcPts val="600"/>
              </a:spcAft>
              <a:buFont typeface="Wingdings" pitchFamily="2" charset="2"/>
              <a:buChar char="§"/>
            </a:pPr>
            <a:r>
              <a:rPr lang="en-US" dirty="0">
                <a:effectLst/>
              </a:rPr>
              <a:t>Conducted interviews with identified SMEs</a:t>
            </a:r>
          </a:p>
          <a:p>
            <a:pPr lvl="1">
              <a:lnSpc>
                <a:spcPct val="120000"/>
              </a:lnSpc>
              <a:spcBef>
                <a:spcPts val="0"/>
              </a:spcBef>
              <a:spcAft>
                <a:spcPts val="600"/>
              </a:spcAft>
              <a:buFont typeface="Wingdings" pitchFamily="2" charset="2"/>
              <a:buChar char="§"/>
            </a:pPr>
            <a:r>
              <a:rPr lang="en-US" dirty="0">
                <a:effectLst/>
              </a:rPr>
              <a:t>Summarize SME interview findings</a:t>
            </a:r>
          </a:p>
          <a:p>
            <a:pPr>
              <a:lnSpc>
                <a:spcPct val="120000"/>
              </a:lnSpc>
              <a:spcBef>
                <a:spcPts val="0"/>
              </a:spcBef>
              <a:spcAft>
                <a:spcPts val="600"/>
              </a:spcAft>
            </a:pPr>
            <a:endParaRPr lang="en-US" dirty="0">
              <a:effectLst/>
            </a:endParaRPr>
          </a:p>
          <a:p>
            <a:pPr>
              <a:lnSpc>
                <a:spcPct val="120000"/>
              </a:lnSpc>
              <a:spcBef>
                <a:spcPts val="0"/>
              </a:spcBef>
              <a:spcAft>
                <a:spcPts val="600"/>
              </a:spcAft>
            </a:pPr>
            <a:r>
              <a:rPr lang="en-US" dirty="0">
                <a:effectLst/>
              </a:rPr>
              <a:t>Process:</a:t>
            </a:r>
          </a:p>
          <a:p>
            <a:pPr marL="1167427" lvl="1" indent="-514350">
              <a:lnSpc>
                <a:spcPct val="120000"/>
              </a:lnSpc>
              <a:spcBef>
                <a:spcPts val="0"/>
              </a:spcBef>
              <a:spcAft>
                <a:spcPts val="600"/>
              </a:spcAft>
              <a:buFont typeface="+mj-lt"/>
              <a:buAutoNum type="arabicPeriod"/>
            </a:pPr>
            <a:r>
              <a:rPr lang="en-US" dirty="0">
                <a:effectLst/>
              </a:rPr>
              <a:t>Developed SME criteria and created list of SMEs</a:t>
            </a:r>
          </a:p>
          <a:p>
            <a:pPr marL="1167427" lvl="1" indent="-514350">
              <a:lnSpc>
                <a:spcPct val="120000"/>
              </a:lnSpc>
              <a:spcBef>
                <a:spcPts val="0"/>
              </a:spcBef>
              <a:spcAft>
                <a:spcPts val="600"/>
              </a:spcAft>
              <a:buFont typeface="+mj-lt"/>
              <a:buAutoNum type="arabicPeriod"/>
            </a:pPr>
            <a:r>
              <a:rPr lang="en-US" dirty="0">
                <a:effectLst/>
              </a:rPr>
              <a:t>Receive approval on SMEs from Program Panel</a:t>
            </a:r>
          </a:p>
          <a:p>
            <a:pPr marL="1167427" lvl="1" indent="-514350">
              <a:lnSpc>
                <a:spcPct val="120000"/>
              </a:lnSpc>
              <a:spcBef>
                <a:spcPts val="0"/>
              </a:spcBef>
              <a:spcAft>
                <a:spcPts val="600"/>
              </a:spcAft>
              <a:buFont typeface="+mj-lt"/>
              <a:buAutoNum type="arabicPeriod"/>
            </a:pPr>
            <a:r>
              <a:rPr lang="en-US" dirty="0">
                <a:effectLst/>
              </a:rPr>
              <a:t>Engaged and interviewed SMEs for feedback on cybersecurity practice effectiveness and modes of classifying assets’ risk</a:t>
            </a:r>
          </a:p>
          <a:p>
            <a:pPr marL="1167427" lvl="1" indent="-514350">
              <a:lnSpc>
                <a:spcPct val="120000"/>
              </a:lnSpc>
              <a:spcBef>
                <a:spcPts val="0"/>
              </a:spcBef>
              <a:spcAft>
                <a:spcPts val="600"/>
              </a:spcAft>
              <a:buFont typeface="+mj-lt"/>
              <a:buAutoNum type="arabicPeriod"/>
            </a:pPr>
            <a:r>
              <a:rPr lang="en-US" dirty="0">
                <a:effectLst/>
              </a:rPr>
              <a:t>Summarized SME feedback</a:t>
            </a:r>
          </a:p>
        </p:txBody>
      </p:sp>
      <p:sp>
        <p:nvSpPr>
          <p:cNvPr id="4" name="Slide Number Placeholder 3">
            <a:extLst>
              <a:ext uri="{FF2B5EF4-FFF2-40B4-BE49-F238E27FC236}">
                <a16:creationId xmlns:a16="http://schemas.microsoft.com/office/drawing/2014/main" id="{BE6168AE-72AA-4241-A836-E3AC207E81C4}"/>
              </a:ext>
            </a:extLst>
          </p:cNvPr>
          <p:cNvSpPr>
            <a:spLocks noGrp="1"/>
          </p:cNvSpPr>
          <p:nvPr>
            <p:ph type="sldNum" sz="quarter" idx="12"/>
          </p:nvPr>
        </p:nvSpPr>
        <p:spPr/>
        <p:txBody>
          <a:bodyPr/>
          <a:lstStyle/>
          <a:p>
            <a:fld id="{511E60E2-5F03-4AD1-8874-AA9ACC93B38D}" type="slidenum">
              <a:rPr lang="en-US" smtClean="0"/>
              <a:t>10</a:t>
            </a:fld>
            <a:endParaRPr lang="en-US" dirty="0"/>
          </a:p>
        </p:txBody>
      </p:sp>
    </p:spTree>
    <p:extLst>
      <p:ext uri="{BB962C8B-B14F-4D97-AF65-F5344CB8AC3E}">
        <p14:creationId xmlns:p14="http://schemas.microsoft.com/office/powerpoint/2010/main" val="3995365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9B9A-77C1-2241-A110-C14E2B6145CA}"/>
              </a:ext>
            </a:extLst>
          </p:cNvPr>
          <p:cNvSpPr>
            <a:spLocks noGrp="1"/>
          </p:cNvSpPr>
          <p:nvPr>
            <p:ph type="title"/>
          </p:nvPr>
        </p:nvSpPr>
        <p:spPr>
          <a:xfrm>
            <a:off x="0" y="241270"/>
            <a:ext cx="14448963" cy="901730"/>
          </a:xfrm>
        </p:spPr>
        <p:txBody>
          <a:bodyPr>
            <a:noAutofit/>
          </a:bodyPr>
          <a:lstStyle/>
          <a:p>
            <a:r>
              <a:rPr lang="en-US" sz="3600" dirty="0">
                <a:effectLst/>
              </a:rPr>
              <a:t>Task 3 - Identify Transportation Technology &amp; Cybersecurity SMEs</a:t>
            </a:r>
            <a:endParaRPr lang="en-US" sz="3600" dirty="0"/>
          </a:p>
        </p:txBody>
      </p:sp>
      <p:sp>
        <p:nvSpPr>
          <p:cNvPr id="3" name="Content Placeholder 2">
            <a:extLst>
              <a:ext uri="{FF2B5EF4-FFF2-40B4-BE49-F238E27FC236}">
                <a16:creationId xmlns:a16="http://schemas.microsoft.com/office/drawing/2014/main" id="{32BE355B-AEF4-1D4D-A985-B3500F5C57AC}"/>
              </a:ext>
            </a:extLst>
          </p:cNvPr>
          <p:cNvSpPr>
            <a:spLocks noGrp="1"/>
          </p:cNvSpPr>
          <p:nvPr>
            <p:ph idx="1"/>
          </p:nvPr>
        </p:nvSpPr>
        <p:spPr>
          <a:xfrm>
            <a:off x="-17417" y="1143000"/>
            <a:ext cx="14466380" cy="6400106"/>
          </a:xfrm>
        </p:spPr>
        <p:txBody>
          <a:bodyPr>
            <a:normAutofit fontScale="40000" lnSpcReduction="20000"/>
          </a:bodyPr>
          <a:lstStyle/>
          <a:p>
            <a:pPr>
              <a:lnSpc>
                <a:spcPct val="120000"/>
              </a:lnSpc>
              <a:spcBef>
                <a:spcPts val="0"/>
              </a:spcBef>
              <a:spcAft>
                <a:spcPts val="600"/>
              </a:spcAft>
            </a:pPr>
            <a:r>
              <a:rPr lang="en-US" sz="4500" dirty="0"/>
              <a:t>SME Criteria:</a:t>
            </a:r>
          </a:p>
          <a:p>
            <a:pPr lvl="1">
              <a:lnSpc>
                <a:spcPct val="120000"/>
              </a:lnSpc>
              <a:spcBef>
                <a:spcPts val="0"/>
              </a:spcBef>
              <a:spcAft>
                <a:spcPts val="600"/>
              </a:spcAft>
              <a:buFont typeface="Wingdings" pitchFamily="2" charset="2"/>
              <a:buChar char="§"/>
            </a:pPr>
            <a:r>
              <a:rPr lang="en-US" sz="4500" dirty="0"/>
              <a:t>SME’s provided response to self-assessment questionnaire (email) containing:</a:t>
            </a:r>
          </a:p>
          <a:p>
            <a:pPr lvl="2">
              <a:lnSpc>
                <a:spcPct val="120000"/>
              </a:lnSpc>
              <a:spcBef>
                <a:spcPts val="0"/>
              </a:spcBef>
              <a:spcAft>
                <a:spcPts val="600"/>
              </a:spcAft>
              <a:buFont typeface="Wingdings" pitchFamily="2" charset="2"/>
              <a:buChar char="§"/>
            </a:pPr>
            <a:r>
              <a:rPr lang="en-US" sz="4500" dirty="0"/>
              <a:t>Familiarity with OT vs. IT</a:t>
            </a:r>
          </a:p>
          <a:p>
            <a:pPr lvl="2">
              <a:lnSpc>
                <a:spcPct val="120000"/>
              </a:lnSpc>
              <a:spcBef>
                <a:spcPts val="0"/>
              </a:spcBef>
              <a:spcAft>
                <a:spcPts val="600"/>
              </a:spcAft>
              <a:buFont typeface="Wingdings" pitchFamily="2" charset="2"/>
              <a:buChar char="§"/>
            </a:pPr>
            <a:r>
              <a:rPr lang="en-US" sz="4500" dirty="0"/>
              <a:t>Involvement in the OT space</a:t>
            </a:r>
          </a:p>
          <a:p>
            <a:pPr lvl="2">
              <a:lnSpc>
                <a:spcPct val="120000"/>
              </a:lnSpc>
              <a:spcBef>
                <a:spcPts val="0"/>
              </a:spcBef>
              <a:spcAft>
                <a:spcPts val="600"/>
              </a:spcAft>
              <a:buFont typeface="Wingdings" pitchFamily="2" charset="2"/>
              <a:buChar char="§"/>
            </a:pPr>
            <a:r>
              <a:rPr lang="en-US" sz="4500" dirty="0"/>
              <a:t>Understanding of OT risk management</a:t>
            </a:r>
          </a:p>
          <a:p>
            <a:pPr lvl="2">
              <a:lnSpc>
                <a:spcPct val="120000"/>
              </a:lnSpc>
              <a:spcBef>
                <a:spcPts val="0"/>
              </a:spcBef>
              <a:spcAft>
                <a:spcPts val="600"/>
              </a:spcAft>
              <a:buFont typeface="Wingdings" pitchFamily="2" charset="2"/>
              <a:buChar char="§"/>
            </a:pPr>
            <a:r>
              <a:rPr lang="en-US" sz="4500" dirty="0"/>
              <a:t>Understanding of presenting cyber topics to management</a:t>
            </a:r>
          </a:p>
          <a:p>
            <a:pPr lvl="2">
              <a:lnSpc>
                <a:spcPct val="120000"/>
              </a:lnSpc>
              <a:spcBef>
                <a:spcPts val="0"/>
              </a:spcBef>
              <a:spcAft>
                <a:spcPts val="600"/>
              </a:spcAft>
              <a:buFont typeface="Wingdings" pitchFamily="2" charset="2"/>
              <a:buChar char="§"/>
            </a:pPr>
            <a:r>
              <a:rPr lang="en-US" sz="4500" dirty="0"/>
              <a:t>Involvement in cybersecurity – conferences, published articles, project deployments, etc.    </a:t>
            </a:r>
          </a:p>
          <a:p>
            <a:pPr lvl="2">
              <a:lnSpc>
                <a:spcPct val="120000"/>
              </a:lnSpc>
              <a:spcBef>
                <a:spcPts val="0"/>
              </a:spcBef>
              <a:spcAft>
                <a:spcPts val="600"/>
              </a:spcAft>
              <a:buFont typeface="Wingdings" pitchFamily="2" charset="2"/>
              <a:buChar char="§"/>
            </a:pPr>
            <a:r>
              <a:rPr lang="en-US" sz="4500" dirty="0"/>
              <a:t>Knowledge of transportation threat environment</a:t>
            </a:r>
          </a:p>
          <a:p>
            <a:pPr>
              <a:lnSpc>
                <a:spcPct val="120000"/>
              </a:lnSpc>
              <a:spcBef>
                <a:spcPts val="0"/>
              </a:spcBef>
              <a:spcAft>
                <a:spcPts val="600"/>
              </a:spcAft>
            </a:pPr>
            <a:r>
              <a:rPr lang="en-US" sz="4500" dirty="0"/>
              <a:t>SME Engagement:</a:t>
            </a:r>
          </a:p>
          <a:p>
            <a:pPr marL="1056773" lvl="2" indent="-571500">
              <a:lnSpc>
                <a:spcPct val="120000"/>
              </a:lnSpc>
              <a:spcBef>
                <a:spcPts val="0"/>
              </a:spcBef>
              <a:spcAft>
                <a:spcPts val="600"/>
              </a:spcAft>
              <a:buFont typeface="Wingdings" pitchFamily="2" charset="2"/>
              <a:buChar char="§"/>
            </a:pPr>
            <a:r>
              <a:rPr lang="en-US" sz="4500" dirty="0"/>
              <a:t>For each participating SME, developed a brief SME profile consisting of:</a:t>
            </a:r>
          </a:p>
          <a:p>
            <a:pPr lvl="2">
              <a:lnSpc>
                <a:spcPct val="120000"/>
              </a:lnSpc>
              <a:spcBef>
                <a:spcPts val="0"/>
              </a:spcBef>
              <a:spcAft>
                <a:spcPts val="600"/>
              </a:spcAft>
              <a:buFont typeface="Wingdings" pitchFamily="2" charset="2"/>
              <a:buChar char="§"/>
            </a:pPr>
            <a:r>
              <a:rPr lang="en-US" sz="4500" dirty="0"/>
              <a:t>Name, organizational affiliation, title, and contact information</a:t>
            </a:r>
          </a:p>
          <a:p>
            <a:pPr lvl="2">
              <a:lnSpc>
                <a:spcPct val="120000"/>
              </a:lnSpc>
              <a:spcBef>
                <a:spcPts val="0"/>
              </a:spcBef>
              <a:spcAft>
                <a:spcPts val="600"/>
              </a:spcAft>
              <a:buFont typeface="Wingdings" pitchFamily="2" charset="2"/>
              <a:buChar char="§"/>
            </a:pPr>
            <a:r>
              <a:rPr lang="en-US" sz="4500" dirty="0"/>
              <a:t>Their role in the project and anticipated contribution</a:t>
            </a:r>
          </a:p>
          <a:p>
            <a:pPr lvl="2">
              <a:lnSpc>
                <a:spcPct val="120000"/>
              </a:lnSpc>
              <a:spcBef>
                <a:spcPts val="0"/>
              </a:spcBef>
              <a:spcAft>
                <a:spcPts val="600"/>
              </a:spcAft>
              <a:buFont typeface="Wingdings" pitchFamily="2" charset="2"/>
              <a:buChar char="§"/>
            </a:pPr>
            <a:r>
              <a:rPr lang="en-US" sz="4500" dirty="0"/>
              <a:t>A brief biography</a:t>
            </a:r>
          </a:p>
          <a:p>
            <a:pPr lvl="2">
              <a:lnSpc>
                <a:spcPct val="120000"/>
              </a:lnSpc>
              <a:spcBef>
                <a:spcPts val="0"/>
              </a:spcBef>
              <a:spcAft>
                <a:spcPts val="600"/>
              </a:spcAft>
              <a:buFont typeface="Wingdings" pitchFamily="2" charset="2"/>
              <a:buChar char="§"/>
            </a:pPr>
            <a:r>
              <a:rPr lang="en-US" sz="4500" dirty="0"/>
              <a:t>Curriculum Vitae or Resume (as provided)</a:t>
            </a:r>
          </a:p>
          <a:p>
            <a:pPr lvl="1">
              <a:lnSpc>
                <a:spcPct val="120000"/>
              </a:lnSpc>
              <a:spcBef>
                <a:spcPts val="0"/>
              </a:spcBef>
              <a:spcAft>
                <a:spcPts val="600"/>
              </a:spcAft>
              <a:buFont typeface="Wingdings" pitchFamily="2" charset="2"/>
              <a:buChar char="§"/>
            </a:pPr>
            <a:r>
              <a:rPr lang="en-US" sz="4500" dirty="0"/>
              <a:t>Conducted virtual SME interviews </a:t>
            </a:r>
          </a:p>
          <a:p>
            <a:pPr lvl="2">
              <a:lnSpc>
                <a:spcPct val="120000"/>
              </a:lnSpc>
              <a:spcBef>
                <a:spcPts val="0"/>
              </a:spcBef>
              <a:spcAft>
                <a:spcPts val="600"/>
              </a:spcAft>
              <a:buFont typeface="Wingdings" pitchFamily="2" charset="2"/>
              <a:buChar char="§"/>
            </a:pPr>
            <a:r>
              <a:rPr lang="en-US" sz="4500" dirty="0"/>
              <a:t>Enable candidates to learn about the project and to consider participation while further assessing their suitability for the research activities </a:t>
            </a:r>
          </a:p>
          <a:p>
            <a:pPr lvl="2">
              <a:lnSpc>
                <a:spcPct val="120000"/>
              </a:lnSpc>
              <a:buFont typeface="Wingdings" pitchFamily="2" charset="2"/>
              <a:buChar char="§"/>
            </a:pPr>
            <a:endParaRPr lang="en-US" dirty="0"/>
          </a:p>
        </p:txBody>
      </p:sp>
      <p:sp>
        <p:nvSpPr>
          <p:cNvPr id="4" name="Slide Number Placeholder 3">
            <a:extLst>
              <a:ext uri="{FF2B5EF4-FFF2-40B4-BE49-F238E27FC236}">
                <a16:creationId xmlns:a16="http://schemas.microsoft.com/office/drawing/2014/main" id="{BD62C087-4E2C-6549-8129-4C8C81152CC5}"/>
              </a:ext>
            </a:extLst>
          </p:cNvPr>
          <p:cNvSpPr>
            <a:spLocks noGrp="1"/>
          </p:cNvSpPr>
          <p:nvPr>
            <p:ph type="sldNum" sz="quarter" idx="12"/>
          </p:nvPr>
        </p:nvSpPr>
        <p:spPr/>
        <p:txBody>
          <a:bodyPr/>
          <a:lstStyle/>
          <a:p>
            <a:fld id="{511E60E2-5F03-4AD1-8874-AA9ACC93B38D}" type="slidenum">
              <a:rPr lang="en-US" smtClean="0"/>
              <a:t>11</a:t>
            </a:fld>
            <a:endParaRPr lang="en-US" dirty="0"/>
          </a:p>
        </p:txBody>
      </p:sp>
    </p:spTree>
    <p:extLst>
      <p:ext uri="{BB962C8B-B14F-4D97-AF65-F5344CB8AC3E}">
        <p14:creationId xmlns:p14="http://schemas.microsoft.com/office/powerpoint/2010/main" val="2360593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9B9A-77C1-2241-A110-C14E2B6145CA}"/>
              </a:ext>
            </a:extLst>
          </p:cNvPr>
          <p:cNvSpPr>
            <a:spLocks noGrp="1"/>
          </p:cNvSpPr>
          <p:nvPr>
            <p:ph type="title"/>
          </p:nvPr>
        </p:nvSpPr>
        <p:spPr>
          <a:xfrm>
            <a:off x="550083" y="241270"/>
            <a:ext cx="13898880" cy="901730"/>
          </a:xfrm>
        </p:spPr>
        <p:txBody>
          <a:bodyPr>
            <a:noAutofit/>
          </a:bodyPr>
          <a:lstStyle/>
          <a:p>
            <a:r>
              <a:rPr lang="en-US" sz="3600" dirty="0">
                <a:effectLst/>
              </a:rPr>
              <a:t>Task 3 - Identify Transportation Technology and Cybersecurity Subject Matter Experts </a:t>
            </a:r>
            <a:endParaRPr lang="en-US" sz="3600" dirty="0"/>
          </a:p>
        </p:txBody>
      </p:sp>
      <p:sp>
        <p:nvSpPr>
          <p:cNvPr id="3" name="Content Placeholder 2">
            <a:extLst>
              <a:ext uri="{FF2B5EF4-FFF2-40B4-BE49-F238E27FC236}">
                <a16:creationId xmlns:a16="http://schemas.microsoft.com/office/drawing/2014/main" id="{32BE355B-AEF4-1D4D-A985-B3500F5C57AC}"/>
              </a:ext>
            </a:extLst>
          </p:cNvPr>
          <p:cNvSpPr>
            <a:spLocks noGrp="1"/>
          </p:cNvSpPr>
          <p:nvPr>
            <p:ph idx="1"/>
          </p:nvPr>
        </p:nvSpPr>
        <p:spPr>
          <a:xfrm>
            <a:off x="723901" y="1371600"/>
            <a:ext cx="8191499" cy="5975202"/>
          </a:xfrm>
        </p:spPr>
        <p:txBody>
          <a:bodyPr lIns="128016">
            <a:normAutofit/>
          </a:bodyPr>
          <a:lstStyle/>
          <a:p>
            <a:pPr>
              <a:spcBef>
                <a:spcPts val="0"/>
              </a:spcBef>
              <a:spcAft>
                <a:spcPts val="600"/>
              </a:spcAft>
            </a:pPr>
            <a:r>
              <a:rPr lang="en-US" sz="2400" dirty="0"/>
              <a:t>SME Engagement (cont.):</a:t>
            </a:r>
          </a:p>
          <a:p>
            <a:pPr marL="942473" lvl="2" indent="-457200">
              <a:spcBef>
                <a:spcPts val="0"/>
              </a:spcBef>
              <a:spcAft>
                <a:spcPts val="600"/>
              </a:spcAft>
              <a:buFont typeface="Wingdings" pitchFamily="2" charset="2"/>
              <a:buChar char="§"/>
            </a:pPr>
            <a:r>
              <a:rPr lang="en-US" sz="2400" dirty="0"/>
              <a:t>Interviews asked SMEs to provide feedback on:</a:t>
            </a:r>
          </a:p>
          <a:p>
            <a:pPr lvl="2">
              <a:spcBef>
                <a:spcPts val="0"/>
              </a:spcBef>
              <a:spcAft>
                <a:spcPts val="600"/>
              </a:spcAft>
              <a:buFont typeface="Wingdings" pitchFamily="2" charset="2"/>
              <a:buChar char="§"/>
            </a:pPr>
            <a:r>
              <a:rPr lang="en-US" sz="2000" dirty="0"/>
              <a:t>What cybersecurity practices work in the OT environments?</a:t>
            </a:r>
          </a:p>
          <a:p>
            <a:pPr lvl="2">
              <a:spcBef>
                <a:spcPts val="0"/>
              </a:spcBef>
              <a:spcAft>
                <a:spcPts val="600"/>
              </a:spcAft>
              <a:buFont typeface="Wingdings" pitchFamily="2" charset="2"/>
              <a:buChar char="§"/>
            </a:pPr>
            <a:r>
              <a:rPr lang="en-US" sz="2000" dirty="0"/>
              <a:t>Assess what gaps remain in OT and IT cybersecurity practices</a:t>
            </a:r>
          </a:p>
          <a:p>
            <a:pPr lvl="2">
              <a:spcBef>
                <a:spcPts val="0"/>
              </a:spcBef>
              <a:spcAft>
                <a:spcPts val="600"/>
              </a:spcAft>
              <a:buFont typeface="Wingdings" pitchFamily="2" charset="2"/>
              <a:buChar char="§"/>
            </a:pPr>
            <a:r>
              <a:rPr lang="en-US" sz="2000" dirty="0"/>
              <a:t>Recommendations for translating or classifying critical assets and cyber risks to encourage action within relevant organizations. </a:t>
            </a:r>
          </a:p>
          <a:p>
            <a:pPr lvl="2">
              <a:spcBef>
                <a:spcPts val="0"/>
              </a:spcBef>
              <a:spcAft>
                <a:spcPts val="600"/>
              </a:spcAft>
              <a:buFont typeface="Wingdings" pitchFamily="2" charset="2"/>
              <a:buChar char="§"/>
            </a:pPr>
            <a:r>
              <a:rPr lang="en-US" sz="2000" dirty="0"/>
              <a:t>Taking into consideration cyber security policy, relevant case laws, subcontracting practices, requirements for new deployments, staffing levels, training, etc. to create a comprehensive understanding of the state DOT’s current practices. </a:t>
            </a:r>
          </a:p>
          <a:p>
            <a:pPr>
              <a:spcBef>
                <a:spcPts val="0"/>
              </a:spcBef>
              <a:spcAft>
                <a:spcPts val="600"/>
              </a:spcAft>
            </a:pPr>
            <a:r>
              <a:rPr lang="en-US" sz="2700" dirty="0"/>
              <a:t>Interview findings were summarized in Task 3 report</a:t>
            </a:r>
          </a:p>
        </p:txBody>
      </p:sp>
      <p:sp>
        <p:nvSpPr>
          <p:cNvPr id="4" name="Slide Number Placeholder 3">
            <a:extLst>
              <a:ext uri="{FF2B5EF4-FFF2-40B4-BE49-F238E27FC236}">
                <a16:creationId xmlns:a16="http://schemas.microsoft.com/office/drawing/2014/main" id="{BD62C087-4E2C-6549-8129-4C8C81152CC5}"/>
              </a:ext>
            </a:extLst>
          </p:cNvPr>
          <p:cNvSpPr>
            <a:spLocks noGrp="1"/>
          </p:cNvSpPr>
          <p:nvPr>
            <p:ph type="sldNum" sz="quarter" idx="12"/>
          </p:nvPr>
        </p:nvSpPr>
        <p:spPr/>
        <p:txBody>
          <a:bodyPr/>
          <a:lstStyle/>
          <a:p>
            <a:fld id="{511E60E2-5F03-4AD1-8874-AA9ACC93B38D}" type="slidenum">
              <a:rPr lang="en-US" smtClean="0"/>
              <a:t>12</a:t>
            </a:fld>
            <a:endParaRPr lang="en-US" dirty="0"/>
          </a:p>
        </p:txBody>
      </p:sp>
      <p:pic>
        <p:nvPicPr>
          <p:cNvPr id="5" name="Picture 4">
            <a:extLst>
              <a:ext uri="{FF2B5EF4-FFF2-40B4-BE49-F238E27FC236}">
                <a16:creationId xmlns:a16="http://schemas.microsoft.com/office/drawing/2014/main" id="{F036CE75-C711-2105-0C4A-FBD01CA13B90}"/>
              </a:ext>
            </a:extLst>
          </p:cNvPr>
          <p:cNvPicPr>
            <a:picLocks noChangeAspect="1"/>
          </p:cNvPicPr>
          <p:nvPr/>
        </p:nvPicPr>
        <p:blipFill>
          <a:blip r:embed="rId2"/>
          <a:stretch>
            <a:fillRect/>
          </a:stretch>
        </p:blipFill>
        <p:spPr>
          <a:xfrm>
            <a:off x="9982200" y="1524000"/>
            <a:ext cx="3663260" cy="4876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47347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9B9A-77C1-2241-A110-C14E2B6145CA}"/>
              </a:ext>
            </a:extLst>
          </p:cNvPr>
          <p:cNvSpPr>
            <a:spLocks noGrp="1"/>
          </p:cNvSpPr>
          <p:nvPr>
            <p:ph type="title"/>
          </p:nvPr>
        </p:nvSpPr>
        <p:spPr>
          <a:xfrm>
            <a:off x="550083" y="241270"/>
            <a:ext cx="13898880" cy="901730"/>
          </a:xfrm>
        </p:spPr>
        <p:txBody>
          <a:bodyPr>
            <a:noAutofit/>
          </a:bodyPr>
          <a:lstStyle/>
          <a:p>
            <a:r>
              <a:rPr lang="en-US" sz="3600" dirty="0">
                <a:effectLst/>
              </a:rPr>
              <a:t>Task 4 – Project Interim Reporting</a:t>
            </a:r>
            <a:endParaRPr lang="en-US" sz="3600" b="0" dirty="0"/>
          </a:p>
        </p:txBody>
      </p:sp>
      <p:sp>
        <p:nvSpPr>
          <p:cNvPr id="3" name="Content Placeholder 2">
            <a:extLst>
              <a:ext uri="{FF2B5EF4-FFF2-40B4-BE49-F238E27FC236}">
                <a16:creationId xmlns:a16="http://schemas.microsoft.com/office/drawing/2014/main" id="{32BE355B-AEF4-1D4D-A985-B3500F5C57AC}"/>
              </a:ext>
            </a:extLst>
          </p:cNvPr>
          <p:cNvSpPr>
            <a:spLocks noGrp="1"/>
          </p:cNvSpPr>
          <p:nvPr>
            <p:ph idx="1"/>
          </p:nvPr>
        </p:nvSpPr>
        <p:spPr>
          <a:xfrm>
            <a:off x="723901" y="1371600"/>
            <a:ext cx="9029699" cy="5975202"/>
          </a:xfrm>
        </p:spPr>
        <p:txBody>
          <a:bodyPr lIns="128016">
            <a:normAutofit/>
          </a:bodyPr>
          <a:lstStyle/>
          <a:p>
            <a:r>
              <a:rPr lang="en-US" dirty="0">
                <a:effectLst>
                  <a:outerShdw blurRad="50800" dist="38100" dir="2700000" algn="tl" rotWithShape="0">
                    <a:prstClr val="black">
                      <a:alpha val="40000"/>
                    </a:prstClr>
                  </a:outerShdw>
                </a:effectLst>
              </a:rPr>
              <a:t>Goal:</a:t>
            </a:r>
          </a:p>
          <a:p>
            <a:pPr marL="352425" indent="0">
              <a:buNone/>
            </a:pPr>
            <a:r>
              <a:rPr lang="en-US" dirty="0">
                <a:effectLst>
                  <a:outerShdw blurRad="50800" dist="38100" dir="2700000" algn="tl" rotWithShape="0">
                    <a:prstClr val="black">
                      <a:alpha val="40000"/>
                    </a:prstClr>
                  </a:outerShdw>
                </a:effectLst>
              </a:rPr>
              <a:t>Convey findings and conclusions of Tasks 1-3, including:</a:t>
            </a:r>
          </a:p>
          <a:p>
            <a:pPr lvl="1"/>
            <a:r>
              <a:rPr lang="en-US" dirty="0">
                <a:effectLst>
                  <a:outerShdw blurRad="50800" dist="38100" dir="2700000" algn="tl" rotWithShape="0">
                    <a:prstClr val="black">
                      <a:alpha val="40000"/>
                    </a:prstClr>
                  </a:outerShdw>
                </a:effectLst>
              </a:rPr>
              <a:t>Overview summary and findings of previous tasks</a:t>
            </a:r>
          </a:p>
          <a:p>
            <a:pPr lvl="1"/>
            <a:r>
              <a:rPr lang="en-US" dirty="0">
                <a:effectLst>
                  <a:outerShdw blurRad="50800" dist="38100" dir="2700000" algn="tl" rotWithShape="0">
                    <a:prstClr val="black">
                      <a:alpha val="40000"/>
                    </a:prstClr>
                  </a:outerShdw>
                </a:effectLst>
              </a:rPr>
              <a:t>Draft development plan for the </a:t>
            </a:r>
            <a:r>
              <a:rPr lang="en-US" sz="2800" dirty="0">
                <a:effectLst/>
              </a:rPr>
              <a:t>Transportation Cyber Risk Guidance</a:t>
            </a:r>
            <a:endParaRPr lang="en-US" sz="2300" dirty="0"/>
          </a:p>
          <a:p>
            <a:endParaRPr lang="en-US" dirty="0"/>
          </a:p>
          <a:p>
            <a:r>
              <a:rPr lang="en-US" dirty="0"/>
              <a:t>Results: </a:t>
            </a:r>
          </a:p>
          <a:p>
            <a:pPr marL="653077" lvl="1" indent="0">
              <a:buNone/>
            </a:pPr>
            <a:r>
              <a:rPr lang="en-US" dirty="0"/>
              <a:t>Delivered Task 4 Report (</a:t>
            </a:r>
            <a:r>
              <a:rPr lang="en-US"/>
              <a:t>Final).</a:t>
            </a:r>
            <a:endParaRPr lang="en-US" dirty="0"/>
          </a:p>
        </p:txBody>
      </p:sp>
      <p:sp>
        <p:nvSpPr>
          <p:cNvPr id="4" name="Slide Number Placeholder 3">
            <a:extLst>
              <a:ext uri="{FF2B5EF4-FFF2-40B4-BE49-F238E27FC236}">
                <a16:creationId xmlns:a16="http://schemas.microsoft.com/office/drawing/2014/main" id="{BD62C087-4E2C-6549-8129-4C8C81152CC5}"/>
              </a:ext>
            </a:extLst>
          </p:cNvPr>
          <p:cNvSpPr>
            <a:spLocks noGrp="1"/>
          </p:cNvSpPr>
          <p:nvPr>
            <p:ph type="sldNum" sz="quarter" idx="12"/>
          </p:nvPr>
        </p:nvSpPr>
        <p:spPr/>
        <p:txBody>
          <a:bodyPr/>
          <a:lstStyle/>
          <a:p>
            <a:fld id="{511E60E2-5F03-4AD1-8874-AA9ACC93B38D}" type="slidenum">
              <a:rPr lang="en-US" smtClean="0"/>
              <a:t>13</a:t>
            </a:fld>
            <a:endParaRPr lang="en-US" dirty="0"/>
          </a:p>
        </p:txBody>
      </p:sp>
      <p:pic>
        <p:nvPicPr>
          <p:cNvPr id="5" name="Picture 4">
            <a:extLst>
              <a:ext uri="{FF2B5EF4-FFF2-40B4-BE49-F238E27FC236}">
                <a16:creationId xmlns:a16="http://schemas.microsoft.com/office/drawing/2014/main" id="{CD0053F8-C462-B347-542C-113E0DCD83D2}"/>
              </a:ext>
            </a:extLst>
          </p:cNvPr>
          <p:cNvPicPr>
            <a:picLocks noChangeAspect="1"/>
          </p:cNvPicPr>
          <p:nvPr/>
        </p:nvPicPr>
        <p:blipFill>
          <a:blip r:embed="rId2"/>
          <a:stretch>
            <a:fillRect/>
          </a:stretch>
        </p:blipFill>
        <p:spPr>
          <a:xfrm>
            <a:off x="10058400" y="1400175"/>
            <a:ext cx="3654956" cy="4724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45254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6C4D-2545-4141-AB5A-DE0F80CFEB83}"/>
              </a:ext>
            </a:extLst>
          </p:cNvPr>
          <p:cNvSpPr>
            <a:spLocks noGrp="1"/>
          </p:cNvSpPr>
          <p:nvPr>
            <p:ph type="title"/>
          </p:nvPr>
        </p:nvSpPr>
        <p:spPr>
          <a:xfrm>
            <a:off x="550083" y="32590"/>
            <a:ext cx="13898880" cy="1415209"/>
          </a:xfrm>
        </p:spPr>
        <p:txBody>
          <a:bodyPr>
            <a:noAutofit/>
          </a:bodyPr>
          <a:lstStyle/>
          <a:p>
            <a:r>
              <a:rPr lang="en-US" sz="4000" dirty="0">
                <a:effectLst/>
              </a:rPr>
              <a:t>Task 5 – Develop Transportation Cyber Risk Guidance</a:t>
            </a:r>
            <a:endParaRPr lang="en-US" sz="4000" dirty="0"/>
          </a:p>
        </p:txBody>
      </p:sp>
      <p:sp>
        <p:nvSpPr>
          <p:cNvPr id="3" name="Content Placeholder 2">
            <a:extLst>
              <a:ext uri="{FF2B5EF4-FFF2-40B4-BE49-F238E27FC236}">
                <a16:creationId xmlns:a16="http://schemas.microsoft.com/office/drawing/2014/main" id="{CB6A8EA1-BE62-ED44-A14C-F7654C40CD0F}"/>
              </a:ext>
            </a:extLst>
          </p:cNvPr>
          <p:cNvSpPr>
            <a:spLocks noGrp="1"/>
          </p:cNvSpPr>
          <p:nvPr>
            <p:ph idx="1"/>
          </p:nvPr>
        </p:nvSpPr>
        <p:spPr>
          <a:xfrm>
            <a:off x="723901" y="1447799"/>
            <a:ext cx="9867899" cy="6095307"/>
          </a:xfrm>
        </p:spPr>
        <p:txBody>
          <a:bodyPr lIns="128016">
            <a:normAutofit fontScale="70000" lnSpcReduction="20000"/>
          </a:bodyPr>
          <a:lstStyle/>
          <a:p>
            <a:pPr>
              <a:lnSpc>
                <a:spcPct val="120000"/>
              </a:lnSpc>
              <a:spcBef>
                <a:spcPts val="0"/>
              </a:spcBef>
              <a:spcAft>
                <a:spcPts val="600"/>
              </a:spcAft>
            </a:pPr>
            <a:r>
              <a:rPr lang="en-US" dirty="0">
                <a:effectLst>
                  <a:outerShdw blurRad="50800" dist="38100" dir="2700000" algn="tl" rotWithShape="0">
                    <a:prstClr val="black">
                      <a:alpha val="40000"/>
                    </a:prstClr>
                  </a:outerShdw>
                </a:effectLst>
              </a:rPr>
              <a:t>Goal:</a:t>
            </a:r>
          </a:p>
          <a:p>
            <a:pPr marL="352425" indent="0">
              <a:lnSpc>
                <a:spcPct val="120000"/>
              </a:lnSpc>
              <a:spcBef>
                <a:spcPts val="0"/>
              </a:spcBef>
              <a:spcAft>
                <a:spcPts val="600"/>
              </a:spcAft>
              <a:buNone/>
            </a:pPr>
            <a:r>
              <a:rPr lang="en-US" dirty="0">
                <a:effectLst>
                  <a:outerShdw blurRad="50800" dist="38100" dir="2700000" algn="tl" rotWithShape="0">
                    <a:prstClr val="black">
                      <a:alpha val="40000"/>
                    </a:prstClr>
                  </a:outerShdw>
                </a:effectLst>
              </a:rPr>
              <a:t>Develop TCRF guidance</a:t>
            </a:r>
          </a:p>
          <a:p>
            <a:pPr>
              <a:lnSpc>
                <a:spcPct val="120000"/>
              </a:lnSpc>
              <a:spcBef>
                <a:spcPts val="0"/>
              </a:spcBef>
              <a:spcAft>
                <a:spcPts val="600"/>
              </a:spcAft>
            </a:pPr>
            <a:endParaRPr lang="en-US" dirty="0">
              <a:effectLst>
                <a:outerShdw blurRad="50800" dist="38100" dir="2700000" algn="tl" rotWithShape="0">
                  <a:prstClr val="black">
                    <a:alpha val="40000"/>
                  </a:prstClr>
                </a:outerShdw>
              </a:effectLst>
            </a:endParaRPr>
          </a:p>
          <a:p>
            <a:pPr>
              <a:lnSpc>
                <a:spcPct val="120000"/>
              </a:lnSpc>
              <a:spcBef>
                <a:spcPts val="0"/>
              </a:spcBef>
              <a:spcAft>
                <a:spcPts val="600"/>
              </a:spcAft>
            </a:pPr>
            <a:r>
              <a:rPr lang="en-US" dirty="0">
                <a:effectLst>
                  <a:outerShdw blurRad="50800" dist="38100" dir="2700000" algn="tl" rotWithShape="0">
                    <a:prstClr val="black">
                      <a:alpha val="40000"/>
                    </a:prstClr>
                  </a:outerShdw>
                </a:effectLst>
              </a:rPr>
              <a:t>Process:</a:t>
            </a:r>
          </a:p>
          <a:p>
            <a:pPr marL="1167427" lvl="1" indent="-514350">
              <a:lnSpc>
                <a:spcPct val="120000"/>
              </a:lnSpc>
              <a:spcBef>
                <a:spcPts val="0"/>
              </a:spcBef>
              <a:spcAft>
                <a:spcPts val="600"/>
              </a:spcAft>
              <a:buFont typeface="+mj-lt"/>
              <a:buAutoNum type="arabicPeriod"/>
            </a:pPr>
            <a:r>
              <a:rPr lang="en-US" dirty="0">
                <a:effectLst>
                  <a:outerShdw blurRad="50800" dist="38100" dir="2700000" algn="tl" rotWithShape="0">
                    <a:prstClr val="black">
                      <a:alpha val="40000"/>
                    </a:prstClr>
                  </a:outerShdw>
                </a:effectLst>
              </a:rPr>
              <a:t>Assess additional research needs to plan the input to be derived from each of the participating transportation technology and cybersecurity SMEs (per Subtask 3.3).</a:t>
            </a:r>
          </a:p>
          <a:p>
            <a:pPr marL="1167427" lvl="1" indent="-514350">
              <a:lnSpc>
                <a:spcPct val="120000"/>
              </a:lnSpc>
              <a:spcBef>
                <a:spcPts val="0"/>
              </a:spcBef>
              <a:spcAft>
                <a:spcPts val="600"/>
              </a:spcAft>
              <a:buFont typeface="+mj-lt"/>
              <a:buAutoNum type="arabicPeriod"/>
            </a:pPr>
            <a:r>
              <a:rPr lang="en-US" dirty="0">
                <a:effectLst>
                  <a:outerShdw blurRad="50800" dist="38100" dir="2700000" algn="tl" rotWithShape="0">
                    <a:prstClr val="black">
                      <a:alpha val="40000"/>
                    </a:prstClr>
                  </a:outerShdw>
                </a:effectLst>
              </a:rPr>
              <a:t>Develop corresponding schedule of mini-Workshops and SME questionnaires for each subject area (to be reviewed with project panel).</a:t>
            </a:r>
            <a:endParaRPr lang="en-US" sz="3200" dirty="0">
              <a:effectLst>
                <a:outerShdw blurRad="50800" dist="38100" dir="2700000" algn="tl" rotWithShape="0">
                  <a:prstClr val="black">
                    <a:alpha val="40000"/>
                  </a:prstClr>
                </a:outerShdw>
              </a:effectLst>
            </a:endParaRPr>
          </a:p>
          <a:p>
            <a:pPr marL="1167427" lvl="1" indent="-514350">
              <a:lnSpc>
                <a:spcPct val="120000"/>
              </a:lnSpc>
              <a:spcBef>
                <a:spcPts val="0"/>
              </a:spcBef>
              <a:spcAft>
                <a:spcPts val="600"/>
              </a:spcAft>
              <a:buFont typeface="+mj-lt"/>
              <a:buAutoNum type="arabicPeriod"/>
            </a:pPr>
            <a:r>
              <a:rPr lang="en-US" dirty="0">
                <a:effectLst>
                  <a:outerShdw blurRad="50800" dist="38100" dir="2700000" algn="tl" rotWithShape="0">
                    <a:prstClr val="black">
                      <a:alpha val="40000"/>
                    </a:prstClr>
                  </a:outerShdw>
                </a:effectLst>
              </a:rPr>
              <a:t>Conducted mini-Workshops and interviews with SMEs. </a:t>
            </a:r>
          </a:p>
          <a:p>
            <a:pPr marL="1167427" lvl="1" indent="-514350">
              <a:lnSpc>
                <a:spcPct val="120000"/>
              </a:lnSpc>
              <a:spcBef>
                <a:spcPts val="0"/>
              </a:spcBef>
              <a:spcAft>
                <a:spcPts val="600"/>
              </a:spcAft>
              <a:buFont typeface="+mj-lt"/>
              <a:buAutoNum type="arabicPeriod"/>
            </a:pPr>
            <a:r>
              <a:rPr lang="en-US" dirty="0">
                <a:effectLst>
                  <a:outerShdw blurRad="50800" dist="38100" dir="2700000" algn="tl" rotWithShape="0">
                    <a:prstClr val="black">
                      <a:alpha val="40000"/>
                    </a:prstClr>
                  </a:outerShdw>
                </a:effectLst>
              </a:rPr>
              <a:t>Compile findings to develop a Framework that will aid senior management in identifying strategies for assessing OT cyber risks and preventing and managing OT cyber incidents.</a:t>
            </a:r>
          </a:p>
          <a:p>
            <a:pPr marL="1167427" lvl="1" indent="-514350">
              <a:lnSpc>
                <a:spcPct val="120000"/>
              </a:lnSpc>
              <a:spcBef>
                <a:spcPts val="0"/>
              </a:spcBef>
              <a:spcAft>
                <a:spcPts val="600"/>
              </a:spcAft>
              <a:buFont typeface="+mj-lt"/>
              <a:buAutoNum type="arabicPeriod"/>
            </a:pPr>
            <a:r>
              <a:rPr lang="en-US" dirty="0">
                <a:effectLst>
                  <a:outerShdw blurRad="50800" dist="38100" dir="2700000" algn="tl" rotWithShape="0">
                    <a:prstClr val="black">
                      <a:alpha val="40000"/>
                    </a:prstClr>
                  </a:outerShdw>
                </a:effectLst>
              </a:rPr>
              <a:t>Conduct further feedback &amp; input sessions with SMEs, as needed.</a:t>
            </a:r>
          </a:p>
        </p:txBody>
      </p:sp>
      <p:sp>
        <p:nvSpPr>
          <p:cNvPr id="4" name="Slide Number Placeholder 3">
            <a:extLst>
              <a:ext uri="{FF2B5EF4-FFF2-40B4-BE49-F238E27FC236}">
                <a16:creationId xmlns:a16="http://schemas.microsoft.com/office/drawing/2014/main" id="{72648BF3-FC5F-0F49-84CB-4E6C64B23D3A}"/>
              </a:ext>
            </a:extLst>
          </p:cNvPr>
          <p:cNvSpPr>
            <a:spLocks noGrp="1"/>
          </p:cNvSpPr>
          <p:nvPr>
            <p:ph type="sldNum" sz="quarter" idx="12"/>
          </p:nvPr>
        </p:nvSpPr>
        <p:spPr/>
        <p:txBody>
          <a:bodyPr/>
          <a:lstStyle/>
          <a:p>
            <a:fld id="{511E60E2-5F03-4AD1-8874-AA9ACC93B38D}" type="slidenum">
              <a:rPr lang="en-US" smtClean="0"/>
              <a:t>14</a:t>
            </a:fld>
            <a:endParaRPr lang="en-US" dirty="0"/>
          </a:p>
        </p:txBody>
      </p:sp>
      <p:pic>
        <p:nvPicPr>
          <p:cNvPr id="5" name="Picture 4">
            <a:extLst>
              <a:ext uri="{FF2B5EF4-FFF2-40B4-BE49-F238E27FC236}">
                <a16:creationId xmlns:a16="http://schemas.microsoft.com/office/drawing/2014/main" id="{F03975D4-CCB7-6BE0-2D4C-4C9BC1F9BB72}"/>
              </a:ext>
            </a:extLst>
          </p:cNvPr>
          <p:cNvPicPr>
            <a:picLocks noChangeAspect="1"/>
          </p:cNvPicPr>
          <p:nvPr/>
        </p:nvPicPr>
        <p:blipFill>
          <a:blip r:embed="rId2"/>
          <a:stretch>
            <a:fillRect/>
          </a:stretch>
        </p:blipFill>
        <p:spPr>
          <a:xfrm>
            <a:off x="10882312" y="2133600"/>
            <a:ext cx="3237481" cy="43243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11376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6C4D-2545-4141-AB5A-DE0F80CFEB83}"/>
              </a:ext>
            </a:extLst>
          </p:cNvPr>
          <p:cNvSpPr>
            <a:spLocks noGrp="1"/>
          </p:cNvSpPr>
          <p:nvPr>
            <p:ph type="title"/>
          </p:nvPr>
        </p:nvSpPr>
        <p:spPr>
          <a:xfrm>
            <a:off x="550083" y="32590"/>
            <a:ext cx="13898880" cy="1415209"/>
          </a:xfrm>
        </p:spPr>
        <p:txBody>
          <a:bodyPr>
            <a:noAutofit/>
          </a:bodyPr>
          <a:lstStyle/>
          <a:p>
            <a:r>
              <a:rPr lang="en-US" sz="3600" dirty="0">
                <a:effectLst/>
              </a:rPr>
              <a:t>Task 5 – </a:t>
            </a:r>
            <a:r>
              <a:rPr lang="en-US" sz="4000" dirty="0">
                <a:effectLst/>
              </a:rPr>
              <a:t>Develop</a:t>
            </a:r>
            <a:r>
              <a:rPr lang="en-US" sz="3600" dirty="0">
                <a:effectLst/>
              </a:rPr>
              <a:t> Transportation Cyber Risk Guidance</a:t>
            </a:r>
            <a:endParaRPr lang="en-US" sz="3600" dirty="0"/>
          </a:p>
        </p:txBody>
      </p:sp>
      <p:sp>
        <p:nvSpPr>
          <p:cNvPr id="3" name="Content Placeholder 2">
            <a:extLst>
              <a:ext uri="{FF2B5EF4-FFF2-40B4-BE49-F238E27FC236}">
                <a16:creationId xmlns:a16="http://schemas.microsoft.com/office/drawing/2014/main" id="{CB6A8EA1-BE62-ED44-A14C-F7654C40CD0F}"/>
              </a:ext>
            </a:extLst>
          </p:cNvPr>
          <p:cNvSpPr>
            <a:spLocks noGrp="1"/>
          </p:cNvSpPr>
          <p:nvPr>
            <p:ph idx="1"/>
          </p:nvPr>
        </p:nvSpPr>
        <p:spPr>
          <a:xfrm>
            <a:off x="723901" y="1828800"/>
            <a:ext cx="13174979" cy="5714306"/>
          </a:xfrm>
        </p:spPr>
        <p:txBody>
          <a:bodyPr>
            <a:noAutofit/>
          </a:bodyPr>
          <a:lstStyle/>
          <a:p>
            <a:pPr>
              <a:spcBef>
                <a:spcPts val="0"/>
              </a:spcBef>
              <a:spcAft>
                <a:spcPts val="600"/>
              </a:spcAft>
            </a:pPr>
            <a:r>
              <a:rPr lang="en-US" sz="2700" dirty="0">
                <a:effectLst>
                  <a:outerShdw blurRad="50800" dist="38100" dir="2700000" algn="tl" rotWithShape="0">
                    <a:prstClr val="black">
                      <a:alpha val="40000"/>
                    </a:prstClr>
                  </a:outerShdw>
                </a:effectLst>
              </a:rPr>
              <a:t>Identified and defined functional areas for an Agency Chief Executive Officer(CEO):</a:t>
            </a:r>
          </a:p>
          <a:p>
            <a:pPr lvl="1">
              <a:spcBef>
                <a:spcPts val="0"/>
              </a:spcBef>
              <a:spcAft>
                <a:spcPts val="600"/>
              </a:spcAft>
            </a:pPr>
            <a:r>
              <a:rPr lang="en-US" sz="2600" dirty="0">
                <a:effectLst>
                  <a:outerShdw blurRad="50800" dist="38100" dir="2700000" algn="tl" rotWithShape="0">
                    <a:prstClr val="black">
                      <a:alpha val="40000"/>
                    </a:prstClr>
                  </a:outerShdw>
                </a:effectLst>
              </a:rPr>
              <a:t>Governance</a:t>
            </a:r>
          </a:p>
          <a:p>
            <a:pPr lvl="1">
              <a:spcBef>
                <a:spcPts val="0"/>
              </a:spcBef>
              <a:spcAft>
                <a:spcPts val="600"/>
              </a:spcAft>
            </a:pPr>
            <a:r>
              <a:rPr lang="en-US" sz="2600" dirty="0">
                <a:effectLst>
                  <a:outerShdw blurRad="50800" dist="38100" dir="2700000" algn="tl" rotWithShape="0">
                    <a:prstClr val="black">
                      <a:alpha val="40000"/>
                    </a:prstClr>
                  </a:outerShdw>
                </a:effectLst>
              </a:rPr>
              <a:t>Managing Assets</a:t>
            </a:r>
          </a:p>
          <a:p>
            <a:pPr lvl="1">
              <a:spcBef>
                <a:spcPts val="0"/>
              </a:spcBef>
              <a:spcAft>
                <a:spcPts val="600"/>
              </a:spcAft>
            </a:pPr>
            <a:r>
              <a:rPr lang="en-US" sz="2600" dirty="0">
                <a:effectLst>
                  <a:outerShdw blurRad="50800" dist="38100" dir="2700000" algn="tl" rotWithShape="0">
                    <a:prstClr val="black">
                      <a:alpha val="40000"/>
                    </a:prstClr>
                  </a:outerShdw>
                </a:effectLst>
              </a:rPr>
              <a:t>Strategic Planning</a:t>
            </a:r>
          </a:p>
          <a:p>
            <a:pPr lvl="1">
              <a:spcBef>
                <a:spcPts val="0"/>
              </a:spcBef>
              <a:spcAft>
                <a:spcPts val="600"/>
              </a:spcAft>
            </a:pPr>
            <a:r>
              <a:rPr lang="en-US" sz="2600" dirty="0">
                <a:effectLst>
                  <a:outerShdw blurRad="50800" dist="38100" dir="2700000" algn="tl" rotWithShape="0">
                    <a:prstClr val="black">
                      <a:alpha val="40000"/>
                    </a:prstClr>
                  </a:outerShdw>
                </a:effectLst>
              </a:rPr>
              <a:t>Distribute Authority</a:t>
            </a:r>
          </a:p>
          <a:p>
            <a:pPr lvl="1">
              <a:spcBef>
                <a:spcPts val="0"/>
              </a:spcBef>
              <a:spcAft>
                <a:spcPts val="600"/>
              </a:spcAft>
            </a:pPr>
            <a:r>
              <a:rPr lang="en-US" sz="2600" dirty="0">
                <a:effectLst>
                  <a:outerShdw blurRad="50800" dist="38100" dir="2700000" algn="tl" rotWithShape="0">
                    <a:prstClr val="black">
                      <a:alpha val="40000"/>
                    </a:prstClr>
                  </a:outerShdw>
                </a:effectLst>
              </a:rPr>
              <a:t>Managing People</a:t>
            </a:r>
          </a:p>
          <a:p>
            <a:pPr lvl="1">
              <a:spcBef>
                <a:spcPts val="0"/>
              </a:spcBef>
              <a:spcAft>
                <a:spcPts val="600"/>
              </a:spcAft>
            </a:pPr>
            <a:r>
              <a:rPr lang="en-US" sz="2600" dirty="0">
                <a:effectLst>
                  <a:outerShdw blurRad="50800" dist="38100" dir="2700000" algn="tl" rotWithShape="0">
                    <a:prstClr val="black">
                      <a:alpha val="40000"/>
                    </a:prstClr>
                  </a:outerShdw>
                </a:effectLst>
              </a:rPr>
              <a:t>Managing Operations</a:t>
            </a:r>
          </a:p>
          <a:p>
            <a:pPr lvl="1">
              <a:spcBef>
                <a:spcPts val="0"/>
              </a:spcBef>
              <a:spcAft>
                <a:spcPts val="600"/>
              </a:spcAft>
            </a:pPr>
            <a:r>
              <a:rPr lang="en-US" sz="2600" dirty="0">
                <a:effectLst>
                  <a:outerShdw blurRad="50800" dist="38100" dir="2700000" algn="tl" rotWithShape="0">
                    <a:prstClr val="black">
                      <a:alpha val="40000"/>
                    </a:prstClr>
                  </a:outerShdw>
                </a:effectLst>
              </a:rPr>
              <a:t>Measuring Performance</a:t>
            </a:r>
          </a:p>
          <a:p>
            <a:pPr lvl="2">
              <a:spcBef>
                <a:spcPts val="0"/>
              </a:spcBef>
              <a:spcAft>
                <a:spcPts val="600"/>
              </a:spcAft>
            </a:pPr>
            <a:endParaRPr lang="en-US" sz="2200" dirty="0">
              <a:effectLst>
                <a:outerShdw blurRad="50800" dist="38100" dir="2700000" algn="tl" rotWithShape="0">
                  <a:prstClr val="black">
                    <a:alpha val="40000"/>
                  </a:prstClr>
                </a:outerShdw>
              </a:effectLst>
            </a:endParaRPr>
          </a:p>
          <a:p>
            <a:pPr lvl="2">
              <a:spcBef>
                <a:spcPts val="0"/>
              </a:spcBef>
              <a:spcAft>
                <a:spcPts val="600"/>
              </a:spcAft>
            </a:pPr>
            <a:endParaRPr lang="en-US" sz="2200" dirty="0">
              <a:effectLst>
                <a:outerShdw blurRad="50800" dist="38100" dir="2700000" algn="tl" rotWithShape="0">
                  <a:prstClr val="black">
                    <a:alpha val="40000"/>
                  </a:prstClr>
                </a:outerShdw>
              </a:effectLst>
            </a:endParaRPr>
          </a:p>
        </p:txBody>
      </p:sp>
      <p:sp>
        <p:nvSpPr>
          <p:cNvPr id="4" name="Slide Number Placeholder 3">
            <a:extLst>
              <a:ext uri="{FF2B5EF4-FFF2-40B4-BE49-F238E27FC236}">
                <a16:creationId xmlns:a16="http://schemas.microsoft.com/office/drawing/2014/main" id="{72648BF3-FC5F-0F49-84CB-4E6C64B23D3A}"/>
              </a:ext>
            </a:extLst>
          </p:cNvPr>
          <p:cNvSpPr>
            <a:spLocks noGrp="1"/>
          </p:cNvSpPr>
          <p:nvPr>
            <p:ph type="sldNum" sz="quarter" idx="12"/>
          </p:nvPr>
        </p:nvSpPr>
        <p:spPr/>
        <p:txBody>
          <a:bodyPr/>
          <a:lstStyle/>
          <a:p>
            <a:fld id="{511E60E2-5F03-4AD1-8874-AA9ACC93B38D}" type="slidenum">
              <a:rPr lang="en-US" smtClean="0"/>
              <a:t>15</a:t>
            </a:fld>
            <a:endParaRPr lang="en-US" dirty="0"/>
          </a:p>
        </p:txBody>
      </p:sp>
    </p:spTree>
    <p:extLst>
      <p:ext uri="{BB962C8B-B14F-4D97-AF65-F5344CB8AC3E}">
        <p14:creationId xmlns:p14="http://schemas.microsoft.com/office/powerpoint/2010/main" val="3268740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6C4D-2545-4141-AB5A-DE0F80CFEB83}"/>
              </a:ext>
            </a:extLst>
          </p:cNvPr>
          <p:cNvSpPr>
            <a:spLocks noGrp="1"/>
          </p:cNvSpPr>
          <p:nvPr>
            <p:ph type="title"/>
          </p:nvPr>
        </p:nvSpPr>
        <p:spPr>
          <a:xfrm>
            <a:off x="550083" y="32590"/>
            <a:ext cx="13898880" cy="1415209"/>
          </a:xfrm>
        </p:spPr>
        <p:txBody>
          <a:bodyPr>
            <a:noAutofit/>
          </a:bodyPr>
          <a:lstStyle/>
          <a:p>
            <a:r>
              <a:rPr lang="en-US" sz="3600" dirty="0">
                <a:effectLst/>
              </a:rPr>
              <a:t>Task 5 – </a:t>
            </a:r>
            <a:r>
              <a:rPr lang="en-US" sz="4000" dirty="0">
                <a:effectLst/>
              </a:rPr>
              <a:t>Develop</a:t>
            </a:r>
            <a:r>
              <a:rPr lang="en-US" sz="3600" dirty="0">
                <a:effectLst/>
              </a:rPr>
              <a:t> Transportation Cyber Risk Guidance</a:t>
            </a:r>
            <a:br>
              <a:rPr lang="en-US" sz="3600" dirty="0">
                <a:effectLst/>
              </a:rPr>
            </a:br>
            <a:r>
              <a:rPr lang="en-US" sz="3600" b="0" dirty="0">
                <a:effectLst/>
              </a:rPr>
              <a:t>Governance</a:t>
            </a:r>
            <a:endParaRPr lang="en-US" sz="3600" b="0" dirty="0"/>
          </a:p>
        </p:txBody>
      </p:sp>
      <p:sp>
        <p:nvSpPr>
          <p:cNvPr id="3" name="Content Placeholder 2">
            <a:extLst>
              <a:ext uri="{FF2B5EF4-FFF2-40B4-BE49-F238E27FC236}">
                <a16:creationId xmlns:a16="http://schemas.microsoft.com/office/drawing/2014/main" id="{CB6A8EA1-BE62-ED44-A14C-F7654C40CD0F}"/>
              </a:ext>
            </a:extLst>
          </p:cNvPr>
          <p:cNvSpPr>
            <a:spLocks noGrp="1"/>
          </p:cNvSpPr>
          <p:nvPr>
            <p:ph idx="1"/>
          </p:nvPr>
        </p:nvSpPr>
        <p:spPr>
          <a:xfrm>
            <a:off x="723901" y="1828800"/>
            <a:ext cx="13174979" cy="5714306"/>
          </a:xfrm>
        </p:spPr>
        <p:txBody>
          <a:bodyPr>
            <a:noAutofit/>
          </a:bodyPr>
          <a:lstStyle/>
          <a:p>
            <a:r>
              <a:rPr lang="en-US" sz="3600" dirty="0">
                <a:effectLst>
                  <a:outerShdw blurRad="50800" dist="38100" dir="2700000" algn="tl" rotWithShape="0">
                    <a:prstClr val="black">
                      <a:alpha val="40000"/>
                    </a:prstClr>
                  </a:outerShdw>
                </a:effectLst>
              </a:rPr>
              <a:t>Primary CEO Responsibility</a:t>
            </a:r>
          </a:p>
          <a:p>
            <a:pPr lvl="1">
              <a:lnSpc>
                <a:spcPct val="100000"/>
              </a:lnSpc>
              <a:spcBef>
                <a:spcPts val="0"/>
              </a:spcBef>
              <a:spcAft>
                <a:spcPts val="600"/>
              </a:spcAft>
            </a:pPr>
            <a:r>
              <a:rPr lang="en-US" sz="3200" dirty="0">
                <a:effectLst>
                  <a:outerShdw blurRad="50800" dist="38100" dir="2700000" algn="tl" rotWithShape="0">
                    <a:prstClr val="black">
                      <a:alpha val="40000"/>
                    </a:prstClr>
                  </a:outerShdw>
                </a:effectLst>
              </a:rPr>
              <a:t>Define and communicate strategic and operational objectives across the agency to fulfill the mission and mandate for the DOT</a:t>
            </a:r>
          </a:p>
          <a:p>
            <a:r>
              <a:rPr lang="en-US" sz="3600" dirty="0">
                <a:effectLst>
                  <a:outerShdw blurRad="50800" dist="38100" dir="2700000" algn="tl" rotWithShape="0">
                    <a:prstClr val="black">
                      <a:alpha val="40000"/>
                    </a:prstClr>
                  </a:outerShdw>
                </a:effectLst>
              </a:rPr>
              <a:t>Related Cyber Responsibility</a:t>
            </a:r>
          </a:p>
          <a:p>
            <a:pPr lvl="1"/>
            <a:r>
              <a:rPr lang="en-US" sz="3200" dirty="0">
                <a:effectLst>
                  <a:outerShdw blurRad="50800" dist="38100" dir="2700000" algn="tl" rotWithShape="0">
                    <a:prstClr val="black">
                      <a:alpha val="40000"/>
                    </a:prstClr>
                  </a:outerShdw>
                </a:effectLst>
              </a:rPr>
              <a:t>Setting the priorities and agency culture related to cybersecurity needs by establishing and supporting initiatives with defined objectives</a:t>
            </a:r>
          </a:p>
          <a:p>
            <a:pPr lvl="2"/>
            <a:endParaRPr lang="en-US" sz="2200" dirty="0">
              <a:effectLst>
                <a:outerShdw blurRad="50800" dist="38100" dir="2700000" algn="tl" rotWithShape="0">
                  <a:prstClr val="black">
                    <a:alpha val="40000"/>
                  </a:prstClr>
                </a:outerShdw>
              </a:effectLst>
            </a:endParaRPr>
          </a:p>
        </p:txBody>
      </p:sp>
      <p:sp>
        <p:nvSpPr>
          <p:cNvPr id="4" name="Slide Number Placeholder 3">
            <a:extLst>
              <a:ext uri="{FF2B5EF4-FFF2-40B4-BE49-F238E27FC236}">
                <a16:creationId xmlns:a16="http://schemas.microsoft.com/office/drawing/2014/main" id="{72648BF3-FC5F-0F49-84CB-4E6C64B23D3A}"/>
              </a:ext>
            </a:extLst>
          </p:cNvPr>
          <p:cNvSpPr>
            <a:spLocks noGrp="1"/>
          </p:cNvSpPr>
          <p:nvPr>
            <p:ph type="sldNum" sz="quarter" idx="12"/>
          </p:nvPr>
        </p:nvSpPr>
        <p:spPr/>
        <p:txBody>
          <a:bodyPr/>
          <a:lstStyle/>
          <a:p>
            <a:fld id="{511E60E2-5F03-4AD1-8874-AA9ACC93B38D}" type="slidenum">
              <a:rPr lang="en-US" smtClean="0"/>
              <a:t>16</a:t>
            </a:fld>
            <a:endParaRPr lang="en-US" dirty="0"/>
          </a:p>
        </p:txBody>
      </p:sp>
    </p:spTree>
    <p:extLst>
      <p:ext uri="{BB962C8B-B14F-4D97-AF65-F5344CB8AC3E}">
        <p14:creationId xmlns:p14="http://schemas.microsoft.com/office/powerpoint/2010/main" val="354700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6C4D-2545-4141-AB5A-DE0F80CFEB83}"/>
              </a:ext>
            </a:extLst>
          </p:cNvPr>
          <p:cNvSpPr>
            <a:spLocks noGrp="1"/>
          </p:cNvSpPr>
          <p:nvPr>
            <p:ph type="title"/>
          </p:nvPr>
        </p:nvSpPr>
        <p:spPr>
          <a:xfrm>
            <a:off x="550083" y="32590"/>
            <a:ext cx="13898880" cy="1415209"/>
          </a:xfrm>
        </p:spPr>
        <p:txBody>
          <a:bodyPr>
            <a:noAutofit/>
          </a:bodyPr>
          <a:lstStyle/>
          <a:p>
            <a:r>
              <a:rPr lang="en-US" sz="3600" dirty="0">
                <a:effectLst/>
              </a:rPr>
              <a:t>Task 5 – </a:t>
            </a:r>
            <a:r>
              <a:rPr lang="en-US" sz="4000" dirty="0">
                <a:effectLst/>
              </a:rPr>
              <a:t>Develop</a:t>
            </a:r>
            <a:r>
              <a:rPr lang="en-US" sz="3600" dirty="0">
                <a:effectLst/>
              </a:rPr>
              <a:t> Transportation Cyber Risk Guidance</a:t>
            </a:r>
            <a:br>
              <a:rPr lang="en-US" sz="3600" dirty="0">
                <a:effectLst/>
              </a:rPr>
            </a:br>
            <a:r>
              <a:rPr lang="en-US" sz="3600" b="0" dirty="0">
                <a:effectLst/>
              </a:rPr>
              <a:t>Managing Assets</a:t>
            </a:r>
            <a:endParaRPr lang="en-US" sz="3600" b="0" dirty="0"/>
          </a:p>
        </p:txBody>
      </p:sp>
      <p:sp>
        <p:nvSpPr>
          <p:cNvPr id="3" name="Content Placeholder 2">
            <a:extLst>
              <a:ext uri="{FF2B5EF4-FFF2-40B4-BE49-F238E27FC236}">
                <a16:creationId xmlns:a16="http://schemas.microsoft.com/office/drawing/2014/main" id="{CB6A8EA1-BE62-ED44-A14C-F7654C40CD0F}"/>
              </a:ext>
            </a:extLst>
          </p:cNvPr>
          <p:cNvSpPr>
            <a:spLocks noGrp="1"/>
          </p:cNvSpPr>
          <p:nvPr>
            <p:ph idx="1"/>
          </p:nvPr>
        </p:nvSpPr>
        <p:spPr>
          <a:xfrm>
            <a:off x="723901" y="1828800"/>
            <a:ext cx="13174979" cy="5714306"/>
          </a:xfrm>
        </p:spPr>
        <p:txBody>
          <a:bodyPr>
            <a:noAutofit/>
          </a:bodyPr>
          <a:lstStyle/>
          <a:p>
            <a:r>
              <a:rPr lang="en-US" sz="3600" dirty="0">
                <a:effectLst>
                  <a:outerShdw blurRad="50800" dist="38100" dir="2700000" algn="tl" rotWithShape="0">
                    <a:prstClr val="black">
                      <a:alpha val="40000"/>
                    </a:prstClr>
                  </a:outerShdw>
                </a:effectLst>
              </a:rPr>
              <a:t>Primary CEO Responsibility</a:t>
            </a:r>
          </a:p>
          <a:p>
            <a:pPr lvl="1"/>
            <a:r>
              <a:rPr lang="en-US" dirty="0">
                <a:effectLst/>
              </a:rPr>
              <a:t>Managing assets is the acquisition, deployment, monitoring, valuing, protecting, modifying, repairing and retiring of physical and virtual assets and equipment</a:t>
            </a:r>
            <a:r>
              <a:rPr lang="en-US" sz="3600" dirty="0">
                <a:effectLst/>
              </a:rPr>
              <a:t> </a:t>
            </a:r>
            <a:endParaRPr lang="en-US" sz="3300" dirty="0">
              <a:effectLst>
                <a:outerShdw blurRad="50800" dist="38100" dir="2700000" algn="tl" rotWithShape="0">
                  <a:prstClr val="black">
                    <a:alpha val="40000"/>
                  </a:prstClr>
                </a:outerShdw>
              </a:effectLst>
            </a:endParaRPr>
          </a:p>
          <a:p>
            <a:r>
              <a:rPr lang="en-US" sz="3600" dirty="0">
                <a:effectLst>
                  <a:outerShdw blurRad="50800" dist="38100" dir="2700000" algn="tl" rotWithShape="0">
                    <a:prstClr val="black">
                      <a:alpha val="40000"/>
                    </a:prstClr>
                  </a:outerShdw>
                </a:effectLst>
              </a:rPr>
              <a:t>Related Cyber Responsibility</a:t>
            </a:r>
            <a:endParaRPr lang="en-US" sz="2200" dirty="0">
              <a:effectLst>
                <a:outerShdw blurRad="50800" dist="38100" dir="2700000" algn="tl" rotWithShape="0">
                  <a:prstClr val="black">
                    <a:alpha val="40000"/>
                  </a:prstClr>
                </a:outerShdw>
              </a:effectLst>
            </a:endParaRPr>
          </a:p>
          <a:p>
            <a:pPr lvl="1"/>
            <a:r>
              <a:rPr lang="en-US" dirty="0">
                <a:effectLst/>
              </a:rPr>
              <a:t>Identifying the OT assets subject to cyber risk, assessing their current state of risk and defining corresponding requirements for cyber protection and risk mitigation</a:t>
            </a:r>
            <a:r>
              <a:rPr lang="en-US" sz="3600" dirty="0">
                <a:effectLst/>
              </a:rPr>
              <a:t> </a:t>
            </a:r>
            <a:endParaRPr lang="en-US" sz="3300" dirty="0">
              <a:effectLst>
                <a:outerShdw blurRad="50800" dist="38100" dir="2700000" algn="tl" rotWithShape="0">
                  <a:prstClr val="black">
                    <a:alpha val="40000"/>
                  </a:prstClr>
                </a:outerShdw>
              </a:effectLst>
            </a:endParaRPr>
          </a:p>
        </p:txBody>
      </p:sp>
      <p:sp>
        <p:nvSpPr>
          <p:cNvPr id="4" name="Slide Number Placeholder 3">
            <a:extLst>
              <a:ext uri="{FF2B5EF4-FFF2-40B4-BE49-F238E27FC236}">
                <a16:creationId xmlns:a16="http://schemas.microsoft.com/office/drawing/2014/main" id="{72648BF3-FC5F-0F49-84CB-4E6C64B23D3A}"/>
              </a:ext>
            </a:extLst>
          </p:cNvPr>
          <p:cNvSpPr>
            <a:spLocks noGrp="1"/>
          </p:cNvSpPr>
          <p:nvPr>
            <p:ph type="sldNum" sz="quarter" idx="12"/>
          </p:nvPr>
        </p:nvSpPr>
        <p:spPr/>
        <p:txBody>
          <a:bodyPr/>
          <a:lstStyle/>
          <a:p>
            <a:fld id="{511E60E2-5F03-4AD1-8874-AA9ACC93B38D}" type="slidenum">
              <a:rPr lang="en-US" smtClean="0"/>
              <a:t>17</a:t>
            </a:fld>
            <a:endParaRPr lang="en-US" dirty="0"/>
          </a:p>
        </p:txBody>
      </p:sp>
    </p:spTree>
    <p:extLst>
      <p:ext uri="{BB962C8B-B14F-4D97-AF65-F5344CB8AC3E}">
        <p14:creationId xmlns:p14="http://schemas.microsoft.com/office/powerpoint/2010/main" val="2416951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6C4D-2545-4141-AB5A-DE0F80CFEB83}"/>
              </a:ext>
            </a:extLst>
          </p:cNvPr>
          <p:cNvSpPr>
            <a:spLocks noGrp="1"/>
          </p:cNvSpPr>
          <p:nvPr>
            <p:ph type="title"/>
          </p:nvPr>
        </p:nvSpPr>
        <p:spPr>
          <a:xfrm>
            <a:off x="550083" y="32590"/>
            <a:ext cx="13898880" cy="1415209"/>
          </a:xfrm>
        </p:spPr>
        <p:txBody>
          <a:bodyPr>
            <a:noAutofit/>
          </a:bodyPr>
          <a:lstStyle/>
          <a:p>
            <a:r>
              <a:rPr lang="en-US" sz="3600" dirty="0">
                <a:effectLst/>
              </a:rPr>
              <a:t>Task 5 – </a:t>
            </a:r>
            <a:r>
              <a:rPr lang="en-US" sz="4000" dirty="0">
                <a:effectLst/>
              </a:rPr>
              <a:t>Develop</a:t>
            </a:r>
            <a:r>
              <a:rPr lang="en-US" sz="3600" dirty="0">
                <a:effectLst/>
              </a:rPr>
              <a:t> Transportation Cyber Risk Guidance</a:t>
            </a:r>
            <a:br>
              <a:rPr lang="en-US" sz="3600" dirty="0">
                <a:effectLst/>
              </a:rPr>
            </a:br>
            <a:r>
              <a:rPr lang="en-US" sz="3600" b="0" dirty="0">
                <a:effectLst/>
              </a:rPr>
              <a:t>Strategic Planning</a:t>
            </a:r>
            <a:endParaRPr lang="en-US" sz="3600" b="0" dirty="0"/>
          </a:p>
        </p:txBody>
      </p:sp>
      <p:sp>
        <p:nvSpPr>
          <p:cNvPr id="3" name="Content Placeholder 2">
            <a:extLst>
              <a:ext uri="{FF2B5EF4-FFF2-40B4-BE49-F238E27FC236}">
                <a16:creationId xmlns:a16="http://schemas.microsoft.com/office/drawing/2014/main" id="{CB6A8EA1-BE62-ED44-A14C-F7654C40CD0F}"/>
              </a:ext>
            </a:extLst>
          </p:cNvPr>
          <p:cNvSpPr>
            <a:spLocks noGrp="1"/>
          </p:cNvSpPr>
          <p:nvPr>
            <p:ph idx="1"/>
          </p:nvPr>
        </p:nvSpPr>
        <p:spPr>
          <a:xfrm>
            <a:off x="723901" y="1828800"/>
            <a:ext cx="13174979" cy="5714306"/>
          </a:xfrm>
        </p:spPr>
        <p:txBody>
          <a:bodyPr>
            <a:noAutofit/>
          </a:bodyPr>
          <a:lstStyle/>
          <a:p>
            <a:r>
              <a:rPr lang="en-US" sz="3600" dirty="0">
                <a:effectLst>
                  <a:outerShdw blurRad="50800" dist="38100" dir="2700000" algn="tl" rotWithShape="0">
                    <a:prstClr val="black">
                      <a:alpha val="40000"/>
                    </a:prstClr>
                  </a:outerShdw>
                </a:effectLst>
              </a:rPr>
              <a:t>Primary CEO Responsibility</a:t>
            </a:r>
          </a:p>
          <a:p>
            <a:pPr lvl="1"/>
            <a:r>
              <a:rPr lang="en-US" dirty="0">
                <a:effectLst/>
              </a:rPr>
              <a:t>Determining the allocation of resources (e.g., financial, staff, equipment, capabilities, and management focus)</a:t>
            </a:r>
            <a:r>
              <a:rPr lang="en-US" sz="3600" dirty="0">
                <a:effectLst/>
              </a:rPr>
              <a:t> </a:t>
            </a:r>
            <a:endParaRPr lang="en-US" sz="3300" dirty="0">
              <a:effectLst>
                <a:outerShdw blurRad="50800" dist="38100" dir="2700000" algn="tl" rotWithShape="0">
                  <a:prstClr val="black">
                    <a:alpha val="40000"/>
                  </a:prstClr>
                </a:outerShdw>
              </a:effectLst>
            </a:endParaRPr>
          </a:p>
          <a:p>
            <a:r>
              <a:rPr lang="en-US" sz="3600" dirty="0">
                <a:effectLst>
                  <a:outerShdw blurRad="50800" dist="38100" dir="2700000" algn="tl" rotWithShape="0">
                    <a:prstClr val="black">
                      <a:alpha val="40000"/>
                    </a:prstClr>
                  </a:outerShdw>
                </a:effectLst>
              </a:rPr>
              <a:t>Related Cyber Responsibility</a:t>
            </a:r>
            <a:endParaRPr lang="en-US" sz="2200" dirty="0">
              <a:effectLst>
                <a:outerShdw blurRad="50800" dist="38100" dir="2700000" algn="tl" rotWithShape="0">
                  <a:prstClr val="black">
                    <a:alpha val="40000"/>
                  </a:prstClr>
                </a:outerShdw>
              </a:effectLst>
            </a:endParaRPr>
          </a:p>
          <a:p>
            <a:pPr lvl="1"/>
            <a:r>
              <a:rPr lang="en-US" dirty="0">
                <a:effectLst/>
              </a:rPr>
              <a:t>Developing plans, initiatives, programs, and policies required to address cybersecurity needs and ensuring right levels of resource allocation </a:t>
            </a:r>
            <a:endParaRPr lang="en-US" sz="3300" dirty="0">
              <a:effectLst>
                <a:outerShdw blurRad="50800" dist="38100" dir="2700000" algn="tl" rotWithShape="0">
                  <a:prstClr val="black">
                    <a:alpha val="40000"/>
                  </a:prstClr>
                </a:outerShdw>
              </a:effectLst>
            </a:endParaRPr>
          </a:p>
        </p:txBody>
      </p:sp>
      <p:sp>
        <p:nvSpPr>
          <p:cNvPr id="4" name="Slide Number Placeholder 3">
            <a:extLst>
              <a:ext uri="{FF2B5EF4-FFF2-40B4-BE49-F238E27FC236}">
                <a16:creationId xmlns:a16="http://schemas.microsoft.com/office/drawing/2014/main" id="{72648BF3-FC5F-0F49-84CB-4E6C64B23D3A}"/>
              </a:ext>
            </a:extLst>
          </p:cNvPr>
          <p:cNvSpPr>
            <a:spLocks noGrp="1"/>
          </p:cNvSpPr>
          <p:nvPr>
            <p:ph type="sldNum" sz="quarter" idx="12"/>
          </p:nvPr>
        </p:nvSpPr>
        <p:spPr/>
        <p:txBody>
          <a:bodyPr/>
          <a:lstStyle/>
          <a:p>
            <a:fld id="{511E60E2-5F03-4AD1-8874-AA9ACC93B38D}" type="slidenum">
              <a:rPr lang="en-US" smtClean="0"/>
              <a:t>18</a:t>
            </a:fld>
            <a:endParaRPr lang="en-US" dirty="0"/>
          </a:p>
        </p:txBody>
      </p:sp>
    </p:spTree>
    <p:extLst>
      <p:ext uri="{BB962C8B-B14F-4D97-AF65-F5344CB8AC3E}">
        <p14:creationId xmlns:p14="http://schemas.microsoft.com/office/powerpoint/2010/main" val="3236059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6C4D-2545-4141-AB5A-DE0F80CFEB83}"/>
              </a:ext>
            </a:extLst>
          </p:cNvPr>
          <p:cNvSpPr>
            <a:spLocks noGrp="1"/>
          </p:cNvSpPr>
          <p:nvPr>
            <p:ph type="title"/>
          </p:nvPr>
        </p:nvSpPr>
        <p:spPr>
          <a:xfrm>
            <a:off x="550083" y="32590"/>
            <a:ext cx="13898880" cy="1415209"/>
          </a:xfrm>
        </p:spPr>
        <p:txBody>
          <a:bodyPr>
            <a:noAutofit/>
          </a:bodyPr>
          <a:lstStyle/>
          <a:p>
            <a:r>
              <a:rPr lang="en-US" sz="3600" dirty="0">
                <a:effectLst/>
              </a:rPr>
              <a:t>Task 5 – </a:t>
            </a:r>
            <a:r>
              <a:rPr lang="en-US" sz="4000" dirty="0">
                <a:effectLst/>
              </a:rPr>
              <a:t>Develop</a:t>
            </a:r>
            <a:r>
              <a:rPr lang="en-US" sz="3600" dirty="0">
                <a:effectLst/>
              </a:rPr>
              <a:t> Transportation Cyber Risk Guidance</a:t>
            </a:r>
            <a:br>
              <a:rPr lang="en-US" sz="3600" dirty="0">
                <a:effectLst/>
              </a:rPr>
            </a:br>
            <a:r>
              <a:rPr lang="en-US" sz="3600" b="0" dirty="0">
                <a:effectLst/>
              </a:rPr>
              <a:t>Distribute Authority</a:t>
            </a:r>
            <a:endParaRPr lang="en-US" sz="3600" b="0" dirty="0"/>
          </a:p>
        </p:txBody>
      </p:sp>
      <p:sp>
        <p:nvSpPr>
          <p:cNvPr id="3" name="Content Placeholder 2">
            <a:extLst>
              <a:ext uri="{FF2B5EF4-FFF2-40B4-BE49-F238E27FC236}">
                <a16:creationId xmlns:a16="http://schemas.microsoft.com/office/drawing/2014/main" id="{CB6A8EA1-BE62-ED44-A14C-F7654C40CD0F}"/>
              </a:ext>
            </a:extLst>
          </p:cNvPr>
          <p:cNvSpPr>
            <a:spLocks noGrp="1"/>
          </p:cNvSpPr>
          <p:nvPr>
            <p:ph idx="1"/>
          </p:nvPr>
        </p:nvSpPr>
        <p:spPr>
          <a:xfrm>
            <a:off x="723901" y="1828800"/>
            <a:ext cx="13174979" cy="5714306"/>
          </a:xfrm>
        </p:spPr>
        <p:txBody>
          <a:bodyPr>
            <a:noAutofit/>
          </a:bodyPr>
          <a:lstStyle/>
          <a:p>
            <a:r>
              <a:rPr lang="en-US" sz="3600" dirty="0">
                <a:effectLst>
                  <a:outerShdw blurRad="50800" dist="38100" dir="2700000" algn="tl" rotWithShape="0">
                    <a:prstClr val="black">
                      <a:alpha val="40000"/>
                    </a:prstClr>
                  </a:outerShdw>
                </a:effectLst>
              </a:rPr>
              <a:t>Primary CEO Responsibility</a:t>
            </a:r>
          </a:p>
          <a:p>
            <a:pPr lvl="1"/>
            <a:r>
              <a:rPr lang="en-US" dirty="0">
                <a:effectLst/>
              </a:rPr>
              <a:t>Establishing the organizational structures within the agency empowered with the authority and mandate to deploy resources and manage DOT operations </a:t>
            </a:r>
          </a:p>
          <a:p>
            <a:r>
              <a:rPr lang="en-US" sz="3900" dirty="0">
                <a:effectLst>
                  <a:outerShdw blurRad="50800" dist="38100" dir="2700000" algn="tl" rotWithShape="0">
                    <a:prstClr val="black">
                      <a:alpha val="40000"/>
                    </a:prstClr>
                  </a:outerShdw>
                </a:effectLst>
              </a:rPr>
              <a:t>Related Cyber Responsibility</a:t>
            </a:r>
            <a:endParaRPr lang="en-US" sz="2500" dirty="0">
              <a:effectLst>
                <a:outerShdw blurRad="50800" dist="38100" dir="2700000" algn="tl" rotWithShape="0">
                  <a:prstClr val="black">
                    <a:alpha val="40000"/>
                  </a:prstClr>
                </a:outerShdw>
              </a:effectLst>
            </a:endParaRPr>
          </a:p>
          <a:p>
            <a:pPr lvl="1"/>
            <a:r>
              <a:rPr lang="en-US" dirty="0">
                <a:effectLst/>
              </a:rPr>
              <a:t>Designating leadership to organize and deploy resources and establish and enforce standards, rules, policies, processes and procedures, etc. to achieve cybersecurity objectives </a:t>
            </a:r>
            <a:endParaRPr lang="en-US" sz="3300" dirty="0">
              <a:effectLst>
                <a:outerShdw blurRad="50800" dist="38100" dir="2700000" algn="tl" rotWithShape="0">
                  <a:prstClr val="black">
                    <a:alpha val="40000"/>
                  </a:prstClr>
                </a:outerShdw>
              </a:effectLst>
            </a:endParaRPr>
          </a:p>
        </p:txBody>
      </p:sp>
      <p:sp>
        <p:nvSpPr>
          <p:cNvPr id="4" name="Slide Number Placeholder 3">
            <a:extLst>
              <a:ext uri="{FF2B5EF4-FFF2-40B4-BE49-F238E27FC236}">
                <a16:creationId xmlns:a16="http://schemas.microsoft.com/office/drawing/2014/main" id="{72648BF3-FC5F-0F49-84CB-4E6C64B23D3A}"/>
              </a:ext>
            </a:extLst>
          </p:cNvPr>
          <p:cNvSpPr>
            <a:spLocks noGrp="1"/>
          </p:cNvSpPr>
          <p:nvPr>
            <p:ph type="sldNum" sz="quarter" idx="12"/>
          </p:nvPr>
        </p:nvSpPr>
        <p:spPr/>
        <p:txBody>
          <a:bodyPr/>
          <a:lstStyle/>
          <a:p>
            <a:fld id="{511E60E2-5F03-4AD1-8874-AA9ACC93B38D}" type="slidenum">
              <a:rPr lang="en-US" smtClean="0"/>
              <a:t>19</a:t>
            </a:fld>
            <a:endParaRPr lang="en-US" dirty="0"/>
          </a:p>
        </p:txBody>
      </p:sp>
    </p:spTree>
    <p:extLst>
      <p:ext uri="{BB962C8B-B14F-4D97-AF65-F5344CB8AC3E}">
        <p14:creationId xmlns:p14="http://schemas.microsoft.com/office/powerpoint/2010/main" val="3771316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10803717" cy="901730"/>
          </a:xfrm>
        </p:spPr>
        <p:txBody>
          <a:bodyPr/>
          <a:lstStyle/>
          <a:p>
            <a:r>
              <a:rPr lang="en-US" dirty="0"/>
              <a:t>Agenda</a:t>
            </a:r>
          </a:p>
        </p:txBody>
      </p:sp>
      <p:sp>
        <p:nvSpPr>
          <p:cNvPr id="3" name="Content Placeholder 2"/>
          <p:cNvSpPr>
            <a:spLocks noGrp="1"/>
          </p:cNvSpPr>
          <p:nvPr>
            <p:ph idx="1"/>
          </p:nvPr>
        </p:nvSpPr>
        <p:spPr>
          <a:xfrm>
            <a:off x="1295400" y="1905000"/>
            <a:ext cx="12603480" cy="5441802"/>
          </a:xfrm>
        </p:spPr>
        <p:txBody>
          <a:bodyPr>
            <a:normAutofit/>
          </a:bodyPr>
          <a:lstStyle/>
          <a:p>
            <a:r>
              <a:rPr lang="en-US" dirty="0"/>
              <a:t>Team Introductions</a:t>
            </a:r>
          </a:p>
          <a:p>
            <a:r>
              <a:rPr lang="en-US" dirty="0"/>
              <a:t>Program Goal </a:t>
            </a:r>
          </a:p>
          <a:p>
            <a:r>
              <a:rPr lang="en-US" dirty="0"/>
              <a:t>Program Process</a:t>
            </a:r>
          </a:p>
          <a:p>
            <a:r>
              <a:rPr lang="en-US" dirty="0"/>
              <a:t>Program Research Approach (Tasks)</a:t>
            </a:r>
          </a:p>
          <a:p>
            <a:r>
              <a:rPr lang="en-US" dirty="0"/>
              <a:t>Program Schedule</a:t>
            </a:r>
          </a:p>
          <a:p>
            <a:r>
              <a:rPr lang="en-US" dirty="0"/>
              <a:t>Task Overviews (Task 1 - 7)</a:t>
            </a:r>
          </a:p>
          <a:p>
            <a:r>
              <a:rPr lang="en-US" dirty="0"/>
              <a:t>Open Discussion</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511E60E2-5F03-4AD1-8874-AA9ACC93B38D}" type="slidenum">
              <a:rPr lang="en-US" smtClean="0"/>
              <a:t>2</a:t>
            </a:fld>
            <a:endParaRPr lang="en-US" dirty="0"/>
          </a:p>
        </p:txBody>
      </p:sp>
    </p:spTree>
    <p:extLst>
      <p:ext uri="{BB962C8B-B14F-4D97-AF65-F5344CB8AC3E}">
        <p14:creationId xmlns:p14="http://schemas.microsoft.com/office/powerpoint/2010/main" val="165356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6C4D-2545-4141-AB5A-DE0F80CFEB83}"/>
              </a:ext>
            </a:extLst>
          </p:cNvPr>
          <p:cNvSpPr>
            <a:spLocks noGrp="1"/>
          </p:cNvSpPr>
          <p:nvPr>
            <p:ph type="title"/>
          </p:nvPr>
        </p:nvSpPr>
        <p:spPr>
          <a:xfrm>
            <a:off x="550083" y="32590"/>
            <a:ext cx="11108517" cy="1415209"/>
          </a:xfrm>
        </p:spPr>
        <p:txBody>
          <a:bodyPr>
            <a:noAutofit/>
          </a:bodyPr>
          <a:lstStyle/>
          <a:p>
            <a:r>
              <a:rPr lang="en-US" sz="3200" dirty="0">
                <a:effectLst/>
              </a:rPr>
              <a:t>Task 5 – </a:t>
            </a:r>
            <a:r>
              <a:rPr lang="en-US" sz="3600" dirty="0">
                <a:effectLst/>
              </a:rPr>
              <a:t>Develop</a:t>
            </a:r>
            <a:r>
              <a:rPr lang="en-US" sz="3200" dirty="0">
                <a:effectLst/>
              </a:rPr>
              <a:t> Transportation Cyber Risk Guidance</a:t>
            </a:r>
            <a:br>
              <a:rPr lang="en-US" sz="3200" dirty="0">
                <a:effectLst/>
              </a:rPr>
            </a:br>
            <a:r>
              <a:rPr lang="en-US" sz="3200" b="0" dirty="0">
                <a:effectLst/>
              </a:rPr>
              <a:t>Managing People</a:t>
            </a:r>
            <a:endParaRPr lang="en-US" sz="3200" b="0" dirty="0"/>
          </a:p>
        </p:txBody>
      </p:sp>
      <p:sp>
        <p:nvSpPr>
          <p:cNvPr id="3" name="Content Placeholder 2">
            <a:extLst>
              <a:ext uri="{FF2B5EF4-FFF2-40B4-BE49-F238E27FC236}">
                <a16:creationId xmlns:a16="http://schemas.microsoft.com/office/drawing/2014/main" id="{CB6A8EA1-BE62-ED44-A14C-F7654C40CD0F}"/>
              </a:ext>
            </a:extLst>
          </p:cNvPr>
          <p:cNvSpPr>
            <a:spLocks noGrp="1"/>
          </p:cNvSpPr>
          <p:nvPr>
            <p:ph idx="1"/>
          </p:nvPr>
        </p:nvSpPr>
        <p:spPr>
          <a:xfrm>
            <a:off x="723901" y="1752600"/>
            <a:ext cx="13174979" cy="5790506"/>
          </a:xfrm>
        </p:spPr>
        <p:txBody>
          <a:bodyPr>
            <a:noAutofit/>
          </a:bodyPr>
          <a:lstStyle/>
          <a:p>
            <a:r>
              <a:rPr lang="en-US" sz="3600" dirty="0">
                <a:effectLst>
                  <a:outerShdw blurRad="50800" dist="38100" dir="2700000" algn="tl" rotWithShape="0">
                    <a:prstClr val="black">
                      <a:alpha val="40000"/>
                    </a:prstClr>
                  </a:outerShdw>
                </a:effectLst>
              </a:rPr>
              <a:t>Primary CEO Responsibility</a:t>
            </a:r>
          </a:p>
          <a:p>
            <a:pPr lvl="1"/>
            <a:r>
              <a:rPr lang="en-US" dirty="0">
                <a:effectLst/>
              </a:rPr>
              <a:t>Managing people is the hiring, training, supervision and seamless retirement of human resources </a:t>
            </a:r>
          </a:p>
          <a:p>
            <a:r>
              <a:rPr lang="en-US" sz="4200" dirty="0">
                <a:effectLst>
                  <a:outerShdw blurRad="50800" dist="38100" dir="2700000" algn="tl" rotWithShape="0">
                    <a:prstClr val="black">
                      <a:alpha val="40000"/>
                    </a:prstClr>
                  </a:outerShdw>
                </a:effectLst>
              </a:rPr>
              <a:t>Related Cyber Responsibility</a:t>
            </a:r>
            <a:endParaRPr lang="en-US" sz="2800" dirty="0">
              <a:effectLst>
                <a:outerShdw blurRad="50800" dist="38100" dir="2700000" algn="tl" rotWithShape="0">
                  <a:prstClr val="black">
                    <a:alpha val="40000"/>
                  </a:prstClr>
                </a:outerShdw>
              </a:effectLst>
            </a:endParaRPr>
          </a:p>
          <a:p>
            <a:pPr lvl="1"/>
            <a:r>
              <a:rPr lang="en-US" dirty="0">
                <a:effectLst/>
              </a:rPr>
              <a:t>Ensuring the right levels of staff, tools and technical capabilities to support cybersecurity-related operations </a:t>
            </a:r>
            <a:endParaRPr lang="en-US" sz="3300" dirty="0">
              <a:effectLst>
                <a:outerShdw blurRad="50800" dist="38100" dir="2700000" algn="tl" rotWithShape="0">
                  <a:prstClr val="black">
                    <a:alpha val="40000"/>
                  </a:prstClr>
                </a:outerShdw>
              </a:effectLst>
            </a:endParaRPr>
          </a:p>
        </p:txBody>
      </p:sp>
      <p:sp>
        <p:nvSpPr>
          <p:cNvPr id="4" name="Slide Number Placeholder 3">
            <a:extLst>
              <a:ext uri="{FF2B5EF4-FFF2-40B4-BE49-F238E27FC236}">
                <a16:creationId xmlns:a16="http://schemas.microsoft.com/office/drawing/2014/main" id="{72648BF3-FC5F-0F49-84CB-4E6C64B23D3A}"/>
              </a:ext>
            </a:extLst>
          </p:cNvPr>
          <p:cNvSpPr>
            <a:spLocks noGrp="1"/>
          </p:cNvSpPr>
          <p:nvPr>
            <p:ph type="sldNum" sz="quarter" idx="12"/>
          </p:nvPr>
        </p:nvSpPr>
        <p:spPr/>
        <p:txBody>
          <a:bodyPr/>
          <a:lstStyle/>
          <a:p>
            <a:fld id="{511E60E2-5F03-4AD1-8874-AA9ACC93B38D}" type="slidenum">
              <a:rPr lang="en-US" smtClean="0"/>
              <a:t>20</a:t>
            </a:fld>
            <a:endParaRPr lang="en-US" dirty="0"/>
          </a:p>
        </p:txBody>
      </p:sp>
    </p:spTree>
    <p:extLst>
      <p:ext uri="{BB962C8B-B14F-4D97-AF65-F5344CB8AC3E}">
        <p14:creationId xmlns:p14="http://schemas.microsoft.com/office/powerpoint/2010/main" val="3641295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6C4D-2545-4141-AB5A-DE0F80CFEB83}"/>
              </a:ext>
            </a:extLst>
          </p:cNvPr>
          <p:cNvSpPr>
            <a:spLocks noGrp="1"/>
          </p:cNvSpPr>
          <p:nvPr>
            <p:ph type="title"/>
          </p:nvPr>
        </p:nvSpPr>
        <p:spPr>
          <a:xfrm>
            <a:off x="550083" y="32590"/>
            <a:ext cx="13898880" cy="1415209"/>
          </a:xfrm>
        </p:spPr>
        <p:txBody>
          <a:bodyPr>
            <a:noAutofit/>
          </a:bodyPr>
          <a:lstStyle/>
          <a:p>
            <a:r>
              <a:rPr lang="en-US" sz="3600" dirty="0">
                <a:effectLst/>
              </a:rPr>
              <a:t>Task 5 – Develop Transportation Cyber Risk Guidance</a:t>
            </a:r>
            <a:br>
              <a:rPr lang="en-US" sz="3600" dirty="0">
                <a:effectLst/>
              </a:rPr>
            </a:br>
            <a:r>
              <a:rPr lang="en-US" sz="3600" b="0" dirty="0">
                <a:effectLst/>
              </a:rPr>
              <a:t>Managing Operations</a:t>
            </a:r>
            <a:endParaRPr lang="en-US" sz="3600" b="0" dirty="0"/>
          </a:p>
        </p:txBody>
      </p:sp>
      <p:sp>
        <p:nvSpPr>
          <p:cNvPr id="3" name="Content Placeholder 2">
            <a:extLst>
              <a:ext uri="{FF2B5EF4-FFF2-40B4-BE49-F238E27FC236}">
                <a16:creationId xmlns:a16="http://schemas.microsoft.com/office/drawing/2014/main" id="{CB6A8EA1-BE62-ED44-A14C-F7654C40CD0F}"/>
              </a:ext>
            </a:extLst>
          </p:cNvPr>
          <p:cNvSpPr>
            <a:spLocks noGrp="1"/>
          </p:cNvSpPr>
          <p:nvPr>
            <p:ph idx="1"/>
          </p:nvPr>
        </p:nvSpPr>
        <p:spPr>
          <a:xfrm>
            <a:off x="723901" y="1828800"/>
            <a:ext cx="13174979" cy="5714306"/>
          </a:xfrm>
        </p:spPr>
        <p:txBody>
          <a:bodyPr>
            <a:noAutofit/>
          </a:bodyPr>
          <a:lstStyle/>
          <a:p>
            <a:r>
              <a:rPr lang="en-US" sz="3600" dirty="0">
                <a:effectLst>
                  <a:outerShdw blurRad="50800" dist="38100" dir="2700000" algn="tl" rotWithShape="0">
                    <a:prstClr val="black">
                      <a:alpha val="40000"/>
                    </a:prstClr>
                  </a:outerShdw>
                </a:effectLst>
              </a:rPr>
              <a:t>Primary CEO Responsibility</a:t>
            </a:r>
          </a:p>
          <a:p>
            <a:pPr lvl="1"/>
            <a:r>
              <a:rPr lang="en-US" dirty="0">
                <a:effectLst/>
              </a:rPr>
              <a:t>Managing operations is undertaking, monitoring or improving business functions, activities and processes to achieve business objectives </a:t>
            </a:r>
          </a:p>
          <a:p>
            <a:r>
              <a:rPr lang="en-US" sz="3600" dirty="0">
                <a:effectLst>
                  <a:outerShdw blurRad="50800" dist="38100" dir="2700000" algn="tl" rotWithShape="0">
                    <a:prstClr val="black">
                      <a:alpha val="40000"/>
                    </a:prstClr>
                  </a:outerShdw>
                </a:effectLst>
              </a:rPr>
              <a:t>Related Cyber Responsibility</a:t>
            </a:r>
          </a:p>
          <a:p>
            <a:pPr lvl="1"/>
            <a:r>
              <a:rPr lang="en-US" dirty="0">
                <a:effectLst/>
              </a:rPr>
              <a:t>Deploying the plans, programs and policy designed to address cybersecurity needs and ensuring effective implementation </a:t>
            </a:r>
            <a:endParaRPr lang="en-US" sz="3300" dirty="0">
              <a:effectLst>
                <a:outerShdw blurRad="50800" dist="38100" dir="2700000" algn="tl" rotWithShape="0">
                  <a:prstClr val="black">
                    <a:alpha val="40000"/>
                  </a:prstClr>
                </a:outerShdw>
              </a:effectLst>
            </a:endParaRPr>
          </a:p>
        </p:txBody>
      </p:sp>
      <p:sp>
        <p:nvSpPr>
          <p:cNvPr id="4" name="Slide Number Placeholder 3">
            <a:extLst>
              <a:ext uri="{FF2B5EF4-FFF2-40B4-BE49-F238E27FC236}">
                <a16:creationId xmlns:a16="http://schemas.microsoft.com/office/drawing/2014/main" id="{72648BF3-FC5F-0F49-84CB-4E6C64B23D3A}"/>
              </a:ext>
            </a:extLst>
          </p:cNvPr>
          <p:cNvSpPr>
            <a:spLocks noGrp="1"/>
          </p:cNvSpPr>
          <p:nvPr>
            <p:ph type="sldNum" sz="quarter" idx="12"/>
          </p:nvPr>
        </p:nvSpPr>
        <p:spPr/>
        <p:txBody>
          <a:bodyPr/>
          <a:lstStyle/>
          <a:p>
            <a:fld id="{511E60E2-5F03-4AD1-8874-AA9ACC93B38D}" type="slidenum">
              <a:rPr lang="en-US" smtClean="0"/>
              <a:t>21</a:t>
            </a:fld>
            <a:endParaRPr lang="en-US" dirty="0"/>
          </a:p>
        </p:txBody>
      </p:sp>
    </p:spTree>
    <p:extLst>
      <p:ext uri="{BB962C8B-B14F-4D97-AF65-F5344CB8AC3E}">
        <p14:creationId xmlns:p14="http://schemas.microsoft.com/office/powerpoint/2010/main" val="1616134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6C4D-2545-4141-AB5A-DE0F80CFEB83}"/>
              </a:ext>
            </a:extLst>
          </p:cNvPr>
          <p:cNvSpPr>
            <a:spLocks noGrp="1"/>
          </p:cNvSpPr>
          <p:nvPr>
            <p:ph type="title"/>
          </p:nvPr>
        </p:nvSpPr>
        <p:spPr>
          <a:xfrm>
            <a:off x="550083" y="32590"/>
            <a:ext cx="13898880" cy="1415209"/>
          </a:xfrm>
        </p:spPr>
        <p:txBody>
          <a:bodyPr>
            <a:noAutofit/>
          </a:bodyPr>
          <a:lstStyle/>
          <a:p>
            <a:r>
              <a:rPr lang="en-US" sz="3600" dirty="0">
                <a:effectLst/>
              </a:rPr>
              <a:t>Task 5 – Develop Transportation Cyber Risk Guidance</a:t>
            </a:r>
            <a:br>
              <a:rPr lang="en-US" sz="3600" dirty="0">
                <a:effectLst/>
              </a:rPr>
            </a:br>
            <a:r>
              <a:rPr lang="en-US" sz="3600" b="0" dirty="0">
                <a:effectLst/>
              </a:rPr>
              <a:t>Measuring Performance</a:t>
            </a:r>
            <a:endParaRPr lang="en-US" sz="3600" b="0" dirty="0"/>
          </a:p>
        </p:txBody>
      </p:sp>
      <p:sp>
        <p:nvSpPr>
          <p:cNvPr id="3" name="Content Placeholder 2">
            <a:extLst>
              <a:ext uri="{FF2B5EF4-FFF2-40B4-BE49-F238E27FC236}">
                <a16:creationId xmlns:a16="http://schemas.microsoft.com/office/drawing/2014/main" id="{CB6A8EA1-BE62-ED44-A14C-F7654C40CD0F}"/>
              </a:ext>
            </a:extLst>
          </p:cNvPr>
          <p:cNvSpPr>
            <a:spLocks noGrp="1"/>
          </p:cNvSpPr>
          <p:nvPr>
            <p:ph idx="1"/>
          </p:nvPr>
        </p:nvSpPr>
        <p:spPr>
          <a:xfrm>
            <a:off x="723901" y="1828800"/>
            <a:ext cx="13174979" cy="5714306"/>
          </a:xfrm>
        </p:spPr>
        <p:txBody>
          <a:bodyPr>
            <a:noAutofit/>
          </a:bodyPr>
          <a:lstStyle/>
          <a:p>
            <a:r>
              <a:rPr lang="en-US" sz="3600" dirty="0">
                <a:effectLst>
                  <a:outerShdw blurRad="50800" dist="38100" dir="2700000" algn="tl" rotWithShape="0">
                    <a:prstClr val="black">
                      <a:alpha val="40000"/>
                    </a:prstClr>
                  </a:outerShdw>
                </a:effectLst>
              </a:rPr>
              <a:t>Primary CEO Responsibility</a:t>
            </a:r>
          </a:p>
          <a:p>
            <a:pPr lvl="1"/>
            <a:r>
              <a:rPr lang="en-US" dirty="0">
                <a:effectLst/>
              </a:rPr>
              <a:t>Measuring performance is collecting and assessing data to determine when, if, how, why and what outcomes occur </a:t>
            </a:r>
          </a:p>
          <a:p>
            <a:r>
              <a:rPr lang="en-US" sz="3900" dirty="0">
                <a:effectLst>
                  <a:outerShdw blurRad="50800" dist="38100" dir="2700000" algn="tl" rotWithShape="0">
                    <a:prstClr val="black">
                      <a:alpha val="40000"/>
                    </a:prstClr>
                  </a:outerShdw>
                </a:effectLst>
              </a:rPr>
              <a:t>Related Cyber Responsibility</a:t>
            </a:r>
          </a:p>
          <a:p>
            <a:pPr lvl="1"/>
            <a:r>
              <a:rPr lang="en-US" dirty="0">
                <a:effectLst/>
              </a:rPr>
              <a:t>Defining success metrics and quantifying the impact and effectiveness of plans, programs and policy deployed to address cybersecurity needs </a:t>
            </a:r>
            <a:endParaRPr lang="en-US" sz="3300" dirty="0">
              <a:effectLst>
                <a:outerShdw blurRad="50800" dist="38100" dir="2700000" algn="tl" rotWithShape="0">
                  <a:prstClr val="black">
                    <a:alpha val="40000"/>
                  </a:prstClr>
                </a:outerShdw>
              </a:effectLst>
            </a:endParaRPr>
          </a:p>
        </p:txBody>
      </p:sp>
      <p:sp>
        <p:nvSpPr>
          <p:cNvPr id="4" name="Slide Number Placeholder 3">
            <a:extLst>
              <a:ext uri="{FF2B5EF4-FFF2-40B4-BE49-F238E27FC236}">
                <a16:creationId xmlns:a16="http://schemas.microsoft.com/office/drawing/2014/main" id="{72648BF3-FC5F-0F49-84CB-4E6C64B23D3A}"/>
              </a:ext>
            </a:extLst>
          </p:cNvPr>
          <p:cNvSpPr>
            <a:spLocks noGrp="1"/>
          </p:cNvSpPr>
          <p:nvPr>
            <p:ph type="sldNum" sz="quarter" idx="12"/>
          </p:nvPr>
        </p:nvSpPr>
        <p:spPr/>
        <p:txBody>
          <a:bodyPr/>
          <a:lstStyle/>
          <a:p>
            <a:fld id="{511E60E2-5F03-4AD1-8874-AA9ACC93B38D}" type="slidenum">
              <a:rPr lang="en-US" smtClean="0"/>
              <a:t>22</a:t>
            </a:fld>
            <a:endParaRPr lang="en-US" dirty="0"/>
          </a:p>
        </p:txBody>
      </p:sp>
    </p:spTree>
    <p:extLst>
      <p:ext uri="{BB962C8B-B14F-4D97-AF65-F5344CB8AC3E}">
        <p14:creationId xmlns:p14="http://schemas.microsoft.com/office/powerpoint/2010/main" val="1273550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6C4D-2545-4141-AB5A-DE0F80CFEB83}"/>
              </a:ext>
            </a:extLst>
          </p:cNvPr>
          <p:cNvSpPr>
            <a:spLocks noGrp="1"/>
          </p:cNvSpPr>
          <p:nvPr>
            <p:ph type="title"/>
          </p:nvPr>
        </p:nvSpPr>
        <p:spPr>
          <a:xfrm>
            <a:off x="550083" y="32590"/>
            <a:ext cx="13898880" cy="1415209"/>
          </a:xfrm>
        </p:spPr>
        <p:txBody>
          <a:bodyPr>
            <a:noAutofit/>
          </a:bodyPr>
          <a:lstStyle/>
          <a:p>
            <a:r>
              <a:rPr lang="en-US" sz="3600" dirty="0">
                <a:effectLst/>
              </a:rPr>
              <a:t>Task 5 – Develop Transportation Cyber Risk Guidance</a:t>
            </a:r>
            <a:br>
              <a:rPr lang="en-US" sz="3600" dirty="0">
                <a:effectLst/>
              </a:rPr>
            </a:br>
            <a:r>
              <a:rPr lang="en-US" sz="3600" b="0" dirty="0">
                <a:effectLst/>
              </a:rPr>
              <a:t>Elements of Guidance for Executive Leadership</a:t>
            </a:r>
            <a:endParaRPr lang="en-US" sz="3600" b="0" dirty="0"/>
          </a:p>
        </p:txBody>
      </p:sp>
      <p:sp>
        <p:nvSpPr>
          <p:cNvPr id="3" name="Content Placeholder 2">
            <a:extLst>
              <a:ext uri="{FF2B5EF4-FFF2-40B4-BE49-F238E27FC236}">
                <a16:creationId xmlns:a16="http://schemas.microsoft.com/office/drawing/2014/main" id="{CB6A8EA1-BE62-ED44-A14C-F7654C40CD0F}"/>
              </a:ext>
            </a:extLst>
          </p:cNvPr>
          <p:cNvSpPr>
            <a:spLocks noGrp="1"/>
          </p:cNvSpPr>
          <p:nvPr>
            <p:ph idx="1"/>
          </p:nvPr>
        </p:nvSpPr>
        <p:spPr>
          <a:xfrm>
            <a:off x="723901" y="1600200"/>
            <a:ext cx="13174979" cy="5791200"/>
          </a:xfrm>
        </p:spPr>
        <p:txBody>
          <a:bodyPr>
            <a:noAutofit/>
          </a:bodyPr>
          <a:lstStyle/>
          <a:p>
            <a:pPr>
              <a:spcBef>
                <a:spcPts val="0"/>
              </a:spcBef>
              <a:spcAft>
                <a:spcPts val="600"/>
              </a:spcAft>
            </a:pPr>
            <a:r>
              <a:rPr lang="en-US" sz="2400" dirty="0">
                <a:effectLst>
                  <a:outerShdw blurRad="50800" dist="38100" dir="2700000" algn="tl" rotWithShape="0">
                    <a:prstClr val="black">
                      <a:alpha val="40000"/>
                    </a:prstClr>
                  </a:outerShdw>
                </a:effectLst>
              </a:rPr>
              <a:t>Built upon the five elements in the NIST framework and incorporating five additional elements:</a:t>
            </a:r>
          </a:p>
          <a:p>
            <a:pPr lvl="1">
              <a:lnSpc>
                <a:spcPct val="100000"/>
              </a:lnSpc>
              <a:spcBef>
                <a:spcPts val="0"/>
              </a:spcBef>
              <a:spcAft>
                <a:spcPts val="600"/>
              </a:spcAft>
            </a:pPr>
            <a:r>
              <a:rPr lang="en-US" sz="2400" dirty="0">
                <a:effectLst>
                  <a:outerShdw blurRad="50800" dist="38100" dir="2700000" algn="tl" rotWithShape="0">
                    <a:prstClr val="black">
                      <a:alpha val="40000"/>
                    </a:prstClr>
                  </a:outerShdw>
                </a:effectLst>
              </a:rPr>
              <a:t>Managing Risk</a:t>
            </a:r>
          </a:p>
          <a:p>
            <a:pPr marL="1306155" lvl="2" indent="0">
              <a:lnSpc>
                <a:spcPct val="100000"/>
              </a:lnSpc>
              <a:spcBef>
                <a:spcPts val="0"/>
              </a:spcBef>
              <a:spcAft>
                <a:spcPts val="600"/>
              </a:spcAft>
              <a:buNone/>
            </a:pPr>
            <a:r>
              <a:rPr lang="en-US" sz="2000" dirty="0">
                <a:effectLst>
                  <a:outerShdw blurRad="50800" dist="38100" dir="2700000" algn="tl" rotWithShape="0">
                    <a:prstClr val="black">
                      <a:alpha val="40000"/>
                    </a:prstClr>
                  </a:outerShdw>
                </a:effectLst>
              </a:rPr>
              <a:t>(1) Identify external threats and internal weaknesses</a:t>
            </a:r>
          </a:p>
          <a:p>
            <a:pPr marL="1306155" lvl="2" indent="0">
              <a:lnSpc>
                <a:spcPct val="100000"/>
              </a:lnSpc>
              <a:spcBef>
                <a:spcPts val="0"/>
              </a:spcBef>
              <a:spcAft>
                <a:spcPts val="600"/>
              </a:spcAft>
              <a:buNone/>
            </a:pPr>
            <a:r>
              <a:rPr lang="en-US" sz="2000" dirty="0">
                <a:effectLst>
                  <a:outerShdw blurRad="50800" dist="38100" dir="2700000" algn="tl" rotWithShape="0">
                    <a:prstClr val="black">
                      <a:alpha val="40000"/>
                    </a:prstClr>
                  </a:outerShdw>
                </a:effectLst>
              </a:rPr>
              <a:t>(2) Assess to understand the likelihood of potential threats and risks</a:t>
            </a:r>
          </a:p>
          <a:p>
            <a:pPr marL="1306155" lvl="2" indent="0">
              <a:lnSpc>
                <a:spcPct val="100000"/>
              </a:lnSpc>
              <a:spcBef>
                <a:spcPts val="0"/>
              </a:spcBef>
              <a:spcAft>
                <a:spcPts val="600"/>
              </a:spcAft>
              <a:buNone/>
            </a:pPr>
            <a:r>
              <a:rPr lang="en-US" sz="2000" dirty="0">
                <a:effectLst>
                  <a:outerShdw blurRad="50800" dist="38100" dir="2700000" algn="tl" rotWithShape="0">
                    <a:prstClr val="black">
                      <a:alpha val="40000"/>
                    </a:prstClr>
                  </a:outerShdw>
                </a:effectLst>
              </a:rPr>
              <a:t>(3) Quantify the costs and extent of potential impact of threats and risks </a:t>
            </a:r>
          </a:p>
          <a:p>
            <a:pPr marL="1306155" lvl="2" indent="0">
              <a:lnSpc>
                <a:spcPct val="100000"/>
              </a:lnSpc>
              <a:spcBef>
                <a:spcPts val="0"/>
              </a:spcBef>
              <a:spcAft>
                <a:spcPts val="600"/>
              </a:spcAft>
              <a:buNone/>
            </a:pPr>
            <a:r>
              <a:rPr lang="en-US" sz="2000" dirty="0">
                <a:effectLst>
                  <a:outerShdw blurRad="50800" dist="38100" dir="2700000" algn="tl" rotWithShape="0">
                    <a:prstClr val="black">
                      <a:alpha val="40000"/>
                    </a:prstClr>
                  </a:outerShdw>
                </a:effectLst>
              </a:rPr>
              <a:t>(4) Protect assets by developing and deploying programs to reduce risk and occurrence of threats</a:t>
            </a:r>
          </a:p>
          <a:p>
            <a:pPr lvl="1">
              <a:lnSpc>
                <a:spcPct val="100000"/>
              </a:lnSpc>
              <a:spcBef>
                <a:spcPts val="0"/>
              </a:spcBef>
              <a:spcAft>
                <a:spcPts val="600"/>
              </a:spcAft>
            </a:pPr>
            <a:r>
              <a:rPr lang="en-US" sz="2400" dirty="0">
                <a:effectLst>
                  <a:outerShdw blurRad="50800" dist="38100" dir="2700000" algn="tl" rotWithShape="0">
                    <a:prstClr val="black">
                      <a:alpha val="40000"/>
                    </a:prstClr>
                  </a:outerShdw>
                </a:effectLst>
              </a:rPr>
              <a:t>Managing Impact</a:t>
            </a:r>
          </a:p>
          <a:p>
            <a:pPr marL="1306155" lvl="2" indent="0">
              <a:lnSpc>
                <a:spcPct val="100000"/>
              </a:lnSpc>
              <a:spcBef>
                <a:spcPts val="0"/>
              </a:spcBef>
              <a:spcAft>
                <a:spcPts val="600"/>
              </a:spcAft>
              <a:buNone/>
            </a:pPr>
            <a:r>
              <a:rPr lang="en-US" sz="2000" dirty="0">
                <a:effectLst>
                  <a:outerShdw blurRad="50800" dist="38100" dir="2700000" algn="tl" rotWithShape="0">
                    <a:prstClr val="black">
                      <a:alpha val="40000"/>
                    </a:prstClr>
                  </a:outerShdw>
                </a:effectLst>
              </a:rPr>
              <a:t>(5) Detect when cyber incidents occur with accuracy</a:t>
            </a:r>
          </a:p>
          <a:p>
            <a:pPr marL="1306155" lvl="2" indent="0">
              <a:lnSpc>
                <a:spcPct val="100000"/>
              </a:lnSpc>
              <a:spcBef>
                <a:spcPts val="0"/>
              </a:spcBef>
              <a:spcAft>
                <a:spcPts val="600"/>
              </a:spcAft>
              <a:buNone/>
            </a:pPr>
            <a:r>
              <a:rPr lang="en-US" sz="2000" dirty="0">
                <a:effectLst>
                  <a:outerShdw blurRad="50800" dist="38100" dir="2700000" algn="tl" rotWithShape="0">
                    <a:prstClr val="black">
                      <a:alpha val="40000"/>
                    </a:prstClr>
                  </a:outerShdw>
                </a:effectLst>
              </a:rPr>
              <a:t>(6) Respond when cyber incidents occur with speed </a:t>
            </a:r>
          </a:p>
          <a:p>
            <a:pPr marL="1306155" lvl="2" indent="0">
              <a:lnSpc>
                <a:spcPct val="100000"/>
              </a:lnSpc>
              <a:spcBef>
                <a:spcPts val="0"/>
              </a:spcBef>
              <a:spcAft>
                <a:spcPts val="600"/>
              </a:spcAft>
              <a:buNone/>
            </a:pPr>
            <a:r>
              <a:rPr lang="en-US" sz="2000" dirty="0">
                <a:effectLst>
                  <a:outerShdw blurRad="50800" dist="38100" dir="2700000" algn="tl" rotWithShape="0">
                    <a:prstClr val="black">
                      <a:alpha val="40000"/>
                    </a:prstClr>
                  </a:outerShdw>
                </a:effectLst>
              </a:rPr>
              <a:t>(7) Withstand to sustain resiliency when cyber incidents occur</a:t>
            </a:r>
          </a:p>
          <a:p>
            <a:pPr marL="1306155" lvl="2" indent="0">
              <a:lnSpc>
                <a:spcPct val="100000"/>
              </a:lnSpc>
              <a:spcBef>
                <a:spcPts val="0"/>
              </a:spcBef>
              <a:spcAft>
                <a:spcPts val="600"/>
              </a:spcAft>
              <a:buNone/>
            </a:pPr>
            <a:r>
              <a:rPr lang="en-US" sz="2000" dirty="0">
                <a:effectLst>
                  <a:outerShdw blurRad="50800" dist="38100" dir="2700000" algn="tl" rotWithShape="0">
                    <a:prstClr val="black">
                      <a:alpha val="40000"/>
                    </a:prstClr>
                  </a:outerShdw>
                </a:effectLst>
              </a:rPr>
              <a:t>(8) Recover capabilities and assets when cyber incidents occur</a:t>
            </a:r>
          </a:p>
          <a:p>
            <a:pPr lvl="1">
              <a:lnSpc>
                <a:spcPct val="100000"/>
              </a:lnSpc>
              <a:spcBef>
                <a:spcPts val="0"/>
              </a:spcBef>
              <a:spcAft>
                <a:spcPts val="600"/>
              </a:spcAft>
            </a:pPr>
            <a:r>
              <a:rPr lang="en-US" sz="2400" dirty="0">
                <a:effectLst>
                  <a:outerShdw blurRad="50800" dist="38100" dir="2700000" algn="tl" rotWithShape="0">
                    <a:prstClr val="black">
                      <a:alpha val="40000"/>
                    </a:prstClr>
                  </a:outerShdw>
                </a:effectLst>
              </a:rPr>
              <a:t>Managing Programs </a:t>
            </a:r>
          </a:p>
          <a:p>
            <a:pPr marL="1306155" lvl="2" indent="0">
              <a:lnSpc>
                <a:spcPct val="100000"/>
              </a:lnSpc>
              <a:spcBef>
                <a:spcPts val="0"/>
              </a:spcBef>
              <a:spcAft>
                <a:spcPts val="600"/>
              </a:spcAft>
              <a:buNone/>
            </a:pPr>
            <a:r>
              <a:rPr lang="en-US" sz="2000" dirty="0">
                <a:effectLst>
                  <a:outerShdw blurRad="50800" dist="38100" dir="2700000" algn="tl" rotWithShape="0">
                    <a:prstClr val="black">
                      <a:alpha val="40000"/>
                    </a:prstClr>
                  </a:outerShdw>
                </a:effectLst>
              </a:rPr>
              <a:t>(9) Define standards of risk and preparedness to which the state DOT must comply</a:t>
            </a:r>
          </a:p>
          <a:p>
            <a:pPr marL="1306155" lvl="2" indent="0">
              <a:lnSpc>
                <a:spcPct val="100000"/>
              </a:lnSpc>
              <a:spcBef>
                <a:spcPts val="0"/>
              </a:spcBef>
              <a:spcAft>
                <a:spcPts val="600"/>
              </a:spcAft>
              <a:buNone/>
            </a:pPr>
            <a:r>
              <a:rPr lang="en-US" sz="2000" dirty="0">
                <a:effectLst>
                  <a:outerShdw blurRad="50800" dist="38100" dir="2700000" algn="tl" rotWithShape="0">
                    <a:prstClr val="black">
                      <a:alpha val="40000"/>
                    </a:prstClr>
                  </a:outerShdw>
                </a:effectLst>
              </a:rPr>
              <a:t>(10) Develop and sustain management practices for cyber programs and compliance</a:t>
            </a:r>
          </a:p>
        </p:txBody>
      </p:sp>
      <p:sp>
        <p:nvSpPr>
          <p:cNvPr id="4" name="Slide Number Placeholder 3">
            <a:extLst>
              <a:ext uri="{FF2B5EF4-FFF2-40B4-BE49-F238E27FC236}">
                <a16:creationId xmlns:a16="http://schemas.microsoft.com/office/drawing/2014/main" id="{72648BF3-FC5F-0F49-84CB-4E6C64B23D3A}"/>
              </a:ext>
            </a:extLst>
          </p:cNvPr>
          <p:cNvSpPr>
            <a:spLocks noGrp="1"/>
          </p:cNvSpPr>
          <p:nvPr>
            <p:ph type="sldNum" sz="quarter" idx="12"/>
          </p:nvPr>
        </p:nvSpPr>
        <p:spPr/>
        <p:txBody>
          <a:bodyPr/>
          <a:lstStyle/>
          <a:p>
            <a:fld id="{511E60E2-5F03-4AD1-8874-AA9ACC93B38D}" type="slidenum">
              <a:rPr lang="en-US" smtClean="0"/>
              <a:t>23</a:t>
            </a:fld>
            <a:endParaRPr lang="en-US" dirty="0"/>
          </a:p>
        </p:txBody>
      </p:sp>
    </p:spTree>
    <p:extLst>
      <p:ext uri="{BB962C8B-B14F-4D97-AF65-F5344CB8AC3E}">
        <p14:creationId xmlns:p14="http://schemas.microsoft.com/office/powerpoint/2010/main" val="2710851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6C4D-2545-4141-AB5A-DE0F80CFEB83}"/>
              </a:ext>
            </a:extLst>
          </p:cNvPr>
          <p:cNvSpPr>
            <a:spLocks noGrp="1"/>
          </p:cNvSpPr>
          <p:nvPr>
            <p:ph type="title"/>
          </p:nvPr>
        </p:nvSpPr>
        <p:spPr>
          <a:xfrm>
            <a:off x="550083" y="32590"/>
            <a:ext cx="13898880" cy="1415209"/>
          </a:xfrm>
        </p:spPr>
        <p:txBody>
          <a:bodyPr>
            <a:noAutofit/>
          </a:bodyPr>
          <a:lstStyle/>
          <a:p>
            <a:r>
              <a:rPr lang="en-US" sz="3600" dirty="0">
                <a:effectLst/>
              </a:rPr>
              <a:t>Task 5 – Develop Transportation Cyber Risk Guidance</a:t>
            </a:r>
            <a:br>
              <a:rPr lang="en-US" sz="3600" dirty="0">
                <a:effectLst/>
              </a:rPr>
            </a:br>
            <a:r>
              <a:rPr lang="en-US" sz="3600" b="0" dirty="0">
                <a:effectLst/>
              </a:rPr>
              <a:t>Proposed Levels of Cybersecurity Capability Maturity (CMM) Levels 1-4</a:t>
            </a:r>
            <a:endParaRPr lang="en-US" sz="3600" dirty="0"/>
          </a:p>
        </p:txBody>
      </p:sp>
      <p:sp>
        <p:nvSpPr>
          <p:cNvPr id="3" name="Content Placeholder 2">
            <a:extLst>
              <a:ext uri="{FF2B5EF4-FFF2-40B4-BE49-F238E27FC236}">
                <a16:creationId xmlns:a16="http://schemas.microsoft.com/office/drawing/2014/main" id="{CB6A8EA1-BE62-ED44-A14C-F7654C40CD0F}"/>
              </a:ext>
            </a:extLst>
          </p:cNvPr>
          <p:cNvSpPr>
            <a:spLocks noGrp="1"/>
          </p:cNvSpPr>
          <p:nvPr>
            <p:ph idx="1"/>
          </p:nvPr>
        </p:nvSpPr>
        <p:spPr>
          <a:xfrm>
            <a:off x="723901" y="1600200"/>
            <a:ext cx="13174979" cy="5942906"/>
          </a:xfrm>
        </p:spPr>
        <p:txBody>
          <a:bodyPr>
            <a:noAutofit/>
          </a:bodyPr>
          <a:lstStyle/>
          <a:p>
            <a:r>
              <a:rPr lang="en-US" sz="2500" dirty="0">
                <a:effectLst>
                  <a:outerShdw blurRad="50800" dist="38100" dir="2700000" algn="tl" rotWithShape="0">
                    <a:prstClr val="black">
                      <a:alpha val="40000"/>
                    </a:prstClr>
                  </a:outerShdw>
                </a:effectLst>
              </a:rPr>
              <a:t>Sample Tables (Levels not filled out for slide brevity)</a:t>
            </a:r>
          </a:p>
        </p:txBody>
      </p:sp>
      <p:sp>
        <p:nvSpPr>
          <p:cNvPr id="4" name="Slide Number Placeholder 3">
            <a:extLst>
              <a:ext uri="{FF2B5EF4-FFF2-40B4-BE49-F238E27FC236}">
                <a16:creationId xmlns:a16="http://schemas.microsoft.com/office/drawing/2014/main" id="{72648BF3-FC5F-0F49-84CB-4E6C64B23D3A}"/>
              </a:ext>
            </a:extLst>
          </p:cNvPr>
          <p:cNvSpPr>
            <a:spLocks noGrp="1"/>
          </p:cNvSpPr>
          <p:nvPr>
            <p:ph type="sldNum" sz="quarter" idx="12"/>
          </p:nvPr>
        </p:nvSpPr>
        <p:spPr/>
        <p:txBody>
          <a:bodyPr/>
          <a:lstStyle/>
          <a:p>
            <a:fld id="{511E60E2-5F03-4AD1-8874-AA9ACC93B38D}" type="slidenum">
              <a:rPr lang="en-US" smtClean="0"/>
              <a:t>24</a:t>
            </a:fld>
            <a:endParaRPr lang="en-US" dirty="0"/>
          </a:p>
        </p:txBody>
      </p:sp>
      <p:graphicFrame>
        <p:nvGraphicFramePr>
          <p:cNvPr id="6" name="Table 5">
            <a:extLst>
              <a:ext uri="{FF2B5EF4-FFF2-40B4-BE49-F238E27FC236}">
                <a16:creationId xmlns:a16="http://schemas.microsoft.com/office/drawing/2014/main" id="{F6531A4A-11F8-40D9-8495-EB31E76DA208}"/>
              </a:ext>
            </a:extLst>
          </p:cNvPr>
          <p:cNvGraphicFramePr>
            <a:graphicFrameLocks noGrp="1"/>
          </p:cNvGraphicFramePr>
          <p:nvPr>
            <p:extLst>
              <p:ext uri="{D42A27DB-BD31-4B8C-83A1-F6EECF244321}">
                <p14:modId xmlns:p14="http://schemas.microsoft.com/office/powerpoint/2010/main" val="2032387674"/>
              </p:ext>
            </p:extLst>
          </p:nvPr>
        </p:nvGraphicFramePr>
        <p:xfrm>
          <a:off x="581127" y="2286000"/>
          <a:ext cx="6781800" cy="5032705"/>
        </p:xfrm>
        <a:graphic>
          <a:graphicData uri="http://schemas.openxmlformats.org/drawingml/2006/table">
            <a:tbl>
              <a:tblPr firstRow="1" firstCol="1" bandRow="1">
                <a:tableStyleId>{5C22544A-7EE6-4342-B048-85BDC9FD1C3A}</a:tableStyleId>
              </a:tblPr>
              <a:tblGrid>
                <a:gridCol w="3730388">
                  <a:extLst>
                    <a:ext uri="{9D8B030D-6E8A-4147-A177-3AD203B41FA5}">
                      <a16:colId xmlns:a16="http://schemas.microsoft.com/office/drawing/2014/main" val="610675509"/>
                    </a:ext>
                  </a:extLst>
                </a:gridCol>
                <a:gridCol w="762853">
                  <a:extLst>
                    <a:ext uri="{9D8B030D-6E8A-4147-A177-3AD203B41FA5}">
                      <a16:colId xmlns:a16="http://schemas.microsoft.com/office/drawing/2014/main" val="3912258204"/>
                    </a:ext>
                  </a:extLst>
                </a:gridCol>
                <a:gridCol w="762853">
                  <a:extLst>
                    <a:ext uri="{9D8B030D-6E8A-4147-A177-3AD203B41FA5}">
                      <a16:colId xmlns:a16="http://schemas.microsoft.com/office/drawing/2014/main" val="2614666606"/>
                    </a:ext>
                  </a:extLst>
                </a:gridCol>
                <a:gridCol w="762853">
                  <a:extLst>
                    <a:ext uri="{9D8B030D-6E8A-4147-A177-3AD203B41FA5}">
                      <a16:colId xmlns:a16="http://schemas.microsoft.com/office/drawing/2014/main" val="3980116092"/>
                    </a:ext>
                  </a:extLst>
                </a:gridCol>
                <a:gridCol w="762853">
                  <a:extLst>
                    <a:ext uri="{9D8B030D-6E8A-4147-A177-3AD203B41FA5}">
                      <a16:colId xmlns:a16="http://schemas.microsoft.com/office/drawing/2014/main" val="709252123"/>
                    </a:ext>
                  </a:extLst>
                </a:gridCol>
              </a:tblGrid>
              <a:tr h="412353">
                <a:tc>
                  <a:txBody>
                    <a:bodyPr/>
                    <a:lstStyle/>
                    <a:p>
                      <a:pPr marL="0" marR="0" algn="ctr">
                        <a:spcBef>
                          <a:spcPts val="600"/>
                        </a:spcBef>
                        <a:spcAft>
                          <a:spcPts val="600"/>
                        </a:spcAft>
                      </a:pP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400" dirty="0">
                          <a:effectLst/>
                        </a:rPr>
                        <a:t>LEVEL 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LEVEL 2</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LEVEL 3</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LEVEL 4</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8901933"/>
                  </a:ext>
                </a:extLst>
              </a:tr>
              <a:tr h="893147">
                <a:tc>
                  <a:txBody>
                    <a:bodyPr/>
                    <a:lstStyle/>
                    <a:p>
                      <a:pPr marL="0" marR="0" algn="l">
                        <a:spcBef>
                          <a:spcPts val="600"/>
                        </a:spcBef>
                        <a:spcAft>
                          <a:spcPts val="600"/>
                        </a:spcAft>
                      </a:pPr>
                      <a:r>
                        <a:rPr lang="en-US" sz="1600" u="sng" dirty="0">
                          <a:effectLst/>
                        </a:rPr>
                        <a:t>Managing Risk</a:t>
                      </a:r>
                      <a:endParaRPr lang="en-US" sz="1600" dirty="0">
                        <a:effectLst/>
                      </a:endParaRPr>
                    </a:p>
                    <a:p>
                      <a:pPr marL="0" marR="0" algn="l">
                        <a:spcBef>
                          <a:spcPts val="600"/>
                        </a:spcBef>
                        <a:spcAft>
                          <a:spcPts val="600"/>
                        </a:spcAft>
                      </a:pPr>
                      <a:r>
                        <a:rPr lang="en-US" sz="1600" dirty="0">
                          <a:effectLst/>
                        </a:rPr>
                        <a:t>(1) Identify external threats and internal weaknesses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6617354"/>
                  </a:ext>
                </a:extLst>
              </a:tr>
              <a:tr h="944686">
                <a:tc>
                  <a:txBody>
                    <a:bodyPr/>
                    <a:lstStyle/>
                    <a:p>
                      <a:pPr marL="0" marR="0" algn="l">
                        <a:spcBef>
                          <a:spcPts val="600"/>
                        </a:spcBef>
                        <a:spcAft>
                          <a:spcPts val="600"/>
                        </a:spcAft>
                      </a:pPr>
                      <a:r>
                        <a:rPr lang="en-US" sz="1600" dirty="0">
                          <a:effectLst/>
                        </a:rPr>
                        <a:t>(2) Assess to understand the likelihood of potential threats and risks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5449942"/>
                  </a:ext>
                </a:extLst>
              </a:tr>
              <a:tr h="944686">
                <a:tc>
                  <a:txBody>
                    <a:bodyPr/>
                    <a:lstStyle/>
                    <a:p>
                      <a:pPr marL="0" marR="0" algn="l">
                        <a:spcBef>
                          <a:spcPts val="600"/>
                        </a:spcBef>
                        <a:spcAft>
                          <a:spcPts val="600"/>
                        </a:spcAft>
                      </a:pPr>
                      <a:r>
                        <a:rPr lang="en-US" sz="1600" dirty="0">
                          <a:effectLst/>
                        </a:rPr>
                        <a:t>(3) Quantify the costs and extent of potential impact of threats and risks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547735"/>
                  </a:ext>
                </a:extLst>
              </a:tr>
              <a:tr h="944686">
                <a:tc>
                  <a:txBody>
                    <a:bodyPr/>
                    <a:lstStyle/>
                    <a:p>
                      <a:pPr marL="0" marR="0" algn="l">
                        <a:spcBef>
                          <a:spcPts val="600"/>
                        </a:spcBef>
                        <a:spcAft>
                          <a:spcPts val="600"/>
                        </a:spcAft>
                      </a:pPr>
                      <a:r>
                        <a:rPr lang="en-US" sz="1600" dirty="0">
                          <a:effectLst/>
                        </a:rPr>
                        <a:t>(4) Protect assets by developing and deploying programs to reduce risk and occurrence of threats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7530823"/>
                  </a:ext>
                </a:extLst>
              </a:tr>
              <a:tr h="893147">
                <a:tc>
                  <a:txBody>
                    <a:bodyPr/>
                    <a:lstStyle/>
                    <a:p>
                      <a:pPr marL="0" marR="0" algn="l">
                        <a:spcBef>
                          <a:spcPts val="600"/>
                        </a:spcBef>
                        <a:spcAft>
                          <a:spcPts val="600"/>
                        </a:spcAft>
                      </a:pPr>
                      <a:r>
                        <a:rPr lang="en-US" sz="1600" u="sng" dirty="0">
                          <a:effectLst/>
                        </a:rPr>
                        <a:t>Managing Impact</a:t>
                      </a:r>
                      <a:endParaRPr lang="en-US" sz="1600" dirty="0">
                        <a:effectLst/>
                      </a:endParaRPr>
                    </a:p>
                    <a:p>
                      <a:pPr marL="0" marR="0" algn="l">
                        <a:spcBef>
                          <a:spcPts val="600"/>
                        </a:spcBef>
                        <a:spcAft>
                          <a:spcPts val="600"/>
                        </a:spcAft>
                      </a:pPr>
                      <a:r>
                        <a:rPr lang="en-US" sz="1600" dirty="0">
                          <a:effectLst/>
                        </a:rPr>
                        <a:t>(5) Detect when cyber incidents occur with accuracy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2888670"/>
                  </a:ext>
                </a:extLst>
              </a:tr>
            </a:tbl>
          </a:graphicData>
        </a:graphic>
      </p:graphicFrame>
      <p:graphicFrame>
        <p:nvGraphicFramePr>
          <p:cNvPr id="7" name="Table 6">
            <a:extLst>
              <a:ext uri="{FF2B5EF4-FFF2-40B4-BE49-F238E27FC236}">
                <a16:creationId xmlns:a16="http://schemas.microsoft.com/office/drawing/2014/main" id="{71A105C8-192B-455A-8D51-ACD4A2D7B2DD}"/>
              </a:ext>
            </a:extLst>
          </p:cNvPr>
          <p:cNvGraphicFramePr>
            <a:graphicFrameLocks noGrp="1"/>
          </p:cNvGraphicFramePr>
          <p:nvPr>
            <p:extLst>
              <p:ext uri="{D42A27DB-BD31-4B8C-83A1-F6EECF244321}">
                <p14:modId xmlns:p14="http://schemas.microsoft.com/office/powerpoint/2010/main" val="4239317685"/>
              </p:ext>
            </p:extLst>
          </p:nvPr>
        </p:nvGraphicFramePr>
        <p:xfrm>
          <a:off x="7772400" y="2286000"/>
          <a:ext cx="6583680" cy="5032707"/>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2884068628"/>
                    </a:ext>
                  </a:extLst>
                </a:gridCol>
                <a:gridCol w="731520">
                  <a:extLst>
                    <a:ext uri="{9D8B030D-6E8A-4147-A177-3AD203B41FA5}">
                      <a16:colId xmlns:a16="http://schemas.microsoft.com/office/drawing/2014/main" val="1973208137"/>
                    </a:ext>
                  </a:extLst>
                </a:gridCol>
                <a:gridCol w="731520">
                  <a:extLst>
                    <a:ext uri="{9D8B030D-6E8A-4147-A177-3AD203B41FA5}">
                      <a16:colId xmlns:a16="http://schemas.microsoft.com/office/drawing/2014/main" val="1627078832"/>
                    </a:ext>
                  </a:extLst>
                </a:gridCol>
                <a:gridCol w="731520">
                  <a:extLst>
                    <a:ext uri="{9D8B030D-6E8A-4147-A177-3AD203B41FA5}">
                      <a16:colId xmlns:a16="http://schemas.microsoft.com/office/drawing/2014/main" val="2013020846"/>
                    </a:ext>
                  </a:extLst>
                </a:gridCol>
                <a:gridCol w="731520">
                  <a:extLst>
                    <a:ext uri="{9D8B030D-6E8A-4147-A177-3AD203B41FA5}">
                      <a16:colId xmlns:a16="http://schemas.microsoft.com/office/drawing/2014/main" val="2007525813"/>
                    </a:ext>
                  </a:extLst>
                </a:gridCol>
              </a:tblGrid>
              <a:tr h="416223">
                <a:tc>
                  <a:txBody>
                    <a:bodyPr/>
                    <a:lstStyle/>
                    <a:p>
                      <a:pPr marL="0" marR="0" algn="l">
                        <a:spcBef>
                          <a:spcPts val="600"/>
                        </a:spcBef>
                        <a:spcAft>
                          <a:spcPts val="600"/>
                        </a:spcAft>
                      </a:pPr>
                      <a:r>
                        <a:rPr lang="en-US" sz="1400" u="none" strike="noStrike"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LEVEL 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LEVEL 2</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LEVEL 3</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LEVEL 4</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3103427"/>
                  </a:ext>
                </a:extLst>
              </a:tr>
              <a:tr h="719747">
                <a:tc>
                  <a:txBody>
                    <a:bodyPr/>
                    <a:lstStyle/>
                    <a:p>
                      <a:pPr marL="0" marR="0" algn="l">
                        <a:spcBef>
                          <a:spcPts val="600"/>
                        </a:spcBef>
                        <a:spcAft>
                          <a:spcPts val="600"/>
                        </a:spcAft>
                      </a:pPr>
                      <a:r>
                        <a:rPr lang="en-US" sz="1600" dirty="0">
                          <a:effectLst/>
                        </a:rPr>
                        <a:t>(6) Respond when cyber incidents occur with speed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7738336"/>
                  </a:ext>
                </a:extLst>
              </a:tr>
              <a:tr h="941208">
                <a:tc>
                  <a:txBody>
                    <a:bodyPr/>
                    <a:lstStyle/>
                    <a:p>
                      <a:pPr marL="0" marR="0" algn="l">
                        <a:spcBef>
                          <a:spcPts val="600"/>
                        </a:spcBef>
                        <a:spcAft>
                          <a:spcPts val="600"/>
                        </a:spcAft>
                      </a:pPr>
                      <a:r>
                        <a:rPr lang="en-US" sz="1600" dirty="0">
                          <a:effectLst/>
                        </a:rPr>
                        <a:t>(7) Withstand to sustain resiliency when cyber incidents occur</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02145599"/>
                  </a:ext>
                </a:extLst>
              </a:tr>
              <a:tr h="941208">
                <a:tc>
                  <a:txBody>
                    <a:bodyPr/>
                    <a:lstStyle/>
                    <a:p>
                      <a:pPr marL="0" marR="0" algn="l">
                        <a:spcBef>
                          <a:spcPts val="600"/>
                        </a:spcBef>
                        <a:spcAft>
                          <a:spcPts val="600"/>
                        </a:spcAft>
                      </a:pPr>
                      <a:r>
                        <a:rPr lang="en-US" sz="1600" dirty="0">
                          <a:effectLst/>
                        </a:rPr>
                        <a:t>(8) Recover capabilities and assets when cyber incidents occur</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8851264"/>
                  </a:ext>
                </a:extLst>
              </a:tr>
              <a:tr h="941208">
                <a:tc>
                  <a:txBody>
                    <a:bodyPr/>
                    <a:lstStyle/>
                    <a:p>
                      <a:pPr marL="0" marR="0" algn="l">
                        <a:spcBef>
                          <a:spcPts val="600"/>
                        </a:spcBef>
                        <a:spcAft>
                          <a:spcPts val="600"/>
                        </a:spcAft>
                      </a:pPr>
                      <a:r>
                        <a:rPr lang="en-US" sz="1600" u="sng" dirty="0">
                          <a:effectLst/>
                        </a:rPr>
                        <a:t>Managing Programs</a:t>
                      </a:r>
                      <a:endParaRPr lang="en-US" sz="1600" dirty="0">
                        <a:effectLst/>
                      </a:endParaRPr>
                    </a:p>
                    <a:p>
                      <a:pPr marL="0" marR="0" algn="l">
                        <a:spcBef>
                          <a:spcPts val="600"/>
                        </a:spcBef>
                        <a:spcAft>
                          <a:spcPts val="600"/>
                        </a:spcAft>
                      </a:pPr>
                      <a:r>
                        <a:rPr lang="en-US" sz="1600" dirty="0">
                          <a:effectLst/>
                        </a:rPr>
                        <a:t>(9) Define standards of risk and preparedness to which the state DOT must comply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61840"/>
                  </a:ext>
                </a:extLst>
              </a:tr>
              <a:tr h="886561">
                <a:tc>
                  <a:txBody>
                    <a:bodyPr/>
                    <a:lstStyle/>
                    <a:p>
                      <a:pPr marL="0" marR="0" algn="l">
                        <a:spcBef>
                          <a:spcPts val="600"/>
                        </a:spcBef>
                        <a:spcAft>
                          <a:spcPts val="600"/>
                        </a:spcAft>
                      </a:pPr>
                      <a:r>
                        <a:rPr lang="en-US" sz="1600" dirty="0">
                          <a:effectLst/>
                        </a:rPr>
                        <a:t>(10) Develop and sustain management practices for cyber programs and compliance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1814988"/>
                  </a:ext>
                </a:extLst>
              </a:tr>
            </a:tbl>
          </a:graphicData>
        </a:graphic>
      </p:graphicFrame>
    </p:spTree>
    <p:extLst>
      <p:ext uri="{BB962C8B-B14F-4D97-AF65-F5344CB8AC3E}">
        <p14:creationId xmlns:p14="http://schemas.microsoft.com/office/powerpoint/2010/main" val="2821250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6C4D-2545-4141-AB5A-DE0F80CFEB83}"/>
              </a:ext>
            </a:extLst>
          </p:cNvPr>
          <p:cNvSpPr>
            <a:spLocks noGrp="1"/>
          </p:cNvSpPr>
          <p:nvPr>
            <p:ph type="title"/>
          </p:nvPr>
        </p:nvSpPr>
        <p:spPr>
          <a:xfrm>
            <a:off x="550083" y="32590"/>
            <a:ext cx="13898880" cy="1415209"/>
          </a:xfrm>
        </p:spPr>
        <p:txBody>
          <a:bodyPr>
            <a:noAutofit/>
          </a:bodyPr>
          <a:lstStyle/>
          <a:p>
            <a:r>
              <a:rPr lang="en-US" sz="3600" dirty="0">
                <a:effectLst/>
              </a:rPr>
              <a:t>Task 5 – Develop Transportation Cyber Risk Guidance</a:t>
            </a:r>
            <a:br>
              <a:rPr lang="en-US" sz="3600" dirty="0">
                <a:effectLst/>
              </a:rPr>
            </a:br>
            <a:r>
              <a:rPr lang="en-US" sz="3600" b="0" dirty="0">
                <a:effectLst/>
              </a:rPr>
              <a:t>CMM Level 1-4: Managing </a:t>
            </a:r>
            <a:r>
              <a:rPr lang="en-US" sz="3600" b="0" dirty="0"/>
              <a:t>Risk (Example)</a:t>
            </a:r>
          </a:p>
        </p:txBody>
      </p:sp>
      <p:sp>
        <p:nvSpPr>
          <p:cNvPr id="3" name="Content Placeholder 2">
            <a:extLst>
              <a:ext uri="{FF2B5EF4-FFF2-40B4-BE49-F238E27FC236}">
                <a16:creationId xmlns:a16="http://schemas.microsoft.com/office/drawing/2014/main" id="{CB6A8EA1-BE62-ED44-A14C-F7654C40CD0F}"/>
              </a:ext>
            </a:extLst>
          </p:cNvPr>
          <p:cNvSpPr>
            <a:spLocks noGrp="1"/>
          </p:cNvSpPr>
          <p:nvPr>
            <p:ph idx="1"/>
          </p:nvPr>
        </p:nvSpPr>
        <p:spPr>
          <a:xfrm>
            <a:off x="723901" y="1447799"/>
            <a:ext cx="13906499" cy="6095307"/>
          </a:xfrm>
        </p:spPr>
        <p:txBody>
          <a:bodyPr>
            <a:noAutofit/>
          </a:bodyPr>
          <a:lstStyle/>
          <a:p>
            <a:endParaRPr lang="en-US" sz="3200" dirty="0">
              <a:effectLst>
                <a:outerShdw blurRad="50800" dist="38100" dir="2700000" algn="tl" rotWithShape="0">
                  <a:prstClr val="black">
                    <a:alpha val="40000"/>
                  </a:prstClr>
                </a:outerShdw>
              </a:effectLst>
            </a:endParaRPr>
          </a:p>
          <a:p>
            <a:pPr lvl="2"/>
            <a:endParaRPr lang="en-US" sz="2200" dirty="0">
              <a:effectLst>
                <a:outerShdw blurRad="50800" dist="38100" dir="2700000" algn="tl" rotWithShape="0">
                  <a:prstClr val="black">
                    <a:alpha val="40000"/>
                  </a:prstClr>
                </a:outerShdw>
              </a:effectLst>
            </a:endParaRPr>
          </a:p>
        </p:txBody>
      </p:sp>
      <p:sp>
        <p:nvSpPr>
          <p:cNvPr id="4" name="Slide Number Placeholder 3">
            <a:extLst>
              <a:ext uri="{FF2B5EF4-FFF2-40B4-BE49-F238E27FC236}">
                <a16:creationId xmlns:a16="http://schemas.microsoft.com/office/drawing/2014/main" id="{72648BF3-FC5F-0F49-84CB-4E6C64B23D3A}"/>
              </a:ext>
            </a:extLst>
          </p:cNvPr>
          <p:cNvSpPr>
            <a:spLocks noGrp="1"/>
          </p:cNvSpPr>
          <p:nvPr>
            <p:ph type="sldNum" sz="quarter" idx="12"/>
          </p:nvPr>
        </p:nvSpPr>
        <p:spPr/>
        <p:txBody>
          <a:bodyPr/>
          <a:lstStyle/>
          <a:p>
            <a:fld id="{511E60E2-5F03-4AD1-8874-AA9ACC93B38D}" type="slidenum">
              <a:rPr lang="en-US" smtClean="0"/>
              <a:t>25</a:t>
            </a:fld>
            <a:endParaRPr lang="en-US" dirty="0"/>
          </a:p>
        </p:txBody>
      </p:sp>
      <p:graphicFrame>
        <p:nvGraphicFramePr>
          <p:cNvPr id="7" name="Table 7">
            <a:extLst>
              <a:ext uri="{FF2B5EF4-FFF2-40B4-BE49-F238E27FC236}">
                <a16:creationId xmlns:a16="http://schemas.microsoft.com/office/drawing/2014/main" id="{D09AB849-D0EB-A04E-B5F2-F3F21681B733}"/>
              </a:ext>
            </a:extLst>
          </p:cNvPr>
          <p:cNvGraphicFramePr>
            <a:graphicFrameLocks noGrp="1"/>
          </p:cNvGraphicFramePr>
          <p:nvPr>
            <p:extLst>
              <p:ext uri="{D42A27DB-BD31-4B8C-83A1-F6EECF244321}">
                <p14:modId xmlns:p14="http://schemas.microsoft.com/office/powerpoint/2010/main" val="1073494019"/>
              </p:ext>
            </p:extLst>
          </p:nvPr>
        </p:nvGraphicFramePr>
        <p:xfrm>
          <a:off x="514350" y="1828800"/>
          <a:ext cx="13601700" cy="5063011"/>
        </p:xfrm>
        <a:graphic>
          <a:graphicData uri="http://schemas.openxmlformats.org/drawingml/2006/table">
            <a:tbl>
              <a:tblPr firstRow="1" bandRow="1">
                <a:tableStyleId>{5C22544A-7EE6-4342-B048-85BDC9FD1C3A}</a:tableStyleId>
              </a:tblPr>
              <a:tblGrid>
                <a:gridCol w="2720340">
                  <a:extLst>
                    <a:ext uri="{9D8B030D-6E8A-4147-A177-3AD203B41FA5}">
                      <a16:colId xmlns:a16="http://schemas.microsoft.com/office/drawing/2014/main" val="2283330520"/>
                    </a:ext>
                  </a:extLst>
                </a:gridCol>
                <a:gridCol w="2720340">
                  <a:extLst>
                    <a:ext uri="{9D8B030D-6E8A-4147-A177-3AD203B41FA5}">
                      <a16:colId xmlns:a16="http://schemas.microsoft.com/office/drawing/2014/main" val="170774989"/>
                    </a:ext>
                  </a:extLst>
                </a:gridCol>
                <a:gridCol w="2720340">
                  <a:extLst>
                    <a:ext uri="{9D8B030D-6E8A-4147-A177-3AD203B41FA5}">
                      <a16:colId xmlns:a16="http://schemas.microsoft.com/office/drawing/2014/main" val="3476092358"/>
                    </a:ext>
                  </a:extLst>
                </a:gridCol>
                <a:gridCol w="2720340">
                  <a:extLst>
                    <a:ext uri="{9D8B030D-6E8A-4147-A177-3AD203B41FA5}">
                      <a16:colId xmlns:a16="http://schemas.microsoft.com/office/drawing/2014/main" val="3551538368"/>
                    </a:ext>
                  </a:extLst>
                </a:gridCol>
                <a:gridCol w="2720340">
                  <a:extLst>
                    <a:ext uri="{9D8B030D-6E8A-4147-A177-3AD203B41FA5}">
                      <a16:colId xmlns:a16="http://schemas.microsoft.com/office/drawing/2014/main" val="1350601871"/>
                    </a:ext>
                  </a:extLst>
                </a:gridCol>
              </a:tblGrid>
              <a:tr h="609600">
                <a:tc>
                  <a:txBody>
                    <a:bodyPr/>
                    <a:lstStyle/>
                    <a:p>
                      <a:pPr marL="0" marR="0" algn="ctr">
                        <a:spcBef>
                          <a:spcPts val="400"/>
                        </a:spcBef>
                        <a:spcAft>
                          <a:spcPts val="400"/>
                        </a:spcAft>
                      </a:pP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400"/>
                        </a:spcBef>
                        <a:spcAft>
                          <a:spcPts val="400"/>
                        </a:spcAft>
                      </a:pPr>
                      <a:r>
                        <a:rPr lang="en-US" sz="32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LEVEL 1</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400"/>
                        </a:spcBef>
                        <a:spcAft>
                          <a:spcPts val="400"/>
                        </a:spcAft>
                      </a:pPr>
                      <a:r>
                        <a:rPr lang="en-US" sz="32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LEVEL 2</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400"/>
                        </a:spcBef>
                        <a:spcAft>
                          <a:spcPts val="400"/>
                        </a:spcAft>
                      </a:pPr>
                      <a:r>
                        <a:rPr lang="en-US" sz="32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LEVEL 3</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400"/>
                        </a:spcBef>
                        <a:spcAft>
                          <a:spcPts val="400"/>
                        </a:spcAft>
                      </a:pPr>
                      <a:r>
                        <a:rPr lang="en-US" sz="32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LEVEL 4</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1190053"/>
                  </a:ext>
                </a:extLst>
              </a:tr>
              <a:tr h="4453411">
                <a:tc>
                  <a:txBody>
                    <a:bodyPr/>
                    <a:lstStyle/>
                    <a:p>
                      <a:pPr marL="0" marR="0">
                        <a:spcBef>
                          <a:spcPts val="200"/>
                        </a:spcBef>
                        <a:spcAft>
                          <a:spcPts val="200"/>
                        </a:spcAft>
                      </a:pP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Managing Risk</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Identify external threats and internal weaknesses</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200"/>
                        </a:spcBef>
                        <a:spcAft>
                          <a:spcPts val="200"/>
                        </a:spcAft>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Ad-hoc approach to identifying external cyber threats and internal weaknesses</a:t>
                      </a:r>
                    </a:p>
                  </a:txBody>
                  <a:tcPr marL="68580" marR="68580" marT="0" marB="0" anchor="ctr"/>
                </a:tc>
                <a:tc>
                  <a:txBody>
                    <a:bodyPr/>
                    <a:lstStyle/>
                    <a:p>
                      <a:pPr marL="0" marR="0">
                        <a:spcBef>
                          <a:spcPts val="200"/>
                        </a:spcBef>
                        <a:spcAft>
                          <a:spcPts val="200"/>
                        </a:spcAft>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Commence formal practices to identify external cyber threats and internal weaknesses</a:t>
                      </a:r>
                    </a:p>
                  </a:txBody>
                  <a:tcPr marL="68580" marR="68580" marT="0" marB="0" anchor="ctr"/>
                </a:tc>
                <a:tc>
                  <a:txBody>
                    <a:bodyPr/>
                    <a:lstStyle/>
                    <a:p>
                      <a:pPr marL="0" marR="0">
                        <a:spcBef>
                          <a:spcPts val="200"/>
                        </a:spcBef>
                        <a:spcAft>
                          <a:spcPts val="200"/>
                        </a:spcAft>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Extensive but incomplete practices to identify external cyber threats and internal weaknesses </a:t>
                      </a:r>
                    </a:p>
                  </a:txBody>
                  <a:tcPr marL="68580" marR="68580" marT="0" marB="0" anchor="ctr"/>
                </a:tc>
                <a:tc>
                  <a:txBody>
                    <a:bodyPr/>
                    <a:lstStyle/>
                    <a:p>
                      <a:pPr marL="0" marR="0">
                        <a:spcBef>
                          <a:spcPts val="200"/>
                        </a:spcBef>
                        <a:spcAft>
                          <a:spcPts val="200"/>
                        </a:spcAft>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Comprehensive practices to identify external cyber threats and internal weaknesses</a:t>
                      </a:r>
                    </a:p>
                  </a:txBody>
                  <a:tcPr marL="68580" marR="68580" marT="0" marB="0" anchor="ctr"/>
                </a:tc>
                <a:extLst>
                  <a:ext uri="{0D108BD9-81ED-4DB2-BD59-A6C34878D82A}">
                    <a16:rowId xmlns:a16="http://schemas.microsoft.com/office/drawing/2014/main" val="550639650"/>
                  </a:ext>
                </a:extLst>
              </a:tr>
            </a:tbl>
          </a:graphicData>
        </a:graphic>
      </p:graphicFrame>
    </p:spTree>
    <p:extLst>
      <p:ext uri="{BB962C8B-B14F-4D97-AF65-F5344CB8AC3E}">
        <p14:creationId xmlns:p14="http://schemas.microsoft.com/office/powerpoint/2010/main" val="3669218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6C4D-2545-4141-AB5A-DE0F80CFEB83}"/>
              </a:ext>
            </a:extLst>
          </p:cNvPr>
          <p:cNvSpPr>
            <a:spLocks noGrp="1"/>
          </p:cNvSpPr>
          <p:nvPr>
            <p:ph type="title"/>
          </p:nvPr>
        </p:nvSpPr>
        <p:spPr>
          <a:xfrm>
            <a:off x="533401" y="32591"/>
            <a:ext cx="13731238" cy="1415209"/>
          </a:xfrm>
        </p:spPr>
        <p:txBody>
          <a:bodyPr>
            <a:noAutofit/>
          </a:bodyPr>
          <a:lstStyle/>
          <a:p>
            <a:r>
              <a:rPr lang="en-US" sz="3600" dirty="0">
                <a:effectLst/>
              </a:rPr>
              <a:t>Task 5 – Develop Transportation Cyber Risk Guidance</a:t>
            </a:r>
            <a:br>
              <a:rPr lang="en-US" sz="3600" dirty="0">
                <a:effectLst/>
              </a:rPr>
            </a:br>
            <a:r>
              <a:rPr lang="en-US" sz="3600" b="0" dirty="0">
                <a:effectLst/>
              </a:rPr>
              <a:t>Key OT Assets and Operational Functions</a:t>
            </a:r>
            <a:endParaRPr lang="en-US" sz="3600" b="0" dirty="0"/>
          </a:p>
        </p:txBody>
      </p:sp>
      <p:sp>
        <p:nvSpPr>
          <p:cNvPr id="3" name="Content Placeholder 2">
            <a:extLst>
              <a:ext uri="{FF2B5EF4-FFF2-40B4-BE49-F238E27FC236}">
                <a16:creationId xmlns:a16="http://schemas.microsoft.com/office/drawing/2014/main" id="{CB6A8EA1-BE62-ED44-A14C-F7654C40CD0F}"/>
              </a:ext>
            </a:extLst>
          </p:cNvPr>
          <p:cNvSpPr>
            <a:spLocks noGrp="1"/>
          </p:cNvSpPr>
          <p:nvPr>
            <p:ph idx="1"/>
          </p:nvPr>
        </p:nvSpPr>
        <p:spPr>
          <a:xfrm>
            <a:off x="727710" y="1828800"/>
            <a:ext cx="13174979" cy="5486400"/>
          </a:xfrm>
        </p:spPr>
        <p:txBody>
          <a:bodyPr lIns="128016">
            <a:normAutofit/>
          </a:bodyPr>
          <a:lstStyle/>
          <a:p>
            <a:pPr lvl="0">
              <a:spcBef>
                <a:spcPts val="0"/>
              </a:spcBef>
              <a:spcAft>
                <a:spcPts val="1200"/>
              </a:spcAft>
            </a:pPr>
            <a:r>
              <a:rPr lang="en-US" sz="2800" b="1" dirty="0">
                <a:effectLst/>
              </a:rPr>
              <a:t>Physical equipment</a:t>
            </a:r>
            <a:r>
              <a:rPr lang="en-US" sz="2800" dirty="0">
                <a:effectLst/>
              </a:rPr>
              <a:t> and hardware that performs a specified operational function</a:t>
            </a:r>
          </a:p>
          <a:p>
            <a:pPr lvl="0">
              <a:spcBef>
                <a:spcPts val="0"/>
              </a:spcBef>
              <a:spcAft>
                <a:spcPts val="1200"/>
              </a:spcAft>
            </a:pPr>
            <a:r>
              <a:rPr lang="en-US" sz="2800" b="1" dirty="0">
                <a:effectLst/>
              </a:rPr>
              <a:t>Virtual equipment</a:t>
            </a:r>
            <a:r>
              <a:rPr lang="en-US" sz="2800" dirty="0">
                <a:effectLst/>
              </a:rPr>
              <a:t>, such as industrial control applications which manage, or which send and receive specific data to and from physical devices over electronic networks</a:t>
            </a:r>
          </a:p>
          <a:p>
            <a:pPr lvl="0">
              <a:spcBef>
                <a:spcPts val="0"/>
              </a:spcBef>
              <a:spcAft>
                <a:spcPts val="1200"/>
              </a:spcAft>
            </a:pPr>
            <a:r>
              <a:rPr lang="en-US" sz="2800" b="1" dirty="0">
                <a:effectLst/>
              </a:rPr>
              <a:t>Connectivity, </a:t>
            </a:r>
            <a:r>
              <a:rPr lang="en-US" sz="2800" dirty="0">
                <a:effectLst/>
              </a:rPr>
              <a:t>with focus on the network connections that enable the distribution of electronic data to and from OT equipment</a:t>
            </a:r>
          </a:p>
          <a:p>
            <a:pPr lvl="0">
              <a:spcBef>
                <a:spcPts val="0"/>
              </a:spcBef>
              <a:spcAft>
                <a:spcPts val="1200"/>
              </a:spcAft>
            </a:pPr>
            <a:r>
              <a:rPr lang="en-US" sz="2800" b="1" dirty="0">
                <a:effectLst/>
              </a:rPr>
              <a:t>Power</a:t>
            </a:r>
            <a:r>
              <a:rPr lang="en-US" sz="2800" dirty="0">
                <a:effectLst/>
              </a:rPr>
              <a:t>, focusing on supply and distribution of power, such as electricity or fuel, to OT equipment </a:t>
            </a:r>
          </a:p>
          <a:p>
            <a:pPr lvl="0">
              <a:spcBef>
                <a:spcPts val="0"/>
              </a:spcBef>
              <a:spcAft>
                <a:spcPts val="1200"/>
              </a:spcAft>
            </a:pPr>
            <a:r>
              <a:rPr lang="en-US" sz="2800" b="1" dirty="0">
                <a:effectLst/>
              </a:rPr>
              <a:t>People</a:t>
            </a:r>
            <a:r>
              <a:rPr lang="en-US" sz="2800" dirty="0">
                <a:effectLst/>
              </a:rPr>
              <a:t>, focusing on who manages OT equipment, connectivity, and power</a:t>
            </a:r>
          </a:p>
          <a:p>
            <a:pPr lvl="0">
              <a:spcBef>
                <a:spcPts val="0"/>
              </a:spcBef>
              <a:spcAft>
                <a:spcPts val="1200"/>
              </a:spcAft>
            </a:pPr>
            <a:r>
              <a:rPr lang="en-US" sz="2800" b="1" dirty="0">
                <a:effectLst/>
              </a:rPr>
              <a:t>External resources </a:t>
            </a:r>
            <a:r>
              <a:rPr lang="en-US" sz="2800" dirty="0">
                <a:effectLst/>
              </a:rPr>
              <a:t>with respect to modes of supply, managing, or engaging with OT assets and thus present vulnerabilities</a:t>
            </a:r>
          </a:p>
        </p:txBody>
      </p:sp>
      <p:sp>
        <p:nvSpPr>
          <p:cNvPr id="4" name="Slide Number Placeholder 3">
            <a:extLst>
              <a:ext uri="{FF2B5EF4-FFF2-40B4-BE49-F238E27FC236}">
                <a16:creationId xmlns:a16="http://schemas.microsoft.com/office/drawing/2014/main" id="{72648BF3-FC5F-0F49-84CB-4E6C64B23D3A}"/>
              </a:ext>
            </a:extLst>
          </p:cNvPr>
          <p:cNvSpPr>
            <a:spLocks noGrp="1"/>
          </p:cNvSpPr>
          <p:nvPr>
            <p:ph type="sldNum" sz="quarter" idx="12"/>
          </p:nvPr>
        </p:nvSpPr>
        <p:spPr/>
        <p:txBody>
          <a:bodyPr/>
          <a:lstStyle/>
          <a:p>
            <a:fld id="{511E60E2-5F03-4AD1-8874-AA9ACC93B38D}" type="slidenum">
              <a:rPr lang="en-US" smtClean="0"/>
              <a:t>26</a:t>
            </a:fld>
            <a:endParaRPr lang="en-US" dirty="0"/>
          </a:p>
        </p:txBody>
      </p:sp>
    </p:spTree>
    <p:extLst>
      <p:ext uri="{BB962C8B-B14F-4D97-AF65-F5344CB8AC3E}">
        <p14:creationId xmlns:p14="http://schemas.microsoft.com/office/powerpoint/2010/main" val="1565892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4E32-B16E-7541-899C-D6170720B7A5}"/>
              </a:ext>
            </a:extLst>
          </p:cNvPr>
          <p:cNvSpPr>
            <a:spLocks noGrp="1"/>
          </p:cNvSpPr>
          <p:nvPr>
            <p:ph type="title"/>
          </p:nvPr>
        </p:nvSpPr>
        <p:spPr>
          <a:xfrm>
            <a:off x="550083" y="108791"/>
            <a:ext cx="13898880" cy="1262809"/>
          </a:xfrm>
        </p:spPr>
        <p:txBody>
          <a:bodyPr>
            <a:noAutofit/>
          </a:bodyPr>
          <a:lstStyle/>
          <a:p>
            <a:r>
              <a:rPr kumimoji="0" lang="en-US" sz="3600" b="1" i="0" u="none" strike="noStrike" kern="1200" cap="none" spc="0" normalizeH="0" baseline="0" noProof="0" dirty="0">
                <a:ln>
                  <a:noFill/>
                </a:ln>
                <a:solidFill>
                  <a:prstClr val="white"/>
                </a:solidFill>
                <a:effectLst/>
                <a:uLnTx/>
                <a:uFillTx/>
                <a:latin typeface="Gill Sans MT" panose="020B0502020104020203" pitchFamily="34" charset="0"/>
                <a:ea typeface="+mj-ea"/>
                <a:cs typeface="+mj-cs"/>
              </a:rPr>
              <a:t>Task 5 – Develop Transportation Cyber Risk Guidance</a:t>
            </a:r>
            <a:br>
              <a:rPr kumimoji="0" lang="en-US" sz="3600" b="1" i="0" u="none" strike="noStrike" kern="1200" cap="none" spc="0" normalizeH="0" baseline="0" noProof="0" dirty="0">
                <a:ln>
                  <a:noFill/>
                </a:ln>
                <a:solidFill>
                  <a:prstClr val="white"/>
                </a:solidFill>
                <a:effectLst/>
                <a:uLnTx/>
                <a:uFillTx/>
                <a:latin typeface="Gill Sans MT" panose="020B0502020104020203" pitchFamily="34" charset="0"/>
                <a:ea typeface="+mj-ea"/>
                <a:cs typeface="+mj-cs"/>
              </a:rPr>
            </a:br>
            <a:r>
              <a:rPr lang="en-US" sz="3600" b="0" dirty="0"/>
              <a:t>Conclusions / Key Leadership Takeaways</a:t>
            </a:r>
          </a:p>
        </p:txBody>
      </p:sp>
      <p:sp>
        <p:nvSpPr>
          <p:cNvPr id="4" name="Slide Number Placeholder 3">
            <a:extLst>
              <a:ext uri="{FF2B5EF4-FFF2-40B4-BE49-F238E27FC236}">
                <a16:creationId xmlns:a16="http://schemas.microsoft.com/office/drawing/2014/main" id="{F3D16070-822E-3A47-A550-2D35A649B1DC}"/>
              </a:ext>
            </a:extLst>
          </p:cNvPr>
          <p:cNvSpPr>
            <a:spLocks noGrp="1"/>
          </p:cNvSpPr>
          <p:nvPr>
            <p:ph type="sldNum" sz="quarter" idx="12"/>
          </p:nvPr>
        </p:nvSpPr>
        <p:spPr/>
        <p:txBody>
          <a:bodyPr/>
          <a:lstStyle/>
          <a:p>
            <a:fld id="{511E60E2-5F03-4AD1-8874-AA9ACC93B38D}" type="slidenum">
              <a:rPr lang="en-US" smtClean="0"/>
              <a:t>27</a:t>
            </a:fld>
            <a:endParaRPr lang="en-US" dirty="0"/>
          </a:p>
        </p:txBody>
      </p:sp>
      <p:graphicFrame>
        <p:nvGraphicFramePr>
          <p:cNvPr id="5" name="Content Placeholder 2">
            <a:extLst>
              <a:ext uri="{FF2B5EF4-FFF2-40B4-BE49-F238E27FC236}">
                <a16:creationId xmlns:a16="http://schemas.microsoft.com/office/drawing/2014/main" id="{48718977-EEE4-1D46-D172-B7EE197F2559}"/>
              </a:ext>
            </a:extLst>
          </p:cNvPr>
          <p:cNvGraphicFramePr>
            <a:graphicFrameLocks/>
          </p:cNvGraphicFramePr>
          <p:nvPr>
            <p:extLst>
              <p:ext uri="{D42A27DB-BD31-4B8C-83A1-F6EECF244321}">
                <p14:modId xmlns:p14="http://schemas.microsoft.com/office/powerpoint/2010/main" val="270704566"/>
              </p:ext>
            </p:extLst>
          </p:nvPr>
        </p:nvGraphicFramePr>
        <p:xfrm>
          <a:off x="723901" y="1371600"/>
          <a:ext cx="13068299"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2223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4E32-B16E-7541-899C-D6170720B7A5}"/>
              </a:ext>
            </a:extLst>
          </p:cNvPr>
          <p:cNvSpPr>
            <a:spLocks noGrp="1"/>
          </p:cNvSpPr>
          <p:nvPr>
            <p:ph type="title"/>
          </p:nvPr>
        </p:nvSpPr>
        <p:spPr>
          <a:xfrm>
            <a:off x="550083" y="108791"/>
            <a:ext cx="13898880" cy="1262809"/>
          </a:xfrm>
        </p:spPr>
        <p:txBody>
          <a:bodyPr>
            <a:noAutofit/>
          </a:bodyPr>
          <a:lstStyle/>
          <a:p>
            <a:r>
              <a:rPr kumimoji="0" lang="en-US" sz="3600" b="1" i="0" u="none" strike="noStrike" kern="1200" cap="none" spc="0" normalizeH="0" baseline="0" noProof="0" dirty="0">
                <a:ln>
                  <a:noFill/>
                </a:ln>
                <a:solidFill>
                  <a:prstClr val="white"/>
                </a:solidFill>
                <a:effectLst/>
                <a:uLnTx/>
                <a:uFillTx/>
                <a:latin typeface="Gill Sans MT" panose="020B0502020104020203" pitchFamily="34" charset="0"/>
                <a:ea typeface="+mj-ea"/>
                <a:cs typeface="+mj-cs"/>
              </a:rPr>
              <a:t>Task 6 &amp; 7 – Develop Transportation Cyber Risk Guidance</a:t>
            </a:r>
            <a:br>
              <a:rPr kumimoji="0" lang="en-US" sz="3600" b="1" i="0" u="none" strike="noStrike" kern="1200" cap="none" spc="0" normalizeH="0" baseline="0" noProof="0" dirty="0">
                <a:ln>
                  <a:noFill/>
                </a:ln>
                <a:solidFill>
                  <a:prstClr val="white"/>
                </a:solidFill>
                <a:effectLst/>
                <a:uLnTx/>
                <a:uFillTx/>
                <a:latin typeface="Gill Sans MT" panose="020B0502020104020203" pitchFamily="34" charset="0"/>
                <a:ea typeface="+mj-ea"/>
                <a:cs typeface="+mj-cs"/>
              </a:rPr>
            </a:br>
            <a:r>
              <a:rPr kumimoji="0" lang="en-US" sz="36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mj-cs"/>
              </a:rPr>
              <a:t>Final Report</a:t>
            </a:r>
            <a:endParaRPr lang="en-US" sz="3600" b="0" dirty="0"/>
          </a:p>
        </p:txBody>
      </p:sp>
      <p:sp>
        <p:nvSpPr>
          <p:cNvPr id="3" name="Content Placeholder 2">
            <a:extLst>
              <a:ext uri="{FF2B5EF4-FFF2-40B4-BE49-F238E27FC236}">
                <a16:creationId xmlns:a16="http://schemas.microsoft.com/office/drawing/2014/main" id="{43B3ED16-4F5A-E548-9ED4-7811A937FB2A}"/>
              </a:ext>
            </a:extLst>
          </p:cNvPr>
          <p:cNvSpPr>
            <a:spLocks noGrp="1"/>
          </p:cNvSpPr>
          <p:nvPr>
            <p:ph idx="1"/>
          </p:nvPr>
        </p:nvSpPr>
        <p:spPr>
          <a:xfrm>
            <a:off x="723901" y="1524000"/>
            <a:ext cx="7810499" cy="5822802"/>
          </a:xfrm>
        </p:spPr>
        <p:txBody>
          <a:bodyPr>
            <a:normAutofit fontScale="85000" lnSpcReduction="10000"/>
          </a:bodyPr>
          <a:lstStyle/>
          <a:p>
            <a:r>
              <a:rPr lang="en-US" dirty="0">
                <a:effectLst/>
              </a:rPr>
              <a:t>Goal:</a:t>
            </a:r>
          </a:p>
          <a:p>
            <a:pPr marL="352425" indent="0">
              <a:buNone/>
            </a:pPr>
            <a:r>
              <a:rPr lang="en-US" dirty="0">
                <a:effectLst/>
              </a:rPr>
              <a:t>Summarize program into final summary report</a:t>
            </a:r>
          </a:p>
          <a:p>
            <a:endParaRPr lang="en-US" dirty="0">
              <a:effectLst/>
            </a:endParaRPr>
          </a:p>
          <a:p>
            <a:r>
              <a:rPr lang="en-US" dirty="0">
                <a:effectLst/>
              </a:rPr>
              <a:t>Process:</a:t>
            </a:r>
          </a:p>
          <a:p>
            <a:pPr marL="1012323" lvl="2" indent="-514350">
              <a:buFont typeface="+mj-lt"/>
              <a:buAutoNum type="arabicPeriod"/>
            </a:pPr>
            <a:r>
              <a:rPr lang="en-US" dirty="0"/>
              <a:t>Task 1-5 updates summarized into Task 6 &amp; 7</a:t>
            </a:r>
          </a:p>
          <a:p>
            <a:pPr marL="1012323" lvl="2" indent="-514350">
              <a:buFont typeface="+mj-lt"/>
              <a:buAutoNum type="arabicPeriod"/>
            </a:pPr>
            <a:r>
              <a:rPr lang="en-US" dirty="0"/>
              <a:t>Reviewed Final Report progress with panel </a:t>
            </a:r>
          </a:p>
          <a:p>
            <a:pPr marL="1012323" lvl="2" indent="-514350">
              <a:buFont typeface="+mj-lt"/>
              <a:buAutoNum type="arabicPeriod"/>
            </a:pPr>
            <a:r>
              <a:rPr lang="en-US" dirty="0"/>
              <a:t>Developed Final Report, including:</a:t>
            </a:r>
          </a:p>
          <a:p>
            <a:pPr marL="1751570" lvl="3" indent="-514350">
              <a:buFont typeface="Wingdings" pitchFamily="2" charset="2"/>
              <a:buChar char="§"/>
            </a:pPr>
            <a:r>
              <a:rPr lang="en-US" dirty="0">
                <a:solidFill>
                  <a:schemeClr val="bg1"/>
                </a:solidFill>
              </a:rPr>
              <a:t>Project Executive Summary</a:t>
            </a:r>
          </a:p>
          <a:p>
            <a:pPr marL="1751570" lvl="3" indent="-514350">
              <a:buFont typeface="Wingdings" pitchFamily="2" charset="2"/>
              <a:buChar char="§"/>
            </a:pPr>
            <a:r>
              <a:rPr lang="en-US" dirty="0">
                <a:solidFill>
                  <a:schemeClr val="bg1"/>
                </a:solidFill>
              </a:rPr>
              <a:t>Future research recommendations</a:t>
            </a:r>
          </a:p>
          <a:p>
            <a:pPr marL="1751570" lvl="3" indent="-514350">
              <a:buFont typeface="Wingdings" pitchFamily="2" charset="2"/>
              <a:buChar char="§"/>
            </a:pPr>
            <a:r>
              <a:rPr lang="en-US" dirty="0">
                <a:solidFill>
                  <a:schemeClr val="bg1"/>
                </a:solidFill>
              </a:rPr>
              <a:t>Technical memorandum on implications of research findings</a:t>
            </a:r>
          </a:p>
          <a:p>
            <a:pPr marL="1012323" lvl="2" indent="-514350">
              <a:buFont typeface="+mj-lt"/>
              <a:buAutoNum type="arabicPeriod"/>
            </a:pPr>
            <a:r>
              <a:rPr lang="en-US" dirty="0"/>
              <a:t>Developed PowerPoint presentation on findings</a:t>
            </a:r>
          </a:p>
        </p:txBody>
      </p:sp>
      <p:sp>
        <p:nvSpPr>
          <p:cNvPr id="4" name="Slide Number Placeholder 3">
            <a:extLst>
              <a:ext uri="{FF2B5EF4-FFF2-40B4-BE49-F238E27FC236}">
                <a16:creationId xmlns:a16="http://schemas.microsoft.com/office/drawing/2014/main" id="{F3D16070-822E-3A47-A550-2D35A649B1DC}"/>
              </a:ext>
            </a:extLst>
          </p:cNvPr>
          <p:cNvSpPr>
            <a:spLocks noGrp="1"/>
          </p:cNvSpPr>
          <p:nvPr>
            <p:ph type="sldNum" sz="quarter" idx="12"/>
          </p:nvPr>
        </p:nvSpPr>
        <p:spPr/>
        <p:txBody>
          <a:bodyPr/>
          <a:lstStyle/>
          <a:p>
            <a:fld id="{511E60E2-5F03-4AD1-8874-AA9ACC93B38D}" type="slidenum">
              <a:rPr lang="en-US" smtClean="0"/>
              <a:t>28</a:t>
            </a:fld>
            <a:endParaRPr lang="en-US" dirty="0"/>
          </a:p>
        </p:txBody>
      </p:sp>
      <p:pic>
        <p:nvPicPr>
          <p:cNvPr id="5" name="Picture 4">
            <a:extLst>
              <a:ext uri="{FF2B5EF4-FFF2-40B4-BE49-F238E27FC236}">
                <a16:creationId xmlns:a16="http://schemas.microsoft.com/office/drawing/2014/main" id="{8E788AED-F4BA-87F6-FBB8-106D7FD495E0}"/>
              </a:ext>
            </a:extLst>
          </p:cNvPr>
          <p:cNvPicPr>
            <a:picLocks noChangeAspect="1"/>
          </p:cNvPicPr>
          <p:nvPr/>
        </p:nvPicPr>
        <p:blipFill>
          <a:blip r:embed="rId2"/>
          <a:stretch>
            <a:fillRect/>
          </a:stretch>
        </p:blipFill>
        <p:spPr>
          <a:xfrm>
            <a:off x="8839199" y="1143000"/>
            <a:ext cx="3451392" cy="44387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a:extLst>
              <a:ext uri="{FF2B5EF4-FFF2-40B4-BE49-F238E27FC236}">
                <a16:creationId xmlns:a16="http://schemas.microsoft.com/office/drawing/2014/main" id="{CBFB8C57-4C2A-3E6D-EBE4-D30373490046}"/>
              </a:ext>
            </a:extLst>
          </p:cNvPr>
          <p:cNvPicPr>
            <a:picLocks noChangeAspect="1"/>
          </p:cNvPicPr>
          <p:nvPr/>
        </p:nvPicPr>
        <p:blipFill>
          <a:blip r:embed="rId3"/>
          <a:stretch>
            <a:fillRect/>
          </a:stretch>
        </p:blipFill>
        <p:spPr>
          <a:xfrm rot="1071091">
            <a:off x="10564895" y="2512885"/>
            <a:ext cx="3451392" cy="44110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82612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178767"/>
            <a:ext cx="3581400" cy="901730"/>
          </a:xfrm>
        </p:spPr>
        <p:txBody>
          <a:bodyPr/>
          <a:lstStyle/>
          <a:p>
            <a:r>
              <a:rPr lang="en-US" dirty="0"/>
              <a:t>Questions?</a:t>
            </a:r>
          </a:p>
        </p:txBody>
      </p:sp>
      <p:sp>
        <p:nvSpPr>
          <p:cNvPr id="4" name="Slide Number Placeholder 3"/>
          <p:cNvSpPr>
            <a:spLocks noGrp="1"/>
          </p:cNvSpPr>
          <p:nvPr>
            <p:ph type="sldNum" sz="quarter" idx="12"/>
          </p:nvPr>
        </p:nvSpPr>
        <p:spPr/>
        <p:txBody>
          <a:bodyPr/>
          <a:lstStyle/>
          <a:p>
            <a:fld id="{511E60E2-5F03-4AD1-8874-AA9ACC93B38D}" type="slidenum">
              <a:rPr lang="en-US" smtClean="0"/>
              <a:t>29</a:t>
            </a:fld>
            <a:endParaRPr lang="en-US" dirty="0"/>
          </a:p>
        </p:txBody>
      </p:sp>
      <p:sp>
        <p:nvSpPr>
          <p:cNvPr id="5" name="Content Placeholder 2"/>
          <p:cNvSpPr txBox="1">
            <a:spLocks/>
          </p:cNvSpPr>
          <p:nvPr/>
        </p:nvSpPr>
        <p:spPr>
          <a:xfrm>
            <a:off x="6027421" y="1178767"/>
            <a:ext cx="8221979" cy="6168035"/>
          </a:xfrm>
          <a:prstGeom prst="rect">
            <a:avLst/>
          </a:prstGeom>
        </p:spPr>
        <p:txBody>
          <a:bodyPr vert="horz" lIns="130615" tIns="65308" rIns="130615" bIns="65308" rtlCol="0">
            <a:normAutofit/>
          </a:bodyPr>
          <a:lstStyle>
            <a:lvl1pPr marL="326539" indent="-326539" algn="l" defTabSz="1306155" rtl="0" eaLnBrk="1" latinLnBrk="0" hangingPunct="1">
              <a:spcBef>
                <a:spcPct val="20000"/>
              </a:spcBef>
              <a:buFont typeface="Wingdings" panose="05000000000000000000" pitchFamily="2" charset="2"/>
              <a:buChar char="§"/>
              <a:defRPr sz="3400" b="0" kern="1200" baseline="0">
                <a:solidFill>
                  <a:schemeClr val="bg1"/>
                </a:solidFill>
                <a:effectLst>
                  <a:outerShdw blurRad="38100" dist="38100" dir="2700000" algn="tl">
                    <a:srgbClr val="000000">
                      <a:alpha val="43137"/>
                    </a:srgbClr>
                  </a:outerShdw>
                </a:effectLst>
                <a:latin typeface="Gill Sans MT" panose="020B0502020104020203" pitchFamily="34" charset="0"/>
                <a:ea typeface="+mn-ea"/>
                <a:cs typeface="+mn-cs"/>
              </a:defRPr>
            </a:lvl1pPr>
            <a:lvl2pPr marL="1061251" indent="-408174" algn="l" defTabSz="1306155" rtl="0" eaLnBrk="1" latinLnBrk="0" hangingPunct="1">
              <a:lnSpc>
                <a:spcPts val="3714"/>
              </a:lnSpc>
              <a:spcBef>
                <a:spcPct val="20000"/>
              </a:spcBef>
              <a:buFont typeface="Arial" panose="020B0604020202020204" pitchFamily="34" charset="0"/>
              <a:buChar char="–"/>
              <a:defRPr sz="3100" kern="1200" baseline="0">
                <a:solidFill>
                  <a:schemeClr val="bg1"/>
                </a:solidFill>
                <a:effectLst>
                  <a:outerShdw blurRad="38100" dist="38100" dir="2700000" algn="tl">
                    <a:srgbClr val="000000">
                      <a:alpha val="43137"/>
                    </a:srgbClr>
                  </a:outerShdw>
                </a:effectLst>
                <a:latin typeface="Gill Sans MT" panose="020B0502020104020203" pitchFamily="34" charset="0"/>
                <a:ea typeface="+mn-ea"/>
                <a:cs typeface="+mn-cs"/>
              </a:defRPr>
            </a:lvl2pPr>
            <a:lvl3pPr marL="1546524" indent="-240369" algn="l" defTabSz="1306155" rtl="0" eaLnBrk="1" latinLnBrk="0" hangingPunct="1">
              <a:lnSpc>
                <a:spcPts val="3143"/>
              </a:lnSpc>
              <a:spcBef>
                <a:spcPct val="20000"/>
              </a:spcBef>
              <a:buFont typeface="Arial" panose="020B0604020202020204" pitchFamily="34" charset="0"/>
              <a:buChar char="•"/>
              <a:defRPr sz="2900" kern="1200" baseline="0">
                <a:solidFill>
                  <a:schemeClr val="bg1"/>
                </a:solidFill>
                <a:effectLst>
                  <a:outerShdw blurRad="38100" dist="38100" dir="2700000" algn="tl">
                    <a:srgbClr val="000000">
                      <a:alpha val="43137"/>
                    </a:srgbClr>
                  </a:outerShdw>
                </a:effectLst>
                <a:latin typeface="Gill Sans MT" panose="020B0502020104020203" pitchFamily="34" charset="0"/>
                <a:ea typeface="+mn-ea"/>
                <a:cs typeface="+mn-cs"/>
              </a:defRPr>
            </a:lvl3pPr>
            <a:lvl4pPr marL="2285771"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849"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1926"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003"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082"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160"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endParaRPr lang="en-US" dirty="0"/>
          </a:p>
          <a:p>
            <a:endParaRPr lang="en-US" dirty="0"/>
          </a:p>
          <a:p>
            <a:endParaRPr lang="en-US" dirty="0"/>
          </a:p>
        </p:txBody>
      </p:sp>
      <p:sp>
        <p:nvSpPr>
          <p:cNvPr id="8" name="TextBox 7">
            <a:extLst>
              <a:ext uri="{FF2B5EF4-FFF2-40B4-BE49-F238E27FC236}">
                <a16:creationId xmlns:a16="http://schemas.microsoft.com/office/drawing/2014/main" id="{702861D3-66BB-340B-3437-2CFDC447D22F}"/>
              </a:ext>
            </a:extLst>
          </p:cNvPr>
          <p:cNvSpPr txBox="1"/>
          <p:nvPr/>
        </p:nvSpPr>
        <p:spPr>
          <a:xfrm>
            <a:off x="3543300" y="5698540"/>
            <a:ext cx="7315200" cy="1352293"/>
          </a:xfrm>
          <a:prstGeom prst="rect">
            <a:avLst/>
          </a:prstGeom>
          <a:noFill/>
        </p:spPr>
        <p:txBody>
          <a:bodyPr wrap="square">
            <a:spAutoFit/>
          </a:bodyPr>
          <a:lstStyle/>
          <a:p>
            <a:pPr marL="457200" marR="0" lvl="1">
              <a:lnSpc>
                <a:spcPct val="107000"/>
              </a:lnSpc>
              <a:spcBef>
                <a:spcPts val="0"/>
              </a:spcBef>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National Cooperative Highway Research Program (NCHRP) is sponsored by the individual state departments of transportation of the American Association of State Highway and Transportation Officials. NCHRP is administered by the Transportation Research Board (TRB),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TRB; the National Academies of Sciences, Engineering, and Medicine; the FHWA; or NCHRP sponsors. </a:t>
            </a:r>
          </a:p>
        </p:txBody>
      </p:sp>
    </p:spTree>
    <p:extLst>
      <p:ext uri="{BB962C8B-B14F-4D97-AF65-F5344CB8AC3E}">
        <p14:creationId xmlns:p14="http://schemas.microsoft.com/office/powerpoint/2010/main" val="2220631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3900" y="3276600"/>
            <a:ext cx="6819900" cy="4155286"/>
          </a:xfrm>
        </p:spPr>
        <p:txBody>
          <a:bodyPr>
            <a:normAutofit fontScale="55000" lnSpcReduction="20000"/>
          </a:bodyPr>
          <a:lstStyle/>
          <a:p>
            <a:r>
              <a:rPr lang="en-US" sz="5800" dirty="0"/>
              <a:t>Southwest Research Institute</a:t>
            </a:r>
          </a:p>
          <a:p>
            <a:pPr lvl="1">
              <a:lnSpc>
                <a:spcPct val="120000"/>
              </a:lnSpc>
            </a:pPr>
            <a:r>
              <a:rPr lang="en-US" sz="3600" dirty="0"/>
              <a:t>San Antonio, TX</a:t>
            </a:r>
          </a:p>
          <a:p>
            <a:pPr lvl="1">
              <a:lnSpc>
                <a:spcPct val="120000"/>
              </a:lnSpc>
            </a:pPr>
            <a:r>
              <a:rPr lang="en-US" sz="3600" dirty="0"/>
              <a:t>Over 70 years in research and development</a:t>
            </a:r>
          </a:p>
          <a:p>
            <a:pPr lvl="1">
              <a:lnSpc>
                <a:spcPct val="120000"/>
              </a:lnSpc>
            </a:pPr>
            <a:r>
              <a:rPr lang="en-US" sz="3600" dirty="0"/>
              <a:t>Staff on numerous standards committees</a:t>
            </a:r>
          </a:p>
          <a:p>
            <a:pPr lvl="1">
              <a:lnSpc>
                <a:spcPct val="120000"/>
              </a:lnSpc>
            </a:pPr>
            <a:r>
              <a:rPr lang="en-US" sz="3600" dirty="0"/>
              <a:t>25+ years ATMS development for multiple states</a:t>
            </a:r>
          </a:p>
          <a:p>
            <a:pPr lvl="1">
              <a:lnSpc>
                <a:spcPct val="120000"/>
              </a:lnSpc>
            </a:pPr>
            <a:r>
              <a:rPr lang="en-US" sz="3600" dirty="0"/>
              <a:t>Ongoing Cybersecurity efforts with local TMSs</a:t>
            </a:r>
          </a:p>
          <a:p>
            <a:pPr lvl="1">
              <a:lnSpc>
                <a:spcPct val="120000"/>
              </a:lnSpc>
            </a:pPr>
            <a:r>
              <a:rPr lang="en-US" sz="3600" dirty="0"/>
              <a:t>Secure development lifecycles and red team methodologies</a:t>
            </a:r>
          </a:p>
          <a:p>
            <a:pPr lvl="1">
              <a:lnSpc>
                <a:spcPct val="120000"/>
              </a:lnSpc>
            </a:pPr>
            <a:r>
              <a:rPr lang="en-US" sz="3600" dirty="0"/>
              <a:t>Industry leaders in Connected &amp; Automated Vehicle (CAV) and Vehicle-to-Everything (V2X) Deployments</a:t>
            </a:r>
            <a:endParaRPr lang="en-US" dirty="0"/>
          </a:p>
        </p:txBody>
      </p:sp>
      <p:sp>
        <p:nvSpPr>
          <p:cNvPr id="4" name="Content Placeholder 3"/>
          <p:cNvSpPr>
            <a:spLocks noGrp="1"/>
          </p:cNvSpPr>
          <p:nvPr>
            <p:ph sz="half" idx="2"/>
          </p:nvPr>
        </p:nvSpPr>
        <p:spPr>
          <a:xfrm>
            <a:off x="7444740" y="3276600"/>
            <a:ext cx="6728459" cy="4155286"/>
          </a:xfrm>
        </p:spPr>
        <p:txBody>
          <a:bodyPr>
            <a:normAutofit fontScale="55000" lnSpcReduction="20000"/>
          </a:bodyPr>
          <a:lstStyle/>
          <a:p>
            <a:r>
              <a:rPr lang="en-US" sz="5100" dirty="0"/>
              <a:t>Global Dynamic Group I, LLC (GDG IoT) </a:t>
            </a:r>
          </a:p>
          <a:p>
            <a:pPr lvl="1">
              <a:lnSpc>
                <a:spcPct val="120000"/>
              </a:lnSpc>
            </a:pPr>
            <a:r>
              <a:rPr lang="en-US" sz="3600" dirty="0"/>
              <a:t>New York, NY </a:t>
            </a:r>
          </a:p>
          <a:p>
            <a:pPr lvl="1">
              <a:lnSpc>
                <a:spcPct val="120000"/>
              </a:lnSpc>
            </a:pPr>
            <a:r>
              <a:rPr lang="en-US" sz="3600" dirty="0"/>
              <a:t>Since 2005, served senior executive leaders in Federal, State and Local governments and private-sector clients </a:t>
            </a:r>
          </a:p>
          <a:p>
            <a:pPr lvl="1">
              <a:lnSpc>
                <a:spcPct val="120000"/>
              </a:lnSpc>
            </a:pPr>
            <a:r>
              <a:rPr lang="en-US" sz="3600" dirty="0"/>
              <a:t>Extensive experience with stakeholder engagement, public elicitation and outreach, and public communications </a:t>
            </a:r>
          </a:p>
          <a:p>
            <a:pPr lvl="1">
              <a:lnSpc>
                <a:spcPct val="120000"/>
              </a:lnSpc>
            </a:pPr>
            <a:r>
              <a:rPr lang="en-US" sz="3600" dirty="0"/>
              <a:t>Staff have held several senior leadership positions in State and Local government and been former elected official</a:t>
            </a:r>
          </a:p>
        </p:txBody>
      </p:sp>
      <p:sp>
        <p:nvSpPr>
          <p:cNvPr id="5" name="Slide Number Placeholder 4"/>
          <p:cNvSpPr>
            <a:spLocks noGrp="1"/>
          </p:cNvSpPr>
          <p:nvPr>
            <p:ph type="sldNum" sz="quarter" idx="12"/>
          </p:nvPr>
        </p:nvSpPr>
        <p:spPr/>
        <p:txBody>
          <a:bodyPr/>
          <a:lstStyle/>
          <a:p>
            <a:fld id="{511E60E2-5F03-4AD1-8874-AA9ACC93B38D}" type="slidenum">
              <a:rPr lang="en-US" smtClean="0"/>
              <a:t>3</a:t>
            </a:fld>
            <a:endParaRPr lang="en-US" dirty="0"/>
          </a:p>
        </p:txBody>
      </p:sp>
      <p:pic>
        <p:nvPicPr>
          <p:cNvPr id="10" name="Picture 9"/>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774443" y="1076065"/>
            <a:ext cx="4005953" cy="2213735"/>
          </a:xfrm>
          <a:prstGeom prst="rect">
            <a:avLst/>
          </a:prstGeom>
          <a:ln>
            <a:noFill/>
          </a:ln>
          <a:effectLst>
            <a:outerShdw blurRad="190500" algn="tl" rotWithShape="0">
              <a:srgbClr val="000000">
                <a:alpha val="70000"/>
              </a:srgbClr>
            </a:outerShdw>
          </a:effectLst>
        </p:spPr>
      </p:pic>
      <p:sp>
        <p:nvSpPr>
          <p:cNvPr id="15" name="Title 1"/>
          <p:cNvSpPr txBox="1">
            <a:spLocks/>
          </p:cNvSpPr>
          <p:nvPr/>
        </p:nvSpPr>
        <p:spPr>
          <a:xfrm>
            <a:off x="550083" y="32591"/>
            <a:ext cx="13898880" cy="901730"/>
          </a:xfrm>
          <a:prstGeom prst="rect">
            <a:avLst/>
          </a:prstGeom>
        </p:spPr>
        <p:txBody>
          <a:bodyPr vert="horz" lIns="130615" tIns="65308" rIns="130615" bIns="65308" rtlCol="0" anchor="ctr">
            <a:normAutofit/>
          </a:bodyPr>
          <a:lstStyle>
            <a:lvl1pPr algn="l" defTabSz="1306155" rtl="0" eaLnBrk="1" latinLnBrk="0" hangingPunct="1">
              <a:lnSpc>
                <a:spcPts val="5714"/>
              </a:lnSpc>
              <a:spcBef>
                <a:spcPct val="0"/>
              </a:spcBef>
              <a:buNone/>
              <a:defRPr sz="5100" b="1" i="0" kern="1200" baseline="0">
                <a:solidFill>
                  <a:schemeClr val="bg1"/>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r>
              <a:rPr lang="en-US" dirty="0"/>
              <a:t>Research Team</a:t>
            </a:r>
          </a:p>
        </p:txBody>
      </p:sp>
      <p:pic>
        <p:nvPicPr>
          <p:cNvPr id="2" name="Picture 1">
            <a:extLst>
              <a:ext uri="{FF2B5EF4-FFF2-40B4-BE49-F238E27FC236}">
                <a16:creationId xmlns:a16="http://schemas.microsoft.com/office/drawing/2014/main" id="{656A16C5-F064-A248-B887-F837028AF67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763000" y="1062865"/>
            <a:ext cx="4005952" cy="2213735"/>
          </a:xfrm>
          <a:prstGeom prst="rect">
            <a:avLst/>
          </a:prstGeom>
        </p:spPr>
      </p:pic>
      <p:pic>
        <p:nvPicPr>
          <p:cNvPr id="16" name="Picture 15">
            <a:extLst>
              <a:ext uri="{FF2B5EF4-FFF2-40B4-BE49-F238E27FC236}">
                <a16:creationId xmlns:a16="http://schemas.microsoft.com/office/drawing/2014/main" id="{57B7CE39-C4AC-3F41-B468-F109698957EB}"/>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8610600" y="1807349"/>
            <a:ext cx="4310752" cy="901731"/>
          </a:xfrm>
          <a:prstGeom prst="rect">
            <a:avLst/>
          </a:prstGeom>
          <a:noFill/>
          <a:effectLst>
            <a:outerShdw blurRad="12700" dist="38100" dir="2820000" algn="tl" rotWithShape="0">
              <a:schemeClr val="tx1">
                <a:alpha val="73000"/>
              </a:schemeClr>
            </a:outerShdw>
          </a:effectLst>
        </p:spPr>
      </p:pic>
    </p:spTree>
    <p:extLst>
      <p:ext uri="{BB962C8B-B14F-4D97-AF65-F5344CB8AC3E}">
        <p14:creationId xmlns:p14="http://schemas.microsoft.com/office/powerpoint/2010/main" val="2007498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Goal</a:t>
            </a:r>
          </a:p>
        </p:txBody>
      </p:sp>
      <p:sp>
        <p:nvSpPr>
          <p:cNvPr id="3" name="Content Placeholder 2"/>
          <p:cNvSpPr>
            <a:spLocks noGrp="1"/>
          </p:cNvSpPr>
          <p:nvPr>
            <p:ph idx="1"/>
          </p:nvPr>
        </p:nvSpPr>
        <p:spPr/>
        <p:txBody>
          <a:bodyPr>
            <a:normAutofit fontScale="70000" lnSpcReduction="20000"/>
          </a:bodyPr>
          <a:lstStyle/>
          <a:p>
            <a:r>
              <a:rPr lang="en-US" dirty="0">
                <a:effectLst>
                  <a:outerShdw blurRad="50800" dist="38100" dir="2700000" algn="tl" rotWithShape="0">
                    <a:prstClr val="black">
                      <a:alpha val="40000"/>
                    </a:prstClr>
                  </a:outerShdw>
                </a:effectLst>
              </a:rPr>
              <a:t>Goal: </a:t>
            </a:r>
          </a:p>
          <a:p>
            <a:pPr marL="347663" indent="0">
              <a:buNone/>
            </a:pPr>
            <a:r>
              <a:rPr lang="en-US" u="sng" dirty="0">
                <a:effectLst>
                  <a:outerShdw blurRad="50800" dist="38100" dir="2700000" algn="tl" rotWithShape="0">
                    <a:prstClr val="black">
                      <a:alpha val="40000"/>
                    </a:prstClr>
                  </a:outerShdw>
                </a:effectLst>
              </a:rPr>
              <a:t>Develop guidance</a:t>
            </a:r>
            <a:r>
              <a:rPr lang="en-US" dirty="0">
                <a:effectLst>
                  <a:outerShdw blurRad="50800" dist="38100" dir="2700000" algn="tl" rotWithShape="0">
                    <a:prstClr val="black">
                      <a:alpha val="40000"/>
                    </a:prstClr>
                  </a:outerShdw>
                </a:effectLst>
              </a:rPr>
              <a:t> that focus on state transportation agencies’ unique cybersecurity challenges, particularly affecting OT, and provide direction on protection and incident management strategies.</a:t>
            </a:r>
          </a:p>
          <a:p>
            <a:endParaRPr lang="en-US" dirty="0">
              <a:effectLst>
                <a:outerShdw blurRad="50800" dist="38100" dir="2700000" algn="tl" rotWithShape="0">
                  <a:prstClr val="black">
                    <a:alpha val="40000"/>
                  </a:prstClr>
                </a:outerShdw>
              </a:effectLst>
            </a:endParaRPr>
          </a:p>
          <a:p>
            <a:r>
              <a:rPr lang="en-US" dirty="0">
                <a:effectLst>
                  <a:outerShdw blurRad="50800" dist="38100" dir="2700000" algn="tl" rotWithShape="0">
                    <a:prstClr val="black">
                      <a:alpha val="40000"/>
                    </a:prstClr>
                  </a:outerShdw>
                </a:effectLst>
              </a:rPr>
              <a:t>How?</a:t>
            </a:r>
          </a:p>
          <a:p>
            <a:pPr lvl="1"/>
            <a:r>
              <a:rPr lang="en-US" dirty="0">
                <a:effectLst>
                  <a:outerShdw blurRad="50800" dist="38100" dir="2700000" algn="tl" rotWithShape="0">
                    <a:prstClr val="black">
                      <a:alpha val="40000"/>
                    </a:prstClr>
                  </a:outerShdw>
                </a:effectLst>
              </a:rPr>
              <a:t>Engage stakeholders and industry SMEs to address:</a:t>
            </a:r>
          </a:p>
          <a:p>
            <a:pPr lvl="2"/>
            <a:r>
              <a:rPr lang="en-US" dirty="0">
                <a:effectLst>
                  <a:outerShdw blurRad="50800" dist="38100" dir="2700000" algn="tl" rotWithShape="0">
                    <a:prstClr val="black">
                      <a:alpha val="40000"/>
                    </a:prstClr>
                  </a:outerShdw>
                </a:effectLst>
              </a:rPr>
              <a:t>Organizational motivations for </a:t>
            </a:r>
            <a:r>
              <a:rPr lang="en-US" dirty="0"/>
              <a:t>cybersecurity initiatives and how these initiatives address needs </a:t>
            </a:r>
          </a:p>
          <a:p>
            <a:pPr lvl="2"/>
            <a:r>
              <a:rPr lang="en-US" dirty="0">
                <a:effectLst>
                  <a:outerShdw blurRad="50800" dist="38100" dir="2700000" algn="tl" rotWithShape="0">
                    <a:prstClr val="black">
                      <a:alpha val="40000"/>
                    </a:prstClr>
                  </a:outerShdw>
                </a:effectLst>
              </a:rPr>
              <a:t>Concerns how security and information integrity can restrict and/or complicate business objectives</a:t>
            </a:r>
          </a:p>
          <a:p>
            <a:pPr lvl="1"/>
            <a:r>
              <a:rPr lang="en-US" dirty="0">
                <a:effectLst>
                  <a:outerShdw blurRad="50800" dist="38100" dir="2700000" algn="tl" rotWithShape="0">
                    <a:prstClr val="black">
                      <a:alpha val="40000"/>
                    </a:prstClr>
                  </a:outerShdw>
                </a:effectLst>
              </a:rPr>
              <a:t>Focus research to support informing state leadership about </a:t>
            </a:r>
          </a:p>
          <a:p>
            <a:pPr lvl="2"/>
            <a:r>
              <a:rPr lang="en-US" dirty="0">
                <a:effectLst>
                  <a:outerShdw blurRad="50800" dist="38100" dir="2700000" algn="tl" rotWithShape="0">
                    <a:prstClr val="black">
                      <a:alpha val="40000"/>
                    </a:prstClr>
                  </a:outerShdw>
                </a:effectLst>
              </a:rPr>
              <a:t>Tools and guidance to assess, classify, and respond to transportation system cybersecurity risks </a:t>
            </a:r>
          </a:p>
          <a:p>
            <a:pPr lvl="2"/>
            <a:r>
              <a:rPr lang="en-US" dirty="0">
                <a:effectLst>
                  <a:outerShdw blurRad="50800" dist="38100" dir="2700000" algn="tl" rotWithShape="0">
                    <a:prstClr val="black">
                      <a:alpha val="40000"/>
                    </a:prstClr>
                  </a:outerShdw>
                </a:effectLst>
              </a:rPr>
              <a:t>Prevention of incidents affecting OT, what to do when incidents occur and how to recover</a:t>
            </a:r>
          </a:p>
          <a:p>
            <a:pPr lvl="2"/>
            <a:r>
              <a:rPr lang="en-US" dirty="0">
                <a:effectLst>
                  <a:outerShdw blurRad="50800" dist="38100" dir="2700000" algn="tl" rotWithShape="0">
                    <a:prstClr val="black">
                      <a:alpha val="40000"/>
                    </a:prstClr>
                  </a:outerShdw>
                </a:effectLst>
              </a:rPr>
              <a:t>Balance between information access and protection</a:t>
            </a:r>
          </a:p>
          <a:p>
            <a:pPr lvl="2"/>
            <a:r>
              <a:rPr lang="en-US" dirty="0">
                <a:effectLst>
                  <a:outerShdw blurRad="50800" dist="38100" dir="2700000" algn="tl" rotWithShape="0">
                    <a:prstClr val="black">
                      <a:alpha val="40000"/>
                    </a:prstClr>
                  </a:outerShdw>
                </a:effectLst>
              </a:rPr>
              <a:t>Tradeoffs between the </a:t>
            </a:r>
            <a:r>
              <a:rPr lang="en-US" i="1" dirty="0">
                <a:effectLst>
                  <a:outerShdw blurRad="50800" dist="38100" dir="2700000" algn="tl" rotWithShape="0">
                    <a:prstClr val="black">
                      <a:alpha val="40000"/>
                    </a:prstClr>
                  </a:outerShdw>
                </a:effectLst>
              </a:rPr>
              <a:t>risks</a:t>
            </a:r>
            <a:r>
              <a:rPr lang="en-US" dirty="0">
                <a:effectLst>
                  <a:outerShdw blurRad="50800" dist="38100" dir="2700000" algn="tl" rotWithShape="0">
                    <a:prstClr val="black">
                      <a:alpha val="40000"/>
                    </a:prstClr>
                  </a:outerShdw>
                </a:effectLst>
              </a:rPr>
              <a:t> associated with information security and the </a:t>
            </a:r>
            <a:r>
              <a:rPr lang="en-US" i="1" dirty="0">
                <a:effectLst>
                  <a:outerShdw blurRad="50800" dist="38100" dir="2700000" algn="tl" rotWithShape="0">
                    <a:prstClr val="black">
                      <a:alpha val="40000"/>
                    </a:prstClr>
                  </a:outerShdw>
                </a:effectLst>
              </a:rPr>
              <a:t>needs</a:t>
            </a:r>
            <a:r>
              <a:rPr lang="en-US" dirty="0">
                <a:effectLst>
                  <a:outerShdw blurRad="50800" dist="38100" dir="2700000" algn="tl" rotWithShape="0">
                    <a:prstClr val="black">
                      <a:alpha val="40000"/>
                    </a:prstClr>
                  </a:outerShdw>
                </a:effectLst>
              </a:rPr>
              <a:t> for information sharing as it related to the OT environments</a:t>
            </a:r>
          </a:p>
          <a:p>
            <a:pPr lvl="2"/>
            <a:endParaRPr lang="en-US" dirty="0">
              <a:effectLst>
                <a:outerShdw blurRad="50800" dist="38100" dir="2700000" algn="tl" rotWithShape="0">
                  <a:prstClr val="black">
                    <a:alpha val="40000"/>
                  </a:prstClr>
                </a:outerShdw>
              </a:effectLst>
            </a:endParaRPr>
          </a:p>
          <a:p>
            <a:endParaRPr lang="en-US" dirty="0">
              <a:effectLst>
                <a:outerShdw blurRad="50800" dist="38100" dir="2700000" algn="tl" rotWithShape="0">
                  <a:prstClr val="black">
                    <a:alpha val="40000"/>
                  </a:prstClr>
                </a:outerShdw>
              </a:effectLst>
            </a:endParaRPr>
          </a:p>
        </p:txBody>
      </p:sp>
      <p:sp>
        <p:nvSpPr>
          <p:cNvPr id="4" name="Slide Number Placeholder 3"/>
          <p:cNvSpPr>
            <a:spLocks noGrp="1"/>
          </p:cNvSpPr>
          <p:nvPr>
            <p:ph type="sldNum" sz="quarter" idx="12"/>
          </p:nvPr>
        </p:nvSpPr>
        <p:spPr/>
        <p:txBody>
          <a:bodyPr/>
          <a:lstStyle/>
          <a:p>
            <a:fld id="{511E60E2-5F03-4AD1-8874-AA9ACC93B38D}" type="slidenum">
              <a:rPr lang="en-US" smtClean="0"/>
              <a:t>4</a:t>
            </a:fld>
            <a:endParaRPr lang="en-US" dirty="0"/>
          </a:p>
        </p:txBody>
      </p:sp>
    </p:spTree>
    <p:extLst>
      <p:ext uri="{BB962C8B-B14F-4D97-AF65-F5344CB8AC3E}">
        <p14:creationId xmlns:p14="http://schemas.microsoft.com/office/powerpoint/2010/main" val="394472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Process</a:t>
            </a:r>
          </a:p>
        </p:txBody>
      </p:sp>
      <p:sp>
        <p:nvSpPr>
          <p:cNvPr id="4" name="Slide Number Placeholder 3"/>
          <p:cNvSpPr>
            <a:spLocks noGrp="1"/>
          </p:cNvSpPr>
          <p:nvPr>
            <p:ph type="sldNum" sz="quarter" idx="12"/>
          </p:nvPr>
        </p:nvSpPr>
        <p:spPr/>
        <p:txBody>
          <a:bodyPr/>
          <a:lstStyle/>
          <a:p>
            <a:fld id="{511E60E2-5F03-4AD1-8874-AA9ACC93B38D}" type="slidenum">
              <a:rPr lang="en-US" smtClean="0"/>
              <a:t>5</a:t>
            </a:fld>
            <a:endParaRPr lang="en-US" dirty="0"/>
          </a:p>
        </p:txBody>
      </p:sp>
      <p:graphicFrame>
        <p:nvGraphicFramePr>
          <p:cNvPr id="5" name="Diagram 4">
            <a:extLst>
              <a:ext uri="{FF2B5EF4-FFF2-40B4-BE49-F238E27FC236}">
                <a16:creationId xmlns:a16="http://schemas.microsoft.com/office/drawing/2014/main" id="{07C12FA9-CA29-474D-95B2-EF9DB75959B0}"/>
              </a:ext>
            </a:extLst>
          </p:cNvPr>
          <p:cNvGraphicFramePr/>
          <p:nvPr>
            <p:extLst>
              <p:ext uri="{D42A27DB-BD31-4B8C-83A1-F6EECF244321}">
                <p14:modId xmlns:p14="http://schemas.microsoft.com/office/powerpoint/2010/main" val="2890889238"/>
              </p:ext>
            </p:extLst>
          </p:nvPr>
        </p:nvGraphicFramePr>
        <p:xfrm>
          <a:off x="808441" y="275015"/>
          <a:ext cx="13013517" cy="6656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5431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1108517" cy="901730"/>
          </a:xfrm>
        </p:spPr>
        <p:txBody>
          <a:bodyPr/>
          <a:lstStyle/>
          <a:p>
            <a:r>
              <a:rPr lang="en-US" sz="5400" dirty="0">
                <a:effectLst/>
              </a:rPr>
              <a:t>Program’s Research Approach</a:t>
            </a:r>
            <a:endParaRPr lang="en-US" dirty="0"/>
          </a:p>
        </p:txBody>
      </p:sp>
      <p:sp>
        <p:nvSpPr>
          <p:cNvPr id="3" name="Content Placeholder 2"/>
          <p:cNvSpPr>
            <a:spLocks noGrp="1"/>
          </p:cNvSpPr>
          <p:nvPr>
            <p:ph idx="1"/>
          </p:nvPr>
        </p:nvSpPr>
        <p:spPr>
          <a:xfrm>
            <a:off x="723901" y="1905000"/>
            <a:ext cx="13174979" cy="5441802"/>
          </a:xfrm>
        </p:spPr>
        <p:txBody>
          <a:bodyPr>
            <a:normAutofit/>
          </a:bodyPr>
          <a:lstStyle/>
          <a:p>
            <a:pPr marL="342900" indent="-342900">
              <a:spcBef>
                <a:spcPts val="0"/>
              </a:spcBef>
              <a:spcAft>
                <a:spcPts val="1200"/>
              </a:spcAft>
              <a:buFont typeface="Symbol" charset="2"/>
              <a:buChar char=""/>
            </a:pPr>
            <a:r>
              <a:rPr lang="en-US" sz="3600" dirty="0">
                <a:effectLst>
                  <a:outerShdw blurRad="50800" dist="38100" dir="2700000" algn="tl" rotWithShape="0">
                    <a:prstClr val="black">
                      <a:alpha val="40000"/>
                    </a:prstClr>
                  </a:outerShdw>
                </a:effectLst>
              </a:rPr>
              <a:t>Research Approach broken down into following tasks:</a:t>
            </a:r>
          </a:p>
          <a:p>
            <a:pPr marL="1077612" lvl="1" indent="-342900">
              <a:spcBef>
                <a:spcPts val="0"/>
              </a:spcBef>
              <a:spcAft>
                <a:spcPts val="1200"/>
              </a:spcAft>
              <a:buFont typeface="Symbol" charset="2"/>
              <a:buChar char=""/>
            </a:pPr>
            <a:r>
              <a:rPr lang="en-US" sz="2400" dirty="0">
                <a:effectLst>
                  <a:outerShdw blurRad="50800" dist="38100" dir="2700000" algn="tl" rotWithShape="0">
                    <a:prstClr val="black">
                      <a:alpha val="40000"/>
                    </a:prstClr>
                  </a:outerShdw>
                </a:effectLst>
              </a:rPr>
              <a:t>Task 1: Identify and Summarize State Transportation Agencies’ Cybersecurity Initiatives </a:t>
            </a:r>
          </a:p>
          <a:p>
            <a:pPr marL="1077612" lvl="1" indent="-342900">
              <a:spcBef>
                <a:spcPts val="0"/>
              </a:spcBef>
              <a:spcAft>
                <a:spcPts val="1200"/>
              </a:spcAft>
              <a:buFont typeface="Symbol" charset="2"/>
              <a:buChar char=""/>
            </a:pPr>
            <a:r>
              <a:rPr lang="en-US" sz="2400" dirty="0">
                <a:effectLst>
                  <a:outerShdw blurRad="50800" dist="38100" dir="2700000" algn="tl" rotWithShape="0">
                    <a:prstClr val="black">
                      <a:alpha val="40000"/>
                    </a:prstClr>
                  </a:outerShdw>
                </a:effectLst>
              </a:rPr>
              <a:t>Task 2: Conduct a Review of Relevant Cybersecurity Literature </a:t>
            </a:r>
          </a:p>
          <a:p>
            <a:pPr marL="1077612" lvl="1" indent="-342900">
              <a:spcBef>
                <a:spcPts val="0"/>
              </a:spcBef>
              <a:spcAft>
                <a:spcPts val="1200"/>
              </a:spcAft>
              <a:buFont typeface="Symbol" charset="2"/>
              <a:buChar char=""/>
            </a:pPr>
            <a:r>
              <a:rPr lang="en-US" sz="2400" dirty="0">
                <a:effectLst>
                  <a:outerShdw blurRad="50800" dist="38100" dir="2700000" algn="tl" rotWithShape="0">
                    <a:prstClr val="black">
                      <a:alpha val="40000"/>
                    </a:prstClr>
                  </a:outerShdw>
                </a:effectLst>
              </a:rPr>
              <a:t>Task 3: Identify Transportation Technology and Cybersecurity Subject Matter Experts (SMEs) </a:t>
            </a:r>
          </a:p>
          <a:p>
            <a:pPr marL="1077612" lvl="1" indent="-342900">
              <a:spcBef>
                <a:spcPts val="0"/>
              </a:spcBef>
              <a:spcAft>
                <a:spcPts val="1200"/>
              </a:spcAft>
              <a:buFont typeface="Symbol" charset="2"/>
              <a:buChar char=""/>
            </a:pPr>
            <a:r>
              <a:rPr lang="en-US" sz="2400" dirty="0">
                <a:effectLst>
                  <a:outerShdw blurRad="50800" dist="38100" dir="2700000" algn="tl" rotWithShape="0">
                    <a:prstClr val="black">
                      <a:alpha val="40000"/>
                    </a:prstClr>
                  </a:outerShdw>
                </a:effectLst>
              </a:rPr>
              <a:t>Task 4: Prepare Interim Reporting</a:t>
            </a:r>
          </a:p>
          <a:p>
            <a:pPr marL="1077612" lvl="1" indent="-342900">
              <a:spcBef>
                <a:spcPts val="0"/>
              </a:spcBef>
              <a:spcAft>
                <a:spcPts val="1200"/>
              </a:spcAft>
              <a:buFont typeface="Symbol" charset="2"/>
              <a:buChar char=""/>
            </a:pPr>
            <a:r>
              <a:rPr lang="en-US" sz="2400" dirty="0">
                <a:effectLst>
                  <a:outerShdw blurRad="50800" dist="38100" dir="2700000" algn="tl" rotWithShape="0">
                    <a:prstClr val="black">
                      <a:alpha val="40000"/>
                    </a:prstClr>
                  </a:outerShdw>
                </a:effectLst>
              </a:rPr>
              <a:t>Task 5: Develop Guidance and Transportation Cyber Risk Framework </a:t>
            </a:r>
          </a:p>
          <a:p>
            <a:pPr marL="1077612" lvl="1" indent="-342900">
              <a:spcBef>
                <a:spcPts val="0"/>
              </a:spcBef>
              <a:spcAft>
                <a:spcPts val="1200"/>
              </a:spcAft>
              <a:buFont typeface="Symbol" charset="2"/>
              <a:buChar char=""/>
            </a:pPr>
            <a:r>
              <a:rPr lang="en-US" sz="2400" dirty="0">
                <a:effectLst>
                  <a:outerShdw blurRad="50800" dist="38100" dir="2700000" algn="tl" rotWithShape="0">
                    <a:prstClr val="black">
                      <a:alpha val="40000"/>
                    </a:prstClr>
                  </a:outerShdw>
                </a:effectLst>
              </a:rPr>
              <a:t>Task 6: Develop Draft Project Summary Report </a:t>
            </a:r>
          </a:p>
          <a:p>
            <a:pPr marL="1077612" lvl="1" indent="-342900">
              <a:spcBef>
                <a:spcPts val="0"/>
              </a:spcBef>
              <a:spcAft>
                <a:spcPts val="1200"/>
              </a:spcAft>
              <a:buFont typeface="Symbol" charset="2"/>
              <a:buChar char=""/>
            </a:pPr>
            <a:r>
              <a:rPr lang="en-US" sz="2400" dirty="0">
                <a:effectLst>
                  <a:outerShdw blurRad="50800" dist="38100" dir="2700000" algn="tl" rotWithShape="0">
                    <a:prstClr val="black">
                      <a:alpha val="40000"/>
                    </a:prstClr>
                  </a:outerShdw>
                </a:effectLst>
              </a:rPr>
              <a:t>Task 7: Finalize Project Summary Report</a:t>
            </a:r>
          </a:p>
          <a:p>
            <a:pPr marL="1077612" lvl="1" indent="-342900">
              <a:spcBef>
                <a:spcPts val="0"/>
              </a:spcBef>
              <a:spcAft>
                <a:spcPts val="1200"/>
              </a:spcAft>
              <a:buFont typeface="Symbol" charset="2"/>
              <a:buChar char=""/>
            </a:pPr>
            <a:endParaRPr lang="en-US" sz="3300" dirty="0">
              <a:effectLst>
                <a:outerShdw blurRad="50800" dist="38100" dir="2700000" algn="tl" rotWithShape="0">
                  <a:prstClr val="black">
                    <a:alpha val="40000"/>
                  </a:prstClr>
                </a:outerShdw>
              </a:effectLst>
            </a:endParaRPr>
          </a:p>
          <a:p>
            <a:pPr marL="342900" indent="-342900">
              <a:spcBef>
                <a:spcPts val="0"/>
              </a:spcBef>
              <a:spcAft>
                <a:spcPts val="1200"/>
              </a:spcAft>
              <a:buFont typeface="Symbol" charset="2"/>
              <a:buChar char=""/>
            </a:pPr>
            <a:endParaRPr lang="en-US" sz="3600" dirty="0">
              <a:effectLst>
                <a:outerShdw blurRad="50800" dist="38100" dir="2700000" algn="tl" rotWithShape="0">
                  <a:prstClr val="black">
                    <a:alpha val="40000"/>
                  </a:prstClr>
                </a:outerShdw>
              </a:effectLst>
            </a:endParaRPr>
          </a:p>
          <a:p>
            <a:pPr marL="342900" indent="-342900">
              <a:spcBef>
                <a:spcPts val="0"/>
              </a:spcBef>
              <a:spcAft>
                <a:spcPts val="1200"/>
              </a:spcAft>
              <a:buFont typeface="Symbol" charset="2"/>
              <a:buChar char=""/>
            </a:pPr>
            <a:endParaRPr lang="en-US" sz="3600" dirty="0">
              <a:effectLst>
                <a:outerShdw blurRad="50800" dist="38100" dir="2700000" algn="tl" rotWithShape="0">
                  <a:prstClr val="black">
                    <a:alpha val="40000"/>
                  </a:prstClr>
                </a:outerShdw>
              </a:effectLst>
            </a:endParaRPr>
          </a:p>
          <a:p>
            <a:endParaRPr lang="en-US" dirty="0">
              <a:effectLst>
                <a:outerShdw blurRad="50800" dist="38100" dir="2700000" algn="tl" rotWithShape="0">
                  <a:prstClr val="black">
                    <a:alpha val="40000"/>
                  </a:prstClr>
                </a:outerShdw>
              </a:effectLst>
            </a:endParaRPr>
          </a:p>
        </p:txBody>
      </p:sp>
      <p:sp>
        <p:nvSpPr>
          <p:cNvPr id="4" name="Slide Number Placeholder 3"/>
          <p:cNvSpPr>
            <a:spLocks noGrp="1"/>
          </p:cNvSpPr>
          <p:nvPr>
            <p:ph type="sldNum" sz="quarter" idx="12"/>
          </p:nvPr>
        </p:nvSpPr>
        <p:spPr/>
        <p:txBody>
          <a:bodyPr/>
          <a:lstStyle/>
          <a:p>
            <a:fld id="{511E60E2-5F03-4AD1-8874-AA9ACC93B38D}" type="slidenum">
              <a:rPr lang="en-US" smtClean="0"/>
              <a:t>6</a:t>
            </a:fld>
            <a:endParaRPr lang="en-US" dirty="0"/>
          </a:p>
        </p:txBody>
      </p:sp>
    </p:spTree>
    <p:extLst>
      <p:ext uri="{BB962C8B-B14F-4D97-AF65-F5344CB8AC3E}">
        <p14:creationId xmlns:p14="http://schemas.microsoft.com/office/powerpoint/2010/main" val="1590970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083" y="32590"/>
            <a:ext cx="13898880" cy="2024810"/>
          </a:xfrm>
        </p:spPr>
        <p:txBody>
          <a:bodyPr>
            <a:noAutofit/>
          </a:bodyPr>
          <a:lstStyle/>
          <a:p>
            <a:r>
              <a:rPr lang="en-US" sz="4000" dirty="0"/>
              <a:t>Task 1 </a:t>
            </a:r>
            <a:r>
              <a:rPr lang="mr-IN" sz="4000" dirty="0"/>
              <a:t>–</a:t>
            </a:r>
            <a:r>
              <a:rPr lang="en-US" sz="4000" dirty="0"/>
              <a:t> Identify and Summarize State Transportation Agencies’ Cybersecurity Initiatives </a:t>
            </a:r>
            <a:br>
              <a:rPr lang="en-US" sz="4000" dirty="0"/>
            </a:br>
            <a:endParaRPr lang="en-US" sz="4000" dirty="0"/>
          </a:p>
        </p:txBody>
      </p:sp>
      <p:sp>
        <p:nvSpPr>
          <p:cNvPr id="4" name="Slide Number Placeholder 3"/>
          <p:cNvSpPr>
            <a:spLocks noGrp="1"/>
          </p:cNvSpPr>
          <p:nvPr>
            <p:ph type="sldNum" sz="quarter" idx="12"/>
          </p:nvPr>
        </p:nvSpPr>
        <p:spPr/>
        <p:txBody>
          <a:bodyPr/>
          <a:lstStyle/>
          <a:p>
            <a:fld id="{511E60E2-5F03-4AD1-8874-AA9ACC93B38D}" type="slidenum">
              <a:rPr lang="en-US" smtClean="0"/>
              <a:t>7</a:t>
            </a:fld>
            <a:endParaRPr lang="en-US" dirty="0"/>
          </a:p>
        </p:txBody>
      </p:sp>
      <p:sp>
        <p:nvSpPr>
          <p:cNvPr id="5" name="Content Placeholder 4">
            <a:extLst>
              <a:ext uri="{FF2B5EF4-FFF2-40B4-BE49-F238E27FC236}">
                <a16:creationId xmlns:a16="http://schemas.microsoft.com/office/drawing/2014/main" id="{695A1716-0206-48FB-A50C-BCD91A4B862A}"/>
              </a:ext>
            </a:extLst>
          </p:cNvPr>
          <p:cNvSpPr>
            <a:spLocks noGrp="1"/>
          </p:cNvSpPr>
          <p:nvPr>
            <p:ph idx="1"/>
          </p:nvPr>
        </p:nvSpPr>
        <p:spPr>
          <a:xfrm>
            <a:off x="723901" y="1371600"/>
            <a:ext cx="10096499" cy="6171506"/>
          </a:xfrm>
        </p:spPr>
        <p:txBody>
          <a:bodyPr>
            <a:noAutofit/>
          </a:bodyPr>
          <a:lstStyle/>
          <a:p>
            <a:pPr marL="326539" lvl="1" indent="-326539">
              <a:lnSpc>
                <a:spcPct val="100000"/>
              </a:lnSpc>
              <a:spcBef>
                <a:spcPts val="0"/>
              </a:spcBef>
              <a:spcAft>
                <a:spcPts val="1200"/>
              </a:spcAft>
              <a:buFont typeface="Wingdings" panose="05000000000000000000" pitchFamily="2" charset="2"/>
              <a:buChar char="§"/>
            </a:pPr>
            <a:r>
              <a:rPr lang="en-US" sz="2400" dirty="0"/>
              <a:t>Goal: </a:t>
            </a:r>
          </a:p>
          <a:p>
            <a:pPr marL="352425" lvl="1" indent="0">
              <a:lnSpc>
                <a:spcPct val="100000"/>
              </a:lnSpc>
              <a:spcBef>
                <a:spcPts val="0"/>
              </a:spcBef>
              <a:spcAft>
                <a:spcPts val="1200"/>
              </a:spcAft>
              <a:buNone/>
            </a:pPr>
            <a:r>
              <a:rPr lang="en-US" sz="2400" dirty="0"/>
              <a:t>Review of previously administered surveys for information and insights into the current state-of-practice (SOP) of state transportation agencies, with emphasis on:</a:t>
            </a:r>
          </a:p>
          <a:p>
            <a:pPr marL="811812" lvl="2" indent="-326539">
              <a:lnSpc>
                <a:spcPct val="100000"/>
              </a:lnSpc>
              <a:spcBef>
                <a:spcPts val="0"/>
              </a:spcBef>
              <a:spcAft>
                <a:spcPts val="1200"/>
              </a:spcAft>
              <a:buFont typeface="Wingdings" panose="05000000000000000000" pitchFamily="2" charset="2"/>
              <a:buChar char="§"/>
            </a:pPr>
            <a:r>
              <a:rPr lang="en-US" sz="2400" dirty="0"/>
              <a:t>Cybersecurity initiatives</a:t>
            </a:r>
          </a:p>
          <a:p>
            <a:pPr marL="811812" lvl="2" indent="-326539">
              <a:lnSpc>
                <a:spcPct val="100000"/>
              </a:lnSpc>
              <a:spcBef>
                <a:spcPts val="0"/>
              </a:spcBef>
              <a:spcAft>
                <a:spcPts val="1200"/>
              </a:spcAft>
              <a:buFont typeface="Wingdings" panose="05000000000000000000" pitchFamily="2" charset="2"/>
              <a:buChar char="§"/>
            </a:pPr>
            <a:r>
              <a:rPr lang="en-US" sz="2400" dirty="0"/>
              <a:t>How cybersecurity initiatives address OT-related needs</a:t>
            </a:r>
          </a:p>
          <a:p>
            <a:pPr marL="811812" lvl="2" indent="-326539">
              <a:lnSpc>
                <a:spcPct val="100000"/>
              </a:lnSpc>
              <a:spcBef>
                <a:spcPts val="0"/>
              </a:spcBef>
              <a:spcAft>
                <a:spcPts val="1200"/>
              </a:spcAft>
              <a:buFont typeface="Wingdings" panose="05000000000000000000" pitchFamily="2" charset="2"/>
              <a:buChar char="§"/>
            </a:pPr>
            <a:r>
              <a:rPr lang="en-US" sz="2400" dirty="0"/>
              <a:t>If necessary, develop new survey/interview instruments to interview state agencies </a:t>
            </a:r>
          </a:p>
          <a:p>
            <a:pPr>
              <a:spcBef>
                <a:spcPts val="0"/>
              </a:spcBef>
              <a:spcAft>
                <a:spcPts val="1200"/>
              </a:spcAft>
            </a:pPr>
            <a:r>
              <a:rPr lang="en-US" sz="2400" dirty="0"/>
              <a:t>Process:</a:t>
            </a:r>
          </a:p>
          <a:p>
            <a:pPr marL="860425" lvl="1" indent="-508000">
              <a:lnSpc>
                <a:spcPct val="100000"/>
              </a:lnSpc>
              <a:spcBef>
                <a:spcPts val="0"/>
              </a:spcBef>
              <a:spcAft>
                <a:spcPts val="1200"/>
              </a:spcAft>
              <a:buFont typeface="+mj-lt"/>
              <a:buAutoNum type="arabicPeriod"/>
            </a:pPr>
            <a:r>
              <a:rPr lang="en-US" sz="2400" dirty="0"/>
              <a:t>Conducted outreach engaging leadership and management of state DOTs and other transportation agencies to assess their SOP of cybersecurity initiatives</a:t>
            </a:r>
          </a:p>
          <a:p>
            <a:pPr marL="860425" lvl="1" indent="-508000">
              <a:lnSpc>
                <a:spcPct val="100000"/>
              </a:lnSpc>
              <a:spcBef>
                <a:spcPts val="0"/>
              </a:spcBef>
              <a:spcAft>
                <a:spcPts val="1200"/>
              </a:spcAft>
              <a:buFont typeface="+mj-lt"/>
              <a:buAutoNum type="arabicPeriod"/>
            </a:pPr>
            <a:r>
              <a:rPr lang="en-US" sz="2400" dirty="0"/>
              <a:t>Summarized interview findings into report</a:t>
            </a:r>
          </a:p>
        </p:txBody>
      </p:sp>
      <p:pic>
        <p:nvPicPr>
          <p:cNvPr id="3" name="Picture 2">
            <a:extLst>
              <a:ext uri="{FF2B5EF4-FFF2-40B4-BE49-F238E27FC236}">
                <a16:creationId xmlns:a16="http://schemas.microsoft.com/office/drawing/2014/main" id="{37C2AE43-E4B2-865E-DA44-4632D89EEBE2}"/>
              </a:ext>
            </a:extLst>
          </p:cNvPr>
          <p:cNvPicPr>
            <a:picLocks noChangeAspect="1"/>
          </p:cNvPicPr>
          <p:nvPr/>
        </p:nvPicPr>
        <p:blipFill>
          <a:blip r:embed="rId2"/>
          <a:stretch>
            <a:fillRect/>
          </a:stretch>
        </p:blipFill>
        <p:spPr>
          <a:xfrm>
            <a:off x="10796587" y="2498744"/>
            <a:ext cx="3269442" cy="43592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1150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083" y="32590"/>
            <a:ext cx="13898880" cy="2024810"/>
          </a:xfrm>
        </p:spPr>
        <p:txBody>
          <a:bodyPr>
            <a:noAutofit/>
          </a:bodyPr>
          <a:lstStyle/>
          <a:p>
            <a:r>
              <a:rPr lang="en-US" sz="4000" dirty="0"/>
              <a:t>Task 1 </a:t>
            </a:r>
            <a:r>
              <a:rPr lang="mr-IN" sz="4000" dirty="0"/>
              <a:t>–</a:t>
            </a:r>
            <a:r>
              <a:rPr lang="en-US" sz="4000" dirty="0"/>
              <a:t> Identify and Summarize State Transportation Agencies’ Cybersecurity Initiatives </a:t>
            </a:r>
            <a:br>
              <a:rPr lang="en-US" sz="4000" dirty="0"/>
            </a:br>
            <a:endParaRPr lang="en-US" sz="4000" dirty="0"/>
          </a:p>
        </p:txBody>
      </p:sp>
      <p:sp>
        <p:nvSpPr>
          <p:cNvPr id="4" name="Slide Number Placeholder 3"/>
          <p:cNvSpPr>
            <a:spLocks noGrp="1"/>
          </p:cNvSpPr>
          <p:nvPr>
            <p:ph type="sldNum" sz="quarter" idx="12"/>
          </p:nvPr>
        </p:nvSpPr>
        <p:spPr/>
        <p:txBody>
          <a:bodyPr/>
          <a:lstStyle/>
          <a:p>
            <a:fld id="{511E60E2-5F03-4AD1-8874-AA9ACC93B38D}" type="slidenum">
              <a:rPr lang="en-US" smtClean="0"/>
              <a:t>8</a:t>
            </a:fld>
            <a:endParaRPr lang="en-US" dirty="0"/>
          </a:p>
        </p:txBody>
      </p:sp>
      <p:sp>
        <p:nvSpPr>
          <p:cNvPr id="5" name="Content Placeholder 4">
            <a:extLst>
              <a:ext uri="{FF2B5EF4-FFF2-40B4-BE49-F238E27FC236}">
                <a16:creationId xmlns:a16="http://schemas.microsoft.com/office/drawing/2014/main" id="{695A1716-0206-48FB-A50C-BCD91A4B862A}"/>
              </a:ext>
            </a:extLst>
          </p:cNvPr>
          <p:cNvSpPr>
            <a:spLocks noGrp="1"/>
          </p:cNvSpPr>
          <p:nvPr>
            <p:ph idx="1"/>
          </p:nvPr>
        </p:nvSpPr>
        <p:spPr>
          <a:xfrm>
            <a:off x="723901" y="1600200"/>
            <a:ext cx="6591299" cy="3962400"/>
          </a:xfrm>
        </p:spPr>
        <p:txBody>
          <a:bodyPr>
            <a:normAutofit fontScale="47500" lnSpcReduction="20000"/>
          </a:bodyPr>
          <a:lstStyle/>
          <a:p>
            <a:pPr>
              <a:lnSpc>
                <a:spcPct val="120000"/>
              </a:lnSpc>
              <a:spcBef>
                <a:spcPts val="0"/>
              </a:spcBef>
              <a:spcAft>
                <a:spcPts val="1800"/>
              </a:spcAft>
            </a:pPr>
            <a:r>
              <a:rPr lang="en-US" sz="5400" dirty="0"/>
              <a:t>Report Highlights:</a:t>
            </a:r>
          </a:p>
          <a:p>
            <a:pPr lvl="1">
              <a:lnSpc>
                <a:spcPct val="120000"/>
              </a:lnSpc>
              <a:spcBef>
                <a:spcPts val="0"/>
              </a:spcBef>
              <a:spcAft>
                <a:spcPts val="1800"/>
              </a:spcAft>
            </a:pPr>
            <a:r>
              <a:rPr lang="en-US" sz="5100" dirty="0"/>
              <a:t>Current awareness about cybersecurity initiatives and management strategies used by state transportation agencies.</a:t>
            </a:r>
          </a:p>
          <a:p>
            <a:pPr lvl="1">
              <a:lnSpc>
                <a:spcPct val="120000"/>
              </a:lnSpc>
              <a:spcBef>
                <a:spcPts val="0"/>
              </a:spcBef>
              <a:spcAft>
                <a:spcPts val="1800"/>
              </a:spcAft>
            </a:pPr>
            <a:r>
              <a:rPr lang="en-US" sz="5100" dirty="0"/>
              <a:t>How these initiatives address real operations’ and technologies’ needs with respect to barriers, opportunities, lessons learned, and successful practices.</a:t>
            </a:r>
            <a:endParaRPr lang="en-US" dirty="0"/>
          </a:p>
          <a:p>
            <a:pPr lvl="1">
              <a:lnSpc>
                <a:spcPct val="120000"/>
              </a:lnSpc>
              <a:spcBef>
                <a:spcPts val="0"/>
              </a:spcBef>
              <a:spcAft>
                <a:spcPts val="1800"/>
              </a:spcAft>
            </a:pPr>
            <a:endParaRPr lang="en-US" dirty="0"/>
          </a:p>
        </p:txBody>
      </p:sp>
      <p:pic>
        <p:nvPicPr>
          <p:cNvPr id="6" name="Picture 5" descr="A close up of a sign&#10;&#10;Description automatically generated">
            <a:extLst>
              <a:ext uri="{FF2B5EF4-FFF2-40B4-BE49-F238E27FC236}">
                <a16:creationId xmlns:a16="http://schemas.microsoft.com/office/drawing/2014/main" id="{DD0CB506-08D6-8E4E-8745-E72F980D2557}"/>
              </a:ext>
            </a:extLst>
          </p:cNvPr>
          <p:cNvPicPr/>
          <p:nvPr/>
        </p:nvPicPr>
        <p:blipFill>
          <a:blip r:embed="rId2"/>
          <a:stretch>
            <a:fillRect/>
          </a:stretch>
        </p:blipFill>
        <p:spPr>
          <a:xfrm>
            <a:off x="381000" y="5263257"/>
            <a:ext cx="7772400" cy="1866952"/>
          </a:xfrm>
          <a:prstGeom prst="rect">
            <a:avLst/>
          </a:prstGeom>
        </p:spPr>
      </p:pic>
      <p:sp>
        <p:nvSpPr>
          <p:cNvPr id="7" name="Content Placeholder 4">
            <a:extLst>
              <a:ext uri="{FF2B5EF4-FFF2-40B4-BE49-F238E27FC236}">
                <a16:creationId xmlns:a16="http://schemas.microsoft.com/office/drawing/2014/main" id="{36FD61A2-CA07-2E40-8B13-9BCA197A5A47}"/>
              </a:ext>
            </a:extLst>
          </p:cNvPr>
          <p:cNvSpPr txBox="1">
            <a:spLocks/>
          </p:cNvSpPr>
          <p:nvPr/>
        </p:nvSpPr>
        <p:spPr>
          <a:xfrm>
            <a:off x="7505701" y="1600199"/>
            <a:ext cx="6591299" cy="5869479"/>
          </a:xfrm>
          <a:prstGeom prst="rect">
            <a:avLst/>
          </a:prstGeom>
        </p:spPr>
        <p:txBody>
          <a:bodyPr vert="horz" lIns="130615" tIns="65308" rIns="130615" bIns="65308" rtlCol="0">
            <a:normAutofit fontScale="32500" lnSpcReduction="20000"/>
          </a:bodyPr>
          <a:lstStyle>
            <a:lvl1pPr marL="326539" indent="-326539" algn="l" defTabSz="1306155" rtl="0" eaLnBrk="1" latinLnBrk="0" hangingPunct="1">
              <a:spcBef>
                <a:spcPct val="20000"/>
              </a:spcBef>
              <a:buFont typeface="Wingdings" panose="05000000000000000000" pitchFamily="2" charset="2"/>
              <a:buChar char="§"/>
              <a:defRPr sz="3400" b="0" kern="1200" baseline="0">
                <a:solidFill>
                  <a:schemeClr val="bg1"/>
                </a:solidFill>
                <a:effectLst>
                  <a:outerShdw blurRad="38100" dist="38100" dir="2700000" algn="tl">
                    <a:srgbClr val="000000">
                      <a:alpha val="43137"/>
                    </a:srgbClr>
                  </a:outerShdw>
                </a:effectLst>
                <a:latin typeface="Gill Sans MT" panose="020B0502020104020203" pitchFamily="34" charset="0"/>
                <a:ea typeface="+mn-ea"/>
                <a:cs typeface="+mn-cs"/>
              </a:defRPr>
            </a:lvl1pPr>
            <a:lvl2pPr marL="1061251" indent="-408174" algn="l" defTabSz="1306155" rtl="0" eaLnBrk="1" latinLnBrk="0" hangingPunct="1">
              <a:lnSpc>
                <a:spcPts val="3714"/>
              </a:lnSpc>
              <a:spcBef>
                <a:spcPct val="20000"/>
              </a:spcBef>
              <a:buFont typeface="Arial" panose="020B0604020202020204" pitchFamily="34" charset="0"/>
              <a:buChar char="–"/>
              <a:defRPr sz="3100" kern="1200" baseline="0">
                <a:solidFill>
                  <a:schemeClr val="bg1"/>
                </a:solidFill>
                <a:effectLst>
                  <a:outerShdw blurRad="38100" dist="38100" dir="2700000" algn="tl">
                    <a:srgbClr val="000000">
                      <a:alpha val="43137"/>
                    </a:srgbClr>
                  </a:outerShdw>
                </a:effectLst>
                <a:latin typeface="Gill Sans MT" panose="020B0502020104020203" pitchFamily="34" charset="0"/>
                <a:ea typeface="+mn-ea"/>
                <a:cs typeface="+mn-cs"/>
              </a:defRPr>
            </a:lvl2pPr>
            <a:lvl3pPr marL="1546524" indent="-240369" algn="l" defTabSz="1306155" rtl="0" eaLnBrk="1" latinLnBrk="0" hangingPunct="1">
              <a:lnSpc>
                <a:spcPts val="3143"/>
              </a:lnSpc>
              <a:spcBef>
                <a:spcPct val="20000"/>
              </a:spcBef>
              <a:buFont typeface="Arial" panose="020B0604020202020204" pitchFamily="34" charset="0"/>
              <a:buChar char="•"/>
              <a:defRPr sz="2900" kern="1200" baseline="0">
                <a:solidFill>
                  <a:schemeClr val="bg1"/>
                </a:solidFill>
                <a:effectLst>
                  <a:outerShdw blurRad="38100" dist="38100" dir="2700000" algn="tl">
                    <a:srgbClr val="000000">
                      <a:alpha val="43137"/>
                    </a:srgbClr>
                  </a:outerShdw>
                </a:effectLst>
                <a:latin typeface="Gill Sans MT" panose="020B0502020104020203" pitchFamily="34" charset="0"/>
                <a:ea typeface="+mn-ea"/>
                <a:cs typeface="+mn-cs"/>
              </a:defRPr>
            </a:lvl3pPr>
            <a:lvl4pPr marL="2285771"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849"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1926"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003"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082"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160"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a:lnSpc>
                <a:spcPct val="120000"/>
              </a:lnSpc>
              <a:spcBef>
                <a:spcPts val="0"/>
              </a:spcBef>
              <a:spcAft>
                <a:spcPts val="1800"/>
              </a:spcAft>
            </a:pPr>
            <a:r>
              <a:rPr lang="en-US" sz="6400" dirty="0"/>
              <a:t>Interviewed 14 state transportation agency representatives and reviewed publicly available information, finding:</a:t>
            </a:r>
          </a:p>
          <a:p>
            <a:pPr lvl="1">
              <a:lnSpc>
                <a:spcPct val="120000"/>
              </a:lnSpc>
              <a:spcBef>
                <a:spcPts val="0"/>
              </a:spcBef>
              <a:spcAft>
                <a:spcPts val="1800"/>
              </a:spcAft>
            </a:pPr>
            <a:r>
              <a:rPr lang="en-US" sz="6400" dirty="0">
                <a:effectLst/>
              </a:rPr>
              <a:t>Common theme - securing systems as more devices that were previously unnetworked are connected to the larger enterprise network.</a:t>
            </a:r>
          </a:p>
          <a:p>
            <a:pPr lvl="1">
              <a:lnSpc>
                <a:spcPct val="120000"/>
              </a:lnSpc>
              <a:spcBef>
                <a:spcPts val="0"/>
              </a:spcBef>
              <a:spcAft>
                <a:spcPts val="1800"/>
              </a:spcAft>
            </a:pPr>
            <a:r>
              <a:rPr lang="en-US" sz="6400" dirty="0">
                <a:effectLst/>
              </a:rPr>
              <a:t>Many had not applied IT initiatives to OT, and if they had, were doing so in a reactive manner.</a:t>
            </a:r>
          </a:p>
          <a:p>
            <a:pPr lvl="1">
              <a:lnSpc>
                <a:spcPct val="120000"/>
              </a:lnSpc>
              <a:spcBef>
                <a:spcPts val="0"/>
              </a:spcBef>
              <a:spcAft>
                <a:spcPts val="1800"/>
              </a:spcAft>
            </a:pPr>
            <a:r>
              <a:rPr lang="en-US" sz="6400" dirty="0">
                <a:effectLst/>
              </a:rPr>
              <a:t>No method for quantifying risk associated with a device, and thus cannot make proactive initiatives based on risk understanding. </a:t>
            </a:r>
          </a:p>
          <a:p>
            <a:pPr lvl="1">
              <a:lnSpc>
                <a:spcPct val="120000"/>
              </a:lnSpc>
              <a:spcBef>
                <a:spcPts val="0"/>
              </a:spcBef>
              <a:spcAft>
                <a:spcPts val="1800"/>
              </a:spcAft>
            </a:pPr>
            <a:r>
              <a:rPr lang="en-US" sz="6400" dirty="0">
                <a:effectLst/>
              </a:rPr>
              <a:t>Lessons learned and successful practices across DOTs - many have had successes based on the implementation of cybersecurity initiatives. </a:t>
            </a:r>
          </a:p>
          <a:p>
            <a:pPr>
              <a:lnSpc>
                <a:spcPct val="120000"/>
              </a:lnSpc>
              <a:spcBef>
                <a:spcPts val="0"/>
              </a:spcBef>
              <a:spcAft>
                <a:spcPts val="1800"/>
              </a:spcAft>
            </a:pPr>
            <a:endParaRPr lang="en-US" sz="5300" dirty="0"/>
          </a:p>
          <a:p>
            <a:pPr>
              <a:lnSpc>
                <a:spcPct val="120000"/>
              </a:lnSpc>
              <a:spcBef>
                <a:spcPts val="0"/>
              </a:spcBef>
              <a:spcAft>
                <a:spcPts val="1800"/>
              </a:spcAft>
            </a:pPr>
            <a:endParaRPr lang="en-US" sz="5100" dirty="0"/>
          </a:p>
          <a:p>
            <a:pPr lvl="2">
              <a:lnSpc>
                <a:spcPct val="120000"/>
              </a:lnSpc>
              <a:spcBef>
                <a:spcPts val="0"/>
              </a:spcBef>
              <a:spcAft>
                <a:spcPts val="1800"/>
              </a:spcAft>
            </a:pPr>
            <a:endParaRPr lang="en-US" dirty="0"/>
          </a:p>
          <a:p>
            <a:pPr marL="0" indent="0">
              <a:lnSpc>
                <a:spcPct val="120000"/>
              </a:lnSpc>
              <a:spcBef>
                <a:spcPts val="0"/>
              </a:spcBef>
              <a:spcAft>
                <a:spcPts val="1800"/>
              </a:spcAft>
              <a:buNone/>
            </a:pPr>
            <a:endParaRPr lang="en-US" dirty="0"/>
          </a:p>
        </p:txBody>
      </p:sp>
    </p:spTree>
    <p:extLst>
      <p:ext uri="{BB962C8B-B14F-4D97-AF65-F5344CB8AC3E}">
        <p14:creationId xmlns:p14="http://schemas.microsoft.com/office/powerpoint/2010/main" val="3434870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A99DE-3A76-463A-94E6-EB982813B2B9}"/>
              </a:ext>
            </a:extLst>
          </p:cNvPr>
          <p:cNvSpPr>
            <a:spLocks noGrp="1"/>
          </p:cNvSpPr>
          <p:nvPr>
            <p:ph type="title"/>
          </p:nvPr>
        </p:nvSpPr>
        <p:spPr/>
        <p:txBody>
          <a:bodyPr>
            <a:normAutofit fontScale="90000"/>
          </a:bodyPr>
          <a:lstStyle/>
          <a:p>
            <a:r>
              <a:rPr lang="en-US" sz="4000" dirty="0"/>
              <a:t>Task 2 - Conduct a Review of Relevant Cybersecurity Literature</a:t>
            </a:r>
          </a:p>
        </p:txBody>
      </p:sp>
      <p:sp>
        <p:nvSpPr>
          <p:cNvPr id="3" name="Content Placeholder 2">
            <a:extLst>
              <a:ext uri="{FF2B5EF4-FFF2-40B4-BE49-F238E27FC236}">
                <a16:creationId xmlns:a16="http://schemas.microsoft.com/office/drawing/2014/main" id="{4EFAC001-29E1-43E0-A889-6765F2F23840}"/>
              </a:ext>
            </a:extLst>
          </p:cNvPr>
          <p:cNvSpPr>
            <a:spLocks noGrp="1"/>
          </p:cNvSpPr>
          <p:nvPr>
            <p:ph idx="1"/>
          </p:nvPr>
        </p:nvSpPr>
        <p:spPr>
          <a:xfrm>
            <a:off x="723900" y="1066801"/>
            <a:ext cx="9802175" cy="6280002"/>
          </a:xfrm>
        </p:spPr>
        <p:txBody>
          <a:bodyPr>
            <a:normAutofit fontScale="62500" lnSpcReduction="20000"/>
          </a:bodyPr>
          <a:lstStyle/>
          <a:p>
            <a:pPr>
              <a:lnSpc>
                <a:spcPct val="120000"/>
              </a:lnSpc>
              <a:spcBef>
                <a:spcPts val="0"/>
              </a:spcBef>
              <a:spcAft>
                <a:spcPts val="600"/>
              </a:spcAft>
            </a:pPr>
            <a:r>
              <a:rPr lang="en-US" dirty="0"/>
              <a:t>Goal: </a:t>
            </a:r>
          </a:p>
          <a:p>
            <a:pPr marL="352425" indent="0">
              <a:lnSpc>
                <a:spcPct val="120000"/>
              </a:lnSpc>
              <a:spcBef>
                <a:spcPts val="0"/>
              </a:spcBef>
              <a:spcAft>
                <a:spcPts val="600"/>
              </a:spcAft>
              <a:buNone/>
            </a:pPr>
            <a:r>
              <a:rPr lang="en-US" dirty="0"/>
              <a:t>Review and summarize relevant literature on transportation cybersecurity practices</a:t>
            </a:r>
          </a:p>
          <a:p>
            <a:pPr>
              <a:lnSpc>
                <a:spcPct val="120000"/>
              </a:lnSpc>
              <a:spcBef>
                <a:spcPts val="0"/>
              </a:spcBef>
              <a:spcAft>
                <a:spcPts val="600"/>
              </a:spcAft>
            </a:pPr>
            <a:endParaRPr lang="en-US" dirty="0"/>
          </a:p>
          <a:p>
            <a:pPr>
              <a:lnSpc>
                <a:spcPct val="120000"/>
              </a:lnSpc>
              <a:spcBef>
                <a:spcPts val="0"/>
              </a:spcBef>
              <a:spcAft>
                <a:spcPts val="600"/>
              </a:spcAft>
            </a:pPr>
            <a:r>
              <a:rPr lang="en-US" dirty="0"/>
              <a:t>Process: </a:t>
            </a:r>
          </a:p>
          <a:p>
            <a:pPr marL="803275" lvl="1" indent="-508000">
              <a:lnSpc>
                <a:spcPct val="120000"/>
              </a:lnSpc>
              <a:spcBef>
                <a:spcPts val="0"/>
              </a:spcBef>
              <a:spcAft>
                <a:spcPts val="600"/>
              </a:spcAft>
              <a:buFont typeface="+mj-lt"/>
              <a:buAutoNum type="arabicPeriod"/>
            </a:pPr>
            <a:r>
              <a:rPr lang="en-US" dirty="0"/>
              <a:t>Started by collecting relevant literature</a:t>
            </a:r>
          </a:p>
          <a:p>
            <a:pPr marL="1325563" lvl="2" indent="-508000">
              <a:lnSpc>
                <a:spcPct val="120000"/>
              </a:lnSpc>
              <a:spcBef>
                <a:spcPts val="0"/>
              </a:spcBef>
              <a:spcAft>
                <a:spcPts val="600"/>
              </a:spcAft>
              <a:buFont typeface="Wingdings" pitchFamily="2" charset="2"/>
              <a:buChar char="§"/>
            </a:pPr>
            <a:r>
              <a:rPr lang="en-US" dirty="0"/>
              <a:t>TRB 03-127 Security Literature Review</a:t>
            </a:r>
          </a:p>
          <a:p>
            <a:pPr marL="1325563" lvl="2" indent="-508000">
              <a:lnSpc>
                <a:spcPct val="120000"/>
              </a:lnSpc>
              <a:spcBef>
                <a:spcPts val="0"/>
              </a:spcBef>
              <a:spcAft>
                <a:spcPts val="600"/>
              </a:spcAft>
              <a:buFont typeface="Wingdings" pitchFamily="2" charset="2"/>
              <a:buChar char="§"/>
            </a:pPr>
            <a:r>
              <a:rPr lang="en-US" dirty="0"/>
              <a:t>2019 NCHRP Research Report 930: Security 101: A Physical and Cybersecurity Primer for Transportation Agencies</a:t>
            </a:r>
          </a:p>
          <a:p>
            <a:pPr marL="803275" lvl="1" indent="-508000">
              <a:lnSpc>
                <a:spcPct val="120000"/>
              </a:lnSpc>
              <a:spcBef>
                <a:spcPts val="0"/>
              </a:spcBef>
              <a:spcAft>
                <a:spcPts val="600"/>
              </a:spcAft>
              <a:buFont typeface="+mj-lt"/>
              <a:buAutoNum type="arabicPeriod"/>
            </a:pPr>
            <a:r>
              <a:rPr lang="en-US" dirty="0"/>
              <a:t>Incorporated literature recommendations from Task 1 interviews</a:t>
            </a:r>
          </a:p>
          <a:p>
            <a:pPr marL="1325563" lvl="2" indent="-508000">
              <a:lnSpc>
                <a:spcPct val="120000"/>
              </a:lnSpc>
              <a:spcBef>
                <a:spcPts val="0"/>
              </a:spcBef>
              <a:spcAft>
                <a:spcPts val="600"/>
              </a:spcAft>
              <a:buFont typeface="Wingdings" pitchFamily="2" charset="2"/>
              <a:buChar char="§"/>
            </a:pPr>
            <a:r>
              <a:rPr lang="en-US" dirty="0"/>
              <a:t>Summarize research and interview findings.</a:t>
            </a:r>
          </a:p>
          <a:p>
            <a:pPr marL="803275" lvl="1" indent="-508000">
              <a:lnSpc>
                <a:spcPct val="120000"/>
              </a:lnSpc>
              <a:spcBef>
                <a:spcPts val="0"/>
              </a:spcBef>
              <a:spcAft>
                <a:spcPts val="600"/>
              </a:spcAft>
              <a:buFont typeface="+mj-lt"/>
              <a:buAutoNum type="arabicPeriod"/>
            </a:pPr>
            <a:r>
              <a:rPr lang="en-US" dirty="0"/>
              <a:t>Found few cybersecurity standards that directly address constraints of the transportation. </a:t>
            </a:r>
          </a:p>
          <a:p>
            <a:pPr marL="1325563" lvl="2" indent="-508000">
              <a:lnSpc>
                <a:spcPct val="120000"/>
              </a:lnSpc>
              <a:spcBef>
                <a:spcPts val="0"/>
              </a:spcBef>
              <a:spcAft>
                <a:spcPts val="600"/>
              </a:spcAft>
              <a:buFont typeface="Wingdings" pitchFamily="2" charset="2"/>
              <a:buChar char="§"/>
            </a:pPr>
            <a:r>
              <a:rPr lang="en-US" dirty="0"/>
              <a:t>No standard that details what is needed to certify OT devices for field networks</a:t>
            </a:r>
          </a:p>
          <a:p>
            <a:pPr marL="1325563" lvl="2" indent="-508000">
              <a:lnSpc>
                <a:spcPct val="120000"/>
              </a:lnSpc>
              <a:spcBef>
                <a:spcPts val="0"/>
              </a:spcBef>
              <a:spcAft>
                <a:spcPts val="600"/>
              </a:spcAft>
              <a:buFont typeface="Wingdings" pitchFamily="2" charset="2"/>
              <a:buChar char="§"/>
            </a:pPr>
            <a:r>
              <a:rPr lang="en-US" dirty="0"/>
              <a:t>Responsibility of deciding what cybersecurity implementations should be on the transportation agencies.  </a:t>
            </a:r>
          </a:p>
          <a:p>
            <a:pPr marL="1325563" lvl="2" indent="-508000">
              <a:lnSpc>
                <a:spcPct val="120000"/>
              </a:lnSpc>
              <a:spcBef>
                <a:spcPts val="0"/>
              </a:spcBef>
              <a:spcAft>
                <a:spcPts val="600"/>
              </a:spcAft>
              <a:buFont typeface="Wingdings" pitchFamily="2" charset="2"/>
              <a:buChar char="§"/>
            </a:pPr>
            <a:r>
              <a:rPr lang="en-US" dirty="0"/>
              <a:t>Cyber implementations are often aided by best practice guides or other guidance published by organizations like the DHS.</a:t>
            </a:r>
            <a:endParaRPr lang="en-US" sz="2800" dirty="0"/>
          </a:p>
        </p:txBody>
      </p:sp>
      <p:sp>
        <p:nvSpPr>
          <p:cNvPr id="4" name="Slide Number Placeholder 3">
            <a:extLst>
              <a:ext uri="{FF2B5EF4-FFF2-40B4-BE49-F238E27FC236}">
                <a16:creationId xmlns:a16="http://schemas.microsoft.com/office/drawing/2014/main" id="{98CC7896-3343-4460-8C25-8BA8385A6BDA}"/>
              </a:ext>
            </a:extLst>
          </p:cNvPr>
          <p:cNvSpPr>
            <a:spLocks noGrp="1"/>
          </p:cNvSpPr>
          <p:nvPr>
            <p:ph type="sldNum" sz="quarter" idx="12"/>
          </p:nvPr>
        </p:nvSpPr>
        <p:spPr/>
        <p:txBody>
          <a:bodyPr/>
          <a:lstStyle/>
          <a:p>
            <a:fld id="{511E60E2-5F03-4AD1-8874-AA9ACC93B38D}" type="slidenum">
              <a:rPr lang="en-US" smtClean="0"/>
              <a:t>9</a:t>
            </a:fld>
            <a:endParaRPr lang="en-US" dirty="0"/>
          </a:p>
        </p:txBody>
      </p:sp>
      <p:pic>
        <p:nvPicPr>
          <p:cNvPr id="5" name="Picture 4">
            <a:extLst>
              <a:ext uri="{FF2B5EF4-FFF2-40B4-BE49-F238E27FC236}">
                <a16:creationId xmlns:a16="http://schemas.microsoft.com/office/drawing/2014/main" id="{41A61407-6B7F-719C-70D5-A22F70EA53B7}"/>
              </a:ext>
            </a:extLst>
          </p:cNvPr>
          <p:cNvPicPr>
            <a:picLocks noChangeAspect="1"/>
          </p:cNvPicPr>
          <p:nvPr/>
        </p:nvPicPr>
        <p:blipFill>
          <a:blip r:embed="rId2"/>
          <a:stretch>
            <a:fillRect/>
          </a:stretch>
        </p:blipFill>
        <p:spPr>
          <a:xfrm>
            <a:off x="10526076" y="1905000"/>
            <a:ext cx="3434248" cy="46973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34842096"/>
      </p:ext>
    </p:extLst>
  </p:cSld>
  <p:clrMapOvr>
    <a:masterClrMapping/>
  </p:clrMapOvr>
</p:sld>
</file>

<file path=ppt/theme/theme1.xml><?xml version="1.0" encoding="utf-8"?>
<a:theme xmlns:a="http://schemas.openxmlformats.org/drawingml/2006/main" name="Title &amp; Bullet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{73CE9D46-759E-B54F-8E2B-DF6054EB1704}tf10001123</Template>
  <TotalTime>1045</TotalTime>
  <Words>2771</Words>
  <Application>Microsoft Office PowerPoint</Application>
  <PresentationFormat>Custom</PresentationFormat>
  <Paragraphs>361</Paragraphs>
  <Slides>29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 Black</vt:lpstr>
      <vt:lpstr>Calibri</vt:lpstr>
      <vt:lpstr>Century Gothic</vt:lpstr>
      <vt:lpstr>Gill Sans MT</vt:lpstr>
      <vt:lpstr>Gill Sans Std</vt:lpstr>
      <vt:lpstr>Symbol</vt:lpstr>
      <vt:lpstr>Wingdings</vt:lpstr>
      <vt:lpstr>Title &amp; Bullets</vt:lpstr>
      <vt:lpstr>Cybersecurity Issues and Protection Strategies  for  State Transportation Agency CEOs </vt:lpstr>
      <vt:lpstr>Agenda</vt:lpstr>
      <vt:lpstr>PowerPoint Presentation</vt:lpstr>
      <vt:lpstr>Program Goal</vt:lpstr>
      <vt:lpstr>Program Process</vt:lpstr>
      <vt:lpstr>Program’s Research Approach</vt:lpstr>
      <vt:lpstr>Task 1 – Identify and Summarize State Transportation Agencies’ Cybersecurity Initiatives  </vt:lpstr>
      <vt:lpstr>Task 1 – Identify and Summarize State Transportation Agencies’ Cybersecurity Initiatives  </vt:lpstr>
      <vt:lpstr>Task 2 - Conduct a Review of Relevant Cybersecurity Literature</vt:lpstr>
      <vt:lpstr>Task 3 - Identify Transportation Technology and Cybersecurity Subject Matter Experts (SMEs) </vt:lpstr>
      <vt:lpstr>Task 3 - Identify Transportation Technology &amp; Cybersecurity SMEs</vt:lpstr>
      <vt:lpstr>Task 3 - Identify Transportation Technology and Cybersecurity Subject Matter Experts </vt:lpstr>
      <vt:lpstr>Task 4 – Project Interim Reporting</vt:lpstr>
      <vt:lpstr>Task 5 – Develop Transportation Cyber Risk Guidance</vt:lpstr>
      <vt:lpstr>Task 5 – Develop Transportation Cyber Risk Guidance</vt:lpstr>
      <vt:lpstr>Task 5 – Develop Transportation Cyber Risk Guidance Governance</vt:lpstr>
      <vt:lpstr>Task 5 – Develop Transportation Cyber Risk Guidance Managing Assets</vt:lpstr>
      <vt:lpstr>Task 5 – Develop Transportation Cyber Risk Guidance Strategic Planning</vt:lpstr>
      <vt:lpstr>Task 5 – Develop Transportation Cyber Risk Guidance Distribute Authority</vt:lpstr>
      <vt:lpstr>Task 5 – Develop Transportation Cyber Risk Guidance Managing People</vt:lpstr>
      <vt:lpstr>Task 5 – Develop Transportation Cyber Risk Guidance Managing Operations</vt:lpstr>
      <vt:lpstr>Task 5 – Develop Transportation Cyber Risk Guidance Measuring Performance</vt:lpstr>
      <vt:lpstr>Task 5 – Develop Transportation Cyber Risk Guidance Elements of Guidance for Executive Leadership</vt:lpstr>
      <vt:lpstr>Task 5 – Develop Transportation Cyber Risk Guidance Proposed Levels of Cybersecurity Capability Maturity (CMM) Levels 1-4</vt:lpstr>
      <vt:lpstr>Task 5 – Develop Transportation Cyber Risk Guidance CMM Level 1-4: Managing Risk (Example)</vt:lpstr>
      <vt:lpstr>Task 5 – Develop Transportation Cyber Risk Guidance Key OT Assets and Operational Functions</vt:lpstr>
      <vt:lpstr>Task 5 – Develop Transportation Cyber Risk Guidance Conclusions / Key Leadership Takeaways</vt:lpstr>
      <vt:lpstr>Task 6 &amp; 7 – Develop Transportation Cyber Risk Guidance Final Report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State Transportation Agency CEOs on Cybersecurity Issues and Protection Strategies</dc:title>
  <dc:creator>Ramon, Marisa</dc:creator>
  <cp:lastModifiedBy>Mackie, Paul</cp:lastModifiedBy>
  <cp:revision>135</cp:revision>
  <dcterms:created xsi:type="dcterms:W3CDTF">2020-07-09T16:36:08Z</dcterms:created>
  <dcterms:modified xsi:type="dcterms:W3CDTF">2023-05-02T18:42:03Z</dcterms:modified>
</cp:coreProperties>
</file>