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handoutMasterIdLst>
    <p:handoutMasterId r:id="rId54"/>
  </p:handoutMasterIdLst>
  <p:sldIdLst>
    <p:sldId id="381" r:id="rId3"/>
    <p:sldId id="273" r:id="rId4"/>
    <p:sldId id="375" r:id="rId5"/>
    <p:sldId id="376" r:id="rId6"/>
    <p:sldId id="307" r:id="rId7"/>
    <p:sldId id="312" r:id="rId8"/>
    <p:sldId id="379" r:id="rId9"/>
    <p:sldId id="309" r:id="rId10"/>
    <p:sldId id="377" r:id="rId11"/>
    <p:sldId id="348" r:id="rId12"/>
    <p:sldId id="378" r:id="rId13"/>
    <p:sldId id="313" r:id="rId14"/>
    <p:sldId id="314" r:id="rId15"/>
    <p:sldId id="349" r:id="rId16"/>
    <p:sldId id="315" r:id="rId17"/>
    <p:sldId id="316" r:id="rId18"/>
    <p:sldId id="320" r:id="rId19"/>
    <p:sldId id="350" r:id="rId20"/>
    <p:sldId id="351" r:id="rId21"/>
    <p:sldId id="353" r:id="rId22"/>
    <p:sldId id="354" r:id="rId23"/>
    <p:sldId id="322" r:id="rId24"/>
    <p:sldId id="355" r:id="rId25"/>
    <p:sldId id="326" r:id="rId26"/>
    <p:sldId id="327" r:id="rId27"/>
    <p:sldId id="328" r:id="rId28"/>
    <p:sldId id="329" r:id="rId29"/>
    <p:sldId id="331" r:id="rId30"/>
    <p:sldId id="356" r:id="rId31"/>
    <p:sldId id="357" r:id="rId32"/>
    <p:sldId id="358" r:id="rId33"/>
    <p:sldId id="359" r:id="rId34"/>
    <p:sldId id="366" r:id="rId35"/>
    <p:sldId id="360" r:id="rId36"/>
    <p:sldId id="361" r:id="rId37"/>
    <p:sldId id="362" r:id="rId38"/>
    <p:sldId id="363" r:id="rId39"/>
    <p:sldId id="370" r:id="rId40"/>
    <p:sldId id="367" r:id="rId41"/>
    <p:sldId id="364" r:id="rId42"/>
    <p:sldId id="368" r:id="rId43"/>
    <p:sldId id="310" r:id="rId44"/>
    <p:sldId id="346" r:id="rId45"/>
    <p:sldId id="311" r:id="rId46"/>
    <p:sldId id="343" r:id="rId47"/>
    <p:sldId id="344" r:id="rId48"/>
    <p:sldId id="345" r:id="rId49"/>
    <p:sldId id="274" r:id="rId50"/>
    <p:sldId id="369" r:id="rId51"/>
    <p:sldId id="374" r:id="rId52"/>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0840" autoAdjust="0"/>
  </p:normalViewPr>
  <p:slideViewPr>
    <p:cSldViewPr snapToGrid="0">
      <p:cViewPr varScale="1">
        <p:scale>
          <a:sx n="42" d="100"/>
          <a:sy n="42" d="100"/>
        </p:scale>
        <p:origin x="1060" y="48"/>
      </p:cViewPr>
      <p:guideLst/>
    </p:cSldViewPr>
  </p:slideViewPr>
  <p:notesTextViewPr>
    <p:cViewPr>
      <p:scale>
        <a:sx n="1" d="1"/>
        <a:sy n="1" d="1"/>
      </p:scale>
      <p:origin x="0" y="0"/>
    </p:cViewPr>
  </p:notesTextViewPr>
  <p:sorterViewPr>
    <p:cViewPr varScale="1">
      <p:scale>
        <a:sx n="100" d="100"/>
        <a:sy n="100" d="100"/>
      </p:scale>
      <p:origin x="0" y="-47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2C7C2C44-4D05-48A2-9528-5DE58A7C4A11}" type="datetimeFigureOut">
              <a:rPr lang="en-US" smtClean="0"/>
              <a:t>3/28/2023</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64CB91F9-810F-4969-8768-2051689A617F}" type="slidenum">
              <a:rPr lang="en-US" smtClean="0"/>
              <a:t>‹#›</a:t>
            </a:fld>
            <a:endParaRPr lang="en-US"/>
          </a:p>
        </p:txBody>
      </p:sp>
    </p:spTree>
    <p:extLst>
      <p:ext uri="{BB962C8B-B14F-4D97-AF65-F5344CB8AC3E}">
        <p14:creationId xmlns:p14="http://schemas.microsoft.com/office/powerpoint/2010/main" val="1318221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CD815A76-9737-4932-ADB6-6A2FBD014132}" type="datetimeFigureOut">
              <a:rPr lang="en-US" smtClean="0"/>
              <a:t>3/28/2023</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B10265E5-ACB7-48DA-820F-7C7726446AD5}" type="slidenum">
              <a:rPr lang="en-US" smtClean="0"/>
              <a:t>‹#›</a:t>
            </a:fld>
            <a:endParaRPr lang="en-US"/>
          </a:p>
        </p:txBody>
      </p:sp>
    </p:spTree>
    <p:extLst>
      <p:ext uri="{BB962C8B-B14F-4D97-AF65-F5344CB8AC3E}">
        <p14:creationId xmlns:p14="http://schemas.microsoft.com/office/powerpoint/2010/main" val="856634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1</a:t>
            </a:fld>
            <a:endParaRPr lang="en-US"/>
          </a:p>
        </p:txBody>
      </p:sp>
    </p:spTree>
    <p:extLst>
      <p:ext uri="{BB962C8B-B14F-4D97-AF65-F5344CB8AC3E}">
        <p14:creationId xmlns:p14="http://schemas.microsoft.com/office/powerpoint/2010/main" val="19431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CIR production process involves using a spreader unit to spread any active filler or aggregate, if needed, on the road prior to the milling/recycling unit. Next, the recycling train, which may consist of a single unit (top photos) or a combination of units (bottom photos) passes over the road, mixing in any active filler or aggregate to the mixture while also adding any necessary water and the recycling agent at the target dosage. In a single unit, all mixing occurs along with the pulverization, and an attached paving screed (top left) or a detached paving screed (top right) are used to place the mix. Multi-unit trains may involve milling the RAP and discharging it into a crushing/screening unit and a subsequent pugmill, which is used to mix any additional water and the recycling agent into the mix. The processed CIR mix is then discharged into a paver and placed. Alternatively, the processed CIR mix could be placed in a windrow followed by a pickup device that loads the mix into the paver. After placing the mixture, rolling commences using the specified rollers to achieve the target density and any other quality assurance requirements.</a:t>
            </a:r>
          </a:p>
        </p:txBody>
      </p:sp>
      <p:sp>
        <p:nvSpPr>
          <p:cNvPr id="4" name="Slide Number Placeholder 3"/>
          <p:cNvSpPr>
            <a:spLocks noGrp="1"/>
          </p:cNvSpPr>
          <p:nvPr>
            <p:ph type="sldNum" sz="quarter" idx="5"/>
          </p:nvPr>
        </p:nvSpPr>
        <p:spPr/>
        <p:txBody>
          <a:bodyPr/>
          <a:lstStyle/>
          <a:p>
            <a:fld id="{B10265E5-ACB7-48DA-820F-7C7726446AD5}" type="slidenum">
              <a:rPr lang="en-US" smtClean="0"/>
              <a:t>11</a:t>
            </a:fld>
            <a:endParaRPr lang="en-US"/>
          </a:p>
        </p:txBody>
      </p:sp>
    </p:spTree>
    <p:extLst>
      <p:ext uri="{BB962C8B-B14F-4D97-AF65-F5344CB8AC3E}">
        <p14:creationId xmlns:p14="http://schemas.microsoft.com/office/powerpoint/2010/main" val="2152157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Active filler is additives that are added to the mixture such as cement and lime that provide additional fines (namely for foamed mixes), early strength and stiffness, decrease in moisture susceptibility, and some long term stiffness. Active fillers should only be used when needed, but are not uncommon. These are limited to no more than 1% cement by weight of the RAP, or a ratio of 2.5:1 or 2:1 for recycling agent to cement. Lime is typically added at a rate of no more than 1% to 1.5% by weight of the RAP.</a:t>
            </a:r>
          </a:p>
          <a:p>
            <a:pPr marL="171450" indent="-171450">
              <a:buFont typeface="Arial" panose="020B0604020202020204" pitchFamily="34" charset="0"/>
              <a:buChar char="•"/>
            </a:pPr>
            <a:r>
              <a:rPr lang="en-US" dirty="0"/>
              <a:t>Corrective aggregates can be fine or coarse aggregates used to adjust the gradation.</a:t>
            </a:r>
          </a:p>
          <a:p>
            <a:pPr marL="171450" indent="-171450">
              <a:buFont typeface="Arial" panose="020B0604020202020204" pitchFamily="34" charset="0"/>
              <a:buChar char="•"/>
            </a:pPr>
            <a:r>
              <a:rPr lang="en-US" dirty="0"/>
              <a:t>Reclaimed Asphalt Pavement, or RAP, consists of pavement millings either from the project or from a stockpile that are used to create the CR mixture.</a:t>
            </a:r>
          </a:p>
        </p:txBody>
      </p:sp>
      <p:sp>
        <p:nvSpPr>
          <p:cNvPr id="4" name="Slide Number Placeholder 3"/>
          <p:cNvSpPr>
            <a:spLocks noGrp="1"/>
          </p:cNvSpPr>
          <p:nvPr>
            <p:ph type="sldNum" sz="quarter" idx="5"/>
          </p:nvPr>
        </p:nvSpPr>
        <p:spPr/>
        <p:txBody>
          <a:bodyPr/>
          <a:lstStyle/>
          <a:p>
            <a:fld id="{B10265E5-ACB7-48DA-820F-7C7726446AD5}" type="slidenum">
              <a:rPr lang="en-US" smtClean="0"/>
              <a:t>12</a:t>
            </a:fld>
            <a:endParaRPr lang="en-US"/>
          </a:p>
        </p:txBody>
      </p:sp>
    </p:spTree>
    <p:extLst>
      <p:ext uri="{BB962C8B-B14F-4D97-AF65-F5344CB8AC3E}">
        <p14:creationId xmlns:p14="http://schemas.microsoft.com/office/powerpoint/2010/main" val="4218447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Supplemental RAP may be used in CIR projects to help correct the gradation and/or adjust for yield.</a:t>
            </a:r>
          </a:p>
          <a:p>
            <a:pPr marL="171450" indent="-171450">
              <a:buFont typeface="Arial" panose="020B0604020202020204" pitchFamily="34" charset="0"/>
              <a:buChar char="•"/>
            </a:pPr>
            <a:r>
              <a:rPr lang="en-US" dirty="0"/>
              <a:t>Typically, rubberized crack filler, pavement markers, loop wires, thermoplastic markers, paving fabric and other similar materials are removed from the RAP as observed. </a:t>
            </a:r>
          </a:p>
          <a:p>
            <a:pPr marL="171450" indent="-171450">
              <a:buFont typeface="Arial" panose="020B0604020202020204" pitchFamily="34" charset="0"/>
              <a:buChar char="•"/>
            </a:pPr>
            <a:r>
              <a:rPr lang="en-US" dirty="0"/>
              <a:t>Residual materials that cannot be completely removed from the processed RAP should be appropriately sized and blended so as not to adversely affect the appearance or strength of the recycled pavement.</a:t>
            </a:r>
          </a:p>
          <a:p>
            <a:pPr marL="171450" indent="-171450">
              <a:buFont typeface="Arial" panose="020B0604020202020204" pitchFamily="34" charset="0"/>
              <a:buChar char="•"/>
            </a:pPr>
            <a:r>
              <a:rPr lang="en-US" dirty="0"/>
              <a:t>The maximum sieve size may vary depending on CIR train type and agency specifications.</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13</a:t>
            </a:fld>
            <a:endParaRPr lang="en-US"/>
          </a:p>
        </p:txBody>
      </p:sp>
    </p:spTree>
    <p:extLst>
      <p:ext uri="{BB962C8B-B14F-4D97-AF65-F5344CB8AC3E}">
        <p14:creationId xmlns:p14="http://schemas.microsoft.com/office/powerpoint/2010/main" val="2114706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asphalt recycling agent is either a foamed asphalt or an emulsified asphalt, and either is used to bind the mix RAP together.</a:t>
            </a:r>
          </a:p>
          <a:p>
            <a:pPr marL="171450" indent="-171450">
              <a:buFont typeface="Arial" panose="020B0604020202020204" pitchFamily="34" charset="0"/>
              <a:buChar char="•"/>
            </a:pPr>
            <a:r>
              <a:rPr lang="en-US" dirty="0"/>
              <a:t>Emulsified asphalt must meet AASHTO MP 31, and typically use CSS-1H, HFE 150, or an engineered emulsion.</a:t>
            </a:r>
          </a:p>
          <a:p>
            <a:pPr marL="628650" lvl="1" indent="-171450">
              <a:buFont typeface="Arial" panose="020B0604020202020204" pitchFamily="34" charset="0"/>
              <a:buChar char="•"/>
            </a:pPr>
            <a:r>
              <a:rPr lang="en-US" dirty="0"/>
              <a:t>Engineered emulsions are designed for the specific project, but may not fit commodity emulsion designations.</a:t>
            </a:r>
          </a:p>
          <a:p>
            <a:pPr marL="628650" lvl="1" indent="-171450">
              <a:buFont typeface="Arial" panose="020B0604020202020204" pitchFamily="34" charset="0"/>
              <a:buChar char="•"/>
            </a:pPr>
            <a:r>
              <a:rPr lang="en-US" dirty="0"/>
              <a:t>If night paving, it is encouraged that the contractor work with the emulsion supplier to ensure that the proper emulsion is supplied given weather conditions or construction limitations</a:t>
            </a:r>
          </a:p>
          <a:p>
            <a:pPr marL="171450" lvl="0" indent="-171450">
              <a:buFont typeface="Arial" panose="020B0604020202020204" pitchFamily="34" charset="0"/>
              <a:buChar char="•"/>
            </a:pPr>
            <a:r>
              <a:rPr lang="en-US" dirty="0"/>
              <a:t>Foamed asphalt must be tested to ensure stability in the foaming process, meeting minimum half-life and expansion ratio requirements. If these requirements are not met, the mix likely will not perform.</a:t>
            </a:r>
          </a:p>
        </p:txBody>
      </p:sp>
      <p:sp>
        <p:nvSpPr>
          <p:cNvPr id="4" name="Slide Number Placeholder 3"/>
          <p:cNvSpPr>
            <a:spLocks noGrp="1"/>
          </p:cNvSpPr>
          <p:nvPr>
            <p:ph type="sldNum" sz="quarter" idx="5"/>
          </p:nvPr>
        </p:nvSpPr>
        <p:spPr/>
        <p:txBody>
          <a:bodyPr/>
          <a:lstStyle/>
          <a:p>
            <a:fld id="{B10265E5-ACB7-48DA-820F-7C7726446AD5}" type="slidenum">
              <a:rPr lang="en-US" smtClean="0"/>
              <a:t>14</a:t>
            </a:fld>
            <a:endParaRPr lang="en-US"/>
          </a:p>
        </p:txBody>
      </p:sp>
    </p:spTree>
    <p:extLst>
      <p:ext uri="{BB962C8B-B14F-4D97-AF65-F5344CB8AC3E}">
        <p14:creationId xmlns:p14="http://schemas.microsoft.com/office/powerpoint/2010/main" val="3331509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If a mix design is not provided by the agency, the mix design shall be submitted by the Contractor for approval by the agency.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Multiple mix designs may be needed on the same project depending on conditions encountered and should be based on materials directly sampled from the project 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Adequate sampling and testing should be performed to understand the variability of materials within the project.</a:t>
            </a:r>
            <a:endParaRPr lang="en-US" i="0"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 mix design should indicate allowable tolerances for the asphalt recycling agents, additives, and water so as to not jeopardize the performance of the mix. The tolerances identify the allowable deviation the Contractor may use to adjust the mix during construction so that it may be placed and performs successfully.</a:t>
            </a:r>
            <a:endParaRPr lang="en-US" i="0" u="sng" dirty="0"/>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15</a:t>
            </a:fld>
            <a:endParaRPr lang="en-US"/>
          </a:p>
        </p:txBody>
      </p:sp>
    </p:spTree>
    <p:extLst>
      <p:ext uri="{BB962C8B-B14F-4D97-AF65-F5344CB8AC3E}">
        <p14:creationId xmlns:p14="http://schemas.microsoft.com/office/powerpoint/2010/main" val="958272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There are varying types of equipment that can be used for CIR and CCPR; regardless, equipment must be capable of:</a:t>
            </a:r>
          </a:p>
          <a:p>
            <a:pPr marL="171450" indent="-171450">
              <a:buFont typeface="Arial" panose="020B0604020202020204" pitchFamily="34" charset="0"/>
              <a:buChar char="•"/>
            </a:pPr>
            <a:r>
              <a:rPr lang="en-US" dirty="0"/>
              <a:t>Milling the existing asphalt pavement to the specified depth, sizing the resulting millings/RAP, and mixing the RAP with the materials at the recommended target and within the tolerances stipulated in the mix design. </a:t>
            </a:r>
          </a:p>
          <a:p>
            <a:pPr marL="171450" indent="-171450">
              <a:buFont typeface="Arial" panose="020B0604020202020204" pitchFamily="34" charset="0"/>
              <a:buChar char="•"/>
            </a:pPr>
            <a:r>
              <a:rPr lang="en-US" dirty="0"/>
              <a:t>Meeting the specified sizing requirement with either the milling process or with additional sizing equipment. </a:t>
            </a:r>
          </a:p>
          <a:p>
            <a:pPr marL="171450" indent="-171450">
              <a:buFont typeface="Arial" panose="020B0604020202020204" pitchFamily="34" charset="0"/>
              <a:buChar char="•"/>
            </a:pPr>
            <a:r>
              <a:rPr lang="en-US" dirty="0"/>
              <a:t>Producing a homogenous CIR mixture by mixing the RAP with asphalt recycling agent, water, and any other additives. </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16</a:t>
            </a:fld>
            <a:endParaRPr lang="en-US"/>
          </a:p>
        </p:txBody>
      </p:sp>
    </p:spTree>
    <p:extLst>
      <p:ext uri="{BB962C8B-B14F-4D97-AF65-F5344CB8AC3E}">
        <p14:creationId xmlns:p14="http://schemas.microsoft.com/office/powerpoint/2010/main" val="2894808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Single unit recyclers pulverize the bound pavement layers to the target depth and mix it with the recycling agent, water, and other additives.</a:t>
            </a:r>
          </a:p>
          <a:p>
            <a:pPr marL="171450" indent="-171450">
              <a:buFont typeface="Arial" panose="020B0604020202020204" pitchFamily="34" charset="0"/>
              <a:buChar char="•"/>
            </a:pPr>
            <a:r>
              <a:rPr lang="en-US" dirty="0"/>
              <a:t>Additives such as active filler or corrective aggregate are spread in front of the recycler prior to pulverization.</a:t>
            </a:r>
          </a:p>
        </p:txBody>
      </p:sp>
      <p:sp>
        <p:nvSpPr>
          <p:cNvPr id="4" name="Slide Number Placeholder 3"/>
          <p:cNvSpPr>
            <a:spLocks noGrp="1"/>
          </p:cNvSpPr>
          <p:nvPr>
            <p:ph type="sldNum" sz="quarter" idx="5"/>
          </p:nvPr>
        </p:nvSpPr>
        <p:spPr/>
        <p:txBody>
          <a:bodyPr/>
          <a:lstStyle/>
          <a:p>
            <a:fld id="{B10265E5-ACB7-48DA-820F-7C7726446AD5}" type="slidenum">
              <a:rPr lang="en-US" smtClean="0"/>
              <a:t>17</a:t>
            </a:fld>
            <a:endParaRPr lang="en-US"/>
          </a:p>
        </p:txBody>
      </p:sp>
    </p:spTree>
    <p:extLst>
      <p:ext uri="{BB962C8B-B14F-4D97-AF65-F5344CB8AC3E}">
        <p14:creationId xmlns:p14="http://schemas.microsoft.com/office/powerpoint/2010/main" val="3979005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is required that independent systems for water and recycling agent are used.</a:t>
            </a:r>
          </a:p>
          <a:p>
            <a:pPr marL="171450" indent="-171450">
              <a:buFont typeface="Arial" panose="020B0604020202020204" pitchFamily="34" charset="0"/>
              <a:buChar char="•"/>
            </a:pPr>
            <a:r>
              <a:rPr lang="en-US" dirty="0"/>
              <a:t>These systems should spray water the width of the mixing chamber.</a:t>
            </a:r>
          </a:p>
          <a:p>
            <a:pPr marL="171450" indent="-171450">
              <a:buFont typeface="Arial" panose="020B0604020202020204" pitchFamily="34" charset="0"/>
              <a:buChar char="•"/>
            </a:pPr>
            <a:r>
              <a:rPr lang="en-US" dirty="0"/>
              <a:t>The pumping system should independently set the application rate.</a:t>
            </a:r>
          </a:p>
        </p:txBody>
      </p:sp>
      <p:sp>
        <p:nvSpPr>
          <p:cNvPr id="4" name="Slide Number Placeholder 3"/>
          <p:cNvSpPr>
            <a:spLocks noGrp="1"/>
          </p:cNvSpPr>
          <p:nvPr>
            <p:ph type="sldNum" sz="quarter" idx="5"/>
          </p:nvPr>
        </p:nvSpPr>
        <p:spPr/>
        <p:txBody>
          <a:bodyPr/>
          <a:lstStyle/>
          <a:p>
            <a:fld id="{B10265E5-ACB7-48DA-820F-7C7726446AD5}" type="slidenum">
              <a:rPr lang="en-US" smtClean="0"/>
              <a:t>18</a:t>
            </a:fld>
            <a:endParaRPr lang="en-US"/>
          </a:p>
        </p:txBody>
      </p:sp>
    </p:spTree>
    <p:extLst>
      <p:ext uri="{BB962C8B-B14F-4D97-AF65-F5344CB8AC3E}">
        <p14:creationId xmlns:p14="http://schemas.microsoft.com/office/powerpoint/2010/main" val="3056114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Multi-unit recyclers, or “trains”, are a combination of milling machine, crushing and screening unit, mixing unit, and paving screed.</a:t>
            </a:r>
          </a:p>
          <a:p>
            <a:pPr marL="171450" indent="-171450">
              <a:buFont typeface="Arial" panose="020B0604020202020204" pitchFamily="34" charset="0"/>
              <a:buChar char="•"/>
            </a:pPr>
            <a:r>
              <a:rPr lang="en-US" dirty="0"/>
              <a:t>Top size of the RAP is controlled with the crushing and screening unit.</a:t>
            </a:r>
          </a:p>
          <a:p>
            <a:pPr marL="171450" indent="-171450">
              <a:buFont typeface="Arial" panose="020B0604020202020204" pitchFamily="34" charset="0"/>
              <a:buChar char="•"/>
            </a:pPr>
            <a:r>
              <a:rPr lang="en-US" dirty="0"/>
              <a:t>Addition of the recycling agent is based on the mass of material entering the mixing unit, or pugmill, along with any additional water and additives.</a:t>
            </a:r>
          </a:p>
          <a:p>
            <a:pPr marL="171450" indent="-171450">
              <a:buFont typeface="Arial" panose="020B0604020202020204" pitchFamily="34" charset="0"/>
              <a:buChar char="•"/>
            </a:pPr>
            <a:r>
              <a:rPr lang="en-US" dirty="0"/>
              <a:t>Material is either placed into a paving screed or a windrow which is picked up using a pickup unit and placed into a paver hopper.</a:t>
            </a:r>
          </a:p>
        </p:txBody>
      </p:sp>
      <p:sp>
        <p:nvSpPr>
          <p:cNvPr id="4" name="Slide Number Placeholder 3"/>
          <p:cNvSpPr>
            <a:spLocks noGrp="1"/>
          </p:cNvSpPr>
          <p:nvPr>
            <p:ph type="sldNum" sz="quarter" idx="5"/>
          </p:nvPr>
        </p:nvSpPr>
        <p:spPr/>
        <p:txBody>
          <a:bodyPr/>
          <a:lstStyle/>
          <a:p>
            <a:fld id="{B10265E5-ACB7-48DA-820F-7C7726446AD5}" type="slidenum">
              <a:rPr lang="en-US" smtClean="0"/>
              <a:t>19</a:t>
            </a:fld>
            <a:endParaRPr lang="en-US"/>
          </a:p>
        </p:txBody>
      </p:sp>
    </p:spTree>
    <p:extLst>
      <p:ext uri="{BB962C8B-B14F-4D97-AF65-F5344CB8AC3E}">
        <p14:creationId xmlns:p14="http://schemas.microsoft.com/office/powerpoint/2010/main" val="2254747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cold central plant can either be a mobile plant, as shown on the left, a portable pugmill unit, or a pugmill/mixing unit from a multi-unit CIR train located on or near the project site.</a:t>
            </a:r>
          </a:p>
          <a:p>
            <a:pPr marL="171450" indent="-171450">
              <a:buFont typeface="Arial" panose="020B0604020202020204" pitchFamily="34" charset="0"/>
              <a:buChar char="•"/>
            </a:pPr>
            <a:r>
              <a:rPr lang="en-US" dirty="0"/>
              <a:t>Cold central plant recycling can use any of the following RAR sources:</a:t>
            </a:r>
          </a:p>
          <a:p>
            <a:pPr marL="628650" lvl="1" indent="-171450">
              <a:buFont typeface="Arial" panose="020B0604020202020204" pitchFamily="34" charset="0"/>
              <a:buChar char="•"/>
            </a:pPr>
            <a:r>
              <a:rPr lang="en-US" dirty="0"/>
              <a:t>Same project CCPR uses RAP that is milled, recycled in the CCPR plant, and returned to the paving job</a:t>
            </a:r>
          </a:p>
          <a:p>
            <a:pPr marL="628650" lvl="1" indent="-171450">
              <a:buFont typeface="Arial" panose="020B0604020202020204" pitchFamily="34" charset="0"/>
              <a:buChar char="•"/>
            </a:pPr>
            <a:r>
              <a:rPr lang="en-US" dirty="0"/>
              <a:t>Imported project CCPR uses RAP milled from one location, recycled in the CCPR plant, and take not another location</a:t>
            </a:r>
          </a:p>
          <a:p>
            <a:pPr marL="628650" lvl="1" indent="-171450">
              <a:buFont typeface="Arial" panose="020B0604020202020204" pitchFamily="34" charset="0"/>
              <a:buChar char="•"/>
            </a:pPr>
            <a:r>
              <a:rPr lang="en-US" dirty="0"/>
              <a:t>Imported Stockpile CCPR uses RAP millings from an existing stockpile, recycled in the CCPR plant, and taken to the project site</a:t>
            </a:r>
          </a:p>
        </p:txBody>
      </p:sp>
      <p:sp>
        <p:nvSpPr>
          <p:cNvPr id="4" name="Slide Number Placeholder 3"/>
          <p:cNvSpPr>
            <a:spLocks noGrp="1"/>
          </p:cNvSpPr>
          <p:nvPr>
            <p:ph type="sldNum" sz="quarter" idx="5"/>
          </p:nvPr>
        </p:nvSpPr>
        <p:spPr/>
        <p:txBody>
          <a:bodyPr/>
          <a:lstStyle/>
          <a:p>
            <a:fld id="{B10265E5-ACB7-48DA-820F-7C7726446AD5}" type="slidenum">
              <a:rPr lang="en-US" smtClean="0"/>
              <a:t>20</a:t>
            </a:fld>
            <a:endParaRPr lang="en-US"/>
          </a:p>
        </p:txBody>
      </p:sp>
    </p:spTree>
    <p:extLst>
      <p:ext uri="{BB962C8B-B14F-4D97-AF65-F5344CB8AC3E}">
        <p14:creationId xmlns:p14="http://schemas.microsoft.com/office/powerpoint/2010/main" val="125455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was designed for the contractors, producers, consultants, or agencies leading the project to use as training materials for Just In Time Training or while scoping projects. The training is expected to take up to 2 hours and should be accompanied by a knowledgeable instructor as well as the Best Practices Guide included in the final report and copies of the AASHTO Construction Guide Specifications for Cold Central Plant Recycling and Cold In-place Recycling.</a:t>
            </a:r>
          </a:p>
        </p:txBody>
      </p:sp>
      <p:sp>
        <p:nvSpPr>
          <p:cNvPr id="4" name="Slide Number Placeholder 3"/>
          <p:cNvSpPr>
            <a:spLocks noGrp="1"/>
          </p:cNvSpPr>
          <p:nvPr>
            <p:ph type="sldNum" sz="quarter" idx="5"/>
          </p:nvPr>
        </p:nvSpPr>
        <p:spPr/>
        <p:txBody>
          <a:bodyPr/>
          <a:lstStyle/>
          <a:p>
            <a:fld id="{B10265E5-ACB7-48DA-820F-7C7726446AD5}" type="slidenum">
              <a:rPr lang="en-US" smtClean="0"/>
              <a:t>2</a:t>
            </a:fld>
            <a:endParaRPr lang="en-US"/>
          </a:p>
        </p:txBody>
      </p:sp>
    </p:spTree>
    <p:extLst>
      <p:ext uri="{BB962C8B-B14F-4D97-AF65-F5344CB8AC3E}">
        <p14:creationId xmlns:p14="http://schemas.microsoft.com/office/powerpoint/2010/main" val="3434050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using CCPR, RAP can be fractionated and controlled prior to placement.</a:t>
            </a:r>
          </a:p>
        </p:txBody>
      </p:sp>
      <p:sp>
        <p:nvSpPr>
          <p:cNvPr id="4" name="Slide Number Placeholder 3"/>
          <p:cNvSpPr>
            <a:spLocks noGrp="1"/>
          </p:cNvSpPr>
          <p:nvPr>
            <p:ph type="sldNum" sz="quarter" idx="5"/>
          </p:nvPr>
        </p:nvSpPr>
        <p:spPr/>
        <p:txBody>
          <a:bodyPr/>
          <a:lstStyle/>
          <a:p>
            <a:fld id="{B10265E5-ACB7-48DA-820F-7C7726446AD5}" type="slidenum">
              <a:rPr lang="en-US" smtClean="0"/>
              <a:t>21</a:t>
            </a:fld>
            <a:endParaRPr lang="en-US"/>
          </a:p>
        </p:txBody>
      </p:sp>
    </p:spTree>
    <p:extLst>
      <p:ext uri="{BB962C8B-B14F-4D97-AF65-F5344CB8AC3E}">
        <p14:creationId xmlns:p14="http://schemas.microsoft.com/office/powerpoint/2010/main" val="3616829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readings are used to show key readouts such as flow rate, total amount of asphalt recycling agent, liquid additives, and in the case of a multi-unit train, the pulverized materials. All readings are in the appropriate units of weight and time.</a:t>
            </a:r>
          </a:p>
        </p:txBody>
      </p:sp>
      <p:sp>
        <p:nvSpPr>
          <p:cNvPr id="4" name="Slide Number Placeholder 3"/>
          <p:cNvSpPr>
            <a:spLocks noGrp="1"/>
          </p:cNvSpPr>
          <p:nvPr>
            <p:ph type="sldNum" sz="quarter" idx="5"/>
          </p:nvPr>
        </p:nvSpPr>
        <p:spPr/>
        <p:txBody>
          <a:bodyPr/>
          <a:lstStyle/>
          <a:p>
            <a:fld id="{B10265E5-ACB7-48DA-820F-7C7726446AD5}" type="slidenum">
              <a:rPr lang="en-US" smtClean="0"/>
              <a:t>22</a:t>
            </a:fld>
            <a:endParaRPr lang="en-US"/>
          </a:p>
        </p:txBody>
      </p:sp>
    </p:spTree>
    <p:extLst>
      <p:ext uri="{BB962C8B-B14F-4D97-AF65-F5344CB8AC3E}">
        <p14:creationId xmlns:p14="http://schemas.microsoft.com/office/powerpoint/2010/main" val="2476678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Recycling equipment should be calibrated at the start of every year and monitored throughout.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CR equipment should be checked for accuracy during construction by monitoring yield.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However, due to practical constraints such as varying unit weights of the existing pavement, irregular widths during recycling, and non-level surfaces for tank measurements, a 10% variation in yield is normally acceptable.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If yield is greater than 10%, recalibration should be performed.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Recalibrate if any major repairs are done to the equipment.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Calibration can b e performed by producing the CR material using known quantities of RAP, recycling agent, and water.</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23</a:t>
            </a:fld>
            <a:endParaRPr lang="en-US"/>
          </a:p>
        </p:txBody>
      </p:sp>
    </p:spTree>
    <p:extLst>
      <p:ext uri="{BB962C8B-B14F-4D97-AF65-F5344CB8AC3E}">
        <p14:creationId xmlns:p14="http://schemas.microsoft.com/office/powerpoint/2010/main" val="1914295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CIR may require additional materials and/or equipment that is specific to the CIR process… these include:</a:t>
            </a:r>
          </a:p>
          <a:p>
            <a:pPr marL="628650" lvl="1" indent="-171450">
              <a:buFont typeface="Arial" panose="020B0604020202020204" pitchFamily="34" charset="0"/>
              <a:buChar char="•"/>
            </a:pPr>
            <a:r>
              <a:rPr lang="en-US" dirty="0"/>
              <a:t>Corrective aggregate and cement/lime spreaders so that any solid additives can be spread in front of the recycler to be mixed into the recycled layer</a:t>
            </a:r>
          </a:p>
          <a:p>
            <a:pPr marL="628650" lvl="1" indent="-171450">
              <a:buFont typeface="Arial" panose="020B0604020202020204" pitchFamily="34" charset="0"/>
              <a:buChar char="•"/>
            </a:pPr>
            <a:r>
              <a:rPr lang="en-US" dirty="0"/>
              <a:t>Additive slurry storage and supply equipment</a:t>
            </a:r>
          </a:p>
          <a:p>
            <a:pPr marL="628650" lvl="1" indent="-171450">
              <a:buFont typeface="Arial" panose="020B0604020202020204" pitchFamily="34" charset="0"/>
              <a:buChar char="•"/>
            </a:pPr>
            <a:r>
              <a:rPr lang="en-US" dirty="0"/>
              <a:t>A water truck to ensure that the optimum water content of the mix is achieved.</a:t>
            </a:r>
          </a:p>
        </p:txBody>
      </p:sp>
      <p:sp>
        <p:nvSpPr>
          <p:cNvPr id="4" name="Slide Number Placeholder 3"/>
          <p:cNvSpPr>
            <a:spLocks noGrp="1"/>
          </p:cNvSpPr>
          <p:nvPr>
            <p:ph type="sldNum" sz="quarter" idx="5"/>
          </p:nvPr>
        </p:nvSpPr>
        <p:spPr/>
        <p:txBody>
          <a:bodyPr/>
          <a:lstStyle/>
          <a:p>
            <a:fld id="{B10265E5-ACB7-48DA-820F-7C7726446AD5}" type="slidenum">
              <a:rPr lang="en-US" smtClean="0"/>
              <a:t>24</a:t>
            </a:fld>
            <a:endParaRPr lang="en-US"/>
          </a:p>
        </p:txBody>
      </p:sp>
    </p:spTree>
    <p:extLst>
      <p:ext uri="{BB962C8B-B14F-4D97-AF65-F5344CB8AC3E}">
        <p14:creationId xmlns:p14="http://schemas.microsoft.com/office/powerpoint/2010/main" val="2156318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CCPR may require additional materials and/or equipment that is specific to the CCPR process… these include:</a:t>
            </a:r>
          </a:p>
          <a:p>
            <a:pPr marL="628650" lvl="1" indent="-171450">
              <a:buFont typeface="Arial" panose="020B0604020202020204" pitchFamily="34" charset="0"/>
              <a:buChar char="•"/>
            </a:pPr>
            <a:r>
              <a:rPr lang="en-US" dirty="0"/>
              <a:t>A self-propelled milling machine to recover the RAP that is to be used in the CCPR process and/or to make space for the CCPR material</a:t>
            </a:r>
          </a:p>
          <a:p>
            <a:pPr marL="628650" lvl="1" indent="-171450">
              <a:buFont typeface="Arial" panose="020B0604020202020204" pitchFamily="34" charset="0"/>
              <a:buChar char="•"/>
            </a:pPr>
            <a:r>
              <a:rPr lang="en-US" dirty="0"/>
              <a:t>Sizing equipment to adjust gradation and ensure that no large particles, typically greater than 1.5 inches, are processed in the mixture.</a:t>
            </a:r>
          </a:p>
          <a:p>
            <a:pPr marL="628650" lvl="1" indent="-171450">
              <a:buFont typeface="Arial" panose="020B0604020202020204" pitchFamily="34" charset="0"/>
              <a:buChar char="•"/>
            </a:pPr>
            <a:r>
              <a:rPr lang="en-US" dirty="0"/>
              <a:t>Additive and water supply equipment</a:t>
            </a:r>
          </a:p>
          <a:p>
            <a:pPr marL="628650" lvl="1" indent="-171450">
              <a:buFont typeface="Arial" panose="020B0604020202020204" pitchFamily="34" charset="0"/>
              <a:buChar char="•"/>
            </a:pPr>
            <a:r>
              <a:rPr lang="en-US" dirty="0"/>
              <a:t>Hauling equipment to the jobsite.</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25</a:t>
            </a:fld>
            <a:endParaRPr lang="en-US"/>
          </a:p>
        </p:txBody>
      </p:sp>
    </p:spTree>
    <p:extLst>
      <p:ext uri="{BB962C8B-B14F-4D97-AF65-F5344CB8AC3E}">
        <p14:creationId xmlns:p14="http://schemas.microsoft.com/office/powerpoint/2010/main" val="3147746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CIR and CCPR require laydown equipment such as an asphalt paver to place the mixture. Compaction equipment is also required and will be expanded on in the next slide. In the case that the mixture is going to be trafficked, it is recommended that fog sealing and fine aggregate spreading equipment be used to apply a protective layer to prevent raveling. </a:t>
            </a:r>
          </a:p>
        </p:txBody>
      </p:sp>
      <p:sp>
        <p:nvSpPr>
          <p:cNvPr id="4" name="Slide Number Placeholder 3"/>
          <p:cNvSpPr>
            <a:spLocks noGrp="1"/>
          </p:cNvSpPr>
          <p:nvPr>
            <p:ph type="sldNum" sz="quarter" idx="5"/>
          </p:nvPr>
        </p:nvSpPr>
        <p:spPr/>
        <p:txBody>
          <a:bodyPr/>
          <a:lstStyle/>
          <a:p>
            <a:fld id="{B10265E5-ACB7-48DA-820F-7C7726446AD5}" type="slidenum">
              <a:rPr lang="en-US" smtClean="0"/>
              <a:t>26</a:t>
            </a:fld>
            <a:endParaRPr lang="en-US"/>
          </a:p>
        </p:txBody>
      </p:sp>
    </p:spTree>
    <p:extLst>
      <p:ext uri="{BB962C8B-B14F-4D97-AF65-F5344CB8AC3E}">
        <p14:creationId xmlns:p14="http://schemas.microsoft.com/office/powerpoint/2010/main" val="1519540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 minimum, a pneumatic tire roller with a mass of at least 22 tons and a double drum vibratory roller with a minimum mass of 10 tons is required. Additional rollers can be used if deemed necessary.</a:t>
            </a:r>
          </a:p>
        </p:txBody>
      </p:sp>
      <p:sp>
        <p:nvSpPr>
          <p:cNvPr id="4" name="Slide Number Placeholder 3"/>
          <p:cNvSpPr>
            <a:spLocks noGrp="1"/>
          </p:cNvSpPr>
          <p:nvPr>
            <p:ph type="sldNum" sz="quarter" idx="5"/>
          </p:nvPr>
        </p:nvSpPr>
        <p:spPr/>
        <p:txBody>
          <a:bodyPr/>
          <a:lstStyle/>
          <a:p>
            <a:fld id="{B10265E5-ACB7-48DA-820F-7C7726446AD5}" type="slidenum">
              <a:rPr lang="en-US" smtClean="0"/>
              <a:t>27</a:t>
            </a:fld>
            <a:endParaRPr lang="en-US"/>
          </a:p>
        </p:txBody>
      </p:sp>
    </p:spTree>
    <p:extLst>
      <p:ext uri="{BB962C8B-B14F-4D97-AF65-F5344CB8AC3E}">
        <p14:creationId xmlns:p14="http://schemas.microsoft.com/office/powerpoint/2010/main" val="1045752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EC7E6F4-2FF4-49EC-9F48-4AAEED83B966}"/>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E8BC1E8A-6E15-4D6C-83F0-EBAE1768D308}"/>
              </a:ext>
            </a:extLst>
          </p:cNvPr>
          <p:cNvSpPr>
            <a:spLocks noGrp="1" noChangeArrowheads="1"/>
          </p:cNvSpPr>
          <p:nvPr>
            <p:ph type="body" idx="1"/>
          </p:nvPr>
        </p:nvSpPr>
        <p:spPr>
          <a:noFill/>
        </p:spPr>
        <p:txBody>
          <a:bodyPr/>
          <a:lstStyle/>
          <a:p>
            <a:pPr marL="171450" indent="-171450">
              <a:buFont typeface="Arial" panose="020B0604020202020204" pitchFamily="34" charset="0"/>
              <a:buChar char="•"/>
            </a:pPr>
            <a:r>
              <a:rPr lang="en-US" altLang="en-US" dirty="0">
                <a:latin typeface="Times New Roman" panose="02020603050405020304" pitchFamily="18" charset="0"/>
              </a:rPr>
              <a:t>The JITT is an important element of the paving process to ensure that proper procedures are followed to construct a high-quality CIR pavement. </a:t>
            </a:r>
          </a:p>
          <a:p>
            <a:pPr marL="171450" indent="-171450">
              <a:buFont typeface="Arial" panose="020B0604020202020204" pitchFamily="34" charset="0"/>
              <a:buChar char="•"/>
            </a:pPr>
            <a:r>
              <a:rPr lang="en-US" altLang="en-US" dirty="0">
                <a:latin typeface="Times New Roman" panose="02020603050405020304" pitchFamily="18" charset="0"/>
              </a:rPr>
              <a:t>A general guideline is that the trainer has successfully completed a minimum of 5 CIR projects. </a:t>
            </a:r>
          </a:p>
          <a:p>
            <a:pPr marL="171450" indent="-171450">
              <a:buFont typeface="Arial" panose="020B0604020202020204" pitchFamily="34" charset="0"/>
              <a:buChar char="•"/>
            </a:pPr>
            <a:r>
              <a:rPr lang="en-US" altLang="en-US" dirty="0">
                <a:latin typeface="Times New Roman" panose="02020603050405020304" pitchFamily="18" charset="0"/>
              </a:rPr>
              <a:t>JITT is most often held 5 to 14 days prior to construction. </a:t>
            </a:r>
          </a:p>
          <a:p>
            <a:pPr marL="171450" indent="-171450">
              <a:buFont typeface="Arial" panose="020B0604020202020204" pitchFamily="34" charset="0"/>
              <a:buChar char="•"/>
            </a:pPr>
            <a:r>
              <a:rPr lang="en-US" altLang="en-US" dirty="0">
                <a:latin typeface="Times New Roman" panose="02020603050405020304" pitchFamily="18" charset="0"/>
              </a:rPr>
              <a:t>It is equally important that agency inspection staff and appropriate field personnel from the CIR contractor (e.g., recycling foreman, QC staff, etc.) both attend.</a:t>
            </a:r>
          </a:p>
          <a:p>
            <a:endParaRPr lang="en-US" altLang="en-US" dirty="0">
              <a:latin typeface="Times New Roman" panose="02020603050405020304" pitchFamily="18" charset="0"/>
            </a:endParaRPr>
          </a:p>
        </p:txBody>
      </p:sp>
      <p:sp>
        <p:nvSpPr>
          <p:cNvPr id="33796" name="Slide Number Placeholder 3">
            <a:extLst>
              <a:ext uri="{FF2B5EF4-FFF2-40B4-BE49-F238E27FC236}">
                <a16:creationId xmlns:a16="http://schemas.microsoft.com/office/drawing/2014/main" id="{6E09E65D-764D-48C0-AD2C-E3FC7E10328E}"/>
              </a:ext>
            </a:extLst>
          </p:cNvPr>
          <p:cNvSpPr>
            <a:spLocks noGrp="1"/>
          </p:cNvSpPr>
          <p:nvPr>
            <p:ph type="sldNum" sz="quarter" idx="5"/>
          </p:nvPr>
        </p:nvSpPr>
        <p:spPr>
          <a:noFill/>
        </p:spPr>
        <p:txBody>
          <a:bodyPr/>
          <a:lstStyle>
            <a:lvl1pPr defTabSz="960438">
              <a:defRPr sz="2400">
                <a:solidFill>
                  <a:schemeClr val="tx1"/>
                </a:solidFill>
                <a:latin typeface="Times New Roman" panose="02020603050405020304" pitchFamily="18" charset="0"/>
              </a:defRPr>
            </a:lvl1pPr>
            <a:lvl2pPr marL="742950" indent="-285750" defTabSz="960438">
              <a:defRPr sz="2400">
                <a:solidFill>
                  <a:schemeClr val="tx1"/>
                </a:solidFill>
                <a:latin typeface="Times New Roman" panose="02020603050405020304" pitchFamily="18" charset="0"/>
              </a:defRPr>
            </a:lvl2pPr>
            <a:lvl3pPr marL="1143000" indent="-228600" defTabSz="960438">
              <a:defRPr sz="2400">
                <a:solidFill>
                  <a:schemeClr val="tx1"/>
                </a:solidFill>
                <a:latin typeface="Times New Roman" panose="02020603050405020304" pitchFamily="18" charset="0"/>
              </a:defRPr>
            </a:lvl3pPr>
            <a:lvl4pPr marL="1600200" indent="-228600" defTabSz="960438">
              <a:defRPr sz="2400">
                <a:solidFill>
                  <a:schemeClr val="tx1"/>
                </a:solidFill>
                <a:latin typeface="Times New Roman" panose="02020603050405020304" pitchFamily="18" charset="0"/>
              </a:defRPr>
            </a:lvl4pPr>
            <a:lvl5pPr marL="2057400" indent="-228600" defTabSz="960438">
              <a:defRPr sz="2400">
                <a:solidFill>
                  <a:schemeClr val="tx1"/>
                </a:solidFill>
                <a:latin typeface="Times New Roman" panose="02020603050405020304" pitchFamily="18" charset="0"/>
              </a:defRPr>
            </a:lvl5pPr>
            <a:lvl6pPr marL="2514600" indent="-228600" defTabSz="960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0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0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0438" eaLnBrk="0" fontAlgn="base" hangingPunct="0">
              <a:spcBef>
                <a:spcPct val="0"/>
              </a:spcBef>
              <a:spcAft>
                <a:spcPct val="0"/>
              </a:spcAft>
              <a:defRPr sz="2400">
                <a:solidFill>
                  <a:schemeClr val="tx1"/>
                </a:solidFill>
                <a:latin typeface="Times New Roman" panose="02020603050405020304" pitchFamily="18" charset="0"/>
              </a:defRPr>
            </a:lvl9pPr>
          </a:lstStyle>
          <a:p>
            <a:fld id="{76F5B58B-CBAD-4ED6-9F83-5309C330B2BD}" type="slidenum">
              <a:rPr lang="en-US" altLang="en-US" sz="1200" smtClean="0"/>
              <a:pPr/>
              <a:t>28</a:t>
            </a:fld>
            <a:endParaRPr lang="en-US" altLang="en-US" sz="1200"/>
          </a:p>
        </p:txBody>
      </p:sp>
    </p:spTree>
    <p:extLst>
      <p:ext uri="{BB962C8B-B14F-4D97-AF65-F5344CB8AC3E}">
        <p14:creationId xmlns:p14="http://schemas.microsoft.com/office/powerpoint/2010/main" val="3932186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topics include general plans for paving and traffic control, protocol at busy intersection crossings, the quality control plant, requirements and responsibilities, contingency plan and action limits, and the weather forecast, among others.</a:t>
            </a:r>
          </a:p>
        </p:txBody>
      </p:sp>
      <p:sp>
        <p:nvSpPr>
          <p:cNvPr id="4" name="Slide Number Placeholder 3"/>
          <p:cNvSpPr>
            <a:spLocks noGrp="1"/>
          </p:cNvSpPr>
          <p:nvPr>
            <p:ph type="sldNum" sz="quarter" idx="5"/>
          </p:nvPr>
        </p:nvSpPr>
        <p:spPr/>
        <p:txBody>
          <a:bodyPr/>
          <a:lstStyle/>
          <a:p>
            <a:fld id="{B10265E5-ACB7-48DA-820F-7C7726446AD5}" type="slidenum">
              <a:rPr lang="en-US" smtClean="0"/>
              <a:t>29</a:t>
            </a:fld>
            <a:endParaRPr lang="en-US"/>
          </a:p>
        </p:txBody>
      </p:sp>
    </p:spTree>
    <p:extLst>
      <p:ext uri="{BB962C8B-B14F-4D97-AF65-F5344CB8AC3E}">
        <p14:creationId xmlns:p14="http://schemas.microsoft.com/office/powerpoint/2010/main" val="1356460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Weather limitations are often confined by agency requirements. </a:t>
            </a:r>
          </a:p>
          <a:p>
            <a:pPr marL="171450" indent="-171450">
              <a:buFont typeface="Arial" panose="020B0604020202020204" pitchFamily="34" charset="0"/>
              <a:buChar char="•"/>
            </a:pPr>
            <a:r>
              <a:rPr lang="en-US" dirty="0"/>
              <a:t>It is recommended that the RAP temperature be greater than 50F (10C). This will prevent challenges with the recycling agents such as the formation of “stringers” in foamed asphalt mixtures.</a:t>
            </a:r>
          </a:p>
          <a:p>
            <a:pPr marL="171450" indent="-171450">
              <a:buFont typeface="Arial" panose="020B0604020202020204" pitchFamily="34" charset="0"/>
              <a:buChar char="•"/>
            </a:pPr>
            <a:r>
              <a:rPr lang="en-US" dirty="0"/>
              <a:t>CR operations should not be performed when the overnight ambient temperatures are forecast to be less than 35F (2C) for any part of the overnight period.</a:t>
            </a:r>
          </a:p>
          <a:p>
            <a:pPr marL="171450" indent="-171450">
              <a:buFont typeface="Arial" panose="020B0604020202020204" pitchFamily="34" charset="0"/>
              <a:buChar char="•"/>
            </a:pPr>
            <a:r>
              <a:rPr lang="en-US" dirty="0"/>
              <a:t>CR may be performed during light precipitation, so long as the contractor can demonstrate that performance of the recycled asphalt pavement will not be adversely affected.</a:t>
            </a:r>
          </a:p>
        </p:txBody>
      </p:sp>
      <p:sp>
        <p:nvSpPr>
          <p:cNvPr id="4" name="Slide Number Placeholder 3"/>
          <p:cNvSpPr>
            <a:spLocks noGrp="1"/>
          </p:cNvSpPr>
          <p:nvPr>
            <p:ph type="sldNum" sz="quarter" idx="5"/>
          </p:nvPr>
        </p:nvSpPr>
        <p:spPr/>
        <p:txBody>
          <a:bodyPr/>
          <a:lstStyle/>
          <a:p>
            <a:fld id="{B10265E5-ACB7-48DA-820F-7C7726446AD5}" type="slidenum">
              <a:rPr lang="en-US" smtClean="0"/>
              <a:t>30</a:t>
            </a:fld>
            <a:endParaRPr lang="en-US"/>
          </a:p>
        </p:txBody>
      </p:sp>
    </p:spTree>
    <p:extLst>
      <p:ext uri="{BB962C8B-B14F-4D97-AF65-F5344CB8AC3E}">
        <p14:creationId xmlns:p14="http://schemas.microsoft.com/office/powerpoint/2010/main" val="134328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3</a:t>
            </a:fld>
            <a:endParaRPr lang="en-US"/>
          </a:p>
        </p:txBody>
      </p:sp>
    </p:spTree>
    <p:extLst>
      <p:ext uri="{BB962C8B-B14F-4D97-AF65-F5344CB8AC3E}">
        <p14:creationId xmlns:p14="http://schemas.microsoft.com/office/powerpoint/2010/main" val="1982396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a best practice that CIR and CCPR are not performed during excessively wet conditions, nor started when rain is imminent.</a:t>
            </a:r>
          </a:p>
          <a:p>
            <a:r>
              <a:rPr lang="en-US" dirty="0"/>
              <a:t>Curing occurs best in sunlight, and compaction should be completed a maximum of ½ before sunset if possible.</a:t>
            </a:r>
          </a:p>
        </p:txBody>
      </p:sp>
      <p:sp>
        <p:nvSpPr>
          <p:cNvPr id="4" name="Slide Number Placeholder 3"/>
          <p:cNvSpPr>
            <a:spLocks noGrp="1"/>
          </p:cNvSpPr>
          <p:nvPr>
            <p:ph type="sldNum" sz="quarter" idx="5"/>
          </p:nvPr>
        </p:nvSpPr>
        <p:spPr/>
        <p:txBody>
          <a:bodyPr/>
          <a:lstStyle/>
          <a:p>
            <a:fld id="{B10265E5-ACB7-48DA-820F-7C7726446AD5}" type="slidenum">
              <a:rPr lang="en-US" smtClean="0"/>
              <a:t>31</a:t>
            </a:fld>
            <a:endParaRPr lang="en-US"/>
          </a:p>
        </p:txBody>
      </p:sp>
    </p:spTree>
    <p:extLst>
      <p:ext uri="{BB962C8B-B14F-4D97-AF65-F5344CB8AC3E}">
        <p14:creationId xmlns:p14="http://schemas.microsoft.com/office/powerpoint/2010/main" val="162897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Process a 500-foot long test strip.</a:t>
            </a:r>
          </a:p>
          <a:p>
            <a:pPr marL="628650" lvl="1" indent="-171450">
              <a:buFont typeface="Arial" panose="020B0604020202020204" pitchFamily="34" charset="0"/>
              <a:buChar char="•"/>
            </a:pPr>
            <a:r>
              <a:rPr lang="en-US" dirty="0"/>
              <a:t>Test, using the nuclear density gauge, the last 200 feet</a:t>
            </a:r>
          </a:p>
          <a:p>
            <a:pPr marL="171450" lvl="0" indent="-171450">
              <a:buFont typeface="Arial" panose="020B0604020202020204" pitchFamily="34" charset="0"/>
              <a:buChar char="•"/>
            </a:pPr>
            <a:r>
              <a:rPr lang="en-US" dirty="0"/>
              <a:t>The test strip should be performed in one continuous pass, to the lines and grades according to the plans and specifications</a:t>
            </a:r>
          </a:p>
          <a:p>
            <a:pPr marL="171450" lvl="0" indent="-171450">
              <a:buFont typeface="Arial" panose="020B0604020202020204" pitchFamily="34" charset="0"/>
              <a:buChar char="•"/>
            </a:pPr>
            <a:r>
              <a:rPr lang="en-US" dirty="0"/>
              <a:t>The engineer should be provided with:</a:t>
            </a:r>
          </a:p>
          <a:p>
            <a:pPr marL="628650" lvl="1" indent="-171450">
              <a:buFont typeface="Arial" panose="020B0604020202020204" pitchFamily="34" charset="0"/>
              <a:buChar char="•"/>
            </a:pPr>
            <a:r>
              <a:rPr lang="en-US" dirty="0"/>
              <a:t>The maximum in-place density achieved</a:t>
            </a:r>
          </a:p>
          <a:p>
            <a:pPr marL="628650" lvl="1" indent="-171450">
              <a:buFont typeface="Arial" panose="020B0604020202020204" pitchFamily="34" charset="0"/>
              <a:buChar char="•"/>
            </a:pPr>
            <a:r>
              <a:rPr lang="en-US" dirty="0"/>
              <a:t>The percent passing the maximum sieve size</a:t>
            </a:r>
          </a:p>
          <a:p>
            <a:pPr marL="628650" lvl="1" indent="-171450">
              <a:buFont typeface="Arial" panose="020B0604020202020204" pitchFamily="34" charset="0"/>
              <a:buChar char="•"/>
            </a:pPr>
            <a:r>
              <a:rPr lang="en-US" dirty="0"/>
              <a:t>Application rates of recycling agent, water, and other additives used on the accepted test strip</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32</a:t>
            </a:fld>
            <a:endParaRPr lang="en-US"/>
          </a:p>
        </p:txBody>
      </p:sp>
    </p:spTree>
    <p:extLst>
      <p:ext uri="{BB962C8B-B14F-4D97-AF65-F5344CB8AC3E}">
        <p14:creationId xmlns:p14="http://schemas.microsoft.com/office/powerpoint/2010/main" val="1920224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placing the mixture it is important to note that you can mill to a constant depth </a:t>
            </a:r>
            <a:r>
              <a:rPr lang="en-US" i="1" dirty="0"/>
              <a:t>or</a:t>
            </a:r>
            <a:r>
              <a:rPr lang="en-US" i="0" dirty="0"/>
              <a:t> to a cross slope, but not both.</a:t>
            </a:r>
          </a:p>
          <a:p>
            <a:r>
              <a:rPr lang="en-US" i="0" dirty="0"/>
              <a:t>Typical depth tolerance is ¼ of an inch.</a:t>
            </a:r>
          </a:p>
          <a:p>
            <a:r>
              <a:rPr lang="en-US" i="0" dirty="0"/>
              <a:t>If slope correction is greater than 0.25 to 0.5%, you cannot meet a depth tolerance</a:t>
            </a:r>
          </a:p>
          <a:p>
            <a:r>
              <a:rPr lang="en-US" i="0" dirty="0"/>
              <a:t>Either pre-mill or correct the slope with a hot/warm mix asphalt overlay</a:t>
            </a:r>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33</a:t>
            </a:fld>
            <a:endParaRPr lang="en-US"/>
          </a:p>
        </p:txBody>
      </p:sp>
    </p:spTree>
    <p:extLst>
      <p:ext uri="{BB962C8B-B14F-4D97-AF65-F5344CB8AC3E}">
        <p14:creationId xmlns:p14="http://schemas.microsoft.com/office/powerpoint/2010/main" val="132802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Primary compaction of the mixture should follow the same rolling patterns and equipment used to establish the target density on the test strip.</a:t>
            </a:r>
          </a:p>
          <a:p>
            <a:pPr marL="171450" indent="-171450">
              <a:buFont typeface="Arial" panose="020B0604020202020204" pitchFamily="34" charset="0"/>
              <a:buChar char="•"/>
            </a:pPr>
            <a:r>
              <a:rPr lang="en-US" dirty="0"/>
              <a:t>Continuously monitor compaction to verify it meets construction specification requirements – more on these requirements in future slides.</a:t>
            </a:r>
          </a:p>
          <a:p>
            <a:pPr marL="171450" indent="-171450">
              <a:buFont typeface="Arial" panose="020B0604020202020204" pitchFamily="34" charset="0"/>
              <a:buChar char="•"/>
            </a:pPr>
            <a:r>
              <a:rPr lang="en-US" dirty="0"/>
              <a:t>If two successive density tests during production fail to meet acceptance testing requirements, establish a new test strip and identify a new rolling pattern and target density</a:t>
            </a:r>
          </a:p>
          <a:p>
            <a:pPr marL="171450" indent="-171450">
              <a:buFont typeface="Arial" panose="020B0604020202020204" pitchFamily="34" charset="0"/>
              <a:buChar char="•"/>
            </a:pPr>
            <a:r>
              <a:rPr lang="en-US" dirty="0"/>
              <a:t>Discontinue rolling if it is found to cause cracking, major displacement, and/or any other type of pavement distress until the problem can be resolved.</a:t>
            </a:r>
          </a:p>
        </p:txBody>
      </p:sp>
      <p:sp>
        <p:nvSpPr>
          <p:cNvPr id="4" name="Slide Number Placeholder 3"/>
          <p:cNvSpPr>
            <a:spLocks noGrp="1"/>
          </p:cNvSpPr>
          <p:nvPr>
            <p:ph type="sldNum" sz="quarter" idx="5"/>
          </p:nvPr>
        </p:nvSpPr>
        <p:spPr/>
        <p:txBody>
          <a:bodyPr/>
          <a:lstStyle/>
          <a:p>
            <a:fld id="{B10265E5-ACB7-48DA-820F-7C7726446AD5}" type="slidenum">
              <a:rPr lang="en-US" smtClean="0"/>
              <a:t>34</a:t>
            </a:fld>
            <a:endParaRPr lang="en-US"/>
          </a:p>
        </p:txBody>
      </p:sp>
    </p:spTree>
    <p:extLst>
      <p:ext uri="{BB962C8B-B14F-4D97-AF65-F5344CB8AC3E}">
        <p14:creationId xmlns:p14="http://schemas.microsoft.com/office/powerpoint/2010/main" val="3414632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Secondary compaction is an option for emulsion mixes that do not have an active filler. If secondary compaction is applied to a mix with an active filler, the bonds that lead to stiffness will be broken.</a:t>
            </a:r>
          </a:p>
          <a:p>
            <a:pPr marL="171450" indent="-171450">
              <a:buFont typeface="Arial" panose="020B0604020202020204" pitchFamily="34" charset="0"/>
              <a:buChar char="•"/>
            </a:pPr>
            <a:r>
              <a:rPr lang="en-US" dirty="0"/>
              <a:t>Conduct optional secondary compaction after the initial cure but before the final surfacing is placed</a:t>
            </a:r>
          </a:p>
          <a:p>
            <a:pPr marL="171450" indent="-171450">
              <a:buFont typeface="Arial" panose="020B0604020202020204" pitchFamily="34" charset="0"/>
              <a:buChar char="•"/>
            </a:pPr>
            <a:r>
              <a:rPr lang="en-US" dirty="0"/>
              <a:t>Commence secondary compaction only when the pavement temperature is greater than 80F (27C)</a:t>
            </a:r>
          </a:p>
        </p:txBody>
      </p:sp>
      <p:sp>
        <p:nvSpPr>
          <p:cNvPr id="4" name="Slide Number Placeholder 3"/>
          <p:cNvSpPr>
            <a:spLocks noGrp="1"/>
          </p:cNvSpPr>
          <p:nvPr>
            <p:ph type="sldNum" sz="quarter" idx="5"/>
          </p:nvPr>
        </p:nvSpPr>
        <p:spPr/>
        <p:txBody>
          <a:bodyPr/>
          <a:lstStyle/>
          <a:p>
            <a:fld id="{B10265E5-ACB7-48DA-820F-7C7726446AD5}" type="slidenum">
              <a:rPr lang="en-US" smtClean="0"/>
              <a:t>35</a:t>
            </a:fld>
            <a:endParaRPr lang="en-US"/>
          </a:p>
        </p:txBody>
      </p:sp>
    </p:spTree>
    <p:extLst>
      <p:ext uri="{BB962C8B-B14F-4D97-AF65-F5344CB8AC3E}">
        <p14:creationId xmlns:p14="http://schemas.microsoft.com/office/powerpoint/2010/main" val="1859212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performing secondary compaction, establish a new target density using a new rolling pattern</a:t>
            </a:r>
          </a:p>
          <a:p>
            <a:pPr marL="171450" indent="-171450">
              <a:buFont typeface="Arial" panose="020B0604020202020204" pitchFamily="34" charset="0"/>
              <a:buChar char="•"/>
            </a:pPr>
            <a:r>
              <a:rPr lang="en-US" dirty="0"/>
              <a:t>Density testing shall be repeated throughout secondary compaction to verify that it is within ± 5% of the target density established. </a:t>
            </a:r>
          </a:p>
          <a:p>
            <a:pPr marL="171450" indent="-171450">
              <a:buFont typeface="Arial" panose="020B0604020202020204" pitchFamily="34" charset="0"/>
              <a:buChar char="•"/>
            </a:pPr>
            <a:r>
              <a:rPr lang="en-US" dirty="0"/>
              <a:t>Cease secondary compaction in the immediate area if cracking results or if there is no appreciable increase in density.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36</a:t>
            </a:fld>
            <a:endParaRPr lang="en-US"/>
          </a:p>
        </p:txBody>
      </p:sp>
    </p:spTree>
    <p:extLst>
      <p:ext uri="{BB962C8B-B14F-4D97-AF65-F5344CB8AC3E}">
        <p14:creationId xmlns:p14="http://schemas.microsoft.com/office/powerpoint/2010/main" val="1262839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Check the finished surface and grade of the recycled layer at least every 500 ft during placement using a straight edge or per agency requirements. </a:t>
            </a:r>
          </a:p>
          <a:p>
            <a:pPr marL="628650" lvl="1" indent="-171450">
              <a:buFont typeface="Arial" panose="020B0604020202020204" pitchFamily="34" charset="0"/>
              <a:buChar char="•"/>
            </a:pPr>
            <a:r>
              <a:rPr lang="en-US" dirty="0"/>
              <a:t>The surface may not vary more than 3/8 inch (10 mm) from a 10-foot (3.0-m) straight edge placed in any direction or per agency requirements.</a:t>
            </a:r>
          </a:p>
          <a:p>
            <a:pPr marL="171450" indent="-171450">
              <a:buFont typeface="Arial" panose="020B0604020202020204" pitchFamily="34" charset="0"/>
              <a:buChar char="•"/>
            </a:pPr>
            <a:r>
              <a:rPr lang="en-US" dirty="0"/>
              <a:t>Correct any humps exceeding 3/8 inch by rerolling, trimming, milling or abrasive grinding. </a:t>
            </a:r>
          </a:p>
          <a:p>
            <a:pPr marL="171450" indent="-171450">
              <a:buFont typeface="Arial" panose="020B0604020202020204" pitchFamily="34" charset="0"/>
              <a:buChar char="•"/>
            </a:pPr>
            <a:r>
              <a:rPr lang="en-US" dirty="0"/>
              <a:t>For depressions exceeding 3/8 inch or agency </a:t>
            </a:r>
            <a:br>
              <a:rPr lang="en-US" dirty="0"/>
            </a:br>
            <a:r>
              <a:rPr lang="en-US" dirty="0"/>
              <a:t>requirements: </a:t>
            </a:r>
          </a:p>
          <a:p>
            <a:pPr marL="628650" lvl="1" indent="-171450">
              <a:buFont typeface="Arial" panose="020B0604020202020204" pitchFamily="34" charset="0"/>
              <a:buChar char="•"/>
            </a:pPr>
            <a:r>
              <a:rPr lang="en-US" dirty="0"/>
              <a:t>Apply a tack coat in accordance with to AASHTO MP 36</a:t>
            </a:r>
          </a:p>
          <a:p>
            <a:pPr marL="628650" lvl="1" indent="-171450">
              <a:buFont typeface="Arial" panose="020B0604020202020204" pitchFamily="34" charset="0"/>
              <a:buChar char="•"/>
            </a:pPr>
            <a:r>
              <a:rPr lang="en-US" dirty="0"/>
              <a:t>Fill the depressed area with a plant-produced asphalt </a:t>
            </a:r>
            <a:br>
              <a:rPr lang="en-US" dirty="0"/>
            </a:br>
            <a:r>
              <a:rPr lang="en-US" dirty="0"/>
              <a:t>mix. </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37</a:t>
            </a:fld>
            <a:endParaRPr lang="en-US"/>
          </a:p>
        </p:txBody>
      </p:sp>
    </p:spTree>
    <p:extLst>
      <p:ext uri="{BB962C8B-B14F-4D97-AF65-F5344CB8AC3E}">
        <p14:creationId xmlns:p14="http://schemas.microsoft.com/office/powerpoint/2010/main" val="2957887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the specified surface course on the recycled layer after removing any loose particles by power brooming if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moisture content of the layer is reduced to 3.0 percent or less; A moisture content of 2.0-3.0% has been used with lower percentages in more arid regions of the country.</a:t>
            </a:r>
          </a:p>
          <a:p>
            <a:pPr marL="914400" lvl="1" indent="-457200">
              <a:buFont typeface="+mj-lt"/>
              <a:buAutoNum type="arabicPeriod"/>
            </a:pPr>
            <a:r>
              <a:rPr lang="en-US" dirty="0"/>
              <a:t>Passing values using AASHTO XXXX (NCHRP 9-62) Short-Pin Raveling Test are obtained; </a:t>
            </a:r>
            <a:r>
              <a:rPr lang="en-US" i="1" dirty="0"/>
              <a:t>or</a:t>
            </a:r>
            <a:endParaRPr lang="en-US" dirty="0"/>
          </a:p>
          <a:p>
            <a:pPr marL="914400" lvl="1" indent="-457200">
              <a:buFont typeface="+mj-lt"/>
              <a:buAutoNum type="arabicPeriod"/>
            </a:pPr>
            <a:r>
              <a:rPr lang="en-US" dirty="0"/>
              <a:t>The Engineer approves. </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38</a:t>
            </a:fld>
            <a:endParaRPr lang="en-US"/>
          </a:p>
        </p:txBody>
      </p:sp>
    </p:spTree>
    <p:extLst>
      <p:ext uri="{BB962C8B-B14F-4D97-AF65-F5344CB8AC3E}">
        <p14:creationId xmlns:p14="http://schemas.microsoft.com/office/powerpoint/2010/main" val="938368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Maintain and product the CR surface</a:t>
            </a:r>
          </a:p>
          <a:p>
            <a:pPr marL="628650" lvl="1" indent="-171450">
              <a:buFont typeface="Arial" panose="020B0604020202020204" pitchFamily="34" charset="0"/>
              <a:buChar char="•"/>
            </a:pPr>
            <a:r>
              <a:rPr lang="en-US" dirty="0"/>
              <a:t>May encounter raveling in cross-traffic, high shear areas</a:t>
            </a:r>
          </a:p>
          <a:p>
            <a:pPr marL="628650" lvl="1" indent="-171450">
              <a:buFont typeface="Arial" panose="020B0604020202020204" pitchFamily="34" charset="0"/>
              <a:buChar char="•"/>
            </a:pPr>
            <a:r>
              <a:rPr lang="en-US" dirty="0"/>
              <a:t>Fog seal and blot with aggregate can minimize raveling</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39</a:t>
            </a:fld>
            <a:endParaRPr lang="en-US"/>
          </a:p>
        </p:txBody>
      </p:sp>
    </p:spTree>
    <p:extLst>
      <p:ext uri="{BB962C8B-B14F-4D97-AF65-F5344CB8AC3E}">
        <p14:creationId xmlns:p14="http://schemas.microsoft.com/office/powerpoint/2010/main" val="1830692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the specified surface course on the recycled layer after removing any loose particles by power brooming if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moisture content of the layer is reduced to 3.0 percent or less; A moisture content of 2.0-3.0% has been used with lower percentages in more arid regions of the country.</a:t>
            </a:r>
          </a:p>
          <a:p>
            <a:pPr marL="914400" lvl="1" indent="-457200">
              <a:buFont typeface="+mj-lt"/>
              <a:buAutoNum type="arabicPeriod"/>
            </a:pPr>
            <a:r>
              <a:rPr lang="en-US" dirty="0"/>
              <a:t>Passing values using AASHTO XXXX (NCHRP 9-62) Long-Pin Shear Test are obtained; </a:t>
            </a:r>
            <a:r>
              <a:rPr lang="en-US" i="1" dirty="0"/>
              <a:t>or</a:t>
            </a:r>
            <a:endParaRPr lang="en-US" dirty="0"/>
          </a:p>
          <a:p>
            <a:pPr marL="914400" lvl="1" indent="-457200">
              <a:buFont typeface="+mj-lt"/>
              <a:buAutoNum type="arabicPeriod"/>
            </a:pPr>
            <a:r>
              <a:rPr lang="en-US" dirty="0"/>
              <a:t>The Engineer approves. </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40</a:t>
            </a:fld>
            <a:endParaRPr lang="en-US"/>
          </a:p>
        </p:txBody>
      </p:sp>
    </p:spTree>
    <p:extLst>
      <p:ext uri="{BB962C8B-B14F-4D97-AF65-F5344CB8AC3E}">
        <p14:creationId xmlns:p14="http://schemas.microsoft.com/office/powerpoint/2010/main" val="1348136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training will cover the draft AASHTO Guide Specifications for Cold In-Place Recycling and Cold Central Plant Recycled asphalt mixtures.</a:t>
            </a:r>
          </a:p>
          <a:p>
            <a:pPr marL="171450" indent="-171450">
              <a:buFont typeface="Arial" panose="020B0604020202020204" pitchFamily="34" charset="0"/>
              <a:buChar char="•"/>
            </a:pPr>
            <a:r>
              <a:rPr lang="en-US" dirty="0"/>
              <a:t>Guide specifications refer to quality requirements for materials and design methods for cold recycled mixtures available in other AASHTO documents.</a:t>
            </a:r>
          </a:p>
          <a:p>
            <a:pPr marL="171450" indent="-171450">
              <a:buFont typeface="Arial" panose="020B0604020202020204" pitchFamily="34" charset="0"/>
              <a:buChar char="•"/>
            </a:pPr>
            <a:r>
              <a:rPr lang="en-US" dirty="0"/>
              <a:t>Commentaries are included in the Guide Specifications and may be referenced throughout this training.</a:t>
            </a:r>
          </a:p>
          <a:p>
            <a:pPr marL="171450" indent="-171450">
              <a:buFont typeface="Arial" panose="020B0604020202020204" pitchFamily="34" charset="0"/>
              <a:buChar char="•"/>
            </a:pPr>
            <a:r>
              <a:rPr lang="en-US" dirty="0"/>
              <a:t>For more information, it is recommended that you refer to the Construction Guide Specifications themselves, the NCHRP 14-43 report, and the Best Practice Guide located within the appendix of the NCHRP report.</a:t>
            </a:r>
          </a:p>
        </p:txBody>
      </p:sp>
      <p:sp>
        <p:nvSpPr>
          <p:cNvPr id="4" name="Slide Number Placeholder 3"/>
          <p:cNvSpPr>
            <a:spLocks noGrp="1"/>
          </p:cNvSpPr>
          <p:nvPr>
            <p:ph type="sldNum" sz="quarter" idx="5"/>
          </p:nvPr>
        </p:nvSpPr>
        <p:spPr/>
        <p:txBody>
          <a:bodyPr/>
          <a:lstStyle/>
          <a:p>
            <a:fld id="{B10265E5-ACB7-48DA-820F-7C7726446AD5}" type="slidenum">
              <a:rPr lang="en-US" smtClean="0"/>
              <a:t>5</a:t>
            </a:fld>
            <a:endParaRPr lang="en-US"/>
          </a:p>
        </p:txBody>
      </p:sp>
    </p:spTree>
    <p:extLst>
      <p:ext uri="{BB962C8B-B14F-4D97-AF65-F5344CB8AC3E}">
        <p14:creationId xmlns:p14="http://schemas.microsoft.com/office/powerpoint/2010/main" val="1145563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asphalt mix is used as the surface course, apply a tack coat in accordance with to AASHTO MP 36 and AASHTO PP93 to the recycled layer. </a:t>
            </a:r>
          </a:p>
          <a:p>
            <a:pPr lvl="1"/>
            <a:r>
              <a:rPr lang="en-US" dirty="0"/>
              <a:t>Ensure hot asphalt binder tack is cool prior to loading with construction traffic. </a:t>
            </a:r>
          </a:p>
          <a:p>
            <a:pPr lvl="1"/>
            <a:r>
              <a:rPr lang="en-US" dirty="0"/>
              <a:t>Do not use hot asphalt binder tack if overlaying CIR or CCPR with an additional CCPR layer.</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41</a:t>
            </a:fld>
            <a:endParaRPr lang="en-US"/>
          </a:p>
        </p:txBody>
      </p:sp>
    </p:spTree>
    <p:extLst>
      <p:ext uri="{BB962C8B-B14F-4D97-AF65-F5344CB8AC3E}">
        <p14:creationId xmlns:p14="http://schemas.microsoft.com/office/powerpoint/2010/main" val="3649277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properties, methods, frequencies, and criteria in the table above should be achieved.</a:t>
            </a:r>
          </a:p>
        </p:txBody>
      </p:sp>
      <p:sp>
        <p:nvSpPr>
          <p:cNvPr id="4" name="Slide Number Placeholder 3"/>
          <p:cNvSpPr>
            <a:spLocks noGrp="1"/>
          </p:cNvSpPr>
          <p:nvPr>
            <p:ph type="sldNum" sz="quarter" idx="5"/>
          </p:nvPr>
        </p:nvSpPr>
        <p:spPr/>
        <p:txBody>
          <a:bodyPr/>
          <a:lstStyle/>
          <a:p>
            <a:fld id="{B10265E5-ACB7-48DA-820F-7C7726446AD5}" type="slidenum">
              <a:rPr lang="en-US" smtClean="0"/>
              <a:t>42</a:t>
            </a:fld>
            <a:endParaRPr lang="en-US"/>
          </a:p>
        </p:txBody>
      </p:sp>
    </p:spTree>
    <p:extLst>
      <p:ext uri="{BB962C8B-B14F-4D97-AF65-F5344CB8AC3E}">
        <p14:creationId xmlns:p14="http://schemas.microsoft.com/office/powerpoint/2010/main" val="2169723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properties, methods, frequencies, and criteria in the table above should be achieved.</a:t>
            </a:r>
          </a:p>
          <a:p>
            <a:endParaRPr lang="en-US" dirty="0"/>
          </a:p>
          <a:p>
            <a:r>
              <a:rPr lang="en-US" i="0" dirty="0"/>
              <a:t>The contractor shall be allowed to adjust the recycling agent dosage rate within the mix design tolerance by notifying the Engineer. Engineer approval is required if adjustments are greater than this tolerance. </a:t>
            </a:r>
          </a:p>
          <a:p>
            <a:r>
              <a:rPr lang="en-US" i="0" dirty="0"/>
              <a:t>Verify the amount of recycling agent and additives used by comparing the expected quantity of material used and the actual quantity of material used. If these values differ by more than 10%, check the distribution at the cold recycler and recalibrate the rate in accordance with manufacturers recommendations.</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43</a:t>
            </a:fld>
            <a:endParaRPr lang="en-US"/>
          </a:p>
        </p:txBody>
      </p:sp>
    </p:spTree>
    <p:extLst>
      <p:ext uri="{BB962C8B-B14F-4D97-AF65-F5344CB8AC3E}">
        <p14:creationId xmlns:p14="http://schemas.microsoft.com/office/powerpoint/2010/main" val="34282909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properties, methods, frequencies, and criteria in the table above should be achieved.</a:t>
            </a:r>
          </a:p>
          <a:p>
            <a:endParaRPr lang="en-US" dirty="0"/>
          </a:p>
          <a:p>
            <a:r>
              <a:rPr lang="en-US" dirty="0"/>
              <a:t>The contractor shall be allowed to adjust the recycling agent dosage rate within the mix design tolerance by notifying the Engineer. Engineer approval is required if adjustments are greater than this tolerance. </a:t>
            </a:r>
          </a:p>
          <a:p>
            <a:r>
              <a:rPr lang="en-US" dirty="0"/>
              <a:t>Verify the amount of recycling agent and additives used by comparing the expected quantity of material used and the actual quantity of material used. If these values differ by more than 10%, check the distribution at the CCPR plant and recalibrate the rate in accordance with manufacturers recommendations.</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44</a:t>
            </a:fld>
            <a:endParaRPr lang="en-US"/>
          </a:p>
        </p:txBody>
      </p:sp>
    </p:spTree>
    <p:extLst>
      <p:ext uri="{BB962C8B-B14F-4D97-AF65-F5344CB8AC3E}">
        <p14:creationId xmlns:p14="http://schemas.microsoft.com/office/powerpoint/2010/main" val="544985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properties, methods, frequencies, and criteria in the table above should be achieved.</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45</a:t>
            </a:fld>
            <a:endParaRPr lang="en-US"/>
          </a:p>
        </p:txBody>
      </p:sp>
    </p:spTree>
    <p:extLst>
      <p:ext uri="{BB962C8B-B14F-4D97-AF65-F5344CB8AC3E}">
        <p14:creationId xmlns:p14="http://schemas.microsoft.com/office/powerpoint/2010/main" val="2477018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properties, methods, frequencies, and criteria in the table above should be achieved.</a:t>
            </a:r>
          </a:p>
          <a:p>
            <a:endParaRPr lang="en-US" dirty="0"/>
          </a:p>
          <a:p>
            <a:r>
              <a:rPr lang="en-US" dirty="0"/>
              <a:t>The contractor shall be allowed to adjust the recycling agent dosage rate within the mix design tolerance by notifying the Engineer. Engineer approval is required if adjustments are greater than this tolerance. </a:t>
            </a:r>
          </a:p>
          <a:p>
            <a:r>
              <a:rPr lang="en-US" dirty="0"/>
              <a:t>Verify the amount of recycling agent and additives used by comparing the expected quantity of material used and the actual quantity of material used. If these values differ by more than 10%, check the distribution at the cold recycler and recalibrate the rate in accordance with manufacturers recommendations.</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46</a:t>
            </a:fld>
            <a:endParaRPr lang="en-US"/>
          </a:p>
        </p:txBody>
      </p:sp>
    </p:spTree>
    <p:extLst>
      <p:ext uri="{BB962C8B-B14F-4D97-AF65-F5344CB8AC3E}">
        <p14:creationId xmlns:p14="http://schemas.microsoft.com/office/powerpoint/2010/main" val="1869889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properties, methods, frequencies, and criteria in the table above should be achieved.</a:t>
            </a:r>
          </a:p>
          <a:p>
            <a:r>
              <a:rPr lang="en-US" dirty="0"/>
              <a:t>The contractor shall be allowed to adjust the recycling agent dosage rate within the mix design tolerance by notifying the Engineer. Engineer approval is required if adjustments are greater than this tolerance. </a:t>
            </a:r>
          </a:p>
          <a:p>
            <a:r>
              <a:rPr lang="en-US" dirty="0"/>
              <a:t>Verify the amount of recycling agent and additives used by comparing the expected quantity of material used and the actual quantity of material used. If these values differ by more than 10%, check the distribution at the CCPR plant and recalibrate the rate in accordance with manufacturers recommendations.</a:t>
            </a:r>
          </a:p>
          <a:p>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47</a:t>
            </a:fld>
            <a:endParaRPr lang="en-US"/>
          </a:p>
        </p:txBody>
      </p:sp>
    </p:spTree>
    <p:extLst>
      <p:ext uri="{BB962C8B-B14F-4D97-AF65-F5344CB8AC3E}">
        <p14:creationId xmlns:p14="http://schemas.microsoft.com/office/powerpoint/2010/main" val="11794159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items are measured for CIR and CCPR with their respective units. It’s worth noting that milling and CCPR/CIR produced is the only difference between the two recycling methods.</a:t>
            </a:r>
          </a:p>
        </p:txBody>
      </p:sp>
      <p:sp>
        <p:nvSpPr>
          <p:cNvPr id="4" name="Slide Number Placeholder 3"/>
          <p:cNvSpPr>
            <a:spLocks noGrp="1"/>
          </p:cNvSpPr>
          <p:nvPr>
            <p:ph type="sldNum" sz="quarter" idx="5"/>
          </p:nvPr>
        </p:nvSpPr>
        <p:spPr/>
        <p:txBody>
          <a:bodyPr/>
          <a:lstStyle/>
          <a:p>
            <a:fld id="{B10265E5-ACB7-48DA-820F-7C7726446AD5}" type="slidenum">
              <a:rPr lang="en-US" smtClean="0"/>
              <a:t>48</a:t>
            </a:fld>
            <a:endParaRPr lang="en-US"/>
          </a:p>
        </p:txBody>
      </p:sp>
    </p:spTree>
    <p:extLst>
      <p:ext uri="{BB962C8B-B14F-4D97-AF65-F5344CB8AC3E}">
        <p14:creationId xmlns:p14="http://schemas.microsoft.com/office/powerpoint/2010/main" val="42395025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50</a:t>
            </a:fld>
            <a:endParaRPr lang="en-US"/>
          </a:p>
        </p:txBody>
      </p:sp>
    </p:spTree>
    <p:extLst>
      <p:ext uri="{BB962C8B-B14F-4D97-AF65-F5344CB8AC3E}">
        <p14:creationId xmlns:p14="http://schemas.microsoft.com/office/powerpoint/2010/main" val="3549785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referenced documents throughout the draft AASHTO Construction Guide Specification. These include:</a:t>
            </a:r>
          </a:p>
          <a:p>
            <a:pPr marL="171450" indent="-171450">
              <a:buFont typeface="Arial" panose="020B0604020202020204" pitchFamily="34" charset="0"/>
              <a:buChar char="•"/>
            </a:pPr>
            <a:r>
              <a:rPr lang="en-US" dirty="0"/>
              <a:t>AASHTO test methods, material standards, provisional material standards, and provisional practices that range from the mix design of cold recycled mixtures to component materials like portland cement and laboratory test methodologies.</a:t>
            </a:r>
          </a:p>
          <a:p>
            <a:pPr marL="171450" indent="-171450">
              <a:buFont typeface="Arial" panose="020B0604020202020204" pitchFamily="34" charset="0"/>
              <a:buChar char="•"/>
            </a:pPr>
            <a:r>
              <a:rPr lang="en-US" dirty="0"/>
              <a:t>Other published standards or references include documents from the Asphalt Recycling and Reclaiming Association (ARRA), including the </a:t>
            </a:r>
            <a:r>
              <a:rPr lang="en-US" i="1" dirty="0"/>
              <a:t>Basic Asphalt Recycling Manual</a:t>
            </a:r>
            <a:r>
              <a:rPr lang="en-US" i="0" dirty="0"/>
              <a:t>, as well as the NCHRP Report.</a:t>
            </a:r>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6</a:t>
            </a:fld>
            <a:endParaRPr lang="en-US"/>
          </a:p>
        </p:txBody>
      </p:sp>
    </p:spTree>
    <p:extLst>
      <p:ext uri="{BB962C8B-B14F-4D97-AF65-F5344CB8AC3E}">
        <p14:creationId xmlns:p14="http://schemas.microsoft.com/office/powerpoint/2010/main" val="2285236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referenced documents throughout the draft AASHTO Construction Guide Specification. These include:</a:t>
            </a:r>
          </a:p>
          <a:p>
            <a:pPr marL="171450" indent="-171450">
              <a:buFont typeface="Arial" panose="020B0604020202020204" pitchFamily="34" charset="0"/>
              <a:buChar char="•"/>
            </a:pPr>
            <a:r>
              <a:rPr lang="en-US" dirty="0"/>
              <a:t>AASHTO test methods, material standards, provisional material standards, and provisional practices that range from the mix design of cold recycled mixtures to component materials like portland cement and laboratory test methodologies.</a:t>
            </a:r>
          </a:p>
          <a:p>
            <a:pPr marL="171450" indent="-171450">
              <a:buFont typeface="Arial" panose="020B0604020202020204" pitchFamily="34" charset="0"/>
              <a:buChar char="•"/>
            </a:pPr>
            <a:r>
              <a:rPr lang="en-US" dirty="0"/>
              <a:t>Other published standards or references include documents from the Asphalt Recycling and Reclaiming Association (ARRA), including the </a:t>
            </a:r>
            <a:r>
              <a:rPr lang="en-US" i="1" dirty="0"/>
              <a:t>Basic Asphalt Recycling Manual</a:t>
            </a:r>
            <a:r>
              <a:rPr lang="en-US" i="0" dirty="0"/>
              <a:t>, as well as the NCHRP Report.</a:t>
            </a:r>
            <a:endParaRPr lang="en-US" dirty="0"/>
          </a:p>
        </p:txBody>
      </p:sp>
      <p:sp>
        <p:nvSpPr>
          <p:cNvPr id="4" name="Slide Number Placeholder 3"/>
          <p:cNvSpPr>
            <a:spLocks noGrp="1"/>
          </p:cNvSpPr>
          <p:nvPr>
            <p:ph type="sldNum" sz="quarter" idx="5"/>
          </p:nvPr>
        </p:nvSpPr>
        <p:spPr/>
        <p:txBody>
          <a:bodyPr/>
          <a:lstStyle/>
          <a:p>
            <a:fld id="{B10265E5-ACB7-48DA-820F-7C7726446AD5}" type="slidenum">
              <a:rPr lang="en-US" smtClean="0"/>
              <a:t>7</a:t>
            </a:fld>
            <a:endParaRPr lang="en-US"/>
          </a:p>
        </p:txBody>
      </p:sp>
    </p:spTree>
    <p:extLst>
      <p:ext uri="{BB962C8B-B14F-4D97-AF65-F5344CB8AC3E}">
        <p14:creationId xmlns:p14="http://schemas.microsoft.com/office/powerpoint/2010/main" val="31795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Basic terminology is covered in the Guide Specifications as well as in this presentation. The first is Cold Central Plant Recycling:</a:t>
            </a:r>
          </a:p>
          <a:p>
            <a:pPr marL="171450" indent="-171450">
              <a:buFont typeface="Arial" panose="020B0604020202020204" pitchFamily="34" charset="0"/>
              <a:buChar char="•"/>
            </a:pPr>
            <a:r>
              <a:rPr lang="en-US" dirty="0"/>
              <a:t>CCPR consists of mixing an asphalt recycling agent, water, and additives with the reclaimed asphalt pavement (RAP) material at a central location</a:t>
            </a:r>
          </a:p>
          <a:p>
            <a:pPr marL="171450" indent="-171450">
              <a:buFont typeface="Arial" panose="020B0604020202020204" pitchFamily="34" charset="0"/>
              <a:buChar char="•"/>
            </a:pPr>
            <a:r>
              <a:rPr lang="en-US" dirty="0"/>
              <a:t>The RAP may be obtained from the current project, a different project, or from existing RAP stockpiles.</a:t>
            </a:r>
          </a:p>
        </p:txBody>
      </p:sp>
      <p:sp>
        <p:nvSpPr>
          <p:cNvPr id="4" name="Slide Number Placeholder 3"/>
          <p:cNvSpPr>
            <a:spLocks noGrp="1"/>
          </p:cNvSpPr>
          <p:nvPr>
            <p:ph type="sldNum" sz="quarter" idx="5"/>
          </p:nvPr>
        </p:nvSpPr>
        <p:spPr/>
        <p:txBody>
          <a:bodyPr/>
          <a:lstStyle/>
          <a:p>
            <a:fld id="{B10265E5-ACB7-48DA-820F-7C7726446AD5}" type="slidenum">
              <a:rPr lang="en-US" smtClean="0"/>
              <a:t>8</a:t>
            </a:fld>
            <a:endParaRPr lang="en-US"/>
          </a:p>
        </p:txBody>
      </p:sp>
    </p:spTree>
    <p:extLst>
      <p:ext uri="{BB962C8B-B14F-4D97-AF65-F5344CB8AC3E}">
        <p14:creationId xmlns:p14="http://schemas.microsoft.com/office/powerpoint/2010/main" val="1875718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process of producing CCPR begins by loading the RAP material into the CCPR plant hopper. This may consist of multiple fractions (typically 2) depending on the plant being used. The RAP is then mixed with any additional moisture, the recycling agent, and any active filler as needed in a pugmill system on board the CCPR plant. The mixture is then discharged by a conveyor belt either onto the ground next to the plant or directly into a dump truck to be hauled to the jobsite. If discharged onto to ground, a loader can be used to place the processed CCPR mix into the dump truck. The truck is then used to haul the CCPR mix to the jobsite and it is loaded directly into a conventional asphalt paver. After placing the mixture, rolling commences using the specified rollers to achieve the target density and any other quality assurance requirements.</a:t>
            </a:r>
          </a:p>
        </p:txBody>
      </p:sp>
      <p:sp>
        <p:nvSpPr>
          <p:cNvPr id="4" name="Slide Number Placeholder 3"/>
          <p:cNvSpPr>
            <a:spLocks noGrp="1"/>
          </p:cNvSpPr>
          <p:nvPr>
            <p:ph type="sldNum" sz="quarter" idx="5"/>
          </p:nvPr>
        </p:nvSpPr>
        <p:spPr/>
        <p:txBody>
          <a:bodyPr/>
          <a:lstStyle/>
          <a:p>
            <a:fld id="{B10265E5-ACB7-48DA-820F-7C7726446AD5}" type="slidenum">
              <a:rPr lang="en-US" smtClean="0"/>
              <a:t>9</a:t>
            </a:fld>
            <a:endParaRPr lang="en-US"/>
          </a:p>
        </p:txBody>
      </p:sp>
    </p:spTree>
    <p:extLst>
      <p:ext uri="{BB962C8B-B14F-4D97-AF65-F5344CB8AC3E}">
        <p14:creationId xmlns:p14="http://schemas.microsoft.com/office/powerpoint/2010/main" val="3576026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CIR consists of milling and pulverizing existing asphalt layers to a specified depth; mixing an asphalt recycling agent, water, and additives with the recycled material</a:t>
            </a:r>
          </a:p>
        </p:txBody>
      </p:sp>
      <p:sp>
        <p:nvSpPr>
          <p:cNvPr id="4" name="Slide Number Placeholder 3"/>
          <p:cNvSpPr>
            <a:spLocks noGrp="1"/>
          </p:cNvSpPr>
          <p:nvPr>
            <p:ph type="sldNum" sz="quarter" idx="5"/>
          </p:nvPr>
        </p:nvSpPr>
        <p:spPr/>
        <p:txBody>
          <a:bodyPr/>
          <a:lstStyle/>
          <a:p>
            <a:fld id="{B10265E5-ACB7-48DA-820F-7C7726446AD5}" type="slidenum">
              <a:rPr lang="en-US" smtClean="0"/>
              <a:t>10</a:t>
            </a:fld>
            <a:endParaRPr lang="en-US"/>
          </a:p>
        </p:txBody>
      </p:sp>
    </p:spTree>
    <p:extLst>
      <p:ext uri="{BB962C8B-B14F-4D97-AF65-F5344CB8AC3E}">
        <p14:creationId xmlns:p14="http://schemas.microsoft.com/office/powerpoint/2010/main" val="2449234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1D44A3F-9683-451D-80D7-CFDB36DB4A6D}"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68811-52A5-4471-A7FE-5C90E4193CCD}" type="slidenum">
              <a:rPr lang="en-US" smtClean="0"/>
              <a:t>‹#›</a:t>
            </a:fld>
            <a:endParaRPr lang="en-US"/>
          </a:p>
        </p:txBody>
      </p:sp>
    </p:spTree>
    <p:extLst>
      <p:ext uri="{BB962C8B-B14F-4D97-AF65-F5344CB8AC3E}">
        <p14:creationId xmlns:p14="http://schemas.microsoft.com/office/powerpoint/2010/main" val="316961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D44A3F-9683-451D-80D7-CFDB36DB4A6D}"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68811-52A5-4471-A7FE-5C90E4193CCD}" type="slidenum">
              <a:rPr lang="en-US" smtClean="0"/>
              <a:t>‹#›</a:t>
            </a:fld>
            <a:endParaRPr lang="en-US"/>
          </a:p>
        </p:txBody>
      </p:sp>
    </p:spTree>
    <p:extLst>
      <p:ext uri="{BB962C8B-B14F-4D97-AF65-F5344CB8AC3E}">
        <p14:creationId xmlns:p14="http://schemas.microsoft.com/office/powerpoint/2010/main" val="1805313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D44A3F-9683-451D-80D7-CFDB36DB4A6D}"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68811-52A5-4471-A7FE-5C90E4193CCD}" type="slidenum">
              <a:rPr lang="en-US" smtClean="0"/>
              <a:t>‹#›</a:t>
            </a:fld>
            <a:endParaRPr lang="en-US"/>
          </a:p>
        </p:txBody>
      </p:sp>
    </p:spTree>
    <p:extLst>
      <p:ext uri="{BB962C8B-B14F-4D97-AF65-F5344CB8AC3E}">
        <p14:creationId xmlns:p14="http://schemas.microsoft.com/office/powerpoint/2010/main" val="4034491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D15867-C49B-40C0-84B1-3801E05759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A22CB-7D5F-47D1-8BE4-A79C9AC642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417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65000"/>
                    <a:lumOff val="35000"/>
                  </a:schemeClr>
                </a:solidFill>
                <a:latin typeface="Franklin Gothic Book" panose="020B05030201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50000"/>
                    <a:lumOff val="50000"/>
                  </a:schemeClr>
                </a:solidFill>
                <a:latin typeface="Franklin Gothic Book" panose="020B0503020102020204" pitchFamily="34" charset="0"/>
              </a:defRPr>
            </a:lvl1pPr>
            <a:lvl2pPr>
              <a:defRPr>
                <a:solidFill>
                  <a:schemeClr val="tx1">
                    <a:lumMod val="50000"/>
                    <a:lumOff val="50000"/>
                  </a:schemeClr>
                </a:solidFill>
                <a:latin typeface="Franklin Gothic Book" panose="020B0503020102020204" pitchFamily="34" charset="0"/>
              </a:defRPr>
            </a:lvl2pPr>
            <a:lvl3pPr>
              <a:defRPr>
                <a:solidFill>
                  <a:schemeClr val="tx1">
                    <a:lumMod val="50000"/>
                    <a:lumOff val="50000"/>
                  </a:schemeClr>
                </a:solidFill>
                <a:latin typeface="Franklin Gothic Book" panose="020B0503020102020204" pitchFamily="34" charset="0"/>
              </a:defRPr>
            </a:lvl3pPr>
            <a:lvl4pPr>
              <a:defRPr>
                <a:solidFill>
                  <a:schemeClr val="tx1">
                    <a:lumMod val="50000"/>
                    <a:lumOff val="50000"/>
                  </a:schemeClr>
                </a:solidFill>
                <a:latin typeface="Franklin Gothic Book" panose="020B0503020102020204" pitchFamily="34" charset="0"/>
              </a:defRPr>
            </a:lvl4pPr>
            <a:lvl5pPr>
              <a:defRPr>
                <a:solidFill>
                  <a:schemeClr val="tx1">
                    <a:lumMod val="50000"/>
                    <a:lumOff val="50000"/>
                  </a:schemeClr>
                </a:solidFill>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D15867-C49B-40C0-84B1-3801E05759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A22CB-7D5F-47D1-8BE4-A79C9AC642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31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D15867-C49B-40C0-84B1-3801E05759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A22CB-7D5F-47D1-8BE4-A79C9AC642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577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D15867-C49B-40C0-84B1-3801E05759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A22CB-7D5F-47D1-8BE4-A79C9AC642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98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D15867-C49B-40C0-84B1-3801E05759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A22CB-7D5F-47D1-8BE4-A79C9AC642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488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D15867-C49B-40C0-84B1-3801E05759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A22CB-7D5F-47D1-8BE4-A79C9AC642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35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D15867-C49B-40C0-84B1-3801E05759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A22CB-7D5F-47D1-8BE4-A79C9AC642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700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D15867-C49B-40C0-84B1-3801E05759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A22CB-7D5F-47D1-8BE4-A79C9AC642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270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D44A3F-9683-451D-80D7-CFDB36DB4A6D}"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68811-52A5-4471-A7FE-5C90E4193CCD}" type="slidenum">
              <a:rPr lang="en-US" smtClean="0"/>
              <a:t>‹#›</a:t>
            </a:fld>
            <a:endParaRPr lang="en-US"/>
          </a:p>
        </p:txBody>
      </p:sp>
    </p:spTree>
    <p:extLst>
      <p:ext uri="{BB962C8B-B14F-4D97-AF65-F5344CB8AC3E}">
        <p14:creationId xmlns:p14="http://schemas.microsoft.com/office/powerpoint/2010/main" val="1573470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D15867-C49B-40C0-84B1-3801E05759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A22CB-7D5F-47D1-8BE4-A79C9AC642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892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D15867-C49B-40C0-84B1-3801E05759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A22CB-7D5F-47D1-8BE4-A79C9AC642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605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D15867-C49B-40C0-84B1-3801E05759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A22CB-7D5F-47D1-8BE4-A79C9AC642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21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D44A3F-9683-451D-80D7-CFDB36DB4A6D}"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68811-52A5-4471-A7FE-5C90E4193CCD}" type="slidenum">
              <a:rPr lang="en-US" smtClean="0"/>
              <a:t>‹#›</a:t>
            </a:fld>
            <a:endParaRPr lang="en-US"/>
          </a:p>
        </p:txBody>
      </p:sp>
    </p:spTree>
    <p:extLst>
      <p:ext uri="{BB962C8B-B14F-4D97-AF65-F5344CB8AC3E}">
        <p14:creationId xmlns:p14="http://schemas.microsoft.com/office/powerpoint/2010/main" val="4094256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D44A3F-9683-451D-80D7-CFDB36DB4A6D}" type="datetimeFigureOut">
              <a:rPr lang="en-US" smtClean="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68811-52A5-4471-A7FE-5C90E4193CCD}" type="slidenum">
              <a:rPr lang="en-US" smtClean="0"/>
              <a:t>‹#›</a:t>
            </a:fld>
            <a:endParaRPr lang="en-US"/>
          </a:p>
        </p:txBody>
      </p:sp>
    </p:spTree>
    <p:extLst>
      <p:ext uri="{BB962C8B-B14F-4D97-AF65-F5344CB8AC3E}">
        <p14:creationId xmlns:p14="http://schemas.microsoft.com/office/powerpoint/2010/main" val="87370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D44A3F-9683-451D-80D7-CFDB36DB4A6D}" type="datetimeFigureOut">
              <a:rPr lang="en-US" smtClean="0"/>
              <a:t>3/28/2023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A68811-52A5-4471-A7FE-5C90E4193CCD}" type="slidenum">
              <a:rPr lang="en-US" smtClean="0"/>
              <a:t>‹#›</a:t>
            </a:fld>
            <a:endParaRPr lang="en-US"/>
          </a:p>
        </p:txBody>
      </p:sp>
    </p:spTree>
    <p:extLst>
      <p:ext uri="{BB962C8B-B14F-4D97-AF65-F5344CB8AC3E}">
        <p14:creationId xmlns:p14="http://schemas.microsoft.com/office/powerpoint/2010/main" val="1266551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44A3F-9683-451D-80D7-CFDB36DB4A6D}" type="datetimeFigureOut">
              <a:rPr lang="en-US" smtClean="0"/>
              <a:t>3/28/2023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68811-52A5-4471-A7FE-5C90E4193CCD}" type="slidenum">
              <a:rPr lang="en-US" smtClean="0"/>
              <a:t>‹#›</a:t>
            </a:fld>
            <a:endParaRPr lang="en-US"/>
          </a:p>
        </p:txBody>
      </p:sp>
    </p:spTree>
    <p:extLst>
      <p:ext uri="{BB962C8B-B14F-4D97-AF65-F5344CB8AC3E}">
        <p14:creationId xmlns:p14="http://schemas.microsoft.com/office/powerpoint/2010/main" val="63813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D44A3F-9683-451D-80D7-CFDB36DB4A6D}" type="datetimeFigureOut">
              <a:rPr lang="en-US" smtClean="0"/>
              <a:t>3/28/2023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A68811-52A5-4471-A7FE-5C90E4193CCD}" type="slidenum">
              <a:rPr lang="en-US" smtClean="0"/>
              <a:t>‹#›</a:t>
            </a:fld>
            <a:endParaRPr lang="en-US"/>
          </a:p>
        </p:txBody>
      </p:sp>
    </p:spTree>
    <p:extLst>
      <p:ext uri="{BB962C8B-B14F-4D97-AF65-F5344CB8AC3E}">
        <p14:creationId xmlns:p14="http://schemas.microsoft.com/office/powerpoint/2010/main" val="357372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D44A3F-9683-451D-80D7-CFDB36DB4A6D}" type="datetimeFigureOut">
              <a:rPr lang="en-US" smtClean="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68811-52A5-4471-A7FE-5C90E4193CCD}" type="slidenum">
              <a:rPr lang="en-US" smtClean="0"/>
              <a:t>‹#›</a:t>
            </a:fld>
            <a:endParaRPr lang="en-US"/>
          </a:p>
        </p:txBody>
      </p:sp>
    </p:spTree>
    <p:extLst>
      <p:ext uri="{BB962C8B-B14F-4D97-AF65-F5344CB8AC3E}">
        <p14:creationId xmlns:p14="http://schemas.microsoft.com/office/powerpoint/2010/main" val="1181649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D44A3F-9683-451D-80D7-CFDB36DB4A6D}" type="datetimeFigureOut">
              <a:rPr lang="en-US" smtClean="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68811-52A5-4471-A7FE-5C90E4193CCD}" type="slidenum">
              <a:rPr lang="en-US" smtClean="0"/>
              <a:t>‹#›</a:t>
            </a:fld>
            <a:endParaRPr lang="en-US"/>
          </a:p>
        </p:txBody>
      </p:sp>
    </p:spTree>
    <p:extLst>
      <p:ext uri="{BB962C8B-B14F-4D97-AF65-F5344CB8AC3E}">
        <p14:creationId xmlns:p14="http://schemas.microsoft.com/office/powerpoint/2010/main" val="167279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44A3F-9683-451D-80D7-CFDB36DB4A6D}" type="datetimeFigureOut">
              <a:rPr lang="en-US" smtClean="0"/>
              <a:t>3/28/2023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68811-52A5-4471-A7FE-5C90E4193CCD}" type="slidenum">
              <a:rPr lang="en-US" smtClean="0"/>
              <a:t>‹#›</a:t>
            </a:fld>
            <a:endParaRPr lang="en-US"/>
          </a:p>
        </p:txBody>
      </p:sp>
    </p:spTree>
    <p:extLst>
      <p:ext uri="{BB962C8B-B14F-4D97-AF65-F5344CB8AC3E}">
        <p14:creationId xmlns:p14="http://schemas.microsoft.com/office/powerpoint/2010/main" val="1868201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D15867-C49B-40C0-84B1-3801E05759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7A22CB-7D5F-47D1-8BE4-A79C9AC642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480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nap.nationalacademie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0.emf"/><Relationship Id="rId7"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5D92B2F-37CF-F0E7-EFF0-D3184DA44AE9}"/>
              </a:ext>
            </a:extLst>
          </p:cNvPr>
          <p:cNvSpPr txBox="1">
            <a:spLocks/>
          </p:cNvSpPr>
          <p:nvPr/>
        </p:nvSpPr>
        <p:spPr>
          <a:xfrm>
            <a:off x="1411803" y="2824348"/>
            <a:ext cx="8771288" cy="27659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This presentation was developed under </a:t>
            </a:r>
            <a:r>
              <a:rPr lang="en-US" sz="2400" dirty="0" err="1"/>
              <a:t>NCHRP</a:t>
            </a:r>
            <a:r>
              <a:rPr lang="en-US" sz="2400" dirty="0"/>
              <a:t> Project 14-43. </a:t>
            </a:r>
          </a:p>
          <a:p>
            <a:r>
              <a:rPr lang="en-US" sz="2400" dirty="0"/>
              <a:t>More information is available in </a:t>
            </a:r>
            <a:r>
              <a:rPr lang="en-US" sz="2400" i="1" dirty="0" err="1"/>
              <a:t>NCHRP</a:t>
            </a:r>
            <a:r>
              <a:rPr lang="en-US" sz="2400" i="1" dirty="0"/>
              <a:t> Web-Only Document 363: Construction Guidelines for Cold Central Plant Recycling and Cold In-Place Recycling</a:t>
            </a:r>
            <a:r>
              <a:rPr lang="en-US" sz="2400" dirty="0"/>
              <a:t>, which can be obtained from the National Academies Press website (https://nap.nationalacademies.org/).</a:t>
            </a:r>
          </a:p>
        </p:txBody>
      </p:sp>
      <p:pic>
        <p:nvPicPr>
          <p:cNvPr id="5" name="Picture 4">
            <a:extLst>
              <a:ext uri="{FF2B5EF4-FFF2-40B4-BE49-F238E27FC236}">
                <a16:creationId xmlns:a16="http://schemas.microsoft.com/office/drawing/2014/main" id="{2B598772-F72F-8568-F932-47D00C39E18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494931" y="1267691"/>
            <a:ext cx="2286000" cy="608330"/>
          </a:xfrm>
          <a:prstGeom prst="rect">
            <a:avLst/>
          </a:prstGeom>
        </p:spPr>
      </p:pic>
      <p:sp>
        <p:nvSpPr>
          <p:cNvPr id="2" name="Rectangle 1">
            <a:extLst>
              <a:ext uri="{FF2B5EF4-FFF2-40B4-BE49-F238E27FC236}">
                <a16:creationId xmlns:a16="http://schemas.microsoft.com/office/drawing/2014/main" id="{EAA37254-0483-89DB-F5C5-A99148494D82}"/>
              </a:ext>
            </a:extLst>
          </p:cNvPr>
          <p:cNvSpPr/>
          <p:nvPr/>
        </p:nvSpPr>
        <p:spPr>
          <a:xfrm>
            <a:off x="5022574" y="4359965"/>
            <a:ext cx="4386469" cy="344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4"/>
            <a:extLst>
              <a:ext uri="{FF2B5EF4-FFF2-40B4-BE49-F238E27FC236}">
                <a16:creationId xmlns:a16="http://schemas.microsoft.com/office/drawing/2014/main" id="{A880E93F-B797-ADAC-9A45-48A4081A5D48}"/>
              </a:ext>
            </a:extLst>
          </p:cNvPr>
          <p:cNvSpPr/>
          <p:nvPr/>
        </p:nvSpPr>
        <p:spPr>
          <a:xfrm>
            <a:off x="5022574" y="4359965"/>
            <a:ext cx="4386469" cy="225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0236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a:xfrm>
            <a:off x="838200" y="1825625"/>
            <a:ext cx="5378355" cy="4351338"/>
          </a:xfrm>
        </p:spPr>
        <p:txBody>
          <a:bodyPr>
            <a:normAutofit/>
          </a:bodyPr>
          <a:lstStyle/>
          <a:p>
            <a:r>
              <a:rPr lang="en-US" dirty="0">
                <a:solidFill>
                  <a:srgbClr val="0070C0"/>
                </a:solidFill>
              </a:rPr>
              <a:t>Cold In-place Recycling (CIR)</a:t>
            </a:r>
          </a:p>
          <a:p>
            <a:pPr lvl="1"/>
            <a:r>
              <a:rPr lang="en-US" dirty="0"/>
              <a:t>Mill and pulverize existing asphalt layers to a specified depth, mix additives</a:t>
            </a:r>
          </a:p>
          <a:p>
            <a:pPr lvl="1"/>
            <a:r>
              <a:rPr lang="en-US" dirty="0"/>
              <a:t>Additives:</a:t>
            </a:r>
          </a:p>
          <a:p>
            <a:pPr lvl="2"/>
            <a:r>
              <a:rPr lang="en-US" dirty="0"/>
              <a:t>Asphalt recycling agent</a:t>
            </a:r>
          </a:p>
          <a:p>
            <a:pPr lvl="2"/>
            <a:r>
              <a:rPr lang="en-US" dirty="0"/>
              <a:t>Water</a:t>
            </a:r>
          </a:p>
          <a:p>
            <a:pPr lvl="2"/>
            <a:r>
              <a:rPr lang="en-US" dirty="0"/>
              <a:t>Additives if needed</a:t>
            </a:r>
          </a:p>
          <a:p>
            <a:pPr lvl="3"/>
            <a:r>
              <a:rPr lang="en-US" dirty="0"/>
              <a:t>Corrective aggregates for gradation</a:t>
            </a:r>
          </a:p>
          <a:p>
            <a:pPr lvl="3"/>
            <a:r>
              <a:rPr lang="en-US" dirty="0"/>
              <a:t>Active filler such as lime or cement</a:t>
            </a:r>
          </a:p>
        </p:txBody>
      </p:sp>
      <p:sp>
        <p:nvSpPr>
          <p:cNvPr id="5" name="Rectangle 4">
            <a:extLst>
              <a:ext uri="{FF2B5EF4-FFF2-40B4-BE49-F238E27FC236}">
                <a16:creationId xmlns:a16="http://schemas.microsoft.com/office/drawing/2014/main" id="{846835A8-DC20-3FD2-8203-05A1149EEBC6}"/>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ARRA</a:t>
            </a:r>
          </a:p>
        </p:txBody>
      </p:sp>
      <p:pic>
        <p:nvPicPr>
          <p:cNvPr id="6" name="Picture 5"/>
          <p:cNvPicPr>
            <a:picLocks noChangeAspect="1"/>
          </p:cNvPicPr>
          <p:nvPr/>
        </p:nvPicPr>
        <p:blipFill>
          <a:blip r:embed="rId3"/>
          <a:stretch>
            <a:fillRect/>
          </a:stretch>
        </p:blipFill>
        <p:spPr>
          <a:xfrm>
            <a:off x="6216555" y="1825625"/>
            <a:ext cx="5890260" cy="3924300"/>
          </a:xfrm>
          <a:prstGeom prst="rect">
            <a:avLst/>
          </a:prstGeom>
        </p:spPr>
      </p:pic>
    </p:spTree>
    <p:extLst>
      <p:ext uri="{BB962C8B-B14F-4D97-AF65-F5344CB8AC3E}">
        <p14:creationId xmlns:p14="http://schemas.microsoft.com/office/powerpoint/2010/main" val="3489744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8CD7A35-BC9C-5FD4-6450-C04D9512AB4D}"/>
              </a:ext>
            </a:extLst>
          </p:cNvPr>
          <p:cNvPicPr>
            <a:picLocks noChangeAspect="1"/>
          </p:cNvPicPr>
          <p:nvPr/>
        </p:nvPicPr>
        <p:blipFill rotWithShape="1">
          <a:blip r:embed="rId3"/>
          <a:srcRect l="2677" r="14827"/>
          <a:stretch/>
        </p:blipFill>
        <p:spPr>
          <a:xfrm>
            <a:off x="9996407" y="3174811"/>
            <a:ext cx="2084522" cy="1697868"/>
          </a:xfrm>
          <a:prstGeom prst="rect">
            <a:avLst/>
          </a:prstGeom>
        </p:spPr>
      </p:pic>
      <p:sp>
        <p:nvSpPr>
          <p:cNvPr id="2" name="Title 1">
            <a:extLst>
              <a:ext uri="{FF2B5EF4-FFF2-40B4-BE49-F238E27FC236}">
                <a16:creationId xmlns:a16="http://schemas.microsoft.com/office/drawing/2014/main" id="{B126CCB0-9FD8-45C3-DC5D-C4940317AB0D}"/>
              </a:ext>
            </a:extLst>
          </p:cNvPr>
          <p:cNvSpPr>
            <a:spLocks noGrp="1"/>
          </p:cNvSpPr>
          <p:nvPr>
            <p:ph type="title"/>
          </p:nvPr>
        </p:nvSpPr>
        <p:spPr/>
        <p:txBody>
          <a:bodyPr/>
          <a:lstStyle/>
          <a:p>
            <a:r>
              <a:rPr lang="en-US" dirty="0"/>
              <a:t>The Basic CIR Production Process</a:t>
            </a:r>
          </a:p>
        </p:txBody>
      </p:sp>
      <p:pic>
        <p:nvPicPr>
          <p:cNvPr id="7" name="Picture 6">
            <a:extLst>
              <a:ext uri="{FF2B5EF4-FFF2-40B4-BE49-F238E27FC236}">
                <a16:creationId xmlns:a16="http://schemas.microsoft.com/office/drawing/2014/main" id="{CC712D65-F7B0-0D56-245C-E823DB43655D}"/>
              </a:ext>
            </a:extLst>
          </p:cNvPr>
          <p:cNvPicPr>
            <a:picLocks noChangeAspect="1"/>
          </p:cNvPicPr>
          <p:nvPr/>
        </p:nvPicPr>
        <p:blipFill>
          <a:blip r:embed="rId4"/>
          <a:stretch>
            <a:fillRect/>
          </a:stretch>
        </p:blipFill>
        <p:spPr>
          <a:xfrm>
            <a:off x="3312496" y="1377373"/>
            <a:ext cx="3058540" cy="2051627"/>
          </a:xfrm>
          <a:prstGeom prst="rect">
            <a:avLst/>
          </a:prstGeom>
        </p:spPr>
      </p:pic>
      <p:pic>
        <p:nvPicPr>
          <p:cNvPr id="9" name="Picture 8">
            <a:extLst>
              <a:ext uri="{FF2B5EF4-FFF2-40B4-BE49-F238E27FC236}">
                <a16:creationId xmlns:a16="http://schemas.microsoft.com/office/drawing/2014/main" id="{03B3E313-B506-641B-1C3F-0E54098BD034}"/>
              </a:ext>
            </a:extLst>
          </p:cNvPr>
          <p:cNvPicPr>
            <a:picLocks noChangeAspect="1"/>
          </p:cNvPicPr>
          <p:nvPr/>
        </p:nvPicPr>
        <p:blipFill>
          <a:blip r:embed="rId5"/>
          <a:stretch>
            <a:fillRect/>
          </a:stretch>
        </p:blipFill>
        <p:spPr>
          <a:xfrm>
            <a:off x="6490303" y="1377374"/>
            <a:ext cx="3058537" cy="2051626"/>
          </a:xfrm>
          <a:prstGeom prst="rect">
            <a:avLst/>
          </a:prstGeom>
        </p:spPr>
      </p:pic>
      <p:pic>
        <p:nvPicPr>
          <p:cNvPr id="13" name="Picture 12">
            <a:extLst>
              <a:ext uri="{FF2B5EF4-FFF2-40B4-BE49-F238E27FC236}">
                <a16:creationId xmlns:a16="http://schemas.microsoft.com/office/drawing/2014/main" id="{9542B042-2682-918F-2A57-D0C018977321}"/>
              </a:ext>
            </a:extLst>
          </p:cNvPr>
          <p:cNvPicPr>
            <a:picLocks noChangeAspect="1"/>
          </p:cNvPicPr>
          <p:nvPr/>
        </p:nvPicPr>
        <p:blipFill rotWithShape="1">
          <a:blip r:embed="rId6"/>
          <a:srcRect l="1" r="399"/>
          <a:stretch/>
        </p:blipFill>
        <p:spPr>
          <a:xfrm>
            <a:off x="6490303" y="4064456"/>
            <a:ext cx="3058537" cy="2051626"/>
          </a:xfrm>
          <a:prstGeom prst="rect">
            <a:avLst/>
          </a:prstGeom>
        </p:spPr>
      </p:pic>
      <p:pic>
        <p:nvPicPr>
          <p:cNvPr id="15" name="Picture 14">
            <a:extLst>
              <a:ext uri="{FF2B5EF4-FFF2-40B4-BE49-F238E27FC236}">
                <a16:creationId xmlns:a16="http://schemas.microsoft.com/office/drawing/2014/main" id="{24ECCEE3-98E0-09F6-A4C4-E23FE2709CC9}"/>
              </a:ext>
            </a:extLst>
          </p:cNvPr>
          <p:cNvPicPr>
            <a:picLocks noChangeAspect="1"/>
          </p:cNvPicPr>
          <p:nvPr/>
        </p:nvPicPr>
        <p:blipFill rotWithShape="1">
          <a:blip r:embed="rId7"/>
          <a:srcRect l="339"/>
          <a:stretch/>
        </p:blipFill>
        <p:spPr>
          <a:xfrm>
            <a:off x="3312496" y="4064455"/>
            <a:ext cx="3058540" cy="2051627"/>
          </a:xfrm>
          <a:prstGeom prst="rect">
            <a:avLst/>
          </a:prstGeom>
        </p:spPr>
      </p:pic>
      <p:pic>
        <p:nvPicPr>
          <p:cNvPr id="17" name="Picture 16">
            <a:extLst>
              <a:ext uri="{FF2B5EF4-FFF2-40B4-BE49-F238E27FC236}">
                <a16:creationId xmlns:a16="http://schemas.microsoft.com/office/drawing/2014/main" id="{CA861465-7AD8-C29A-058A-E2C627788531}"/>
              </a:ext>
            </a:extLst>
          </p:cNvPr>
          <p:cNvPicPr>
            <a:picLocks noChangeAspect="1"/>
          </p:cNvPicPr>
          <p:nvPr/>
        </p:nvPicPr>
        <p:blipFill>
          <a:blip r:embed="rId8"/>
          <a:stretch>
            <a:fillRect/>
          </a:stretch>
        </p:blipFill>
        <p:spPr>
          <a:xfrm>
            <a:off x="225148" y="2960176"/>
            <a:ext cx="2523150" cy="1681040"/>
          </a:xfrm>
          <a:prstGeom prst="rect">
            <a:avLst/>
          </a:prstGeom>
        </p:spPr>
      </p:pic>
      <p:sp>
        <p:nvSpPr>
          <p:cNvPr id="18" name="TextBox 17">
            <a:extLst>
              <a:ext uri="{FF2B5EF4-FFF2-40B4-BE49-F238E27FC236}">
                <a16:creationId xmlns:a16="http://schemas.microsoft.com/office/drawing/2014/main" id="{C00DBD7C-95EE-3406-0715-D4F2F254FDBB}"/>
              </a:ext>
            </a:extLst>
          </p:cNvPr>
          <p:cNvSpPr txBox="1"/>
          <p:nvPr/>
        </p:nvSpPr>
        <p:spPr>
          <a:xfrm>
            <a:off x="184865" y="4641216"/>
            <a:ext cx="2603715" cy="923330"/>
          </a:xfrm>
          <a:prstGeom prst="rect">
            <a:avLst/>
          </a:prstGeom>
          <a:noFill/>
        </p:spPr>
        <p:txBody>
          <a:bodyPr wrap="square" rtlCol="0">
            <a:spAutoFit/>
          </a:bodyPr>
          <a:lstStyle/>
          <a:p>
            <a:pPr algn="ctr"/>
            <a:r>
              <a:rPr lang="en-US" dirty="0">
                <a:solidFill>
                  <a:schemeClr val="tx1">
                    <a:lumMod val="50000"/>
                    <a:lumOff val="50000"/>
                  </a:schemeClr>
                </a:solidFill>
              </a:rPr>
              <a:t>Dry additive application on pavement ahead of CIR train (if needed)</a:t>
            </a:r>
          </a:p>
        </p:txBody>
      </p:sp>
      <p:sp>
        <p:nvSpPr>
          <p:cNvPr id="19" name="TextBox 18">
            <a:extLst>
              <a:ext uri="{FF2B5EF4-FFF2-40B4-BE49-F238E27FC236}">
                <a16:creationId xmlns:a16="http://schemas.microsoft.com/office/drawing/2014/main" id="{BF407CE0-AD94-88A7-1EBB-7418460F5391}"/>
              </a:ext>
            </a:extLst>
          </p:cNvPr>
          <p:cNvSpPr txBox="1"/>
          <p:nvPr/>
        </p:nvSpPr>
        <p:spPr>
          <a:xfrm>
            <a:off x="3312494" y="6077336"/>
            <a:ext cx="3058541" cy="646331"/>
          </a:xfrm>
          <a:prstGeom prst="rect">
            <a:avLst/>
          </a:prstGeom>
          <a:noFill/>
        </p:spPr>
        <p:txBody>
          <a:bodyPr wrap="square" rtlCol="0">
            <a:spAutoFit/>
          </a:bodyPr>
          <a:lstStyle/>
          <a:p>
            <a:pPr algn="ctr"/>
            <a:r>
              <a:rPr lang="en-US" dirty="0">
                <a:solidFill>
                  <a:schemeClr val="tx1">
                    <a:lumMod val="50000"/>
                    <a:lumOff val="50000"/>
                  </a:schemeClr>
                </a:solidFill>
              </a:rPr>
              <a:t>CIR crushing/screening unit and pugmill</a:t>
            </a:r>
          </a:p>
        </p:txBody>
      </p:sp>
      <p:sp>
        <p:nvSpPr>
          <p:cNvPr id="20" name="TextBox 19">
            <a:extLst>
              <a:ext uri="{FF2B5EF4-FFF2-40B4-BE49-F238E27FC236}">
                <a16:creationId xmlns:a16="http://schemas.microsoft.com/office/drawing/2014/main" id="{E55E1BA0-F47E-C64B-522D-A6F47F0A4C23}"/>
              </a:ext>
            </a:extLst>
          </p:cNvPr>
          <p:cNvSpPr txBox="1"/>
          <p:nvPr/>
        </p:nvSpPr>
        <p:spPr>
          <a:xfrm>
            <a:off x="6490303" y="6077336"/>
            <a:ext cx="3058537" cy="369332"/>
          </a:xfrm>
          <a:prstGeom prst="rect">
            <a:avLst/>
          </a:prstGeom>
          <a:noFill/>
        </p:spPr>
        <p:txBody>
          <a:bodyPr wrap="square" rtlCol="0">
            <a:spAutoFit/>
          </a:bodyPr>
          <a:lstStyle/>
          <a:p>
            <a:pPr algn="ctr"/>
            <a:r>
              <a:rPr lang="en-US" dirty="0">
                <a:solidFill>
                  <a:schemeClr val="tx1">
                    <a:lumMod val="50000"/>
                    <a:lumOff val="50000"/>
                  </a:schemeClr>
                </a:solidFill>
              </a:rPr>
              <a:t>Multi-unit CIR train</a:t>
            </a:r>
          </a:p>
        </p:txBody>
      </p:sp>
      <p:sp>
        <p:nvSpPr>
          <p:cNvPr id="21" name="TextBox 20">
            <a:extLst>
              <a:ext uri="{FF2B5EF4-FFF2-40B4-BE49-F238E27FC236}">
                <a16:creationId xmlns:a16="http://schemas.microsoft.com/office/drawing/2014/main" id="{8A09E87E-5ABB-5220-4D95-0A6CD6CC7B35}"/>
              </a:ext>
            </a:extLst>
          </p:cNvPr>
          <p:cNvSpPr txBox="1"/>
          <p:nvPr/>
        </p:nvSpPr>
        <p:spPr>
          <a:xfrm>
            <a:off x="6490302" y="3377414"/>
            <a:ext cx="3058537" cy="646331"/>
          </a:xfrm>
          <a:prstGeom prst="rect">
            <a:avLst/>
          </a:prstGeom>
          <a:noFill/>
        </p:spPr>
        <p:txBody>
          <a:bodyPr wrap="square" rtlCol="0">
            <a:spAutoFit/>
          </a:bodyPr>
          <a:lstStyle/>
          <a:p>
            <a:pPr algn="ctr"/>
            <a:r>
              <a:rPr lang="en-US" dirty="0">
                <a:solidFill>
                  <a:schemeClr val="tx1">
                    <a:lumMod val="50000"/>
                    <a:lumOff val="50000"/>
                  </a:schemeClr>
                </a:solidFill>
              </a:rPr>
              <a:t>Single unit train feeding into scalping screen and hopper</a:t>
            </a:r>
          </a:p>
        </p:txBody>
      </p:sp>
      <p:sp>
        <p:nvSpPr>
          <p:cNvPr id="22" name="TextBox 21">
            <a:extLst>
              <a:ext uri="{FF2B5EF4-FFF2-40B4-BE49-F238E27FC236}">
                <a16:creationId xmlns:a16="http://schemas.microsoft.com/office/drawing/2014/main" id="{14EA150E-95EC-6B9F-0765-9CB23F2EBE36}"/>
              </a:ext>
            </a:extLst>
          </p:cNvPr>
          <p:cNvSpPr txBox="1"/>
          <p:nvPr/>
        </p:nvSpPr>
        <p:spPr>
          <a:xfrm>
            <a:off x="3312499" y="3429000"/>
            <a:ext cx="3058537" cy="646331"/>
          </a:xfrm>
          <a:prstGeom prst="rect">
            <a:avLst/>
          </a:prstGeom>
          <a:noFill/>
        </p:spPr>
        <p:txBody>
          <a:bodyPr wrap="square" rtlCol="0">
            <a:spAutoFit/>
          </a:bodyPr>
          <a:lstStyle/>
          <a:p>
            <a:pPr algn="ctr"/>
            <a:r>
              <a:rPr lang="en-US" dirty="0">
                <a:solidFill>
                  <a:schemeClr val="tx1">
                    <a:lumMod val="50000"/>
                    <a:lumOff val="50000"/>
                  </a:schemeClr>
                </a:solidFill>
              </a:rPr>
              <a:t>Single unit train with attached screed</a:t>
            </a:r>
          </a:p>
        </p:txBody>
      </p:sp>
      <p:sp>
        <p:nvSpPr>
          <p:cNvPr id="23" name="Left Bracket 22">
            <a:extLst>
              <a:ext uri="{FF2B5EF4-FFF2-40B4-BE49-F238E27FC236}">
                <a16:creationId xmlns:a16="http://schemas.microsoft.com/office/drawing/2014/main" id="{E1BF0D94-A439-C440-1CDC-076667E8E6D6}"/>
              </a:ext>
            </a:extLst>
          </p:cNvPr>
          <p:cNvSpPr/>
          <p:nvPr/>
        </p:nvSpPr>
        <p:spPr>
          <a:xfrm>
            <a:off x="3043061" y="1286359"/>
            <a:ext cx="329066" cy="5509648"/>
          </a:xfrm>
          <a:prstGeom prst="lef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a:extLst>
              <a:ext uri="{FF2B5EF4-FFF2-40B4-BE49-F238E27FC236}">
                <a16:creationId xmlns:a16="http://schemas.microsoft.com/office/drawing/2014/main" id="{0199D7D3-E958-3FF7-32A8-859499F27DC5}"/>
              </a:ext>
            </a:extLst>
          </p:cNvPr>
          <p:cNvSpPr/>
          <p:nvPr/>
        </p:nvSpPr>
        <p:spPr>
          <a:xfrm rot="10800000">
            <a:off x="9367405" y="1286359"/>
            <a:ext cx="362869" cy="5509648"/>
          </a:xfrm>
          <a:prstGeom prst="lef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0AFC29B9-176A-D713-1E6B-BB3BE0E2BB45}"/>
              </a:ext>
            </a:extLst>
          </p:cNvPr>
          <p:cNvCxnSpPr>
            <a:cxnSpLocks/>
            <a:endCxn id="23" idx="1"/>
          </p:cNvCxnSpPr>
          <p:nvPr/>
        </p:nvCxnSpPr>
        <p:spPr>
          <a:xfrm>
            <a:off x="2594915" y="4041182"/>
            <a:ext cx="448146"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BC5C60A-2445-8C58-E42D-CAF34772BCC6}"/>
              </a:ext>
            </a:extLst>
          </p:cNvPr>
          <p:cNvCxnSpPr>
            <a:cxnSpLocks/>
          </p:cNvCxnSpPr>
          <p:nvPr/>
        </p:nvCxnSpPr>
        <p:spPr>
          <a:xfrm>
            <a:off x="9729825" y="4041581"/>
            <a:ext cx="405282"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F58A508-1EBF-2B87-98F3-399F827B0193}"/>
              </a:ext>
            </a:extLst>
          </p:cNvPr>
          <p:cNvSpPr txBox="1"/>
          <p:nvPr/>
        </p:nvSpPr>
        <p:spPr>
          <a:xfrm>
            <a:off x="9729825" y="4816119"/>
            <a:ext cx="2603715" cy="646331"/>
          </a:xfrm>
          <a:prstGeom prst="rect">
            <a:avLst/>
          </a:prstGeom>
          <a:noFill/>
        </p:spPr>
        <p:txBody>
          <a:bodyPr wrap="square" rtlCol="0">
            <a:spAutoFit/>
          </a:bodyPr>
          <a:lstStyle/>
          <a:p>
            <a:pPr algn="ctr"/>
            <a:r>
              <a:rPr lang="en-US" dirty="0">
                <a:solidFill>
                  <a:schemeClr val="tx1">
                    <a:lumMod val="50000"/>
                    <a:lumOff val="50000"/>
                  </a:schemeClr>
                </a:solidFill>
              </a:rPr>
              <a:t>Compaction to target density</a:t>
            </a:r>
          </a:p>
        </p:txBody>
      </p:sp>
      <p:sp>
        <p:nvSpPr>
          <p:cNvPr id="3" name="Rectangle 2">
            <a:extLst>
              <a:ext uri="{FF2B5EF4-FFF2-40B4-BE49-F238E27FC236}">
                <a16:creationId xmlns:a16="http://schemas.microsoft.com/office/drawing/2014/main" id="{534BC218-9B97-D1A4-FD9D-68F04C58B3E3}"/>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Photos courtesy ARRA</a:t>
            </a:r>
          </a:p>
        </p:txBody>
      </p:sp>
    </p:spTree>
    <p:extLst>
      <p:ext uri="{BB962C8B-B14F-4D97-AF65-F5344CB8AC3E}">
        <p14:creationId xmlns:p14="http://schemas.microsoft.com/office/powerpoint/2010/main" val="343835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p:txBody>
          <a:bodyPr>
            <a:normAutofit/>
          </a:bodyPr>
          <a:lstStyle/>
          <a:p>
            <a:r>
              <a:rPr lang="en-US" dirty="0">
                <a:solidFill>
                  <a:srgbClr val="0070C0"/>
                </a:solidFill>
              </a:rPr>
              <a:t>Active Filler</a:t>
            </a:r>
          </a:p>
          <a:p>
            <a:pPr lvl="1"/>
            <a:r>
              <a:rPr lang="en-US" dirty="0"/>
              <a:t>Additives such as cement, lime, etc.</a:t>
            </a:r>
          </a:p>
          <a:p>
            <a:r>
              <a:rPr lang="en-US" dirty="0">
                <a:solidFill>
                  <a:srgbClr val="0070C0"/>
                </a:solidFill>
              </a:rPr>
              <a:t>Corrective Aggregate</a:t>
            </a:r>
          </a:p>
          <a:p>
            <a:pPr lvl="1"/>
            <a:r>
              <a:rPr lang="en-US" dirty="0"/>
              <a:t>Consists of coarse or fine aggregate particles</a:t>
            </a:r>
          </a:p>
          <a:p>
            <a:r>
              <a:rPr lang="en-US" dirty="0">
                <a:solidFill>
                  <a:srgbClr val="0070C0"/>
                </a:solidFill>
              </a:rPr>
              <a:t>Reclaimed Asphalt Pavement (RAP)</a:t>
            </a:r>
          </a:p>
          <a:p>
            <a:pPr marL="685800" lvl="2">
              <a:spcBef>
                <a:spcPts val="1000"/>
              </a:spcBef>
            </a:pPr>
            <a:r>
              <a:rPr lang="en-US" sz="2400" dirty="0"/>
              <a:t>CIR - Asphalt pavement millings being recycled</a:t>
            </a:r>
          </a:p>
          <a:p>
            <a:pPr marL="685800" lvl="2">
              <a:spcBef>
                <a:spcPts val="1000"/>
              </a:spcBef>
            </a:pPr>
            <a:r>
              <a:rPr lang="en-US" sz="2400" dirty="0"/>
              <a:t>CCPR - Asphalt pavement millings from the project </a:t>
            </a:r>
            <a:br>
              <a:rPr lang="en-US" sz="2400" dirty="0"/>
            </a:br>
            <a:r>
              <a:rPr lang="en-US" sz="2400" dirty="0"/>
              <a:t>being recycled, another project, or an existing stockpile</a:t>
            </a:r>
          </a:p>
          <a:p>
            <a:pPr lvl="1"/>
            <a:endParaRPr lang="en-US" dirty="0"/>
          </a:p>
        </p:txBody>
      </p:sp>
      <p:pic>
        <p:nvPicPr>
          <p:cNvPr id="5" name="Picture 4"/>
          <p:cNvPicPr>
            <a:picLocks noChangeAspect="1"/>
          </p:cNvPicPr>
          <p:nvPr/>
        </p:nvPicPr>
        <p:blipFill>
          <a:blip r:embed="rId3"/>
          <a:stretch>
            <a:fillRect/>
          </a:stretch>
        </p:blipFill>
        <p:spPr>
          <a:xfrm>
            <a:off x="8697334" y="242047"/>
            <a:ext cx="3360420" cy="4480560"/>
          </a:xfrm>
          <a:prstGeom prst="rect">
            <a:avLst/>
          </a:prstGeom>
        </p:spPr>
      </p:pic>
      <p:sp>
        <p:nvSpPr>
          <p:cNvPr id="6" name="Rectangle 5">
            <a:extLst>
              <a:ext uri="{FF2B5EF4-FFF2-40B4-BE49-F238E27FC236}">
                <a16:creationId xmlns:a16="http://schemas.microsoft.com/office/drawing/2014/main" id="{396B2B87-A32B-B0B5-2D52-2403EB7F9D87}"/>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Bowers and Diefenderfer</a:t>
            </a:r>
          </a:p>
        </p:txBody>
      </p:sp>
    </p:spTree>
    <p:extLst>
      <p:ext uri="{BB962C8B-B14F-4D97-AF65-F5344CB8AC3E}">
        <p14:creationId xmlns:p14="http://schemas.microsoft.com/office/powerpoint/2010/main" val="150262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p:txBody>
          <a:bodyPr>
            <a:normAutofit/>
          </a:bodyPr>
          <a:lstStyle/>
          <a:p>
            <a:r>
              <a:rPr lang="en-US" dirty="0">
                <a:solidFill>
                  <a:srgbClr val="0070C0"/>
                </a:solidFill>
              </a:rPr>
              <a:t>Supplemental Reclaimed Asphalt Pavement </a:t>
            </a:r>
            <a:r>
              <a:rPr lang="en-US" dirty="0"/>
              <a:t>(CIR specific)</a:t>
            </a:r>
          </a:p>
          <a:p>
            <a:pPr lvl="1"/>
            <a:r>
              <a:rPr lang="en-US" dirty="0"/>
              <a:t>Any additional RAP added to the recycled mixture</a:t>
            </a:r>
          </a:p>
          <a:p>
            <a:pPr lvl="1"/>
            <a:r>
              <a:rPr lang="en-US" dirty="0"/>
              <a:t>Must meet the requirements below:</a:t>
            </a:r>
          </a:p>
          <a:p>
            <a:pPr lvl="1"/>
            <a:endParaRPr lang="en-US" dirty="0"/>
          </a:p>
        </p:txBody>
      </p:sp>
      <p:graphicFrame>
        <p:nvGraphicFramePr>
          <p:cNvPr id="5" name="Table 4">
            <a:extLst>
              <a:ext uri="{FF2B5EF4-FFF2-40B4-BE49-F238E27FC236}">
                <a16:creationId xmlns:a16="http://schemas.microsoft.com/office/drawing/2014/main" id="{F79DBEFA-7FBE-95EF-1667-312883B3E9C1}"/>
              </a:ext>
            </a:extLst>
          </p:cNvPr>
          <p:cNvGraphicFramePr>
            <a:graphicFrameLocks noGrp="1"/>
          </p:cNvGraphicFramePr>
          <p:nvPr>
            <p:extLst>
              <p:ext uri="{D42A27DB-BD31-4B8C-83A1-F6EECF244321}">
                <p14:modId xmlns:p14="http://schemas.microsoft.com/office/powerpoint/2010/main" val="723138362"/>
              </p:ext>
            </p:extLst>
          </p:nvPr>
        </p:nvGraphicFramePr>
        <p:xfrm>
          <a:off x="1753993" y="3164121"/>
          <a:ext cx="8684014" cy="2282807"/>
        </p:xfrm>
        <a:graphic>
          <a:graphicData uri="http://schemas.openxmlformats.org/drawingml/2006/table">
            <a:tbl>
              <a:tblPr firstRow="1" firstCol="1" bandRow="1">
                <a:tableStyleId>{7DF18680-E054-41AD-8BC1-D1AEF772440D}</a:tableStyleId>
              </a:tblPr>
              <a:tblGrid>
                <a:gridCol w="3001366">
                  <a:extLst>
                    <a:ext uri="{9D8B030D-6E8A-4147-A177-3AD203B41FA5}">
                      <a16:colId xmlns:a16="http://schemas.microsoft.com/office/drawing/2014/main" val="1160551585"/>
                    </a:ext>
                  </a:extLst>
                </a:gridCol>
                <a:gridCol w="2851993">
                  <a:extLst>
                    <a:ext uri="{9D8B030D-6E8A-4147-A177-3AD203B41FA5}">
                      <a16:colId xmlns:a16="http://schemas.microsoft.com/office/drawing/2014/main" val="1444465690"/>
                    </a:ext>
                  </a:extLst>
                </a:gridCol>
                <a:gridCol w="2830655">
                  <a:extLst>
                    <a:ext uri="{9D8B030D-6E8A-4147-A177-3AD203B41FA5}">
                      <a16:colId xmlns:a16="http://schemas.microsoft.com/office/drawing/2014/main" val="4202783844"/>
                    </a:ext>
                  </a:extLst>
                </a:gridCol>
              </a:tblGrid>
              <a:tr h="419291">
                <a:tc>
                  <a:txBody>
                    <a:bodyPr/>
                    <a:lstStyle/>
                    <a:p>
                      <a:pPr marL="0" marR="0" algn="ctr">
                        <a:spcBef>
                          <a:spcPts val="100"/>
                        </a:spcBef>
                        <a:spcAft>
                          <a:spcPts val="100"/>
                        </a:spcAft>
                      </a:pPr>
                      <a:r>
                        <a:rPr lang="en-US" sz="2000" dirty="0">
                          <a:effectLst/>
                        </a:rPr>
                        <a:t>Tests</a:t>
                      </a:r>
                      <a:endParaRPr lang="en-US" sz="2000" dirty="0">
                        <a:effectLst/>
                        <a:latin typeface="Adobe Caslon Pro"/>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00"/>
                        </a:spcBef>
                        <a:spcAft>
                          <a:spcPts val="100"/>
                        </a:spcAft>
                      </a:pPr>
                      <a:r>
                        <a:rPr lang="en-US" sz="2000">
                          <a:effectLst/>
                        </a:rPr>
                        <a:t>Method</a:t>
                      </a:r>
                      <a:endParaRPr lang="en-US" sz="2000">
                        <a:effectLst/>
                        <a:latin typeface="Adobe Caslon Pro"/>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00"/>
                        </a:spcBef>
                        <a:spcAft>
                          <a:spcPts val="100"/>
                        </a:spcAft>
                      </a:pPr>
                      <a:r>
                        <a:rPr lang="en-US" sz="2000" dirty="0">
                          <a:effectLst/>
                        </a:rPr>
                        <a:t>Limit</a:t>
                      </a:r>
                      <a:endParaRPr lang="en-US" sz="2000" dirty="0">
                        <a:effectLst/>
                        <a:latin typeface="Adobe Caslon Pro"/>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38840444"/>
                  </a:ext>
                </a:extLst>
              </a:tr>
              <a:tr h="1118110">
                <a:tc>
                  <a:txBody>
                    <a:bodyPr/>
                    <a:lstStyle/>
                    <a:p>
                      <a:pPr marL="0" marR="0">
                        <a:spcBef>
                          <a:spcPts val="100"/>
                        </a:spcBef>
                        <a:spcAft>
                          <a:spcPts val="100"/>
                        </a:spcAft>
                      </a:pPr>
                      <a:r>
                        <a:rPr lang="en-US" sz="1800" dirty="0">
                          <a:effectLst/>
                        </a:rPr>
                        <a:t>Deleterious Materials: Clay Lumps and Friable Particles in Aggregate, % max by weight</a:t>
                      </a:r>
                      <a:endParaRPr lang="en-US" sz="1800" dirty="0">
                        <a:effectLst/>
                        <a:latin typeface="Adobe Caslon Pro"/>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00"/>
                        </a:spcBef>
                        <a:spcAft>
                          <a:spcPts val="100"/>
                        </a:spcAft>
                      </a:pPr>
                      <a:r>
                        <a:rPr lang="en-US" sz="1800">
                          <a:effectLst/>
                        </a:rPr>
                        <a:t>AASHTO T 112</a:t>
                      </a:r>
                      <a:endParaRPr lang="en-US" sz="1800">
                        <a:effectLst/>
                        <a:latin typeface="Adobe Caslon Pro"/>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00"/>
                        </a:spcBef>
                        <a:spcAft>
                          <a:spcPts val="100"/>
                        </a:spcAft>
                      </a:pPr>
                      <a:r>
                        <a:rPr lang="en-US" sz="1800" dirty="0">
                          <a:effectLst/>
                        </a:rPr>
                        <a:t>0.2% Maximum</a:t>
                      </a:r>
                      <a:endParaRPr lang="en-US" sz="1800" dirty="0">
                        <a:effectLst/>
                        <a:latin typeface="Adobe Caslon Pro"/>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944959"/>
                  </a:ext>
                </a:extLst>
              </a:tr>
              <a:tr h="745406">
                <a:tc>
                  <a:txBody>
                    <a:bodyPr/>
                    <a:lstStyle/>
                    <a:p>
                      <a:pPr marL="0" marR="0">
                        <a:spcBef>
                          <a:spcPts val="100"/>
                        </a:spcBef>
                        <a:spcAft>
                          <a:spcPts val="100"/>
                        </a:spcAft>
                      </a:pPr>
                      <a:r>
                        <a:rPr lang="en-US" sz="1800">
                          <a:effectLst/>
                        </a:rPr>
                        <a:t>Maximum Sieve Size, ≤1.5 inches</a:t>
                      </a:r>
                      <a:endParaRPr lang="en-US" sz="1800">
                        <a:effectLst/>
                        <a:latin typeface="Adobe Caslon Pro"/>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00"/>
                        </a:spcBef>
                        <a:spcAft>
                          <a:spcPts val="100"/>
                        </a:spcAft>
                      </a:pPr>
                      <a:r>
                        <a:rPr lang="en-US" sz="1800">
                          <a:effectLst/>
                        </a:rPr>
                        <a:t>AASHTO T 27</a:t>
                      </a:r>
                      <a:endParaRPr lang="en-US" sz="1800">
                        <a:effectLst/>
                        <a:latin typeface="Adobe Caslon Pro"/>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100"/>
                        </a:spcBef>
                        <a:spcAft>
                          <a:spcPts val="100"/>
                        </a:spcAft>
                      </a:pPr>
                      <a:r>
                        <a:rPr lang="en-US" sz="1800" dirty="0">
                          <a:effectLst/>
                        </a:rPr>
                        <a:t>100% Passing</a:t>
                      </a:r>
                      <a:endParaRPr lang="en-US" sz="1800" dirty="0">
                        <a:effectLst/>
                        <a:latin typeface="Adobe Caslon Pro"/>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0718658"/>
                  </a:ext>
                </a:extLst>
              </a:tr>
            </a:tbl>
          </a:graphicData>
        </a:graphic>
      </p:graphicFrame>
    </p:spTree>
    <p:extLst>
      <p:ext uri="{BB962C8B-B14F-4D97-AF65-F5344CB8AC3E}">
        <p14:creationId xmlns:p14="http://schemas.microsoft.com/office/powerpoint/2010/main" val="3699036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p:txBody>
          <a:bodyPr>
            <a:normAutofit/>
          </a:bodyPr>
          <a:lstStyle/>
          <a:p>
            <a:r>
              <a:rPr lang="en-US" dirty="0">
                <a:solidFill>
                  <a:srgbClr val="0070C0"/>
                </a:solidFill>
              </a:rPr>
              <a:t>Asphalt Recycling Agent</a:t>
            </a:r>
          </a:p>
          <a:p>
            <a:pPr lvl="1"/>
            <a:r>
              <a:rPr lang="en-US" dirty="0">
                <a:solidFill>
                  <a:schemeClr val="accent2"/>
                </a:solidFill>
              </a:rPr>
              <a:t>Emulsified asphalt</a:t>
            </a:r>
            <a:r>
              <a:rPr lang="en-US" dirty="0"/>
              <a:t>, must meet AASHTO MP 31. </a:t>
            </a:r>
          </a:p>
          <a:p>
            <a:pPr lvl="2"/>
            <a:r>
              <a:rPr lang="en-US" dirty="0"/>
              <a:t>Typical emulsified asphalts used for CR include CSS-1h, HFE 150, or engineered emulsions. </a:t>
            </a:r>
          </a:p>
          <a:p>
            <a:pPr lvl="2"/>
            <a:r>
              <a:rPr lang="en-US" dirty="0"/>
              <a:t>Engineered emulsions are asphalt emulsion products designed for the specific project materials and application but that may not fit commodity emulsion designations.</a:t>
            </a:r>
            <a:endParaRPr lang="en-US" u="sng" dirty="0"/>
          </a:p>
          <a:p>
            <a:pPr lvl="1"/>
            <a:r>
              <a:rPr lang="en-US" dirty="0">
                <a:solidFill>
                  <a:schemeClr val="accent2"/>
                </a:solidFill>
              </a:rPr>
              <a:t>Foamed Asphalt</a:t>
            </a:r>
            <a:r>
              <a:rPr lang="en-US" dirty="0"/>
              <a:t>, must meet AASHTO MP 38 and foamed asphalt properties of AASHTO PP 94.V</a:t>
            </a:r>
          </a:p>
          <a:p>
            <a:pPr lvl="1"/>
            <a:endParaRPr lang="en-US" dirty="0"/>
          </a:p>
        </p:txBody>
      </p:sp>
    </p:spTree>
    <p:extLst>
      <p:ext uri="{BB962C8B-B14F-4D97-AF65-F5344CB8AC3E}">
        <p14:creationId xmlns:p14="http://schemas.microsoft.com/office/powerpoint/2010/main" val="3408335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and Mix Design</a:t>
            </a:r>
          </a:p>
        </p:txBody>
      </p:sp>
      <p:sp>
        <p:nvSpPr>
          <p:cNvPr id="3" name="Content Placeholder 2"/>
          <p:cNvSpPr>
            <a:spLocks noGrp="1"/>
          </p:cNvSpPr>
          <p:nvPr>
            <p:ph idx="1"/>
          </p:nvPr>
        </p:nvSpPr>
        <p:spPr/>
        <p:txBody>
          <a:bodyPr>
            <a:normAutofit/>
          </a:bodyPr>
          <a:lstStyle/>
          <a:p>
            <a:r>
              <a:rPr lang="en-US" dirty="0"/>
              <a:t>Design in accordance with:</a:t>
            </a:r>
          </a:p>
          <a:p>
            <a:pPr lvl="1"/>
            <a:r>
              <a:rPr lang="en-US" dirty="0"/>
              <a:t>AASHTO PP 86 and MP 31 for </a:t>
            </a:r>
            <a:r>
              <a:rPr lang="en-US" dirty="0">
                <a:solidFill>
                  <a:srgbClr val="0070C0"/>
                </a:solidFill>
              </a:rPr>
              <a:t>emulsified</a:t>
            </a:r>
            <a:r>
              <a:rPr lang="en-US" dirty="0"/>
              <a:t> asphalt recycling agent</a:t>
            </a:r>
          </a:p>
          <a:p>
            <a:pPr lvl="1"/>
            <a:r>
              <a:rPr lang="en-US" dirty="0"/>
              <a:t>AASHTO PP 94 and MP 38 for </a:t>
            </a:r>
            <a:r>
              <a:rPr lang="en-US" dirty="0">
                <a:solidFill>
                  <a:srgbClr val="0070C0"/>
                </a:solidFill>
              </a:rPr>
              <a:t>foamed</a:t>
            </a:r>
            <a:r>
              <a:rPr lang="en-US" dirty="0"/>
              <a:t> asphalt recycling agent</a:t>
            </a:r>
          </a:p>
          <a:p>
            <a:pPr lvl="1"/>
            <a:r>
              <a:rPr lang="en-US" i="1" dirty="0"/>
              <a:t>or</a:t>
            </a:r>
            <a:r>
              <a:rPr lang="en-US" dirty="0"/>
              <a:t> Agency specified procedure</a:t>
            </a:r>
          </a:p>
          <a:p>
            <a:pPr lvl="1"/>
            <a:endParaRPr lang="en-US" b="1" i="1" dirty="0"/>
          </a:p>
        </p:txBody>
      </p:sp>
      <p:pic>
        <p:nvPicPr>
          <p:cNvPr id="4" name="Picture 3">
            <a:extLst>
              <a:ext uri="{FF2B5EF4-FFF2-40B4-BE49-F238E27FC236}">
                <a16:creationId xmlns:a16="http://schemas.microsoft.com/office/drawing/2014/main" id="{1EB1F29C-0F46-453A-FC11-AF520277A22B}"/>
              </a:ext>
            </a:extLst>
          </p:cNvPr>
          <p:cNvPicPr>
            <a:picLocks noChangeAspect="1"/>
          </p:cNvPicPr>
          <p:nvPr/>
        </p:nvPicPr>
        <p:blipFill>
          <a:blip r:embed="rId3"/>
          <a:stretch>
            <a:fillRect/>
          </a:stretch>
        </p:blipFill>
        <p:spPr>
          <a:xfrm>
            <a:off x="4750422" y="3588604"/>
            <a:ext cx="3364407" cy="2523306"/>
          </a:xfrm>
          <a:prstGeom prst="rect">
            <a:avLst/>
          </a:prstGeom>
        </p:spPr>
      </p:pic>
      <p:sp>
        <p:nvSpPr>
          <p:cNvPr id="5" name="Rectangle 4">
            <a:extLst>
              <a:ext uri="{FF2B5EF4-FFF2-40B4-BE49-F238E27FC236}">
                <a16:creationId xmlns:a16="http://schemas.microsoft.com/office/drawing/2014/main" id="{6AFC2C12-8A7E-49FC-09AC-B83633F03DA2}"/>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Bowers and Diefenderfer</a:t>
            </a:r>
          </a:p>
        </p:txBody>
      </p:sp>
      <p:pic>
        <p:nvPicPr>
          <p:cNvPr id="6" name="Picture 5">
            <a:extLst>
              <a:ext uri="{FF2B5EF4-FFF2-40B4-BE49-F238E27FC236}">
                <a16:creationId xmlns:a16="http://schemas.microsoft.com/office/drawing/2014/main" id="{20677278-375C-47A7-9923-80D485138EDE}"/>
              </a:ext>
            </a:extLst>
          </p:cNvPr>
          <p:cNvPicPr>
            <a:picLocks noChangeAspect="1"/>
          </p:cNvPicPr>
          <p:nvPr/>
        </p:nvPicPr>
        <p:blipFill>
          <a:blip r:embed="rId4"/>
          <a:stretch>
            <a:fillRect/>
          </a:stretch>
        </p:blipFill>
        <p:spPr>
          <a:xfrm>
            <a:off x="453397" y="3588603"/>
            <a:ext cx="1893040" cy="2523305"/>
          </a:xfrm>
          <a:prstGeom prst="rect">
            <a:avLst/>
          </a:prstGeom>
        </p:spPr>
      </p:pic>
      <p:pic>
        <p:nvPicPr>
          <p:cNvPr id="7" name="Picture 6">
            <a:extLst>
              <a:ext uri="{FF2B5EF4-FFF2-40B4-BE49-F238E27FC236}">
                <a16:creationId xmlns:a16="http://schemas.microsoft.com/office/drawing/2014/main" id="{28BCD568-ECA4-7B3A-BFB6-C5397DB56695}"/>
              </a:ext>
            </a:extLst>
          </p:cNvPr>
          <p:cNvPicPr>
            <a:picLocks noChangeAspect="1"/>
          </p:cNvPicPr>
          <p:nvPr/>
        </p:nvPicPr>
        <p:blipFill>
          <a:blip r:embed="rId5"/>
          <a:stretch>
            <a:fillRect/>
          </a:stretch>
        </p:blipFill>
        <p:spPr>
          <a:xfrm>
            <a:off x="2601909" y="3588603"/>
            <a:ext cx="1893040" cy="2523305"/>
          </a:xfrm>
          <a:prstGeom prst="rect">
            <a:avLst/>
          </a:prstGeom>
        </p:spPr>
      </p:pic>
      <p:pic>
        <p:nvPicPr>
          <p:cNvPr id="8" name="Picture 7">
            <a:extLst>
              <a:ext uri="{FF2B5EF4-FFF2-40B4-BE49-F238E27FC236}">
                <a16:creationId xmlns:a16="http://schemas.microsoft.com/office/drawing/2014/main" id="{1B8EAC59-ABD7-8225-3A7E-BF9A1434987E}"/>
              </a:ext>
            </a:extLst>
          </p:cNvPr>
          <p:cNvPicPr>
            <a:picLocks noChangeAspect="1"/>
          </p:cNvPicPr>
          <p:nvPr/>
        </p:nvPicPr>
        <p:blipFill rotWithShape="1">
          <a:blip r:embed="rId6"/>
          <a:srcRect l="11735" r="11680"/>
          <a:stretch/>
        </p:blipFill>
        <p:spPr>
          <a:xfrm>
            <a:off x="8370302" y="3588602"/>
            <a:ext cx="3432412" cy="2523305"/>
          </a:xfrm>
          <a:prstGeom prst="rect">
            <a:avLst/>
          </a:prstGeom>
        </p:spPr>
      </p:pic>
    </p:spTree>
    <p:extLst>
      <p:ext uri="{BB962C8B-B14F-4D97-AF65-F5344CB8AC3E}">
        <p14:creationId xmlns:p14="http://schemas.microsoft.com/office/powerpoint/2010/main" val="2263938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Equipment</a:t>
            </a:r>
          </a:p>
        </p:txBody>
      </p:sp>
      <p:sp>
        <p:nvSpPr>
          <p:cNvPr id="3" name="Content Placeholder 2"/>
          <p:cNvSpPr>
            <a:spLocks noGrp="1"/>
          </p:cNvSpPr>
          <p:nvPr>
            <p:ph idx="1"/>
          </p:nvPr>
        </p:nvSpPr>
        <p:spPr/>
        <p:txBody>
          <a:bodyPr>
            <a:normAutofit/>
          </a:bodyPr>
          <a:lstStyle/>
          <a:p>
            <a:r>
              <a:rPr lang="en-US" dirty="0">
                <a:solidFill>
                  <a:srgbClr val="0070C0"/>
                </a:solidFill>
              </a:rPr>
              <a:t>Cold In-place Recycling Equipment</a:t>
            </a:r>
          </a:p>
          <a:p>
            <a:pPr lvl="1"/>
            <a:r>
              <a:rPr lang="en-US" dirty="0"/>
              <a:t>Single Unit Recycler</a:t>
            </a:r>
          </a:p>
          <a:p>
            <a:pPr lvl="1"/>
            <a:r>
              <a:rPr lang="en-US" dirty="0"/>
              <a:t>Multi-Unit Recycler</a:t>
            </a:r>
          </a:p>
          <a:p>
            <a:r>
              <a:rPr lang="en-US" dirty="0">
                <a:solidFill>
                  <a:srgbClr val="0070C0"/>
                </a:solidFill>
              </a:rPr>
              <a:t>Cold Central Plant Recycling Equipment</a:t>
            </a:r>
          </a:p>
          <a:p>
            <a:pPr lvl="1"/>
            <a:r>
              <a:rPr lang="en-US" dirty="0"/>
              <a:t>Mobile plant</a:t>
            </a:r>
          </a:p>
          <a:p>
            <a:pPr lvl="1"/>
            <a:r>
              <a:rPr lang="en-US" dirty="0"/>
              <a:t>Portable </a:t>
            </a:r>
            <a:r>
              <a:rPr lang="en-US" dirty="0" err="1"/>
              <a:t>Pugmill</a:t>
            </a:r>
            <a:r>
              <a:rPr lang="en-US" dirty="0"/>
              <a:t> Unit (emulsion only)</a:t>
            </a:r>
          </a:p>
          <a:p>
            <a:pPr lvl="1"/>
            <a:r>
              <a:rPr lang="en-US" dirty="0"/>
              <a:t>Pugmill from a multi-unit CIR train located on or near the project site</a:t>
            </a:r>
          </a:p>
          <a:p>
            <a:pPr lvl="1"/>
            <a:r>
              <a:rPr lang="en-US" dirty="0"/>
              <a:t>Hot/Warm mix plant</a:t>
            </a:r>
          </a:p>
        </p:txBody>
      </p:sp>
    </p:spTree>
    <p:extLst>
      <p:ext uri="{BB962C8B-B14F-4D97-AF65-F5344CB8AC3E}">
        <p14:creationId xmlns:p14="http://schemas.microsoft.com/office/powerpoint/2010/main" val="3683174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690688"/>
            <a:ext cx="11170025" cy="4435476"/>
          </a:xfrm>
        </p:spPr>
        <p:txBody>
          <a:bodyPr>
            <a:normAutofit/>
          </a:bodyPr>
          <a:lstStyle/>
          <a:p>
            <a:r>
              <a:rPr lang="en-US" dirty="0">
                <a:cs typeface="Arial" panose="020B0604020202020204" pitchFamily="34" charset="0"/>
              </a:rPr>
              <a:t>Controls top size of RAP with drum speed and forward speed; down cut</a:t>
            </a:r>
          </a:p>
          <a:p>
            <a:r>
              <a:rPr lang="en-US" dirty="0">
                <a:cs typeface="Arial" panose="020B0604020202020204" pitchFamily="34" charset="0"/>
              </a:rPr>
              <a:t>Adds recycling agent to cutting chamber based on assumed unit weight &amp; volume of material</a:t>
            </a:r>
          </a:p>
          <a:p>
            <a:r>
              <a:rPr lang="en-US" dirty="0">
                <a:cs typeface="Arial" panose="020B0604020202020204" pitchFamily="34" charset="0"/>
              </a:rPr>
              <a:t>Active filler and corrective aggregate are placed ahead of the recycler</a:t>
            </a:r>
            <a:endParaRPr lang="en-US" sz="2800" dirty="0">
              <a:cs typeface="Arial" panose="020B0604020202020204" pitchFamily="34" charset="0"/>
            </a:endParaRPr>
          </a:p>
        </p:txBody>
      </p:sp>
      <p:sp>
        <p:nvSpPr>
          <p:cNvPr id="7" name="Rectangle 6">
            <a:extLst>
              <a:ext uri="{FF2B5EF4-FFF2-40B4-BE49-F238E27FC236}">
                <a16:creationId xmlns:a16="http://schemas.microsoft.com/office/drawing/2014/main" id="{E0E5AA2C-3220-A832-5616-F42FC20CA20C}"/>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sp>
        <p:nvSpPr>
          <p:cNvPr id="10" name="Title 1">
            <a:extLst>
              <a:ext uri="{FF2B5EF4-FFF2-40B4-BE49-F238E27FC236}">
                <a16:creationId xmlns:a16="http://schemas.microsoft.com/office/drawing/2014/main" id="{ECAB375B-E23A-4F2B-74DE-1A61AD2E2EF2}"/>
              </a:ext>
            </a:extLst>
          </p:cNvPr>
          <p:cNvSpPr>
            <a:spLocks noGrp="1"/>
          </p:cNvSpPr>
          <p:nvPr>
            <p:ph type="title"/>
          </p:nvPr>
        </p:nvSpPr>
        <p:spPr>
          <a:xfrm>
            <a:off x="838200" y="365125"/>
            <a:ext cx="10515600" cy="1325563"/>
          </a:xfrm>
        </p:spPr>
        <p:txBody>
          <a:bodyPr/>
          <a:lstStyle/>
          <a:p>
            <a:r>
              <a:rPr lang="en-US" dirty="0"/>
              <a:t>Single Unit Recycler</a:t>
            </a:r>
          </a:p>
        </p:txBody>
      </p:sp>
      <p:pic>
        <p:nvPicPr>
          <p:cNvPr id="2" name="Picture 1"/>
          <p:cNvPicPr>
            <a:picLocks noChangeAspect="1"/>
          </p:cNvPicPr>
          <p:nvPr/>
        </p:nvPicPr>
        <p:blipFill>
          <a:blip r:embed="rId3"/>
          <a:stretch>
            <a:fillRect/>
          </a:stretch>
        </p:blipFill>
        <p:spPr>
          <a:xfrm>
            <a:off x="1920240" y="3908426"/>
            <a:ext cx="8351520" cy="2766060"/>
          </a:xfrm>
          <a:prstGeom prst="rect">
            <a:avLst/>
          </a:prstGeom>
        </p:spPr>
      </p:pic>
    </p:spTree>
    <p:extLst>
      <p:ext uri="{BB962C8B-B14F-4D97-AF65-F5344CB8AC3E}">
        <p14:creationId xmlns:p14="http://schemas.microsoft.com/office/powerpoint/2010/main" val="81553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90688"/>
            <a:ext cx="10972800" cy="4435476"/>
          </a:xfrm>
        </p:spPr>
        <p:txBody>
          <a:bodyPr>
            <a:normAutofit/>
          </a:bodyPr>
          <a:lstStyle/>
          <a:p>
            <a:r>
              <a:rPr lang="en-US" dirty="0">
                <a:solidFill>
                  <a:schemeClr val="tx1">
                    <a:lumMod val="50000"/>
                    <a:lumOff val="50000"/>
                  </a:schemeClr>
                </a:solidFill>
                <a:latin typeface="Franklin Gothic Book" panose="020B0503020102020204" pitchFamily="34" charset="0"/>
              </a:rPr>
              <a:t>Ensure independent systems for adding the recycling agent and water </a:t>
            </a:r>
          </a:p>
          <a:p>
            <a:pPr lvl="1"/>
            <a:r>
              <a:rPr lang="en-US" dirty="0"/>
              <a:t>E</a:t>
            </a:r>
            <a:r>
              <a:rPr lang="en-US" dirty="0">
                <a:solidFill>
                  <a:schemeClr val="tx1">
                    <a:lumMod val="50000"/>
                    <a:lumOff val="50000"/>
                  </a:schemeClr>
                </a:solidFill>
              </a:rPr>
              <a:t>ach system has spray bar the full width of the mixing chamber</a:t>
            </a:r>
          </a:p>
          <a:p>
            <a:pPr lvl="1"/>
            <a:r>
              <a:rPr lang="en-US" dirty="0"/>
              <a:t>P</a:t>
            </a:r>
            <a:r>
              <a:rPr lang="en-US" dirty="0">
                <a:solidFill>
                  <a:schemeClr val="tx1">
                    <a:lumMod val="50000"/>
                    <a:lumOff val="50000"/>
                  </a:schemeClr>
                </a:solidFill>
              </a:rPr>
              <a:t>ump system to independently set the application rate of each</a:t>
            </a:r>
          </a:p>
          <a:p>
            <a:pPr lvl="1"/>
            <a:endParaRPr lang="en-US" sz="2800" dirty="0">
              <a:cs typeface="Arial" panose="020B0604020202020204" pitchFamily="34" charset="0"/>
            </a:endParaRPr>
          </a:p>
        </p:txBody>
      </p:sp>
      <p:sp>
        <p:nvSpPr>
          <p:cNvPr id="7" name="Rectangle 6">
            <a:extLst>
              <a:ext uri="{FF2B5EF4-FFF2-40B4-BE49-F238E27FC236}">
                <a16:creationId xmlns:a16="http://schemas.microsoft.com/office/drawing/2014/main" id="{E0E5AA2C-3220-A832-5616-F42FC20CA20C}"/>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sp>
        <p:nvSpPr>
          <p:cNvPr id="10" name="Title 1">
            <a:extLst>
              <a:ext uri="{FF2B5EF4-FFF2-40B4-BE49-F238E27FC236}">
                <a16:creationId xmlns:a16="http://schemas.microsoft.com/office/drawing/2014/main" id="{ECAB375B-E23A-4F2B-74DE-1A61AD2E2EF2}"/>
              </a:ext>
            </a:extLst>
          </p:cNvPr>
          <p:cNvSpPr>
            <a:spLocks noGrp="1"/>
          </p:cNvSpPr>
          <p:nvPr>
            <p:ph type="title"/>
          </p:nvPr>
        </p:nvSpPr>
        <p:spPr>
          <a:xfrm>
            <a:off x="838200" y="365125"/>
            <a:ext cx="10515600" cy="1325563"/>
          </a:xfrm>
        </p:spPr>
        <p:txBody>
          <a:bodyPr/>
          <a:lstStyle/>
          <a:p>
            <a:r>
              <a:rPr lang="en-US" dirty="0"/>
              <a:t>Single Unit Recycler</a:t>
            </a:r>
          </a:p>
        </p:txBody>
      </p:sp>
      <p:pic>
        <p:nvPicPr>
          <p:cNvPr id="8" name="Content Placeholder 3">
            <a:extLst>
              <a:ext uri="{FF2B5EF4-FFF2-40B4-BE49-F238E27FC236}">
                <a16:creationId xmlns:a16="http://schemas.microsoft.com/office/drawing/2014/main" id="{611EA8F1-4FC9-6C68-300B-0319CC74F5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338"/>
          <a:stretch/>
        </p:blipFill>
        <p:spPr>
          <a:xfrm>
            <a:off x="913986" y="3166229"/>
            <a:ext cx="5659184" cy="3142799"/>
          </a:xfrm>
          <a:prstGeom prst="rect">
            <a:avLst/>
          </a:prstGeom>
        </p:spPr>
      </p:pic>
      <p:pic>
        <p:nvPicPr>
          <p:cNvPr id="11" name="Picture 10">
            <a:extLst>
              <a:ext uri="{FF2B5EF4-FFF2-40B4-BE49-F238E27FC236}">
                <a16:creationId xmlns:a16="http://schemas.microsoft.com/office/drawing/2014/main" id="{0B14C974-77B6-F56E-8C9B-CAF074E315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8112" y="3234933"/>
            <a:ext cx="4551657" cy="3074095"/>
          </a:xfrm>
          <a:prstGeom prst="rect">
            <a:avLst/>
          </a:prstGeom>
        </p:spPr>
      </p:pic>
      <p:cxnSp>
        <p:nvCxnSpPr>
          <p:cNvPr id="14" name="Straight Arrow Connector 13">
            <a:extLst>
              <a:ext uri="{FF2B5EF4-FFF2-40B4-BE49-F238E27FC236}">
                <a16:creationId xmlns:a16="http://schemas.microsoft.com/office/drawing/2014/main" id="{838149DD-9DFF-CD6B-4343-5A151AC63873}"/>
              </a:ext>
            </a:extLst>
          </p:cNvPr>
          <p:cNvCxnSpPr>
            <a:cxnSpLocks/>
          </p:cNvCxnSpPr>
          <p:nvPr/>
        </p:nvCxnSpPr>
        <p:spPr>
          <a:xfrm flipH="1" flipV="1">
            <a:off x="9071637" y="3565502"/>
            <a:ext cx="857984" cy="16845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C096360-278A-AF31-6203-945B64A90346}"/>
              </a:ext>
            </a:extLst>
          </p:cNvPr>
          <p:cNvCxnSpPr>
            <a:cxnSpLocks/>
          </p:cNvCxnSpPr>
          <p:nvPr/>
        </p:nvCxnSpPr>
        <p:spPr>
          <a:xfrm flipV="1">
            <a:off x="7718635" y="4157560"/>
            <a:ext cx="675425" cy="6717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C879A6E-C2EE-3684-CE47-8D90E2BE79E7}"/>
              </a:ext>
            </a:extLst>
          </p:cNvPr>
          <p:cNvSpPr txBox="1"/>
          <p:nvPr/>
        </p:nvSpPr>
        <p:spPr>
          <a:xfrm>
            <a:off x="8948934" y="5221486"/>
            <a:ext cx="2273846" cy="830997"/>
          </a:xfrm>
          <a:prstGeom prst="rect">
            <a:avLst/>
          </a:prstGeom>
          <a:solidFill>
            <a:schemeClr val="bg1">
              <a:alpha val="66000"/>
            </a:schemeClr>
          </a:solidFill>
          <a:ln w="19050">
            <a:solidFill>
              <a:schemeClr val="tx1"/>
            </a:solidFill>
          </a:ln>
        </p:spPr>
        <p:txBody>
          <a:bodyPr wrap="square" rtlCol="0">
            <a:spAutoFit/>
          </a:bodyPr>
          <a:lstStyle/>
          <a:p>
            <a:pPr algn="ctr"/>
            <a:r>
              <a:rPr lang="en-US" sz="2400" dirty="0">
                <a:latin typeface="Franklin Gothic Book" panose="020B0503020102020204" pitchFamily="34" charset="0"/>
              </a:rPr>
              <a:t>Foamed asphalt</a:t>
            </a:r>
          </a:p>
          <a:p>
            <a:pPr algn="ctr"/>
            <a:r>
              <a:rPr lang="en-US" sz="2400" dirty="0" err="1">
                <a:latin typeface="Franklin Gothic Book" panose="020B0503020102020204" pitchFamily="34" charset="0"/>
              </a:rPr>
              <a:t>spraybar</a:t>
            </a:r>
            <a:endParaRPr lang="en-US" sz="2400" dirty="0">
              <a:latin typeface="Franklin Gothic Book" panose="020B0503020102020204" pitchFamily="34" charset="0"/>
            </a:endParaRPr>
          </a:p>
        </p:txBody>
      </p:sp>
      <p:sp>
        <p:nvSpPr>
          <p:cNvPr id="19" name="TextBox 18">
            <a:extLst>
              <a:ext uri="{FF2B5EF4-FFF2-40B4-BE49-F238E27FC236}">
                <a16:creationId xmlns:a16="http://schemas.microsoft.com/office/drawing/2014/main" id="{16F0C8D7-022B-4041-C663-1BA503D2B7D6}"/>
              </a:ext>
            </a:extLst>
          </p:cNvPr>
          <p:cNvSpPr txBox="1"/>
          <p:nvPr/>
        </p:nvSpPr>
        <p:spPr>
          <a:xfrm>
            <a:off x="6932790" y="4829337"/>
            <a:ext cx="1485232" cy="830997"/>
          </a:xfrm>
          <a:prstGeom prst="rect">
            <a:avLst/>
          </a:prstGeom>
          <a:solidFill>
            <a:schemeClr val="bg1">
              <a:alpha val="66000"/>
            </a:schemeClr>
          </a:solidFill>
          <a:ln w="19050">
            <a:solidFill>
              <a:schemeClr val="tx1"/>
            </a:solidFill>
          </a:ln>
        </p:spPr>
        <p:txBody>
          <a:bodyPr wrap="square" rtlCol="0">
            <a:spAutoFit/>
          </a:bodyPr>
          <a:lstStyle/>
          <a:p>
            <a:pPr algn="ctr"/>
            <a:r>
              <a:rPr lang="en-US" sz="2400" dirty="0">
                <a:latin typeface="Franklin Gothic Book" panose="020B0503020102020204" pitchFamily="34" charset="0"/>
              </a:rPr>
              <a:t>Water</a:t>
            </a:r>
          </a:p>
          <a:p>
            <a:pPr algn="ctr"/>
            <a:r>
              <a:rPr lang="en-US" sz="2400" dirty="0" err="1">
                <a:latin typeface="Franklin Gothic Book" panose="020B0503020102020204" pitchFamily="34" charset="0"/>
              </a:rPr>
              <a:t>spraybar</a:t>
            </a:r>
            <a:endParaRPr lang="en-US" sz="2400" dirty="0">
              <a:latin typeface="Franklin Gothic Book" panose="020B0503020102020204" pitchFamily="34" charset="0"/>
            </a:endParaRPr>
          </a:p>
        </p:txBody>
      </p:sp>
    </p:spTree>
    <p:extLst>
      <p:ext uri="{BB962C8B-B14F-4D97-AF65-F5344CB8AC3E}">
        <p14:creationId xmlns:p14="http://schemas.microsoft.com/office/powerpoint/2010/main" val="1659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AF763-C3A5-6367-D08E-C7DD66C2445D}"/>
              </a:ext>
            </a:extLst>
          </p:cNvPr>
          <p:cNvSpPr>
            <a:spLocks noGrp="1"/>
          </p:cNvSpPr>
          <p:nvPr>
            <p:ph type="title"/>
          </p:nvPr>
        </p:nvSpPr>
        <p:spPr/>
        <p:txBody>
          <a:bodyPr/>
          <a:lstStyle/>
          <a:p>
            <a:r>
              <a:rPr lang="en-US" dirty="0"/>
              <a:t>Multi-unit Recycler</a:t>
            </a:r>
          </a:p>
        </p:txBody>
      </p:sp>
      <p:sp>
        <p:nvSpPr>
          <p:cNvPr id="3" name="Content Placeholder 2">
            <a:extLst>
              <a:ext uri="{FF2B5EF4-FFF2-40B4-BE49-F238E27FC236}">
                <a16:creationId xmlns:a16="http://schemas.microsoft.com/office/drawing/2014/main" id="{F42B9518-B6B5-0788-2AA1-F22678CDF715}"/>
              </a:ext>
            </a:extLst>
          </p:cNvPr>
          <p:cNvSpPr>
            <a:spLocks noGrp="1"/>
          </p:cNvSpPr>
          <p:nvPr>
            <p:ph idx="1"/>
          </p:nvPr>
        </p:nvSpPr>
        <p:spPr/>
        <p:txBody>
          <a:bodyPr/>
          <a:lstStyle/>
          <a:p>
            <a:r>
              <a:rPr lang="en-US" dirty="0"/>
              <a:t>Controls top size of RAP with crushing &amp; screening unit</a:t>
            </a:r>
          </a:p>
          <a:p>
            <a:r>
              <a:rPr lang="en-US" dirty="0"/>
              <a:t>Adds recycling agent based on mass of material entering pugmill</a:t>
            </a:r>
          </a:p>
        </p:txBody>
      </p:sp>
      <p:sp>
        <p:nvSpPr>
          <p:cNvPr id="5" name="Rectangle 4">
            <a:extLst>
              <a:ext uri="{FF2B5EF4-FFF2-40B4-BE49-F238E27FC236}">
                <a16:creationId xmlns:a16="http://schemas.microsoft.com/office/drawing/2014/main" id="{46B6C6C1-91E2-FDA2-914F-C7D0FB9520AD}"/>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pic>
        <p:nvPicPr>
          <p:cNvPr id="6" name="Picture 5"/>
          <p:cNvPicPr>
            <a:picLocks noChangeAspect="1"/>
          </p:cNvPicPr>
          <p:nvPr/>
        </p:nvPicPr>
        <p:blipFill>
          <a:blip r:embed="rId3"/>
          <a:stretch>
            <a:fillRect/>
          </a:stretch>
        </p:blipFill>
        <p:spPr>
          <a:xfrm>
            <a:off x="1606027" y="3248660"/>
            <a:ext cx="8549640" cy="3063240"/>
          </a:xfrm>
          <a:prstGeom prst="rect">
            <a:avLst/>
          </a:prstGeom>
        </p:spPr>
      </p:pic>
    </p:spTree>
    <p:extLst>
      <p:ext uri="{BB962C8B-B14F-4D97-AF65-F5344CB8AC3E}">
        <p14:creationId xmlns:p14="http://schemas.microsoft.com/office/powerpoint/2010/main" val="2975934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ormAutofit fontScale="90000"/>
          </a:bodyPr>
          <a:lstStyle/>
          <a:p>
            <a:pPr algn="r"/>
            <a:r>
              <a:rPr lang="en-US" sz="4400" b="1" dirty="0" err="1">
                <a:solidFill>
                  <a:schemeClr val="tx1">
                    <a:lumMod val="65000"/>
                    <a:lumOff val="35000"/>
                  </a:schemeClr>
                </a:solidFill>
                <a:latin typeface="Franklin Gothic Book" panose="020B0503020102020204" pitchFamily="34" charset="0"/>
                <a:ea typeface="Cambria" panose="02040503050406030204" pitchFamily="18" charset="0"/>
                <a:cs typeface="Helvetica" panose="020B0604020202020204" pitchFamily="34" charset="0"/>
              </a:rPr>
              <a:t>NCHRP</a:t>
            </a:r>
            <a:r>
              <a:rPr lang="en-US" sz="4400" b="1" dirty="0">
                <a:solidFill>
                  <a:schemeClr val="tx1">
                    <a:lumMod val="65000"/>
                    <a:lumOff val="35000"/>
                  </a:schemeClr>
                </a:solidFill>
                <a:latin typeface="Franklin Gothic Book" panose="020B0503020102020204" pitchFamily="34" charset="0"/>
                <a:ea typeface="Cambria" panose="02040503050406030204" pitchFamily="18" charset="0"/>
                <a:cs typeface="Helvetica" panose="020B0604020202020204" pitchFamily="34" charset="0"/>
              </a:rPr>
              <a:t> Project 14-43:</a:t>
            </a:r>
            <a:br>
              <a:rPr lang="en-US" sz="4400" b="1" dirty="0">
                <a:solidFill>
                  <a:schemeClr val="tx1">
                    <a:lumMod val="65000"/>
                    <a:lumOff val="35000"/>
                  </a:schemeClr>
                </a:solidFill>
                <a:latin typeface="Franklin Gothic Book" panose="020B0503020102020204" pitchFamily="34" charset="0"/>
                <a:ea typeface="Cambria" panose="02040503050406030204" pitchFamily="18" charset="0"/>
                <a:cs typeface="Helvetica" panose="020B0604020202020204" pitchFamily="34" charset="0"/>
              </a:rPr>
            </a:br>
            <a:r>
              <a:rPr lang="en-US" sz="4400" b="1" dirty="0">
                <a:solidFill>
                  <a:schemeClr val="tx1">
                    <a:lumMod val="65000"/>
                    <a:lumOff val="35000"/>
                  </a:schemeClr>
                </a:solidFill>
                <a:latin typeface="Franklin Gothic Book" panose="020B0503020102020204" pitchFamily="34" charset="0"/>
                <a:ea typeface="Cambria" panose="02040503050406030204" pitchFamily="18" charset="0"/>
                <a:cs typeface="Helvetica" panose="020B0604020202020204" pitchFamily="34" charset="0"/>
              </a:rPr>
              <a:t>Construction Guide Specifications for Cold Central Plant Recycling and </a:t>
            </a:r>
            <a:br>
              <a:rPr lang="en-US" sz="4400" b="1" dirty="0">
                <a:solidFill>
                  <a:schemeClr val="tx1">
                    <a:lumMod val="65000"/>
                    <a:lumOff val="35000"/>
                  </a:schemeClr>
                </a:solidFill>
                <a:latin typeface="Franklin Gothic Book" panose="020B0503020102020204" pitchFamily="34" charset="0"/>
                <a:ea typeface="Cambria" panose="02040503050406030204" pitchFamily="18" charset="0"/>
                <a:cs typeface="Helvetica" panose="020B0604020202020204" pitchFamily="34" charset="0"/>
              </a:rPr>
            </a:br>
            <a:r>
              <a:rPr lang="en-US" sz="4400" b="1" dirty="0">
                <a:solidFill>
                  <a:schemeClr val="tx1">
                    <a:lumMod val="65000"/>
                    <a:lumOff val="35000"/>
                  </a:schemeClr>
                </a:solidFill>
                <a:latin typeface="Franklin Gothic Book" panose="020B0503020102020204" pitchFamily="34" charset="0"/>
                <a:ea typeface="Cambria" panose="02040503050406030204" pitchFamily="18" charset="0"/>
                <a:cs typeface="Helvetica" panose="020B0604020202020204" pitchFamily="34" charset="0"/>
              </a:rPr>
              <a:t>Cold In-Place Recycling</a:t>
            </a:r>
          </a:p>
        </p:txBody>
      </p:sp>
      <p:sp>
        <p:nvSpPr>
          <p:cNvPr id="3" name="Subtitle 2"/>
          <p:cNvSpPr>
            <a:spLocks noGrp="1"/>
          </p:cNvSpPr>
          <p:nvPr>
            <p:ph type="subTitle" idx="1"/>
          </p:nvPr>
        </p:nvSpPr>
        <p:spPr>
          <a:xfrm>
            <a:off x="1524000" y="3602037"/>
            <a:ext cx="9144000" cy="3308971"/>
          </a:xfrm>
        </p:spPr>
        <p:txBody>
          <a:bodyPr>
            <a:normAutofit/>
          </a:bodyPr>
          <a:lstStyle/>
          <a:p>
            <a:pPr algn="r">
              <a:spcBef>
                <a:spcPts val="0"/>
              </a:spcBef>
            </a:pPr>
            <a:endParaRPr lang="en-US" dirty="0">
              <a:solidFill>
                <a:schemeClr val="tx1">
                  <a:lumMod val="50000"/>
                  <a:lumOff val="50000"/>
                </a:schemeClr>
              </a:solidFill>
            </a:endParaRPr>
          </a:p>
          <a:p>
            <a:pPr algn="r">
              <a:spcBef>
                <a:spcPts val="0"/>
              </a:spcBef>
            </a:pPr>
            <a:r>
              <a:rPr lang="en-US" dirty="0">
                <a:solidFill>
                  <a:schemeClr val="tx1">
                    <a:lumMod val="50000"/>
                    <a:lumOff val="50000"/>
                  </a:schemeClr>
                </a:solidFill>
              </a:rPr>
              <a:t>Benjamin F. Bowers, PhD, PE | Auburn University</a:t>
            </a:r>
          </a:p>
          <a:p>
            <a:pPr algn="r">
              <a:spcBef>
                <a:spcPts val="0"/>
              </a:spcBef>
            </a:pPr>
            <a:r>
              <a:rPr lang="en-US" dirty="0">
                <a:solidFill>
                  <a:schemeClr val="tx1">
                    <a:lumMod val="50000"/>
                    <a:lumOff val="50000"/>
                  </a:schemeClr>
                </a:solidFill>
              </a:rPr>
              <a:t>Brian K. Diefenderfer, PhD, PE | VTRC</a:t>
            </a:r>
          </a:p>
          <a:p>
            <a:pPr algn="r">
              <a:spcBef>
                <a:spcPts val="0"/>
              </a:spcBef>
            </a:pPr>
            <a:r>
              <a:rPr lang="en-US" dirty="0">
                <a:solidFill>
                  <a:schemeClr val="tx1">
                    <a:lumMod val="50000"/>
                    <a:lumOff val="50000"/>
                  </a:schemeClr>
                </a:solidFill>
              </a:rPr>
              <a:t>Stephen A. Cross, PhD, PE | S. Cross &amp; Associates, LLC</a:t>
            </a:r>
          </a:p>
          <a:p>
            <a:pPr algn="r">
              <a:spcBef>
                <a:spcPts val="0"/>
              </a:spcBef>
            </a:pPr>
            <a:r>
              <a:rPr lang="en-US" dirty="0">
                <a:solidFill>
                  <a:schemeClr val="tx1">
                    <a:lumMod val="50000"/>
                    <a:lumOff val="50000"/>
                  </a:schemeClr>
                </a:solidFill>
              </a:rPr>
              <a:t>Adriana Vargas, PhD | NCAT</a:t>
            </a:r>
          </a:p>
          <a:p>
            <a:pPr algn="r">
              <a:spcBef>
                <a:spcPts val="0"/>
              </a:spcBef>
            </a:pPr>
            <a:r>
              <a:rPr lang="en-US" dirty="0">
                <a:solidFill>
                  <a:schemeClr val="tx1">
                    <a:lumMod val="50000"/>
                    <a:lumOff val="50000"/>
                  </a:schemeClr>
                </a:solidFill>
              </a:rPr>
              <a:t>Fan Gu, PhD, PE | Changsha University of Science and Technology</a:t>
            </a:r>
          </a:p>
          <a:p>
            <a:pPr algn="r">
              <a:spcBef>
                <a:spcPts val="0"/>
              </a:spcBef>
            </a:pPr>
            <a:endParaRPr lang="en-US" dirty="0">
              <a:solidFill>
                <a:schemeClr val="tx1">
                  <a:lumMod val="50000"/>
                  <a:lumOff val="50000"/>
                </a:schemeClr>
              </a:solidFill>
            </a:endParaRPr>
          </a:p>
        </p:txBody>
      </p:sp>
    </p:spTree>
    <p:extLst>
      <p:ext uri="{BB962C8B-B14F-4D97-AF65-F5344CB8AC3E}">
        <p14:creationId xmlns:p14="http://schemas.microsoft.com/office/powerpoint/2010/main" val="2840445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D2DB-D9EB-F909-9838-FA6A271604C1}"/>
              </a:ext>
            </a:extLst>
          </p:cNvPr>
          <p:cNvSpPr>
            <a:spLocks noGrp="1"/>
          </p:cNvSpPr>
          <p:nvPr>
            <p:ph type="title"/>
          </p:nvPr>
        </p:nvSpPr>
        <p:spPr/>
        <p:txBody>
          <a:bodyPr/>
          <a:lstStyle/>
          <a:p>
            <a:r>
              <a:rPr lang="en-US" dirty="0"/>
              <a:t>Cold Central Plant Recycling</a:t>
            </a:r>
          </a:p>
        </p:txBody>
      </p:sp>
      <p:sp>
        <p:nvSpPr>
          <p:cNvPr id="3" name="Content Placeholder 2">
            <a:extLst>
              <a:ext uri="{FF2B5EF4-FFF2-40B4-BE49-F238E27FC236}">
                <a16:creationId xmlns:a16="http://schemas.microsoft.com/office/drawing/2014/main" id="{9E5AF2BC-4873-0829-C27F-D4F5EB3BD148}"/>
              </a:ext>
            </a:extLst>
          </p:cNvPr>
          <p:cNvSpPr>
            <a:spLocks noGrp="1"/>
          </p:cNvSpPr>
          <p:nvPr>
            <p:ph idx="1"/>
          </p:nvPr>
        </p:nvSpPr>
        <p:spPr/>
        <p:txBody>
          <a:bodyPr/>
          <a:lstStyle/>
          <a:p>
            <a:r>
              <a:rPr lang="en-US" dirty="0"/>
              <a:t>Produced using a mobile plant, portable pugmill unit, pugmill from a multi-unit CIR train located on or near the project site, or hot/warm mix plant</a:t>
            </a:r>
          </a:p>
          <a:p>
            <a:endParaRPr lang="en-US" dirty="0"/>
          </a:p>
        </p:txBody>
      </p:sp>
      <p:sp>
        <p:nvSpPr>
          <p:cNvPr id="6" name="Rectangle 5">
            <a:extLst>
              <a:ext uri="{FF2B5EF4-FFF2-40B4-BE49-F238E27FC236}">
                <a16:creationId xmlns:a16="http://schemas.microsoft.com/office/drawing/2014/main" id="{8E825BB4-7AF1-E1E0-746D-492A56F2200E}"/>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pic>
        <p:nvPicPr>
          <p:cNvPr id="7" name="Picture 6"/>
          <p:cNvPicPr>
            <a:picLocks noChangeAspect="1"/>
          </p:cNvPicPr>
          <p:nvPr/>
        </p:nvPicPr>
        <p:blipFill>
          <a:blip r:embed="rId3"/>
          <a:stretch>
            <a:fillRect/>
          </a:stretch>
        </p:blipFill>
        <p:spPr>
          <a:xfrm>
            <a:off x="549987" y="3172460"/>
            <a:ext cx="11049000" cy="3139440"/>
          </a:xfrm>
          <a:prstGeom prst="rect">
            <a:avLst/>
          </a:prstGeom>
        </p:spPr>
      </p:pic>
    </p:spTree>
    <p:extLst>
      <p:ext uri="{BB962C8B-B14F-4D97-AF65-F5344CB8AC3E}">
        <p14:creationId xmlns:p14="http://schemas.microsoft.com/office/powerpoint/2010/main" val="779573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59D1-8EC8-2CEC-1BE2-376A3F26D0C3}"/>
              </a:ext>
            </a:extLst>
          </p:cNvPr>
          <p:cNvSpPr>
            <a:spLocks noGrp="1"/>
          </p:cNvSpPr>
          <p:nvPr>
            <p:ph type="title"/>
          </p:nvPr>
        </p:nvSpPr>
        <p:spPr/>
        <p:txBody>
          <a:bodyPr/>
          <a:lstStyle/>
          <a:p>
            <a:r>
              <a:rPr lang="en-US" dirty="0"/>
              <a:t>Cold Central Plant Recycling</a:t>
            </a:r>
          </a:p>
        </p:txBody>
      </p:sp>
      <p:sp>
        <p:nvSpPr>
          <p:cNvPr id="3" name="Content Placeholder 2">
            <a:extLst>
              <a:ext uri="{FF2B5EF4-FFF2-40B4-BE49-F238E27FC236}">
                <a16:creationId xmlns:a16="http://schemas.microsoft.com/office/drawing/2014/main" id="{3D50B043-C76C-D6E8-B715-CF92C26362E4}"/>
              </a:ext>
            </a:extLst>
          </p:cNvPr>
          <p:cNvSpPr>
            <a:spLocks noGrp="1"/>
          </p:cNvSpPr>
          <p:nvPr>
            <p:ph idx="1"/>
          </p:nvPr>
        </p:nvSpPr>
        <p:spPr/>
        <p:txBody>
          <a:bodyPr/>
          <a:lstStyle/>
          <a:p>
            <a:r>
              <a:rPr lang="en-US" altLang="en-US" dirty="0"/>
              <a:t>Fractionate RAP and add new aggregate if required</a:t>
            </a:r>
            <a:endParaRPr lang="en-US" dirty="0"/>
          </a:p>
          <a:p>
            <a:endParaRPr lang="en-US" dirty="0"/>
          </a:p>
        </p:txBody>
      </p:sp>
      <p:pic>
        <p:nvPicPr>
          <p:cNvPr id="4" name="Picture 3" descr="G:\Don Files\Photos Misc\Colton Test Projects\P1000144.JPG">
            <a:extLst>
              <a:ext uri="{FF2B5EF4-FFF2-40B4-BE49-F238E27FC236}">
                <a16:creationId xmlns:a16="http://schemas.microsoft.com/office/drawing/2014/main" id="{25EE9AB3-EB6A-55F6-7DBE-56C243C2B3E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4090" y="2426607"/>
            <a:ext cx="5386775" cy="4066267"/>
          </a:xfrm>
          <a:prstGeom prst="rect">
            <a:avLst/>
          </a:prstGeom>
          <a:extLst>
            <a:ext uri="{909E8E84-426E-40DD-AFC4-6F175D3DCCD1}">
              <a14:hiddenFill xmlns:a14="http://schemas.microsoft.com/office/drawing/2010/main">
                <a:solidFill>
                  <a:srgbClr val="FFFFFF"/>
                </a:solidFill>
              </a14:hiddenFill>
            </a:ext>
          </a:extLst>
        </p:spPr>
      </p:pic>
      <p:pic>
        <p:nvPicPr>
          <p:cNvPr id="5" name="Picture 3" descr="C:\Don Files\K-Steel Pictures\013_10.JPG">
            <a:extLst>
              <a:ext uri="{FF2B5EF4-FFF2-40B4-BE49-F238E27FC236}">
                <a16:creationId xmlns:a16="http://schemas.microsoft.com/office/drawing/2014/main" id="{F0D07C5A-A059-747E-599A-047D7BAC184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963275" y="4281694"/>
            <a:ext cx="3163273" cy="2211181"/>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F0B796C-FB7E-C372-4E28-A19E1019BAE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403" t="2755" r="1765" b="3986"/>
          <a:stretch/>
        </p:blipFill>
        <p:spPr>
          <a:xfrm>
            <a:off x="1963275" y="2426606"/>
            <a:ext cx="3163273" cy="1746067"/>
          </a:xfrm>
          <a:prstGeom prst="rect">
            <a:avLst/>
          </a:prstGeom>
        </p:spPr>
      </p:pic>
      <p:sp>
        <p:nvSpPr>
          <p:cNvPr id="7" name="Text Box 4">
            <a:extLst>
              <a:ext uri="{FF2B5EF4-FFF2-40B4-BE49-F238E27FC236}">
                <a16:creationId xmlns:a16="http://schemas.microsoft.com/office/drawing/2014/main" id="{C97D4478-660C-FBF9-48BA-55F8141FA20D}"/>
              </a:ext>
            </a:extLst>
          </p:cNvPr>
          <p:cNvSpPr txBox="1">
            <a:spLocks noChangeArrowheads="1"/>
          </p:cNvSpPr>
          <p:nvPr/>
        </p:nvSpPr>
        <p:spPr bwMode="auto">
          <a:xfrm>
            <a:off x="5295627" y="3608254"/>
            <a:ext cx="11279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chemeClr val="tx1">
                    <a:lumMod val="50000"/>
                    <a:lumOff val="50000"/>
                  </a:schemeClr>
                </a:solidFill>
                <a:latin typeface="Franklin Gothic Book" panose="020B0503020102020204" pitchFamily="34" charset="0"/>
              </a:rPr>
              <a:t>3/8” New </a:t>
            </a:r>
            <a:r>
              <a:rPr lang="en-US" altLang="en-US" sz="1200" b="1" dirty="0" err="1">
                <a:solidFill>
                  <a:schemeClr val="tx1">
                    <a:lumMod val="50000"/>
                    <a:lumOff val="50000"/>
                  </a:schemeClr>
                </a:solidFill>
                <a:latin typeface="Franklin Gothic Book" panose="020B0503020102020204" pitchFamily="34" charset="0"/>
              </a:rPr>
              <a:t>Agg</a:t>
            </a:r>
            <a:r>
              <a:rPr lang="en-US" altLang="en-US" sz="1200" b="1" dirty="0">
                <a:solidFill>
                  <a:schemeClr val="tx1">
                    <a:lumMod val="50000"/>
                    <a:lumOff val="50000"/>
                  </a:schemeClr>
                </a:solidFill>
                <a:latin typeface="Franklin Gothic Book" panose="020B0503020102020204" pitchFamily="34" charset="0"/>
              </a:rPr>
              <a:t>.</a:t>
            </a:r>
          </a:p>
        </p:txBody>
      </p:sp>
      <p:sp>
        <p:nvSpPr>
          <p:cNvPr id="8" name="Line 5">
            <a:extLst>
              <a:ext uri="{FF2B5EF4-FFF2-40B4-BE49-F238E27FC236}">
                <a16:creationId xmlns:a16="http://schemas.microsoft.com/office/drawing/2014/main" id="{FAA178BB-C9B0-79FB-F779-1C22252604D7}"/>
              </a:ext>
            </a:extLst>
          </p:cNvPr>
          <p:cNvSpPr>
            <a:spLocks noChangeShapeType="1"/>
          </p:cNvSpPr>
          <p:nvPr/>
        </p:nvSpPr>
        <p:spPr bwMode="auto">
          <a:xfrm>
            <a:off x="5902877" y="3921900"/>
            <a:ext cx="213752" cy="359794"/>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p>
        </p:txBody>
      </p:sp>
      <p:sp>
        <p:nvSpPr>
          <p:cNvPr id="9" name="Rectangle 6">
            <a:extLst>
              <a:ext uri="{FF2B5EF4-FFF2-40B4-BE49-F238E27FC236}">
                <a16:creationId xmlns:a16="http://schemas.microsoft.com/office/drawing/2014/main" id="{0F1BC781-BB20-7565-9CEA-EBB9D9C763FE}"/>
              </a:ext>
            </a:extLst>
          </p:cNvPr>
          <p:cNvSpPr>
            <a:spLocks noChangeArrowheads="1"/>
          </p:cNvSpPr>
          <p:nvPr/>
        </p:nvSpPr>
        <p:spPr bwMode="auto">
          <a:xfrm>
            <a:off x="5741174" y="2934738"/>
            <a:ext cx="112883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chemeClr val="tx1">
                    <a:lumMod val="50000"/>
                    <a:lumOff val="50000"/>
                  </a:schemeClr>
                </a:solidFill>
                <a:latin typeface="Franklin Gothic Book" panose="020B0503020102020204" pitchFamily="34" charset="0"/>
              </a:rPr>
              <a:t>1” x No. 4 RAP</a:t>
            </a:r>
          </a:p>
        </p:txBody>
      </p:sp>
      <p:sp>
        <p:nvSpPr>
          <p:cNvPr id="10" name="Line 8">
            <a:extLst>
              <a:ext uri="{FF2B5EF4-FFF2-40B4-BE49-F238E27FC236}">
                <a16:creationId xmlns:a16="http://schemas.microsoft.com/office/drawing/2014/main" id="{9388D93E-5D98-9B21-0B5C-4F47E5006B23}"/>
              </a:ext>
            </a:extLst>
          </p:cNvPr>
          <p:cNvSpPr>
            <a:spLocks noChangeShapeType="1"/>
          </p:cNvSpPr>
          <p:nvPr/>
        </p:nvSpPr>
        <p:spPr bwMode="auto">
          <a:xfrm>
            <a:off x="6576951" y="3330360"/>
            <a:ext cx="330870" cy="8327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p>
        </p:txBody>
      </p:sp>
      <p:sp>
        <p:nvSpPr>
          <p:cNvPr id="11" name="Rectangle 9">
            <a:extLst>
              <a:ext uri="{FF2B5EF4-FFF2-40B4-BE49-F238E27FC236}">
                <a16:creationId xmlns:a16="http://schemas.microsoft.com/office/drawing/2014/main" id="{4D45567C-01CA-B298-9E75-41E188E5AB87}"/>
              </a:ext>
            </a:extLst>
          </p:cNvPr>
          <p:cNvSpPr>
            <a:spLocks noChangeArrowheads="1"/>
          </p:cNvSpPr>
          <p:nvPr/>
        </p:nvSpPr>
        <p:spPr bwMode="auto">
          <a:xfrm>
            <a:off x="6742386" y="2563864"/>
            <a:ext cx="12715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chemeClr val="tx1">
                    <a:lumMod val="50000"/>
                    <a:lumOff val="50000"/>
                  </a:schemeClr>
                </a:solidFill>
                <a:latin typeface="Franklin Gothic Book" panose="020B0503020102020204" pitchFamily="34" charset="0"/>
              </a:rPr>
              <a:t>No. 4 Minus RAP</a:t>
            </a:r>
          </a:p>
        </p:txBody>
      </p:sp>
      <p:sp>
        <p:nvSpPr>
          <p:cNvPr id="12" name="Line 11">
            <a:extLst>
              <a:ext uri="{FF2B5EF4-FFF2-40B4-BE49-F238E27FC236}">
                <a16:creationId xmlns:a16="http://schemas.microsoft.com/office/drawing/2014/main" id="{4B7C029F-EFC3-53CE-69CE-6110408A8B49}"/>
              </a:ext>
            </a:extLst>
          </p:cNvPr>
          <p:cNvSpPr>
            <a:spLocks noChangeShapeType="1"/>
          </p:cNvSpPr>
          <p:nvPr/>
        </p:nvSpPr>
        <p:spPr bwMode="auto">
          <a:xfrm>
            <a:off x="7412744" y="2902168"/>
            <a:ext cx="205941" cy="130326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p>
        </p:txBody>
      </p:sp>
      <p:sp>
        <p:nvSpPr>
          <p:cNvPr id="13" name="Rectangle 12">
            <a:extLst>
              <a:ext uri="{FF2B5EF4-FFF2-40B4-BE49-F238E27FC236}">
                <a16:creationId xmlns:a16="http://schemas.microsoft.com/office/drawing/2014/main" id="{14F034A9-5469-937D-DD84-09687713A1C2}"/>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spTree>
    <p:extLst>
      <p:ext uri="{BB962C8B-B14F-4D97-AF65-F5344CB8AC3E}">
        <p14:creationId xmlns:p14="http://schemas.microsoft.com/office/powerpoint/2010/main" val="3159718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Cold Recycling Equipment</a:t>
            </a:r>
          </a:p>
        </p:txBody>
      </p:sp>
      <p:sp>
        <p:nvSpPr>
          <p:cNvPr id="3" name="Content Placeholder 2"/>
          <p:cNvSpPr>
            <a:spLocks noGrp="1"/>
          </p:cNvSpPr>
          <p:nvPr>
            <p:ph idx="1"/>
          </p:nvPr>
        </p:nvSpPr>
        <p:spPr/>
        <p:txBody>
          <a:bodyPr>
            <a:normAutofit/>
          </a:bodyPr>
          <a:lstStyle/>
          <a:p>
            <a:pPr marL="228600" lvl="4">
              <a:spcBef>
                <a:spcPts val="1000"/>
              </a:spcBef>
            </a:pPr>
            <a:r>
              <a:rPr lang="en-US" sz="2800" dirty="0"/>
              <a:t>Automatic digital readings display both the flow rate and total amount of asphalt recycling agent, liquid additives and pulverized materials (multi-unit train only) in appropriate units of weight and time</a:t>
            </a:r>
          </a:p>
          <a:p>
            <a:endParaRPr lang="en-US" sz="3200" dirty="0"/>
          </a:p>
        </p:txBody>
      </p:sp>
      <p:sp>
        <p:nvSpPr>
          <p:cNvPr id="6" name="Rectangle 5">
            <a:extLst>
              <a:ext uri="{FF2B5EF4-FFF2-40B4-BE49-F238E27FC236}">
                <a16:creationId xmlns:a16="http://schemas.microsoft.com/office/drawing/2014/main" id="{59C37469-702D-FD23-99EC-8A754F82FC33}"/>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pic>
        <p:nvPicPr>
          <p:cNvPr id="7" name="Picture 6"/>
          <p:cNvPicPr>
            <a:picLocks noChangeAspect="1"/>
          </p:cNvPicPr>
          <p:nvPr/>
        </p:nvPicPr>
        <p:blipFill>
          <a:blip r:embed="rId3"/>
          <a:stretch>
            <a:fillRect/>
          </a:stretch>
        </p:blipFill>
        <p:spPr>
          <a:xfrm>
            <a:off x="1324984" y="3476060"/>
            <a:ext cx="9692640" cy="2933700"/>
          </a:xfrm>
          <a:prstGeom prst="rect">
            <a:avLst/>
          </a:prstGeom>
        </p:spPr>
      </p:pic>
    </p:spTree>
    <p:extLst>
      <p:ext uri="{BB962C8B-B14F-4D97-AF65-F5344CB8AC3E}">
        <p14:creationId xmlns:p14="http://schemas.microsoft.com/office/powerpoint/2010/main" val="1428543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AC932-A2FB-5670-C100-B217AE06532F}"/>
              </a:ext>
            </a:extLst>
          </p:cNvPr>
          <p:cNvSpPr>
            <a:spLocks noGrp="1"/>
          </p:cNvSpPr>
          <p:nvPr>
            <p:ph type="title"/>
          </p:nvPr>
        </p:nvSpPr>
        <p:spPr/>
        <p:txBody>
          <a:bodyPr/>
          <a:lstStyle/>
          <a:p>
            <a:r>
              <a:rPr lang="en-US" dirty="0"/>
              <a:t>Construction: Calibration</a:t>
            </a:r>
          </a:p>
        </p:txBody>
      </p:sp>
      <p:sp>
        <p:nvSpPr>
          <p:cNvPr id="3" name="Content Placeholder 2">
            <a:extLst>
              <a:ext uri="{FF2B5EF4-FFF2-40B4-BE49-F238E27FC236}">
                <a16:creationId xmlns:a16="http://schemas.microsoft.com/office/drawing/2014/main" id="{B44712A5-4222-84DA-E835-2C6D4985BAE5}"/>
              </a:ext>
            </a:extLst>
          </p:cNvPr>
          <p:cNvSpPr>
            <a:spLocks noGrp="1"/>
          </p:cNvSpPr>
          <p:nvPr>
            <p:ph idx="1"/>
          </p:nvPr>
        </p:nvSpPr>
        <p:spPr/>
        <p:txBody>
          <a:bodyPr/>
          <a:lstStyle/>
          <a:p>
            <a:r>
              <a:rPr lang="en-US" dirty="0"/>
              <a:t>Calibrate recycling equipment at the start of every year</a:t>
            </a:r>
          </a:p>
          <a:p>
            <a:pPr lvl="1"/>
            <a:r>
              <a:rPr lang="en-US" dirty="0"/>
              <a:t>Monitor throughout the year to ensure the field calculated yield matches within 10% of desired production rate</a:t>
            </a:r>
          </a:p>
          <a:p>
            <a:pPr lvl="1"/>
            <a:r>
              <a:rPr lang="en-US" dirty="0"/>
              <a:t>Recalibrate if the field calculated yield is greater than or less than 10% or agency requirements</a:t>
            </a:r>
          </a:p>
          <a:p>
            <a:pPr lvl="1"/>
            <a:r>
              <a:rPr lang="en-US" dirty="0"/>
              <a:t>Recalibrate equipment after any major repairs (e.g., replacement of pumps, belts, etc.)</a:t>
            </a:r>
          </a:p>
          <a:p>
            <a:r>
              <a:rPr lang="en-US" dirty="0"/>
              <a:t>Calibrate recycling equipment by producing cold recycling material using known quantities of RAP, asphalt recycling agent, and water</a:t>
            </a:r>
          </a:p>
          <a:p>
            <a:r>
              <a:rPr lang="en-US" dirty="0"/>
              <a:t>Verify that the materials are placed to the accuracy specified</a:t>
            </a:r>
          </a:p>
          <a:p>
            <a:endParaRPr lang="en-US" dirty="0"/>
          </a:p>
        </p:txBody>
      </p:sp>
    </p:spTree>
    <p:extLst>
      <p:ext uri="{BB962C8B-B14F-4D97-AF65-F5344CB8AC3E}">
        <p14:creationId xmlns:p14="http://schemas.microsoft.com/office/powerpoint/2010/main" val="729461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Additional CIR Equipment</a:t>
            </a:r>
          </a:p>
        </p:txBody>
      </p:sp>
      <p:sp>
        <p:nvSpPr>
          <p:cNvPr id="3" name="Content Placeholder 2"/>
          <p:cNvSpPr>
            <a:spLocks noGrp="1"/>
          </p:cNvSpPr>
          <p:nvPr>
            <p:ph idx="1"/>
          </p:nvPr>
        </p:nvSpPr>
        <p:spPr>
          <a:xfrm>
            <a:off x="512064" y="1825625"/>
            <a:ext cx="10841736" cy="4351338"/>
          </a:xfrm>
        </p:spPr>
        <p:txBody>
          <a:bodyPr>
            <a:normAutofit/>
          </a:bodyPr>
          <a:lstStyle/>
          <a:p>
            <a:pPr lvl="1"/>
            <a:r>
              <a:rPr lang="en-US" sz="2800" dirty="0"/>
              <a:t>Corrective aggregate spreaders</a:t>
            </a:r>
          </a:p>
          <a:p>
            <a:pPr lvl="1"/>
            <a:r>
              <a:rPr lang="en-US" sz="2800" dirty="0"/>
              <a:t>Dry cement and lime spreaders</a:t>
            </a:r>
          </a:p>
          <a:p>
            <a:pPr lvl="1"/>
            <a:r>
              <a:rPr lang="en-US" sz="2800" dirty="0"/>
              <a:t>Additive slurry storage and supply equipment</a:t>
            </a:r>
          </a:p>
          <a:p>
            <a:pPr lvl="1"/>
            <a:r>
              <a:rPr lang="en-US" sz="2800" dirty="0"/>
              <a:t>Water truck</a:t>
            </a:r>
          </a:p>
          <a:p>
            <a:pPr lvl="1"/>
            <a:endParaRPr lang="en-US" sz="2800" dirty="0"/>
          </a:p>
        </p:txBody>
      </p:sp>
      <p:sp>
        <p:nvSpPr>
          <p:cNvPr id="6" name="Rectangle 5">
            <a:extLst>
              <a:ext uri="{FF2B5EF4-FFF2-40B4-BE49-F238E27FC236}">
                <a16:creationId xmlns:a16="http://schemas.microsoft.com/office/drawing/2014/main" id="{751441BC-08FE-257F-46EB-1715CFD8FDD9}"/>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pic>
        <p:nvPicPr>
          <p:cNvPr id="7" name="Picture 6"/>
          <p:cNvPicPr>
            <a:picLocks noChangeAspect="1"/>
          </p:cNvPicPr>
          <p:nvPr/>
        </p:nvPicPr>
        <p:blipFill>
          <a:blip r:embed="rId3"/>
          <a:stretch>
            <a:fillRect/>
          </a:stretch>
        </p:blipFill>
        <p:spPr>
          <a:xfrm>
            <a:off x="1513332" y="3792676"/>
            <a:ext cx="8839200" cy="2849880"/>
          </a:xfrm>
          <a:prstGeom prst="rect">
            <a:avLst/>
          </a:prstGeom>
        </p:spPr>
      </p:pic>
    </p:spTree>
    <p:extLst>
      <p:ext uri="{BB962C8B-B14F-4D97-AF65-F5344CB8AC3E}">
        <p14:creationId xmlns:p14="http://schemas.microsoft.com/office/powerpoint/2010/main" val="1057872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455420" y="3762196"/>
            <a:ext cx="9646920" cy="2880360"/>
          </a:xfrm>
          <a:prstGeom prst="rect">
            <a:avLst/>
          </a:prstGeom>
        </p:spPr>
      </p:pic>
      <p:sp>
        <p:nvSpPr>
          <p:cNvPr id="2" name="Title 1"/>
          <p:cNvSpPr>
            <a:spLocks noGrp="1"/>
          </p:cNvSpPr>
          <p:nvPr>
            <p:ph type="title"/>
          </p:nvPr>
        </p:nvSpPr>
        <p:spPr/>
        <p:txBody>
          <a:bodyPr/>
          <a:lstStyle/>
          <a:p>
            <a:r>
              <a:rPr lang="en-US" dirty="0"/>
              <a:t>Construction: Additional CCPR Equipment</a:t>
            </a:r>
          </a:p>
        </p:txBody>
      </p:sp>
      <p:sp>
        <p:nvSpPr>
          <p:cNvPr id="3" name="Content Placeholder 2"/>
          <p:cNvSpPr>
            <a:spLocks noGrp="1"/>
          </p:cNvSpPr>
          <p:nvPr>
            <p:ph idx="1"/>
          </p:nvPr>
        </p:nvSpPr>
        <p:spPr>
          <a:xfrm>
            <a:off x="512064" y="1825625"/>
            <a:ext cx="10841736" cy="4351338"/>
          </a:xfrm>
        </p:spPr>
        <p:txBody>
          <a:bodyPr>
            <a:normAutofit/>
          </a:bodyPr>
          <a:lstStyle/>
          <a:p>
            <a:pPr lvl="1"/>
            <a:r>
              <a:rPr lang="en-US" sz="2800" dirty="0"/>
              <a:t>Self-propelled milling machine</a:t>
            </a:r>
          </a:p>
          <a:p>
            <a:pPr lvl="1"/>
            <a:r>
              <a:rPr lang="en-US" sz="2800" dirty="0"/>
              <a:t>Sizing equipment</a:t>
            </a:r>
          </a:p>
          <a:p>
            <a:pPr lvl="1"/>
            <a:r>
              <a:rPr lang="en-US" sz="2800" dirty="0"/>
              <a:t>Additive (dry &amp; slurry) storage and supply equipment</a:t>
            </a:r>
          </a:p>
          <a:p>
            <a:pPr lvl="1"/>
            <a:r>
              <a:rPr lang="en-US" sz="2800" dirty="0"/>
              <a:t>Water supply</a:t>
            </a:r>
          </a:p>
          <a:p>
            <a:pPr lvl="1"/>
            <a:r>
              <a:rPr lang="en-US" sz="2800" dirty="0"/>
              <a:t>Hauling equipment</a:t>
            </a:r>
          </a:p>
          <a:p>
            <a:pPr lvl="1"/>
            <a:endParaRPr lang="en-US" sz="2800" dirty="0"/>
          </a:p>
        </p:txBody>
      </p:sp>
      <p:sp>
        <p:nvSpPr>
          <p:cNvPr id="6" name="Rectangle 5">
            <a:extLst>
              <a:ext uri="{FF2B5EF4-FFF2-40B4-BE49-F238E27FC236}">
                <a16:creationId xmlns:a16="http://schemas.microsoft.com/office/drawing/2014/main" id="{6E38015D-ABAF-0882-59BD-974028C0D05A}"/>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spTree>
    <p:extLst>
      <p:ext uri="{BB962C8B-B14F-4D97-AF65-F5344CB8AC3E}">
        <p14:creationId xmlns:p14="http://schemas.microsoft.com/office/powerpoint/2010/main" val="3380380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Additional CR Equipment</a:t>
            </a:r>
          </a:p>
        </p:txBody>
      </p:sp>
      <p:sp>
        <p:nvSpPr>
          <p:cNvPr id="3" name="Content Placeholder 2"/>
          <p:cNvSpPr>
            <a:spLocks noGrp="1"/>
          </p:cNvSpPr>
          <p:nvPr>
            <p:ph idx="1"/>
          </p:nvPr>
        </p:nvSpPr>
        <p:spPr>
          <a:xfrm>
            <a:off x="512064" y="1825625"/>
            <a:ext cx="10841736" cy="4351338"/>
          </a:xfrm>
        </p:spPr>
        <p:txBody>
          <a:bodyPr>
            <a:normAutofit/>
          </a:bodyPr>
          <a:lstStyle/>
          <a:p>
            <a:pPr lvl="1"/>
            <a:r>
              <a:rPr lang="en-US" sz="2800" dirty="0"/>
              <a:t>Laydown equipment</a:t>
            </a:r>
          </a:p>
          <a:p>
            <a:pPr lvl="1"/>
            <a:r>
              <a:rPr lang="en-US" sz="2800" dirty="0"/>
              <a:t>Compaction equipment</a:t>
            </a:r>
          </a:p>
          <a:p>
            <a:pPr lvl="1"/>
            <a:r>
              <a:rPr lang="en-US" sz="2800" dirty="0"/>
              <a:t>Optional fog sealing and fine aggregate spreading equipment</a:t>
            </a:r>
          </a:p>
          <a:p>
            <a:pPr lvl="1"/>
            <a:endParaRPr lang="en-US" sz="2800" dirty="0"/>
          </a:p>
        </p:txBody>
      </p:sp>
      <p:pic>
        <p:nvPicPr>
          <p:cNvPr id="4" name="Picture 3"/>
          <p:cNvPicPr>
            <a:picLocks noChangeAspect="1"/>
          </p:cNvPicPr>
          <p:nvPr/>
        </p:nvPicPr>
        <p:blipFill rotWithShape="1">
          <a:blip r:embed="rId3"/>
          <a:srcRect l="1286" t="2733" r="1494" b="3001"/>
          <a:stretch/>
        </p:blipFill>
        <p:spPr>
          <a:xfrm>
            <a:off x="7724633" y="3429000"/>
            <a:ext cx="4364007" cy="237332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0541" y="3429000"/>
            <a:ext cx="3164439" cy="2373329"/>
          </a:xfrm>
          <a:prstGeom prst="rect">
            <a:avLst/>
          </a:prstGeom>
        </p:spPr>
      </p:pic>
      <p:pic>
        <p:nvPicPr>
          <p:cNvPr id="6" name="Picture 5"/>
          <p:cNvPicPr>
            <a:picLocks noChangeAspect="1"/>
          </p:cNvPicPr>
          <p:nvPr/>
        </p:nvPicPr>
        <p:blipFill>
          <a:blip r:embed="rId5"/>
          <a:stretch>
            <a:fillRect/>
          </a:stretch>
        </p:blipFill>
        <p:spPr>
          <a:xfrm>
            <a:off x="111282" y="3429645"/>
            <a:ext cx="4189606" cy="2372685"/>
          </a:xfrm>
          <a:prstGeom prst="rect">
            <a:avLst/>
          </a:prstGeom>
        </p:spPr>
      </p:pic>
      <p:sp>
        <p:nvSpPr>
          <p:cNvPr id="7" name="Rectangle 6">
            <a:extLst>
              <a:ext uri="{FF2B5EF4-FFF2-40B4-BE49-F238E27FC236}">
                <a16:creationId xmlns:a16="http://schemas.microsoft.com/office/drawing/2014/main" id="{6C73656D-E36C-1F82-E05B-56C498757876}"/>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spTree>
    <p:extLst>
      <p:ext uri="{BB962C8B-B14F-4D97-AF65-F5344CB8AC3E}">
        <p14:creationId xmlns:p14="http://schemas.microsoft.com/office/powerpoint/2010/main" val="840622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Construction: Compaction Equipment </a:t>
            </a:r>
          </a:p>
        </p:txBody>
      </p:sp>
      <p:sp>
        <p:nvSpPr>
          <p:cNvPr id="3" name="Content Placeholder 2"/>
          <p:cNvSpPr>
            <a:spLocks noGrp="1"/>
          </p:cNvSpPr>
          <p:nvPr>
            <p:ph idx="1"/>
          </p:nvPr>
        </p:nvSpPr>
        <p:spPr>
          <a:xfrm>
            <a:off x="512064" y="1825625"/>
            <a:ext cx="7587882" cy="4351338"/>
          </a:xfrm>
        </p:spPr>
        <p:txBody>
          <a:bodyPr>
            <a:normAutofit/>
          </a:bodyPr>
          <a:lstStyle/>
          <a:p>
            <a:r>
              <a:rPr lang="en-US" dirty="0"/>
              <a:t>The required number, mass, and types of rollers must be able to obtain required compaction</a:t>
            </a:r>
          </a:p>
          <a:p>
            <a:r>
              <a:rPr lang="en-US" dirty="0"/>
              <a:t>At a minimum, use the following rollers </a:t>
            </a:r>
          </a:p>
          <a:p>
            <a:pPr lvl="1"/>
            <a:r>
              <a:rPr lang="en-US" dirty="0"/>
              <a:t>Pneumatic Tire Roller: </a:t>
            </a:r>
          </a:p>
          <a:p>
            <a:pPr lvl="2"/>
            <a:r>
              <a:rPr lang="en-US" dirty="0"/>
              <a:t>One pneumatic tired roller with a minimum mass of 22 tons</a:t>
            </a:r>
          </a:p>
          <a:p>
            <a:pPr lvl="1"/>
            <a:r>
              <a:rPr lang="en-US" dirty="0"/>
              <a:t>Double Drum Vibratory Roller: </a:t>
            </a:r>
          </a:p>
          <a:p>
            <a:pPr lvl="2"/>
            <a:r>
              <a:rPr lang="en-US" dirty="0"/>
              <a:t>At least one double drum vibratory roller with a minimum mass of 10 tons</a:t>
            </a:r>
          </a:p>
          <a:p>
            <a:pPr lvl="1"/>
            <a:endParaRPr lang="en-US" dirty="0"/>
          </a:p>
        </p:txBody>
      </p:sp>
      <p:sp>
        <p:nvSpPr>
          <p:cNvPr id="6" name="Rectangle 5">
            <a:extLst>
              <a:ext uri="{FF2B5EF4-FFF2-40B4-BE49-F238E27FC236}">
                <a16:creationId xmlns:a16="http://schemas.microsoft.com/office/drawing/2014/main" id="{EE35963F-5371-CFE3-250B-CE33A7A2EB03}"/>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pic>
        <p:nvPicPr>
          <p:cNvPr id="4" name="Picture 3"/>
          <p:cNvPicPr>
            <a:picLocks noChangeAspect="1"/>
          </p:cNvPicPr>
          <p:nvPr/>
        </p:nvPicPr>
        <p:blipFill>
          <a:blip r:embed="rId3"/>
          <a:stretch>
            <a:fillRect/>
          </a:stretch>
        </p:blipFill>
        <p:spPr>
          <a:xfrm>
            <a:off x="8346814" y="1423898"/>
            <a:ext cx="3695700" cy="5326380"/>
          </a:xfrm>
          <a:prstGeom prst="rect">
            <a:avLst/>
          </a:prstGeom>
        </p:spPr>
      </p:pic>
    </p:spTree>
    <p:extLst>
      <p:ext uri="{BB962C8B-B14F-4D97-AF65-F5344CB8AC3E}">
        <p14:creationId xmlns:p14="http://schemas.microsoft.com/office/powerpoint/2010/main" val="2829335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
            <a:extLst>
              <a:ext uri="{FF2B5EF4-FFF2-40B4-BE49-F238E27FC236}">
                <a16:creationId xmlns:a16="http://schemas.microsoft.com/office/drawing/2014/main" id="{89D46F61-9547-428F-9C69-60480952C9D0}"/>
              </a:ext>
            </a:extLst>
          </p:cNvPr>
          <p:cNvSpPr>
            <a:spLocks noGrp="1" noChangeArrowheads="1"/>
          </p:cNvSpPr>
          <p:nvPr>
            <p:ph idx="1"/>
          </p:nvPr>
        </p:nvSpPr>
        <p:spPr>
          <a:xfrm>
            <a:off x="839458" y="1896812"/>
            <a:ext cx="9295141" cy="4732587"/>
          </a:xfrm>
        </p:spPr>
        <p:txBody>
          <a:bodyPr>
            <a:normAutofit/>
          </a:bodyPr>
          <a:lstStyle/>
          <a:p>
            <a:r>
              <a:rPr lang="en-US" dirty="0"/>
              <a:t>Personnel involved with the construction and quality control of CIR from both the Contractor and Agency</a:t>
            </a:r>
          </a:p>
          <a:p>
            <a:r>
              <a:rPr lang="en-US" dirty="0"/>
              <a:t>JITT shall be completed prior to the start of CR operations</a:t>
            </a:r>
          </a:p>
          <a:p>
            <a:r>
              <a:rPr lang="en-US" dirty="0"/>
              <a:t>Course instructor:</a:t>
            </a:r>
          </a:p>
          <a:p>
            <a:pPr lvl="1"/>
            <a:r>
              <a:rPr lang="en-US" dirty="0"/>
              <a:t>Provided by contractor or agency, acceptable to both</a:t>
            </a:r>
          </a:p>
          <a:p>
            <a:pPr lvl="1"/>
            <a:r>
              <a:rPr lang="en-US" dirty="0"/>
              <a:t>Experience in the following for CR:</a:t>
            </a:r>
          </a:p>
          <a:p>
            <a:pPr lvl="2"/>
            <a:r>
              <a:rPr lang="en-US" dirty="0"/>
              <a:t>Mix design</a:t>
            </a:r>
          </a:p>
          <a:p>
            <a:pPr lvl="2"/>
            <a:r>
              <a:rPr lang="en-US" dirty="0"/>
              <a:t>Construction</a:t>
            </a:r>
          </a:p>
          <a:p>
            <a:pPr lvl="2"/>
            <a:r>
              <a:rPr lang="en-US" dirty="0"/>
              <a:t>Field quality control tests </a:t>
            </a:r>
          </a:p>
        </p:txBody>
      </p:sp>
      <p:sp>
        <p:nvSpPr>
          <p:cNvPr id="6" name="Title 1">
            <a:extLst>
              <a:ext uri="{FF2B5EF4-FFF2-40B4-BE49-F238E27FC236}">
                <a16:creationId xmlns:a16="http://schemas.microsoft.com/office/drawing/2014/main" id="{40243AF7-BAB8-04A8-FB99-6EB4BCCE9AE6}"/>
              </a:ext>
            </a:extLst>
          </p:cNvPr>
          <p:cNvSpPr txBox="1">
            <a:spLocks/>
          </p:cNvSpPr>
          <p:nvPr/>
        </p:nvSpPr>
        <p:spPr>
          <a:xfrm>
            <a:off x="839459" y="3512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Franklin Gothic Book" panose="020B0503020102020204" pitchFamily="34" charset="0"/>
                <a:ea typeface="+mj-ea"/>
                <a:cs typeface="+mj-cs"/>
              </a:defRPr>
            </a:lvl1pPr>
          </a:lstStyle>
          <a:p>
            <a:r>
              <a:rPr lang="en-US" dirty="0"/>
              <a:t>Construction: Just-in-time Training (JITT) / Preconstruction Personnel Training</a:t>
            </a:r>
          </a:p>
        </p:txBody>
      </p:sp>
    </p:spTree>
    <p:extLst>
      <p:ext uri="{BB962C8B-B14F-4D97-AF65-F5344CB8AC3E}">
        <p14:creationId xmlns:p14="http://schemas.microsoft.com/office/powerpoint/2010/main" val="251547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25"/>
            </p:par>
            <p:par>
              <p:cTn id="26"/>
            </p:par>
          </p:childTnLst>
        </p:cTn>
      </p:par>
    </p:tnLst>
    <p:bldLst>
      <p:bldP spid="3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7E1FF-771B-310C-78D8-6497253AAAA0}"/>
              </a:ext>
            </a:extLst>
          </p:cNvPr>
          <p:cNvSpPr>
            <a:spLocks noGrp="1"/>
          </p:cNvSpPr>
          <p:nvPr>
            <p:ph type="title"/>
          </p:nvPr>
        </p:nvSpPr>
        <p:spPr/>
        <p:txBody>
          <a:bodyPr>
            <a:normAutofit/>
          </a:bodyPr>
          <a:lstStyle/>
          <a:p>
            <a:r>
              <a:rPr lang="en-US" dirty="0"/>
              <a:t>Construction: Just-in-time Training (JITT) / Preconstruction Personnel Training</a:t>
            </a:r>
          </a:p>
        </p:txBody>
      </p:sp>
      <p:sp>
        <p:nvSpPr>
          <p:cNvPr id="3" name="Content Placeholder 2">
            <a:extLst>
              <a:ext uri="{FF2B5EF4-FFF2-40B4-BE49-F238E27FC236}">
                <a16:creationId xmlns:a16="http://schemas.microsoft.com/office/drawing/2014/main" id="{8A424E6A-F82D-EDE0-BC6F-EA2DCB581E94}"/>
              </a:ext>
            </a:extLst>
          </p:cNvPr>
          <p:cNvSpPr>
            <a:spLocks noGrp="1"/>
          </p:cNvSpPr>
          <p:nvPr>
            <p:ph idx="1"/>
          </p:nvPr>
        </p:nvSpPr>
        <p:spPr/>
        <p:txBody>
          <a:bodyPr/>
          <a:lstStyle/>
          <a:p>
            <a:r>
              <a:rPr lang="en-US" dirty="0"/>
              <a:t>Topics to discuss include:</a:t>
            </a:r>
          </a:p>
          <a:p>
            <a:pPr lvl="1"/>
            <a:r>
              <a:rPr lang="en-US" dirty="0"/>
              <a:t>Paving plan and traffic control</a:t>
            </a:r>
          </a:p>
          <a:p>
            <a:pPr lvl="1"/>
            <a:r>
              <a:rPr lang="en-US" dirty="0"/>
              <a:t>Protocol at busy intersection crossings</a:t>
            </a:r>
          </a:p>
          <a:p>
            <a:pPr lvl="1"/>
            <a:r>
              <a:rPr lang="en-US" dirty="0"/>
              <a:t>Quality control plan, requirements, and responsibilities</a:t>
            </a:r>
          </a:p>
          <a:p>
            <a:pPr lvl="1"/>
            <a:r>
              <a:rPr lang="en-US" dirty="0"/>
              <a:t>Contingency plan and action limits</a:t>
            </a:r>
          </a:p>
          <a:p>
            <a:pPr lvl="1"/>
            <a:r>
              <a:rPr lang="en-US" dirty="0"/>
              <a:t>Weather forecast</a:t>
            </a:r>
          </a:p>
          <a:p>
            <a:endParaRPr lang="en-US" dirty="0"/>
          </a:p>
        </p:txBody>
      </p:sp>
    </p:spTree>
    <p:extLst>
      <p:ext uri="{BB962C8B-B14F-4D97-AF65-F5344CB8AC3E}">
        <p14:creationId xmlns:p14="http://schemas.microsoft.com/office/powerpoint/2010/main" val="2531341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8FA3-5869-9A8F-DE4B-B6562EF8009F}"/>
              </a:ext>
            </a:extLst>
          </p:cNvPr>
          <p:cNvSpPr>
            <a:spLocks noGrp="1"/>
          </p:cNvSpPr>
          <p:nvPr>
            <p:ph type="title"/>
          </p:nvPr>
        </p:nvSpPr>
        <p:spPr/>
        <p:txBody>
          <a:bodyPr/>
          <a:lstStyle/>
          <a:p>
            <a:r>
              <a:rPr lang="en-US" dirty="0"/>
              <a:t>Training Design</a:t>
            </a:r>
          </a:p>
        </p:txBody>
      </p:sp>
      <p:sp>
        <p:nvSpPr>
          <p:cNvPr id="3" name="Content Placeholder 2">
            <a:extLst>
              <a:ext uri="{FF2B5EF4-FFF2-40B4-BE49-F238E27FC236}">
                <a16:creationId xmlns:a16="http://schemas.microsoft.com/office/drawing/2014/main" id="{F2393E31-978F-2C43-ABFB-560F7C7FACB0}"/>
              </a:ext>
            </a:extLst>
          </p:cNvPr>
          <p:cNvSpPr>
            <a:spLocks noGrp="1"/>
          </p:cNvSpPr>
          <p:nvPr>
            <p:ph idx="1"/>
          </p:nvPr>
        </p:nvSpPr>
        <p:spPr/>
        <p:txBody>
          <a:bodyPr/>
          <a:lstStyle/>
          <a:p>
            <a:r>
              <a:rPr lang="en-US" dirty="0"/>
              <a:t>What: This training is designed to cover the Construction Guide Specifications for Cold Central Plant Recycling (CCPR) and Cold In-Place Recycling (CIR), the products from NCHRP Project 14-43, and some key Best Practices.</a:t>
            </a:r>
          </a:p>
          <a:p>
            <a:r>
              <a:rPr lang="en-US" dirty="0"/>
              <a:t>Who: Agencies, Producers, Construction personnel, and Quality Assurance Personnel.</a:t>
            </a:r>
          </a:p>
        </p:txBody>
      </p:sp>
    </p:spTree>
    <p:extLst>
      <p:ext uri="{BB962C8B-B14F-4D97-AF65-F5344CB8AC3E}">
        <p14:creationId xmlns:p14="http://schemas.microsoft.com/office/powerpoint/2010/main" val="4237216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1EE1-2E6F-3061-B485-5EA91391BE70}"/>
              </a:ext>
            </a:extLst>
          </p:cNvPr>
          <p:cNvSpPr>
            <a:spLocks noGrp="1"/>
          </p:cNvSpPr>
          <p:nvPr>
            <p:ph type="title"/>
          </p:nvPr>
        </p:nvSpPr>
        <p:spPr/>
        <p:txBody>
          <a:bodyPr/>
          <a:lstStyle/>
          <a:p>
            <a:r>
              <a:rPr lang="en-US" dirty="0"/>
              <a:t>Construction: Weather</a:t>
            </a:r>
          </a:p>
        </p:txBody>
      </p:sp>
      <p:sp>
        <p:nvSpPr>
          <p:cNvPr id="3" name="Content Placeholder 2">
            <a:extLst>
              <a:ext uri="{FF2B5EF4-FFF2-40B4-BE49-F238E27FC236}">
                <a16:creationId xmlns:a16="http://schemas.microsoft.com/office/drawing/2014/main" id="{E25F4C43-AE2A-C0FA-37D0-F47386B70816}"/>
              </a:ext>
            </a:extLst>
          </p:cNvPr>
          <p:cNvSpPr>
            <a:spLocks noGrp="1"/>
          </p:cNvSpPr>
          <p:nvPr>
            <p:ph idx="1"/>
          </p:nvPr>
        </p:nvSpPr>
        <p:spPr/>
        <p:txBody>
          <a:bodyPr>
            <a:normAutofit/>
          </a:bodyPr>
          <a:lstStyle/>
          <a:p>
            <a:r>
              <a:rPr lang="en-US" dirty="0"/>
              <a:t>Weather limitations and paving seasons for CR must meet agency requirements</a:t>
            </a:r>
          </a:p>
          <a:p>
            <a:r>
              <a:rPr lang="en-US" dirty="0"/>
              <a:t>RAP temperature after milling must be greater than 50 °F (10 °C)</a:t>
            </a:r>
          </a:p>
          <a:p>
            <a:r>
              <a:rPr lang="en-US" dirty="0"/>
              <a:t>CR operations are not to be performed when overnight ambient temperatures are forecast to be less than 35 °F (2 °C) for any part of the overnight period</a:t>
            </a:r>
          </a:p>
          <a:p>
            <a:r>
              <a:rPr lang="en-US" dirty="0"/>
              <a:t>CR may be performed during light precipitation </a:t>
            </a:r>
          </a:p>
          <a:p>
            <a:pPr lvl="1"/>
            <a:r>
              <a:rPr lang="en-US" dirty="0"/>
              <a:t>So long as the Contractor can demonstrate that performance of the recycled asphalt pavement will not be adversely affected</a:t>
            </a:r>
          </a:p>
          <a:p>
            <a:endParaRPr lang="en-US" dirty="0"/>
          </a:p>
        </p:txBody>
      </p:sp>
    </p:spTree>
    <p:extLst>
      <p:ext uri="{BB962C8B-B14F-4D97-AF65-F5344CB8AC3E}">
        <p14:creationId xmlns:p14="http://schemas.microsoft.com/office/powerpoint/2010/main" val="2185258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EF4E-ABCB-9B4F-3C55-DDF9A446E49A}"/>
              </a:ext>
            </a:extLst>
          </p:cNvPr>
          <p:cNvSpPr>
            <a:spLocks noGrp="1"/>
          </p:cNvSpPr>
          <p:nvPr>
            <p:ph type="title"/>
          </p:nvPr>
        </p:nvSpPr>
        <p:spPr/>
        <p:txBody>
          <a:bodyPr/>
          <a:lstStyle/>
          <a:p>
            <a:r>
              <a:rPr lang="en-US" dirty="0"/>
              <a:t>Construction: Weather</a:t>
            </a:r>
          </a:p>
        </p:txBody>
      </p:sp>
      <p:sp>
        <p:nvSpPr>
          <p:cNvPr id="3" name="Content Placeholder 2">
            <a:extLst>
              <a:ext uri="{FF2B5EF4-FFF2-40B4-BE49-F238E27FC236}">
                <a16:creationId xmlns:a16="http://schemas.microsoft.com/office/drawing/2014/main" id="{721734AA-CC04-0DCC-A022-5D8E5BBC77CA}"/>
              </a:ext>
            </a:extLst>
          </p:cNvPr>
          <p:cNvSpPr>
            <a:spLocks noGrp="1"/>
          </p:cNvSpPr>
          <p:nvPr>
            <p:ph idx="1"/>
          </p:nvPr>
        </p:nvSpPr>
        <p:spPr/>
        <p:txBody>
          <a:bodyPr/>
          <a:lstStyle/>
          <a:p>
            <a:r>
              <a:rPr lang="en-US" dirty="0"/>
              <a:t>Best Practice</a:t>
            </a:r>
          </a:p>
          <a:p>
            <a:pPr lvl="1"/>
            <a:r>
              <a:rPr lang="en-US" dirty="0"/>
              <a:t>CIR and CCPR should not be performed during excessively wet conditions, nor started if rain is imminent</a:t>
            </a:r>
          </a:p>
          <a:p>
            <a:pPr lvl="1"/>
            <a:r>
              <a:rPr lang="en-US" dirty="0"/>
              <a:t>Sunlight is best for curing and compaction should be completed a minimum of ½ hour before sunset</a:t>
            </a:r>
          </a:p>
          <a:p>
            <a:endParaRPr lang="en-US" dirty="0"/>
          </a:p>
        </p:txBody>
      </p:sp>
    </p:spTree>
    <p:extLst>
      <p:ext uri="{BB962C8B-B14F-4D97-AF65-F5344CB8AC3E}">
        <p14:creationId xmlns:p14="http://schemas.microsoft.com/office/powerpoint/2010/main" val="2771614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66126-AB95-39EF-DF07-9DEBF24796EF}"/>
              </a:ext>
            </a:extLst>
          </p:cNvPr>
          <p:cNvSpPr>
            <a:spLocks noGrp="1"/>
          </p:cNvSpPr>
          <p:nvPr>
            <p:ph type="title"/>
          </p:nvPr>
        </p:nvSpPr>
        <p:spPr/>
        <p:txBody>
          <a:bodyPr/>
          <a:lstStyle/>
          <a:p>
            <a:r>
              <a:rPr lang="en-US" dirty="0"/>
              <a:t>Construction: Test Strip</a:t>
            </a:r>
          </a:p>
        </p:txBody>
      </p:sp>
      <p:sp>
        <p:nvSpPr>
          <p:cNvPr id="3" name="Content Placeholder 2">
            <a:extLst>
              <a:ext uri="{FF2B5EF4-FFF2-40B4-BE49-F238E27FC236}">
                <a16:creationId xmlns:a16="http://schemas.microsoft.com/office/drawing/2014/main" id="{99AFA52D-2B26-23C6-B3FD-2DB9DAB86623}"/>
              </a:ext>
            </a:extLst>
          </p:cNvPr>
          <p:cNvSpPr>
            <a:spLocks noGrp="1"/>
          </p:cNvSpPr>
          <p:nvPr>
            <p:ph idx="1"/>
          </p:nvPr>
        </p:nvSpPr>
        <p:spPr>
          <a:xfrm>
            <a:off x="838200" y="1825625"/>
            <a:ext cx="6788972" cy="4351338"/>
          </a:xfrm>
        </p:spPr>
        <p:txBody>
          <a:bodyPr>
            <a:noAutofit/>
          </a:bodyPr>
          <a:lstStyle/>
          <a:p>
            <a:r>
              <a:rPr lang="en-US" dirty="0"/>
              <a:t>Construct a test strip on the project at an approved location </a:t>
            </a:r>
          </a:p>
          <a:p>
            <a:pPr lvl="1"/>
            <a:r>
              <a:rPr lang="en-US" dirty="0"/>
              <a:t>Process a minimum 500-foot-long test strip with testing in the last 200 feet</a:t>
            </a:r>
          </a:p>
          <a:p>
            <a:pPr lvl="1"/>
            <a:r>
              <a:rPr lang="en-US" dirty="0"/>
              <a:t>One continuous pass, to the lines and grades according to the plans and specifications.</a:t>
            </a:r>
          </a:p>
          <a:p>
            <a:r>
              <a:rPr lang="en-US" dirty="0"/>
              <a:t>Provide the Engineer with</a:t>
            </a:r>
          </a:p>
          <a:p>
            <a:pPr lvl="1"/>
            <a:r>
              <a:rPr lang="en-US" dirty="0"/>
              <a:t>Maximum in‑place density achieved</a:t>
            </a:r>
          </a:p>
          <a:p>
            <a:pPr lvl="1"/>
            <a:r>
              <a:rPr lang="en-US" dirty="0"/>
              <a:t>Percent passing maximum sieve size</a:t>
            </a:r>
          </a:p>
          <a:p>
            <a:pPr lvl="1"/>
            <a:r>
              <a:rPr lang="en-US" dirty="0"/>
              <a:t>Application rates of recycling agent, water, and other additives used on the accepted test strip</a:t>
            </a:r>
          </a:p>
          <a:p>
            <a:endParaRPr lang="en-US" dirty="0"/>
          </a:p>
        </p:txBody>
      </p:sp>
      <p:pic>
        <p:nvPicPr>
          <p:cNvPr id="4" name="Picture 3">
            <a:extLst>
              <a:ext uri="{FF2B5EF4-FFF2-40B4-BE49-F238E27FC236}">
                <a16:creationId xmlns:a16="http://schemas.microsoft.com/office/drawing/2014/main" id="{2F5740D9-28F8-7FF9-BB3A-33BA2618CAB5}"/>
              </a:ext>
            </a:extLst>
          </p:cNvPr>
          <p:cNvPicPr>
            <a:picLocks noChangeAspect="1"/>
          </p:cNvPicPr>
          <p:nvPr/>
        </p:nvPicPr>
        <p:blipFill rotWithShape="1">
          <a:blip r:embed="rId3"/>
          <a:srcRect l="1036" t="1530" r="1200" b="2490"/>
          <a:stretch/>
        </p:blipFill>
        <p:spPr>
          <a:xfrm>
            <a:off x="7473082" y="1236742"/>
            <a:ext cx="4552265" cy="2486642"/>
          </a:xfrm>
          <a:prstGeom prst="rect">
            <a:avLst/>
          </a:prstGeom>
        </p:spPr>
      </p:pic>
      <p:pic>
        <p:nvPicPr>
          <p:cNvPr id="5" name="Picture 4">
            <a:extLst>
              <a:ext uri="{FF2B5EF4-FFF2-40B4-BE49-F238E27FC236}">
                <a16:creationId xmlns:a16="http://schemas.microsoft.com/office/drawing/2014/main" id="{2A6154E1-F5EA-82B9-0137-644661AB65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47684" y="3841500"/>
            <a:ext cx="3571240" cy="2651375"/>
          </a:xfrm>
          <a:prstGeom prst="rect">
            <a:avLst/>
          </a:prstGeom>
        </p:spPr>
      </p:pic>
      <p:sp>
        <p:nvSpPr>
          <p:cNvPr id="6" name="Rectangle 5">
            <a:extLst>
              <a:ext uri="{FF2B5EF4-FFF2-40B4-BE49-F238E27FC236}">
                <a16:creationId xmlns:a16="http://schemas.microsoft.com/office/drawing/2014/main" id="{3E429927-F748-43D2-6340-8B39DF2771AB}"/>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spTree>
    <p:extLst>
      <p:ext uri="{BB962C8B-B14F-4D97-AF65-F5344CB8AC3E}">
        <p14:creationId xmlns:p14="http://schemas.microsoft.com/office/powerpoint/2010/main" val="1181414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12CF-EB89-3A8B-3EDD-F2507A1D058B}"/>
              </a:ext>
            </a:extLst>
          </p:cNvPr>
          <p:cNvSpPr>
            <a:spLocks noGrp="1"/>
          </p:cNvSpPr>
          <p:nvPr>
            <p:ph type="title"/>
          </p:nvPr>
        </p:nvSpPr>
        <p:spPr/>
        <p:txBody>
          <a:bodyPr/>
          <a:lstStyle/>
          <a:p>
            <a:r>
              <a:rPr lang="en-US" dirty="0"/>
              <a:t>Construction: Notes on Placement</a:t>
            </a:r>
          </a:p>
        </p:txBody>
      </p:sp>
      <p:sp>
        <p:nvSpPr>
          <p:cNvPr id="3" name="Content Placeholder 2">
            <a:extLst>
              <a:ext uri="{FF2B5EF4-FFF2-40B4-BE49-F238E27FC236}">
                <a16:creationId xmlns:a16="http://schemas.microsoft.com/office/drawing/2014/main" id="{EA71CEF9-09D9-8371-9CFD-AD542D9B7172}"/>
              </a:ext>
            </a:extLst>
          </p:cNvPr>
          <p:cNvSpPr>
            <a:spLocks noGrp="1"/>
          </p:cNvSpPr>
          <p:nvPr>
            <p:ph idx="1"/>
          </p:nvPr>
        </p:nvSpPr>
        <p:spPr>
          <a:xfrm>
            <a:off x="838200" y="1825625"/>
            <a:ext cx="7104281" cy="4351338"/>
          </a:xfrm>
        </p:spPr>
        <p:txBody>
          <a:bodyPr/>
          <a:lstStyle/>
          <a:p>
            <a:r>
              <a:rPr lang="en-US" dirty="0"/>
              <a:t>Grade and Cross Slope</a:t>
            </a:r>
          </a:p>
          <a:p>
            <a:pPr lvl="1"/>
            <a:r>
              <a:rPr lang="en-US" dirty="0"/>
              <a:t>Can mill to a constant depth or to a cross slope, but not both</a:t>
            </a:r>
          </a:p>
          <a:p>
            <a:r>
              <a:rPr lang="en-US" dirty="0"/>
              <a:t>Typical depth tolerance is 1/4 inch</a:t>
            </a:r>
          </a:p>
          <a:p>
            <a:r>
              <a:rPr lang="en-US" dirty="0"/>
              <a:t>If slope correction is greater than 0.25 – 0.5%, cannot meet depth tolerance</a:t>
            </a:r>
          </a:p>
          <a:p>
            <a:r>
              <a:rPr lang="en-US" dirty="0"/>
              <a:t>Either pre-mill or correct slope with HMA overlay</a:t>
            </a:r>
          </a:p>
          <a:p>
            <a:endParaRPr lang="en-US" dirty="0"/>
          </a:p>
        </p:txBody>
      </p:sp>
      <p:pic>
        <p:nvPicPr>
          <p:cNvPr id="4" name="Picture 3">
            <a:extLst>
              <a:ext uri="{FF2B5EF4-FFF2-40B4-BE49-F238E27FC236}">
                <a16:creationId xmlns:a16="http://schemas.microsoft.com/office/drawing/2014/main" id="{E6AD7EDE-F48B-9BA7-F04F-E514AD5734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2481" y="2245976"/>
            <a:ext cx="4074095" cy="3042997"/>
          </a:xfrm>
          <a:prstGeom prst="rect">
            <a:avLst/>
          </a:prstGeom>
        </p:spPr>
      </p:pic>
      <p:sp>
        <p:nvSpPr>
          <p:cNvPr id="5" name="Rectangle 4">
            <a:extLst>
              <a:ext uri="{FF2B5EF4-FFF2-40B4-BE49-F238E27FC236}">
                <a16:creationId xmlns:a16="http://schemas.microsoft.com/office/drawing/2014/main" id="{7CB264EC-01F7-08C0-E075-7CAC9AD6BF2B}"/>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spTree>
    <p:extLst>
      <p:ext uri="{BB962C8B-B14F-4D97-AF65-F5344CB8AC3E}">
        <p14:creationId xmlns:p14="http://schemas.microsoft.com/office/powerpoint/2010/main" val="2040306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2C0CA-5C40-672F-AC87-6E2192EE240E}"/>
              </a:ext>
            </a:extLst>
          </p:cNvPr>
          <p:cNvSpPr>
            <a:spLocks noGrp="1"/>
          </p:cNvSpPr>
          <p:nvPr>
            <p:ph type="title"/>
          </p:nvPr>
        </p:nvSpPr>
        <p:spPr/>
        <p:txBody>
          <a:bodyPr/>
          <a:lstStyle/>
          <a:p>
            <a:r>
              <a:rPr lang="en-US" dirty="0"/>
              <a:t>Construction: CR Primary Compaction</a:t>
            </a:r>
          </a:p>
        </p:txBody>
      </p:sp>
      <p:sp>
        <p:nvSpPr>
          <p:cNvPr id="3" name="Content Placeholder 2">
            <a:extLst>
              <a:ext uri="{FF2B5EF4-FFF2-40B4-BE49-F238E27FC236}">
                <a16:creationId xmlns:a16="http://schemas.microsoft.com/office/drawing/2014/main" id="{2A877341-A33F-6F11-EB39-9CC7858BA035}"/>
              </a:ext>
            </a:extLst>
          </p:cNvPr>
          <p:cNvSpPr>
            <a:spLocks noGrp="1"/>
          </p:cNvSpPr>
          <p:nvPr>
            <p:ph idx="1"/>
          </p:nvPr>
        </p:nvSpPr>
        <p:spPr>
          <a:xfrm>
            <a:off x="838200" y="1591977"/>
            <a:ext cx="8207124" cy="4986440"/>
          </a:xfrm>
        </p:spPr>
        <p:txBody>
          <a:bodyPr>
            <a:normAutofit fontScale="92500"/>
          </a:bodyPr>
          <a:lstStyle/>
          <a:p>
            <a:r>
              <a:rPr lang="en-US" dirty="0"/>
              <a:t>Compact the mixture using the same rolling patterns and equipment used to establish the target density in the test strip</a:t>
            </a:r>
          </a:p>
          <a:p>
            <a:r>
              <a:rPr lang="en-US" dirty="0"/>
              <a:t>Continuously monitor in accordance with AASHTO T 310 or T 355 to verify specification requirements are met</a:t>
            </a:r>
          </a:p>
          <a:p>
            <a:r>
              <a:rPr lang="en-US" dirty="0"/>
              <a:t>If two successive density tests fail to meet acceptance testing requirements, establish a new test strip and identify a new rolling pattern and target density</a:t>
            </a:r>
          </a:p>
          <a:p>
            <a:r>
              <a:rPr lang="en-US" dirty="0"/>
              <a:t>Discontinue rolling if it is found to cause cracking, major displacement, and/or any other type of pavement distress until the problem can be resolved</a:t>
            </a:r>
          </a:p>
          <a:p>
            <a:endParaRPr lang="en-US" dirty="0"/>
          </a:p>
        </p:txBody>
      </p:sp>
      <p:pic>
        <p:nvPicPr>
          <p:cNvPr id="4" name="Picture 1028" descr="C:\Don Files\CIR Cat  City Album\Image025.jpg">
            <a:extLst>
              <a:ext uri="{FF2B5EF4-FFF2-40B4-BE49-F238E27FC236}">
                <a16:creationId xmlns:a16="http://schemas.microsoft.com/office/drawing/2014/main" id="{B8B028C8-B602-13DB-3435-148ED7DF51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7941" y="1591977"/>
            <a:ext cx="2791338" cy="2499001"/>
          </a:xfrm>
          <a:prstGeom prst="rect">
            <a:avLst/>
          </a:prstGeom>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FA76F2F-CFEF-956A-B967-17AC03517E72}"/>
              </a:ext>
            </a:extLst>
          </p:cNvPr>
          <p:cNvPicPr>
            <a:picLocks noChangeAspect="1"/>
          </p:cNvPicPr>
          <p:nvPr/>
        </p:nvPicPr>
        <p:blipFill>
          <a:blip r:embed="rId4"/>
          <a:stretch>
            <a:fillRect/>
          </a:stretch>
        </p:blipFill>
        <p:spPr>
          <a:xfrm>
            <a:off x="9147941" y="4213855"/>
            <a:ext cx="2791338" cy="2104335"/>
          </a:xfrm>
          <a:prstGeom prst="rect">
            <a:avLst/>
          </a:prstGeom>
        </p:spPr>
      </p:pic>
      <p:sp>
        <p:nvSpPr>
          <p:cNvPr id="6" name="Rectangle 5">
            <a:extLst>
              <a:ext uri="{FF2B5EF4-FFF2-40B4-BE49-F238E27FC236}">
                <a16:creationId xmlns:a16="http://schemas.microsoft.com/office/drawing/2014/main" id="{F1DBFAA5-7658-BD7A-DEA4-79F8D509289C}"/>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spTree>
    <p:extLst>
      <p:ext uri="{BB962C8B-B14F-4D97-AF65-F5344CB8AC3E}">
        <p14:creationId xmlns:p14="http://schemas.microsoft.com/office/powerpoint/2010/main" val="672688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6008D-8B10-677B-187E-93F85135D548}"/>
              </a:ext>
            </a:extLst>
          </p:cNvPr>
          <p:cNvSpPr>
            <a:spLocks noGrp="1"/>
          </p:cNvSpPr>
          <p:nvPr>
            <p:ph type="title"/>
          </p:nvPr>
        </p:nvSpPr>
        <p:spPr/>
        <p:txBody>
          <a:bodyPr/>
          <a:lstStyle/>
          <a:p>
            <a:r>
              <a:rPr lang="en-US" dirty="0"/>
              <a:t>Construction: CR Optional Secondary Compaction</a:t>
            </a:r>
          </a:p>
        </p:txBody>
      </p:sp>
      <p:sp>
        <p:nvSpPr>
          <p:cNvPr id="3" name="Content Placeholder 2">
            <a:extLst>
              <a:ext uri="{FF2B5EF4-FFF2-40B4-BE49-F238E27FC236}">
                <a16:creationId xmlns:a16="http://schemas.microsoft.com/office/drawing/2014/main" id="{9595C3CA-2FAA-1945-14C9-FB38E3D926C6}"/>
              </a:ext>
            </a:extLst>
          </p:cNvPr>
          <p:cNvSpPr>
            <a:spLocks noGrp="1"/>
          </p:cNvSpPr>
          <p:nvPr>
            <p:ph idx="1"/>
          </p:nvPr>
        </p:nvSpPr>
        <p:spPr/>
        <p:txBody>
          <a:bodyPr>
            <a:normAutofit/>
          </a:bodyPr>
          <a:lstStyle/>
          <a:p>
            <a:r>
              <a:rPr lang="en-US" dirty="0"/>
              <a:t>Intended for emulsified asphalt mixes (not foamed asphalt)</a:t>
            </a:r>
          </a:p>
          <a:p>
            <a:r>
              <a:rPr lang="en-US" dirty="0"/>
              <a:t>Secondary compaction should not be performed on mixes containing active filler</a:t>
            </a:r>
          </a:p>
          <a:p>
            <a:r>
              <a:rPr lang="en-US" dirty="0"/>
              <a:t>Conduct optional secondary compaction after initial cure and before placing any final surfacing</a:t>
            </a:r>
          </a:p>
          <a:p>
            <a:r>
              <a:rPr lang="en-US" dirty="0"/>
              <a:t>Commence secondary compaction only when the pavement temperature is greater than 80 °F (27 °C)</a:t>
            </a:r>
          </a:p>
          <a:p>
            <a:endParaRPr lang="en-US" dirty="0"/>
          </a:p>
        </p:txBody>
      </p:sp>
    </p:spTree>
    <p:extLst>
      <p:ext uri="{BB962C8B-B14F-4D97-AF65-F5344CB8AC3E}">
        <p14:creationId xmlns:p14="http://schemas.microsoft.com/office/powerpoint/2010/main" val="3978067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6008D-8B10-677B-187E-93F85135D548}"/>
              </a:ext>
            </a:extLst>
          </p:cNvPr>
          <p:cNvSpPr>
            <a:spLocks noGrp="1"/>
          </p:cNvSpPr>
          <p:nvPr>
            <p:ph type="title"/>
          </p:nvPr>
        </p:nvSpPr>
        <p:spPr/>
        <p:txBody>
          <a:bodyPr/>
          <a:lstStyle/>
          <a:p>
            <a:r>
              <a:rPr lang="en-US" dirty="0"/>
              <a:t>Construction: CR Optional Secondary Compaction</a:t>
            </a:r>
          </a:p>
        </p:txBody>
      </p:sp>
      <p:sp>
        <p:nvSpPr>
          <p:cNvPr id="3" name="Content Placeholder 2">
            <a:extLst>
              <a:ext uri="{FF2B5EF4-FFF2-40B4-BE49-F238E27FC236}">
                <a16:creationId xmlns:a16="http://schemas.microsoft.com/office/drawing/2014/main" id="{9595C3CA-2FAA-1945-14C9-FB38E3D926C6}"/>
              </a:ext>
            </a:extLst>
          </p:cNvPr>
          <p:cNvSpPr>
            <a:spLocks noGrp="1"/>
          </p:cNvSpPr>
          <p:nvPr>
            <p:ph idx="1"/>
          </p:nvPr>
        </p:nvSpPr>
        <p:spPr/>
        <p:txBody>
          <a:bodyPr>
            <a:normAutofit/>
          </a:bodyPr>
          <a:lstStyle/>
          <a:p>
            <a:r>
              <a:rPr lang="en-US" dirty="0"/>
              <a:t>Establish a new target density using a new rolling pattern following the procedures of section AASHTO XXX.05.F.2.b (</a:t>
            </a:r>
            <a:r>
              <a:rPr lang="en-US" dirty="0" err="1"/>
              <a:t>NCHRP</a:t>
            </a:r>
            <a:r>
              <a:rPr lang="en-US" dirty="0"/>
              <a:t> 14-43)</a:t>
            </a:r>
          </a:p>
          <a:p>
            <a:r>
              <a:rPr lang="en-US" dirty="0"/>
              <a:t>Density testing shall be repeated throughout the secondary compaction efforts to verify that the secondary compaction is within ± 5% of the target density established</a:t>
            </a:r>
          </a:p>
          <a:p>
            <a:r>
              <a:rPr lang="en-US" dirty="0"/>
              <a:t>Cease secondary compaction in the immediate area if cracking results or if there is no appreciable increase in density</a:t>
            </a:r>
          </a:p>
          <a:p>
            <a:endParaRPr lang="en-US" dirty="0"/>
          </a:p>
        </p:txBody>
      </p:sp>
    </p:spTree>
    <p:extLst>
      <p:ext uri="{BB962C8B-B14F-4D97-AF65-F5344CB8AC3E}">
        <p14:creationId xmlns:p14="http://schemas.microsoft.com/office/powerpoint/2010/main" val="1414220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97927-AA63-63B6-A346-42E7DB8E49AA}"/>
              </a:ext>
            </a:extLst>
          </p:cNvPr>
          <p:cNvSpPr>
            <a:spLocks noGrp="1"/>
          </p:cNvSpPr>
          <p:nvPr>
            <p:ph type="title"/>
          </p:nvPr>
        </p:nvSpPr>
        <p:spPr/>
        <p:txBody>
          <a:bodyPr/>
          <a:lstStyle/>
          <a:p>
            <a:r>
              <a:rPr lang="en-US" dirty="0"/>
              <a:t>Construction: Smoothness</a:t>
            </a:r>
          </a:p>
        </p:txBody>
      </p:sp>
      <p:sp>
        <p:nvSpPr>
          <p:cNvPr id="3" name="Content Placeholder 2">
            <a:extLst>
              <a:ext uri="{FF2B5EF4-FFF2-40B4-BE49-F238E27FC236}">
                <a16:creationId xmlns:a16="http://schemas.microsoft.com/office/drawing/2014/main" id="{48A2088F-31C5-B036-00A3-5BF7337C6FAC}"/>
              </a:ext>
            </a:extLst>
          </p:cNvPr>
          <p:cNvSpPr>
            <a:spLocks noGrp="1"/>
          </p:cNvSpPr>
          <p:nvPr>
            <p:ph idx="1"/>
          </p:nvPr>
        </p:nvSpPr>
        <p:spPr>
          <a:xfrm>
            <a:off x="838200" y="1825625"/>
            <a:ext cx="10953466" cy="4834482"/>
          </a:xfrm>
        </p:spPr>
        <p:txBody>
          <a:bodyPr>
            <a:normAutofit lnSpcReduction="10000"/>
          </a:bodyPr>
          <a:lstStyle/>
          <a:p>
            <a:r>
              <a:rPr lang="en-US" dirty="0"/>
              <a:t>Check the finished surface and grade of the recycled layer at least every 500 ft during placement using a straight edge or per agency requirements</a:t>
            </a:r>
          </a:p>
          <a:p>
            <a:pPr lvl="1"/>
            <a:r>
              <a:rPr lang="en-US" dirty="0"/>
              <a:t>No more than 3/8 inch (10 mm) variance using a 10-foot (3.0-m) straight edge placed in any direction or per agency requirements</a:t>
            </a:r>
          </a:p>
          <a:p>
            <a:r>
              <a:rPr lang="en-US" dirty="0"/>
              <a:t>Correct any humps exceeding 3/8 inch by rerolling, trimming, milling or abrasive grinding</a:t>
            </a:r>
          </a:p>
          <a:p>
            <a:r>
              <a:rPr lang="en-US" dirty="0"/>
              <a:t>For depressions exceeding 3/8 inch or agency </a:t>
            </a:r>
            <a:br>
              <a:rPr lang="en-US" dirty="0"/>
            </a:br>
            <a:r>
              <a:rPr lang="en-US" dirty="0"/>
              <a:t>requirements</a:t>
            </a:r>
          </a:p>
          <a:p>
            <a:pPr lvl="1"/>
            <a:r>
              <a:rPr lang="en-US" dirty="0"/>
              <a:t>Apply a tack coat in accordance with to AASHTO MP 36</a:t>
            </a:r>
          </a:p>
          <a:p>
            <a:pPr lvl="1"/>
            <a:r>
              <a:rPr lang="en-US" dirty="0"/>
              <a:t>Fill the depressed area with a plant-produced asphalt </a:t>
            </a:r>
            <a:br>
              <a:rPr lang="en-US" dirty="0"/>
            </a:br>
            <a:r>
              <a:rPr lang="en-US" dirty="0"/>
              <a:t>mix</a:t>
            </a:r>
          </a:p>
          <a:p>
            <a:endParaRPr lang="en-US" dirty="0"/>
          </a:p>
        </p:txBody>
      </p:sp>
      <p:pic>
        <p:nvPicPr>
          <p:cNvPr id="4" name="Picture 3">
            <a:extLst>
              <a:ext uri="{FF2B5EF4-FFF2-40B4-BE49-F238E27FC236}">
                <a16:creationId xmlns:a16="http://schemas.microsoft.com/office/drawing/2014/main" id="{70E0A957-3334-FC98-79DF-BF56C8BDF4C6}"/>
              </a:ext>
            </a:extLst>
          </p:cNvPr>
          <p:cNvPicPr>
            <a:picLocks noChangeAspect="1"/>
          </p:cNvPicPr>
          <p:nvPr/>
        </p:nvPicPr>
        <p:blipFill>
          <a:blip r:embed="rId3"/>
          <a:stretch>
            <a:fillRect/>
          </a:stretch>
        </p:blipFill>
        <p:spPr>
          <a:xfrm>
            <a:off x="8864221" y="4119280"/>
            <a:ext cx="3242719" cy="2432039"/>
          </a:xfrm>
          <a:prstGeom prst="rect">
            <a:avLst/>
          </a:prstGeom>
        </p:spPr>
      </p:pic>
      <p:sp>
        <p:nvSpPr>
          <p:cNvPr id="5" name="Rectangle 4">
            <a:extLst>
              <a:ext uri="{FF2B5EF4-FFF2-40B4-BE49-F238E27FC236}">
                <a16:creationId xmlns:a16="http://schemas.microsoft.com/office/drawing/2014/main" id="{C6402B9D-6D36-B9D6-9867-A97C93D41047}"/>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spTree>
    <p:extLst>
      <p:ext uri="{BB962C8B-B14F-4D97-AF65-F5344CB8AC3E}">
        <p14:creationId xmlns:p14="http://schemas.microsoft.com/office/powerpoint/2010/main" val="3098900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7A79-8143-1FB7-2EB1-1FFF99049A22}"/>
              </a:ext>
            </a:extLst>
          </p:cNvPr>
          <p:cNvSpPr>
            <a:spLocks noGrp="1"/>
          </p:cNvSpPr>
          <p:nvPr>
            <p:ph type="title"/>
          </p:nvPr>
        </p:nvSpPr>
        <p:spPr/>
        <p:txBody>
          <a:bodyPr/>
          <a:lstStyle/>
          <a:p>
            <a:r>
              <a:rPr lang="en-US" dirty="0"/>
              <a:t>Construction: Trafficking</a:t>
            </a:r>
          </a:p>
        </p:txBody>
      </p:sp>
      <p:sp>
        <p:nvSpPr>
          <p:cNvPr id="3" name="Content Placeholder 2">
            <a:extLst>
              <a:ext uri="{FF2B5EF4-FFF2-40B4-BE49-F238E27FC236}">
                <a16:creationId xmlns:a16="http://schemas.microsoft.com/office/drawing/2014/main" id="{B0280208-0EB9-2AAE-E478-3A88285B1F0E}"/>
              </a:ext>
            </a:extLst>
          </p:cNvPr>
          <p:cNvSpPr>
            <a:spLocks noGrp="1"/>
          </p:cNvSpPr>
          <p:nvPr>
            <p:ph idx="1"/>
          </p:nvPr>
        </p:nvSpPr>
        <p:spPr>
          <a:xfrm>
            <a:off x="838200" y="1825625"/>
            <a:ext cx="8786024" cy="4930410"/>
          </a:xfrm>
        </p:spPr>
        <p:txBody>
          <a:bodyPr>
            <a:normAutofit/>
          </a:bodyPr>
          <a:lstStyle/>
          <a:p>
            <a:r>
              <a:rPr lang="en-US" dirty="0"/>
              <a:t>Do not allow traffic on the recycled layer until:</a:t>
            </a:r>
          </a:p>
          <a:p>
            <a:pPr marL="914400" lvl="1" indent="-457200">
              <a:buFont typeface="+mj-lt"/>
              <a:buAutoNum type="arabicPeriod"/>
            </a:pPr>
            <a:r>
              <a:rPr lang="en-US" dirty="0"/>
              <a:t>The moisture content of the layer is reduced to 3.0 percent or less, or</a:t>
            </a:r>
          </a:p>
          <a:p>
            <a:pPr marL="914400" lvl="1" indent="-457200">
              <a:buFont typeface="+mj-lt"/>
              <a:buAutoNum type="arabicPeriod"/>
            </a:pPr>
            <a:r>
              <a:rPr lang="en-US" dirty="0"/>
              <a:t>Passing values using AASHTO XXXX (NCHRP 9-62) Short-Pin Raveling Test are obtained, </a:t>
            </a:r>
            <a:r>
              <a:rPr lang="en-US" i="1" dirty="0"/>
              <a:t>or</a:t>
            </a:r>
            <a:endParaRPr lang="en-US" dirty="0"/>
          </a:p>
          <a:p>
            <a:pPr marL="914400" lvl="1" indent="-457200">
              <a:buFont typeface="+mj-lt"/>
              <a:buAutoNum type="arabicPeriod"/>
            </a:pPr>
            <a:r>
              <a:rPr lang="en-US" dirty="0"/>
              <a:t>The Engineer approves</a:t>
            </a:r>
          </a:p>
          <a:p>
            <a:endParaRPr lang="en-US" dirty="0"/>
          </a:p>
        </p:txBody>
      </p:sp>
      <p:sp>
        <p:nvSpPr>
          <p:cNvPr id="6" name="Rectangle 5">
            <a:extLst>
              <a:ext uri="{FF2B5EF4-FFF2-40B4-BE49-F238E27FC236}">
                <a16:creationId xmlns:a16="http://schemas.microsoft.com/office/drawing/2014/main" id="{6011608E-AFAB-DA6B-7BF4-BE254260F7D0}"/>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Brian Diefenderfer</a:t>
            </a:r>
          </a:p>
        </p:txBody>
      </p:sp>
      <p:pic>
        <p:nvPicPr>
          <p:cNvPr id="7" name="Picture 6"/>
          <p:cNvPicPr>
            <a:picLocks noChangeAspect="1"/>
          </p:cNvPicPr>
          <p:nvPr/>
        </p:nvPicPr>
        <p:blipFill>
          <a:blip r:embed="rId3"/>
          <a:stretch>
            <a:fillRect/>
          </a:stretch>
        </p:blipFill>
        <p:spPr>
          <a:xfrm>
            <a:off x="9732533" y="439876"/>
            <a:ext cx="2301240" cy="6202680"/>
          </a:xfrm>
          <a:prstGeom prst="rect">
            <a:avLst/>
          </a:prstGeom>
        </p:spPr>
      </p:pic>
    </p:spTree>
    <p:extLst>
      <p:ext uri="{BB962C8B-B14F-4D97-AF65-F5344CB8AC3E}">
        <p14:creationId xmlns:p14="http://schemas.microsoft.com/office/powerpoint/2010/main" val="3706037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9196D-1E6B-EEE7-DD76-DD0673847B18}"/>
              </a:ext>
            </a:extLst>
          </p:cNvPr>
          <p:cNvSpPr>
            <a:spLocks noGrp="1"/>
          </p:cNvSpPr>
          <p:nvPr>
            <p:ph type="title"/>
          </p:nvPr>
        </p:nvSpPr>
        <p:spPr/>
        <p:txBody>
          <a:bodyPr/>
          <a:lstStyle/>
          <a:p>
            <a:r>
              <a:rPr lang="en-US" dirty="0"/>
              <a:t>Construction: Prior to Surfacing</a:t>
            </a:r>
          </a:p>
        </p:txBody>
      </p:sp>
      <p:sp>
        <p:nvSpPr>
          <p:cNvPr id="3" name="Content Placeholder 2">
            <a:extLst>
              <a:ext uri="{FF2B5EF4-FFF2-40B4-BE49-F238E27FC236}">
                <a16:creationId xmlns:a16="http://schemas.microsoft.com/office/drawing/2014/main" id="{E05FE738-21CC-617E-E82A-6263379F4FF1}"/>
              </a:ext>
            </a:extLst>
          </p:cNvPr>
          <p:cNvSpPr>
            <a:spLocks noGrp="1"/>
          </p:cNvSpPr>
          <p:nvPr>
            <p:ph idx="1"/>
          </p:nvPr>
        </p:nvSpPr>
        <p:spPr>
          <a:xfrm>
            <a:off x="838200" y="1825625"/>
            <a:ext cx="7220919" cy="4351338"/>
          </a:xfrm>
        </p:spPr>
        <p:txBody>
          <a:bodyPr/>
          <a:lstStyle/>
          <a:p>
            <a:r>
              <a:rPr lang="en-US" dirty="0"/>
              <a:t>Maintain and protect the CR surface</a:t>
            </a:r>
          </a:p>
          <a:p>
            <a:pPr lvl="1"/>
            <a:r>
              <a:rPr lang="en-US" dirty="0"/>
              <a:t>May encounter raveling in cross-traffic, high shear areas</a:t>
            </a:r>
          </a:p>
          <a:p>
            <a:pPr lvl="1"/>
            <a:r>
              <a:rPr lang="en-US" dirty="0"/>
              <a:t>Fog seal and blot with aggregate can minimize raveling</a:t>
            </a:r>
          </a:p>
          <a:p>
            <a:pPr lvl="1"/>
            <a:endParaRPr lang="en-US" dirty="0"/>
          </a:p>
        </p:txBody>
      </p:sp>
      <p:sp>
        <p:nvSpPr>
          <p:cNvPr id="6" name="Rectangle 5">
            <a:extLst>
              <a:ext uri="{FF2B5EF4-FFF2-40B4-BE49-F238E27FC236}">
                <a16:creationId xmlns:a16="http://schemas.microsoft.com/office/drawing/2014/main" id="{03AE11AD-523A-53EC-0E2C-A4B20CD48F9D}"/>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Steve Cross, ARRA</a:t>
            </a:r>
          </a:p>
        </p:txBody>
      </p:sp>
      <p:pic>
        <p:nvPicPr>
          <p:cNvPr id="4" name="Picture 3">
            <a:extLst>
              <a:ext uri="{FF2B5EF4-FFF2-40B4-BE49-F238E27FC236}">
                <a16:creationId xmlns:a16="http://schemas.microsoft.com/office/drawing/2014/main" id="{623F440F-7E22-CA2B-0466-CC528D2C5F70}"/>
              </a:ext>
            </a:extLst>
          </p:cNvPr>
          <p:cNvPicPr>
            <a:picLocks noChangeAspect="1"/>
          </p:cNvPicPr>
          <p:nvPr/>
        </p:nvPicPr>
        <p:blipFill>
          <a:blip r:embed="rId3"/>
          <a:stretch>
            <a:fillRect/>
          </a:stretch>
        </p:blipFill>
        <p:spPr>
          <a:xfrm>
            <a:off x="8221850" y="1631626"/>
            <a:ext cx="3698929" cy="4931905"/>
          </a:xfrm>
          <a:prstGeom prst="rect">
            <a:avLst/>
          </a:prstGeom>
        </p:spPr>
      </p:pic>
    </p:spTree>
    <p:extLst>
      <p:ext uri="{BB962C8B-B14F-4D97-AF65-F5344CB8AC3E}">
        <p14:creationId xmlns:p14="http://schemas.microsoft.com/office/powerpoint/2010/main" val="871851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94FC6-6EE7-C527-B7C2-EC0D45016403}"/>
              </a:ext>
            </a:extLst>
          </p:cNvPr>
          <p:cNvSpPr>
            <a:spLocks noGrp="1"/>
          </p:cNvSpPr>
          <p:nvPr>
            <p:ph type="title"/>
          </p:nvPr>
        </p:nvSpPr>
        <p:spPr/>
        <p:txBody>
          <a:bodyPr/>
          <a:lstStyle/>
          <a:p>
            <a:r>
              <a:rPr lang="en-US" dirty="0"/>
              <a:t>How were the Construction Guide Specifications Developed?</a:t>
            </a:r>
          </a:p>
        </p:txBody>
      </p:sp>
      <p:sp>
        <p:nvSpPr>
          <p:cNvPr id="3" name="Content Placeholder 2">
            <a:extLst>
              <a:ext uri="{FF2B5EF4-FFF2-40B4-BE49-F238E27FC236}">
                <a16:creationId xmlns:a16="http://schemas.microsoft.com/office/drawing/2014/main" id="{625D5934-26EC-654C-0AD9-0642C3937043}"/>
              </a:ext>
            </a:extLst>
          </p:cNvPr>
          <p:cNvSpPr>
            <a:spLocks noGrp="1"/>
          </p:cNvSpPr>
          <p:nvPr>
            <p:ph idx="1"/>
          </p:nvPr>
        </p:nvSpPr>
        <p:spPr/>
        <p:txBody>
          <a:bodyPr/>
          <a:lstStyle/>
          <a:p>
            <a:r>
              <a:rPr lang="en-US" dirty="0"/>
              <a:t>The contractors for </a:t>
            </a:r>
            <a:r>
              <a:rPr lang="en-US" dirty="0" err="1"/>
              <a:t>NCHRP</a:t>
            </a:r>
            <a:r>
              <a:rPr lang="en-US" dirty="0"/>
              <a:t> 14-43 completed the following:</a:t>
            </a:r>
          </a:p>
          <a:p>
            <a:pPr lvl="1"/>
            <a:r>
              <a:rPr lang="en-US" dirty="0"/>
              <a:t>An intensive literature review of Cold Recycling practice</a:t>
            </a:r>
          </a:p>
          <a:p>
            <a:pPr lvl="1"/>
            <a:r>
              <a:rPr lang="en-US" dirty="0"/>
              <a:t>A review and summary of all searchable CCPR and CIR specifications, 97 in total:</a:t>
            </a:r>
          </a:p>
          <a:p>
            <a:pPr lvl="2"/>
            <a:r>
              <a:rPr lang="en-US" dirty="0"/>
              <a:t>73 state/provincial specifications, 12 local agency specifications (remaining 12 specifications were identical to state specifications)</a:t>
            </a:r>
          </a:p>
          <a:p>
            <a:pPr lvl="1"/>
            <a:r>
              <a:rPr lang="en-US" dirty="0"/>
              <a:t>A survey to agencies (43 US DOT’s, 1 Canadian Province, 31 US counties, and 2 US cities) on their experience with Cold Recycling techniques</a:t>
            </a:r>
          </a:p>
          <a:p>
            <a:pPr lvl="1"/>
            <a:r>
              <a:rPr lang="en-US" dirty="0"/>
              <a:t>Focused interviews with 10 agency and 6 industry partners on their specifications, what were deemed critical elements of the specification, etc.</a:t>
            </a:r>
          </a:p>
          <a:p>
            <a:pPr lvl="1"/>
            <a:endParaRPr lang="en-US" dirty="0"/>
          </a:p>
        </p:txBody>
      </p:sp>
    </p:spTree>
    <p:extLst>
      <p:ext uri="{BB962C8B-B14F-4D97-AF65-F5344CB8AC3E}">
        <p14:creationId xmlns:p14="http://schemas.microsoft.com/office/powerpoint/2010/main" val="1391194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7A79-8143-1FB7-2EB1-1FFF99049A22}"/>
              </a:ext>
            </a:extLst>
          </p:cNvPr>
          <p:cNvSpPr>
            <a:spLocks noGrp="1"/>
          </p:cNvSpPr>
          <p:nvPr>
            <p:ph type="title"/>
          </p:nvPr>
        </p:nvSpPr>
        <p:spPr/>
        <p:txBody>
          <a:bodyPr/>
          <a:lstStyle/>
          <a:p>
            <a:r>
              <a:rPr lang="en-US" dirty="0"/>
              <a:t>Construction: Surfacing</a:t>
            </a:r>
          </a:p>
        </p:txBody>
      </p:sp>
      <p:sp>
        <p:nvSpPr>
          <p:cNvPr id="3" name="Content Placeholder 2">
            <a:extLst>
              <a:ext uri="{FF2B5EF4-FFF2-40B4-BE49-F238E27FC236}">
                <a16:creationId xmlns:a16="http://schemas.microsoft.com/office/drawing/2014/main" id="{B0280208-0EB9-2AAE-E478-3A88285B1F0E}"/>
              </a:ext>
            </a:extLst>
          </p:cNvPr>
          <p:cNvSpPr>
            <a:spLocks noGrp="1"/>
          </p:cNvSpPr>
          <p:nvPr>
            <p:ph idx="1"/>
          </p:nvPr>
        </p:nvSpPr>
        <p:spPr>
          <a:xfrm>
            <a:off x="838200" y="1825625"/>
            <a:ext cx="8786024" cy="4930410"/>
          </a:xfrm>
        </p:spPr>
        <p:txBody>
          <a:bodyPr>
            <a:normAutofit/>
          </a:bodyPr>
          <a:lstStyle/>
          <a:p>
            <a:r>
              <a:rPr lang="en-US" dirty="0"/>
              <a:t>Place the specified surface course on the recycled layer after removing any loose particles by power brooming if </a:t>
            </a:r>
          </a:p>
          <a:p>
            <a:pPr marL="914400" lvl="1" indent="-457200">
              <a:buFont typeface="+mj-lt"/>
              <a:buAutoNum type="arabicPeriod"/>
            </a:pPr>
            <a:r>
              <a:rPr lang="en-US" dirty="0"/>
              <a:t>The moisture content of the layer is reduced to 3.0 percent or less</a:t>
            </a:r>
          </a:p>
          <a:p>
            <a:pPr marL="914400" lvl="1" indent="-457200">
              <a:buFont typeface="+mj-lt"/>
              <a:buAutoNum type="arabicPeriod"/>
            </a:pPr>
            <a:r>
              <a:rPr lang="en-US" dirty="0"/>
              <a:t>Passing values using AASHTO XXXX (NCHRP 9-62) Long-Pin Shear Test are obtained, </a:t>
            </a:r>
            <a:r>
              <a:rPr lang="en-US" i="1" dirty="0"/>
              <a:t>or</a:t>
            </a:r>
            <a:endParaRPr lang="en-US" dirty="0"/>
          </a:p>
          <a:p>
            <a:pPr marL="914400" lvl="1" indent="-457200">
              <a:buFont typeface="+mj-lt"/>
              <a:buAutoNum type="arabicPeriod"/>
            </a:pPr>
            <a:r>
              <a:rPr lang="en-US" dirty="0"/>
              <a:t>The Engineer approves</a:t>
            </a:r>
          </a:p>
          <a:p>
            <a:endParaRPr lang="en-US" dirty="0"/>
          </a:p>
        </p:txBody>
      </p:sp>
      <p:sp>
        <p:nvSpPr>
          <p:cNvPr id="6" name="Rectangle 5">
            <a:extLst>
              <a:ext uri="{FF2B5EF4-FFF2-40B4-BE49-F238E27FC236}">
                <a16:creationId xmlns:a16="http://schemas.microsoft.com/office/drawing/2014/main" id="{6011608E-AFAB-DA6B-7BF4-BE254260F7D0}"/>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Brian Diefenderfer</a:t>
            </a:r>
          </a:p>
        </p:txBody>
      </p:sp>
      <p:pic>
        <p:nvPicPr>
          <p:cNvPr id="7" name="Picture 6"/>
          <p:cNvPicPr>
            <a:picLocks noChangeAspect="1"/>
          </p:cNvPicPr>
          <p:nvPr/>
        </p:nvPicPr>
        <p:blipFill>
          <a:blip r:embed="rId3"/>
          <a:stretch>
            <a:fillRect/>
          </a:stretch>
        </p:blipFill>
        <p:spPr>
          <a:xfrm>
            <a:off x="9732533" y="439876"/>
            <a:ext cx="2301240" cy="6202680"/>
          </a:xfrm>
          <a:prstGeom prst="rect">
            <a:avLst/>
          </a:prstGeom>
        </p:spPr>
      </p:pic>
    </p:spTree>
    <p:extLst>
      <p:ext uri="{BB962C8B-B14F-4D97-AF65-F5344CB8AC3E}">
        <p14:creationId xmlns:p14="http://schemas.microsoft.com/office/powerpoint/2010/main" val="743586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7A79-8143-1FB7-2EB1-1FFF99049A22}"/>
              </a:ext>
            </a:extLst>
          </p:cNvPr>
          <p:cNvSpPr>
            <a:spLocks noGrp="1"/>
          </p:cNvSpPr>
          <p:nvPr>
            <p:ph type="title"/>
          </p:nvPr>
        </p:nvSpPr>
        <p:spPr/>
        <p:txBody>
          <a:bodyPr/>
          <a:lstStyle/>
          <a:p>
            <a:r>
              <a:rPr lang="en-US" dirty="0"/>
              <a:t>Construction: Surfacing</a:t>
            </a:r>
          </a:p>
        </p:txBody>
      </p:sp>
      <p:sp>
        <p:nvSpPr>
          <p:cNvPr id="3" name="Content Placeholder 2">
            <a:extLst>
              <a:ext uri="{FF2B5EF4-FFF2-40B4-BE49-F238E27FC236}">
                <a16:creationId xmlns:a16="http://schemas.microsoft.com/office/drawing/2014/main" id="{B0280208-0EB9-2AAE-E478-3A88285B1F0E}"/>
              </a:ext>
            </a:extLst>
          </p:cNvPr>
          <p:cNvSpPr>
            <a:spLocks noGrp="1"/>
          </p:cNvSpPr>
          <p:nvPr>
            <p:ph idx="1"/>
          </p:nvPr>
        </p:nvSpPr>
        <p:spPr>
          <a:xfrm>
            <a:off x="838200" y="1825625"/>
            <a:ext cx="10708934" cy="4930410"/>
          </a:xfrm>
        </p:spPr>
        <p:txBody>
          <a:bodyPr>
            <a:normAutofit/>
          </a:bodyPr>
          <a:lstStyle/>
          <a:p>
            <a:r>
              <a:rPr lang="en-US" dirty="0"/>
              <a:t>If an asphalt mix is used as the surface course, apply a tack coat in accordance with to AASHTO MP 36 and AASHTO PP 93 to the recycled layer</a:t>
            </a:r>
          </a:p>
          <a:p>
            <a:pPr lvl="1"/>
            <a:r>
              <a:rPr lang="en-US" dirty="0"/>
              <a:t>Ensure hot asphalt binder tack is cool prior to loading with construction traffic</a:t>
            </a:r>
          </a:p>
          <a:p>
            <a:pPr lvl="1"/>
            <a:r>
              <a:rPr lang="en-US" dirty="0"/>
              <a:t>Do not use hot asphalt binder tack if overlaying CIR or CCPR with an additional CCPR layer</a:t>
            </a:r>
          </a:p>
          <a:p>
            <a:endParaRPr lang="en-US" dirty="0"/>
          </a:p>
        </p:txBody>
      </p:sp>
    </p:spTree>
    <p:extLst>
      <p:ext uri="{BB962C8B-B14F-4D97-AF65-F5344CB8AC3E}">
        <p14:creationId xmlns:p14="http://schemas.microsoft.com/office/powerpoint/2010/main" val="387071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Contractor QC Testing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9577438"/>
              </p:ext>
            </p:extLst>
          </p:nvPr>
        </p:nvGraphicFramePr>
        <p:xfrm>
          <a:off x="838200" y="1825625"/>
          <a:ext cx="10515600" cy="3571240"/>
        </p:xfrm>
        <a:graphic>
          <a:graphicData uri="http://schemas.openxmlformats.org/drawingml/2006/table">
            <a:tbl>
              <a:tblPr firstRow="1" bandRow="1">
                <a:tableStyleId>{7DF18680-E054-41AD-8BC1-D1AEF772440D}</a:tableStyleId>
              </a:tblPr>
              <a:tblGrid>
                <a:gridCol w="1621536">
                  <a:extLst>
                    <a:ext uri="{9D8B030D-6E8A-4147-A177-3AD203B41FA5}">
                      <a16:colId xmlns:a16="http://schemas.microsoft.com/office/drawing/2014/main" val="2989837179"/>
                    </a:ext>
                  </a:extLst>
                </a:gridCol>
                <a:gridCol w="1892808">
                  <a:extLst>
                    <a:ext uri="{9D8B030D-6E8A-4147-A177-3AD203B41FA5}">
                      <a16:colId xmlns:a16="http://schemas.microsoft.com/office/drawing/2014/main" val="1625279126"/>
                    </a:ext>
                  </a:extLst>
                </a:gridCol>
                <a:gridCol w="4372356">
                  <a:extLst>
                    <a:ext uri="{9D8B030D-6E8A-4147-A177-3AD203B41FA5}">
                      <a16:colId xmlns:a16="http://schemas.microsoft.com/office/drawing/2014/main" val="2936874159"/>
                    </a:ext>
                  </a:extLst>
                </a:gridCol>
                <a:gridCol w="2628900">
                  <a:extLst>
                    <a:ext uri="{9D8B030D-6E8A-4147-A177-3AD203B41FA5}">
                      <a16:colId xmlns:a16="http://schemas.microsoft.com/office/drawing/2014/main" val="2080100234"/>
                    </a:ext>
                  </a:extLst>
                </a:gridCol>
              </a:tblGrid>
              <a:tr h="370840">
                <a:tc>
                  <a:txBody>
                    <a:bodyPr/>
                    <a:lstStyle/>
                    <a:p>
                      <a:r>
                        <a:rPr lang="en-US" sz="1800" dirty="0"/>
                        <a:t>Property</a:t>
                      </a:r>
                    </a:p>
                  </a:txBody>
                  <a:tcPr/>
                </a:tc>
                <a:tc>
                  <a:txBody>
                    <a:bodyPr/>
                    <a:lstStyle/>
                    <a:p>
                      <a:r>
                        <a:rPr lang="en-US" sz="1800" dirty="0"/>
                        <a:t>Method</a:t>
                      </a:r>
                    </a:p>
                  </a:txBody>
                  <a:tcPr/>
                </a:tc>
                <a:tc>
                  <a:txBody>
                    <a:bodyPr/>
                    <a:lstStyle/>
                    <a:p>
                      <a:r>
                        <a:rPr lang="en-US" sz="1800" dirty="0"/>
                        <a:t>Minimum Frequency</a:t>
                      </a:r>
                    </a:p>
                  </a:txBody>
                  <a:tcPr/>
                </a:tc>
                <a:tc>
                  <a:txBody>
                    <a:bodyPr/>
                    <a:lstStyle/>
                    <a:p>
                      <a:r>
                        <a:rPr lang="en-US" sz="1800" dirty="0"/>
                        <a:t>Criteria</a:t>
                      </a:r>
                    </a:p>
                  </a:txBody>
                  <a:tcPr/>
                </a:tc>
                <a:extLst>
                  <a:ext uri="{0D108BD9-81ED-4DB2-BD59-A6C34878D82A}">
                    <a16:rowId xmlns:a16="http://schemas.microsoft.com/office/drawing/2014/main" val="1980533266"/>
                  </a:ext>
                </a:extLst>
              </a:tr>
              <a:tr h="370840">
                <a:tc>
                  <a:txBody>
                    <a:bodyPr/>
                    <a:lstStyle/>
                    <a:p>
                      <a:pPr algn="ctr"/>
                      <a:r>
                        <a:rPr lang="en-US" sz="1800" dirty="0"/>
                        <a:t>Density</a:t>
                      </a:r>
                    </a:p>
                  </a:txBody>
                  <a:tcPr/>
                </a:tc>
                <a:tc>
                  <a:txBody>
                    <a:bodyPr/>
                    <a:lstStyle/>
                    <a:p>
                      <a:pPr algn="ctr"/>
                      <a:r>
                        <a:rPr lang="en-US" sz="1800" dirty="0"/>
                        <a:t>AASHTO T 310</a:t>
                      </a:r>
                    </a:p>
                    <a:p>
                      <a:pPr algn="ctr"/>
                      <a:r>
                        <a:rPr lang="en-US" sz="1800" dirty="0"/>
                        <a:t>AASHTO T 355</a:t>
                      </a:r>
                    </a:p>
                  </a:txBody>
                  <a:tcPr/>
                </a:tc>
                <a:tc>
                  <a:txBody>
                    <a:bodyPr/>
                    <a:lstStyle/>
                    <a:p>
                      <a:pPr algn="ctr"/>
                      <a:r>
                        <a:rPr lang="en-US" sz="1800" dirty="0"/>
                        <a:t>Twice per 1000 </a:t>
                      </a:r>
                      <a:r>
                        <a:rPr lang="en-US" sz="1800" dirty="0" err="1"/>
                        <a:t>ft</a:t>
                      </a:r>
                      <a:endParaRPr lang="en-US" sz="1800" dirty="0"/>
                    </a:p>
                  </a:txBody>
                  <a:tcPr/>
                </a:tc>
                <a:tc>
                  <a:txBody>
                    <a:bodyPr/>
                    <a:lstStyle/>
                    <a:p>
                      <a:pPr algn="ctr"/>
                      <a:r>
                        <a:rPr lang="en-US" sz="1800" dirty="0"/>
                        <a:t>97-103% of target</a:t>
                      </a:r>
                      <a:r>
                        <a:rPr lang="en-US" sz="1800" baseline="0" dirty="0"/>
                        <a:t> density</a:t>
                      </a:r>
                      <a:endParaRPr lang="en-US" sz="1800" dirty="0"/>
                    </a:p>
                  </a:txBody>
                  <a:tcPr/>
                </a:tc>
                <a:extLst>
                  <a:ext uri="{0D108BD9-81ED-4DB2-BD59-A6C34878D82A}">
                    <a16:rowId xmlns:a16="http://schemas.microsoft.com/office/drawing/2014/main" val="3225885555"/>
                  </a:ext>
                </a:extLst>
              </a:tr>
              <a:tr h="370840">
                <a:tc>
                  <a:txBody>
                    <a:bodyPr/>
                    <a:lstStyle/>
                    <a:p>
                      <a:pPr algn="ctr"/>
                      <a:r>
                        <a:rPr lang="en-US" sz="1800" dirty="0"/>
                        <a:t>Gradation*</a:t>
                      </a:r>
                    </a:p>
                  </a:txBody>
                  <a:tcPr/>
                </a:tc>
                <a:tc>
                  <a:txBody>
                    <a:bodyPr/>
                    <a:lstStyle/>
                    <a:p>
                      <a:pPr algn="ctr"/>
                      <a:r>
                        <a:rPr lang="en-US" sz="1800" dirty="0"/>
                        <a:t>AASHTO T 27</a:t>
                      </a:r>
                    </a:p>
                  </a:txBody>
                  <a:tcPr/>
                </a:tc>
                <a:tc>
                  <a:txBody>
                    <a:bodyPr/>
                    <a:lstStyle/>
                    <a:p>
                      <a:pPr algn="ctr"/>
                      <a:r>
                        <a:rPr lang="en-US" sz="1800" dirty="0"/>
                        <a:t>At least once in the first 250 </a:t>
                      </a:r>
                      <a:r>
                        <a:rPr lang="en-US" sz="1800" dirty="0" err="1"/>
                        <a:t>ft</a:t>
                      </a:r>
                      <a:r>
                        <a:rPr lang="en-US" sz="1800" dirty="0"/>
                        <a:t> of each day and then twice per 2500 </a:t>
                      </a:r>
                      <a:r>
                        <a:rPr lang="en-US" sz="1800" dirty="0" err="1"/>
                        <a:t>ft</a:t>
                      </a:r>
                      <a:r>
                        <a:rPr lang="en-US" sz="1800" dirty="0"/>
                        <a:t> thereafter</a:t>
                      </a:r>
                    </a:p>
                  </a:txBody>
                  <a:tcPr/>
                </a:tc>
                <a:tc>
                  <a:txBody>
                    <a:bodyPr/>
                    <a:lstStyle/>
                    <a:p>
                      <a:pPr algn="ctr"/>
                      <a:r>
                        <a:rPr lang="en-US" sz="1800" dirty="0"/>
                        <a:t>100% passing max particle size</a:t>
                      </a:r>
                    </a:p>
                  </a:txBody>
                  <a:tcPr/>
                </a:tc>
                <a:extLst>
                  <a:ext uri="{0D108BD9-81ED-4DB2-BD59-A6C34878D82A}">
                    <a16:rowId xmlns:a16="http://schemas.microsoft.com/office/drawing/2014/main" val="25635096"/>
                  </a:ext>
                </a:extLst>
              </a:tr>
              <a:tr h="370840">
                <a:tc>
                  <a:txBody>
                    <a:bodyPr/>
                    <a:lstStyle/>
                    <a:p>
                      <a:pPr algn="ctr"/>
                      <a:r>
                        <a:rPr lang="en-US" sz="1800" dirty="0"/>
                        <a:t>Cut Depth**</a:t>
                      </a:r>
                    </a:p>
                  </a:txBody>
                  <a:tcPr/>
                </a:tc>
                <a:tc rowSpan="3">
                  <a:txBody>
                    <a:bodyPr/>
                    <a:lstStyle/>
                    <a:p>
                      <a:pPr algn="ctr"/>
                      <a:r>
                        <a:rPr lang="en-US" sz="1800" dirty="0"/>
                        <a:t>Agency Method</a:t>
                      </a:r>
                    </a:p>
                  </a:txBody>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At least once in the first 250 </a:t>
                      </a:r>
                      <a:r>
                        <a:rPr lang="en-US" sz="1800" dirty="0" err="1"/>
                        <a:t>ft</a:t>
                      </a:r>
                      <a:r>
                        <a:rPr lang="en-US" sz="1800" dirty="0"/>
                        <a:t> </a:t>
                      </a:r>
                      <a:r>
                        <a:rPr lang="en-US" sz="1800" dirty="0">
                          <a:solidFill>
                            <a:schemeClr val="tx1"/>
                          </a:solidFill>
                        </a:rPr>
                        <a:t>of each day and then once per 500 </a:t>
                      </a:r>
                      <a:r>
                        <a:rPr lang="en-US" sz="1800" dirty="0" err="1">
                          <a:solidFill>
                            <a:schemeClr val="tx1"/>
                          </a:solidFill>
                        </a:rPr>
                        <a:t>ft</a:t>
                      </a:r>
                      <a:r>
                        <a:rPr lang="en-US" sz="1800" dirty="0">
                          <a:solidFill>
                            <a:schemeClr val="tx1"/>
                          </a:solidFill>
                        </a:rPr>
                        <a:t> thereafter (in CCPR QA</a:t>
                      </a:r>
                      <a:r>
                        <a:rPr lang="en-US" sz="1800" baseline="0" dirty="0">
                          <a:solidFill>
                            <a:schemeClr val="tx1"/>
                          </a:solidFill>
                        </a:rPr>
                        <a:t> document table)</a:t>
                      </a:r>
                      <a:endParaRPr lang="en-US" sz="1800" dirty="0">
                        <a:solidFill>
                          <a:schemeClr val="tx1"/>
                        </a:solidFill>
                      </a:endParaRPr>
                    </a:p>
                  </a:txBody>
                  <a:tcPr/>
                </a:tc>
                <a:tc>
                  <a:txBody>
                    <a:bodyPr/>
                    <a:lstStyle/>
                    <a:p>
                      <a:pPr algn="ctr"/>
                      <a:r>
                        <a:rPr lang="en-US" sz="1800" dirty="0"/>
                        <a:t>±0.25 inch of planned depth</a:t>
                      </a:r>
                    </a:p>
                  </a:txBody>
                  <a:tcPr/>
                </a:tc>
                <a:extLst>
                  <a:ext uri="{0D108BD9-81ED-4DB2-BD59-A6C34878D82A}">
                    <a16:rowId xmlns:a16="http://schemas.microsoft.com/office/drawing/2014/main" val="910544390"/>
                  </a:ext>
                </a:extLst>
              </a:tr>
              <a:tr h="370840">
                <a:tc>
                  <a:txBody>
                    <a:bodyPr/>
                    <a:lstStyle/>
                    <a:p>
                      <a:pPr algn="ctr"/>
                      <a:r>
                        <a:rPr lang="en-US" sz="1800" dirty="0"/>
                        <a:t>Cross Slope**</a:t>
                      </a:r>
                    </a:p>
                  </a:txBody>
                  <a:tcPr/>
                </a:tc>
                <a:tc vMerge="1">
                  <a:txBody>
                    <a:bodyPr/>
                    <a:lstStyle/>
                    <a:p>
                      <a:endParaRPr lang="en-US" dirty="0"/>
                    </a:p>
                  </a:txBody>
                  <a:tcPr/>
                </a:tc>
                <a:tc vMerge="1">
                  <a:txBody>
                    <a:bodyPr/>
                    <a:lstStyle/>
                    <a:p>
                      <a:endParaRPr lang="en-US" dirty="0"/>
                    </a:p>
                  </a:txBody>
                  <a:tcPr/>
                </a:tc>
                <a:tc>
                  <a:txBody>
                    <a:bodyPr/>
                    <a:lstStyle/>
                    <a:p>
                      <a:pPr algn="ctr"/>
                      <a:r>
                        <a:rPr lang="en-US" sz="1800" dirty="0"/>
                        <a:t>±0.1% of the planned percent cross slope </a:t>
                      </a:r>
                    </a:p>
                  </a:txBody>
                  <a:tcPr/>
                </a:tc>
                <a:extLst>
                  <a:ext uri="{0D108BD9-81ED-4DB2-BD59-A6C34878D82A}">
                    <a16:rowId xmlns:a16="http://schemas.microsoft.com/office/drawing/2014/main" val="3251758202"/>
                  </a:ext>
                </a:extLst>
              </a:tr>
              <a:tr h="370840">
                <a:tc>
                  <a:txBody>
                    <a:bodyPr/>
                    <a:lstStyle/>
                    <a:p>
                      <a:pPr algn="ctr"/>
                      <a:r>
                        <a:rPr lang="en-US" sz="1800" dirty="0"/>
                        <a:t>Surface Tolerance</a:t>
                      </a:r>
                    </a:p>
                  </a:txBody>
                  <a:tcPr/>
                </a:tc>
                <a:tc vMerge="1">
                  <a:txBody>
                    <a:bodyPr/>
                    <a:lstStyle/>
                    <a:p>
                      <a:endParaRPr lang="en-US" dirty="0"/>
                    </a:p>
                  </a:txBody>
                  <a:tcPr/>
                </a:tc>
                <a:tc vMerge="1">
                  <a:txBody>
                    <a:bodyPr/>
                    <a:lstStyle/>
                    <a:p>
                      <a:endParaRPr lang="en-US" dirty="0"/>
                    </a:p>
                  </a:txBody>
                  <a:tcPr/>
                </a:tc>
                <a:tc>
                  <a:txBody>
                    <a:bodyPr/>
                    <a:lstStyle/>
                    <a:p>
                      <a:pPr algn="ctr"/>
                      <a:r>
                        <a:rPr lang="en-US" sz="1800" dirty="0"/>
                        <a:t>Less than 3/8 inch using a 10-ft straight edge</a:t>
                      </a:r>
                    </a:p>
                  </a:txBody>
                  <a:tcPr/>
                </a:tc>
                <a:extLst>
                  <a:ext uri="{0D108BD9-81ED-4DB2-BD59-A6C34878D82A}">
                    <a16:rowId xmlns:a16="http://schemas.microsoft.com/office/drawing/2014/main" val="3886757343"/>
                  </a:ext>
                </a:extLst>
              </a:tr>
            </a:tbl>
          </a:graphicData>
        </a:graphic>
      </p:graphicFrame>
      <p:sp>
        <p:nvSpPr>
          <p:cNvPr id="5" name="TextBox 4"/>
          <p:cNvSpPr txBox="1"/>
          <p:nvPr/>
        </p:nvSpPr>
        <p:spPr>
          <a:xfrm>
            <a:off x="770136" y="5396865"/>
            <a:ext cx="10320528" cy="1200329"/>
          </a:xfrm>
          <a:prstGeom prst="rect">
            <a:avLst/>
          </a:prstGeom>
          <a:noFill/>
        </p:spPr>
        <p:txBody>
          <a:bodyPr wrap="square" rtlCol="0">
            <a:spAutoFit/>
          </a:bodyPr>
          <a:lstStyle/>
          <a:p>
            <a:r>
              <a:rPr lang="en-US" dirty="0">
                <a:solidFill>
                  <a:schemeClr val="tx1">
                    <a:lumMod val="50000"/>
                    <a:lumOff val="50000"/>
                  </a:schemeClr>
                </a:solidFill>
              </a:rPr>
              <a:t>*Measure gradation of the CIR or CCPR materials on unburned materials (i.e., do not use the ignition furnace), and due to frequency of testing may or may not include recycling agent</a:t>
            </a:r>
          </a:p>
          <a:p>
            <a:r>
              <a:rPr lang="en-US" dirty="0">
                <a:solidFill>
                  <a:schemeClr val="tx1">
                    <a:lumMod val="50000"/>
                    <a:lumOff val="50000"/>
                  </a:schemeClr>
                </a:solidFill>
              </a:rPr>
              <a:t>** If the cross slope adjustment is grater than 0.25% on a particular sublot, use either depth or cross slope as an acceptance parameter for that </a:t>
            </a:r>
            <a:r>
              <a:rPr lang="en-US" dirty="0" err="1">
                <a:solidFill>
                  <a:schemeClr val="tx1">
                    <a:lumMod val="50000"/>
                    <a:lumOff val="50000"/>
                  </a:schemeClr>
                </a:solidFill>
              </a:rPr>
              <a:t>sublot</a:t>
            </a:r>
            <a:r>
              <a:rPr lang="en-US" dirty="0">
                <a:solidFill>
                  <a:schemeClr val="tx1">
                    <a:lumMod val="50000"/>
                    <a:lumOff val="50000"/>
                  </a:schemeClr>
                </a:solidFill>
              </a:rPr>
              <a:t> only</a:t>
            </a:r>
          </a:p>
        </p:txBody>
      </p:sp>
    </p:spTree>
    <p:extLst>
      <p:ext uri="{BB962C8B-B14F-4D97-AF65-F5344CB8AC3E}">
        <p14:creationId xmlns:p14="http://schemas.microsoft.com/office/powerpoint/2010/main" val="2751032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Contractor CIR QC Testing (</a:t>
            </a:r>
            <a:r>
              <a:rPr lang="en-US" dirty="0" err="1"/>
              <a:t>Con’t</a:t>
            </a:r>
            <a:r>
              <a:rPr lang="en-US"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84893038"/>
              </p:ext>
            </p:extLst>
          </p:nvPr>
        </p:nvGraphicFramePr>
        <p:xfrm>
          <a:off x="838200" y="2430058"/>
          <a:ext cx="10515600" cy="2565400"/>
        </p:xfrm>
        <a:graphic>
          <a:graphicData uri="http://schemas.openxmlformats.org/drawingml/2006/table">
            <a:tbl>
              <a:tblPr firstRow="1" bandRow="1">
                <a:tableStyleId>{7DF18680-E054-41AD-8BC1-D1AEF772440D}</a:tableStyleId>
              </a:tblPr>
              <a:tblGrid>
                <a:gridCol w="1621536">
                  <a:extLst>
                    <a:ext uri="{9D8B030D-6E8A-4147-A177-3AD203B41FA5}">
                      <a16:colId xmlns:a16="http://schemas.microsoft.com/office/drawing/2014/main" val="2989837179"/>
                    </a:ext>
                  </a:extLst>
                </a:gridCol>
                <a:gridCol w="1892808">
                  <a:extLst>
                    <a:ext uri="{9D8B030D-6E8A-4147-A177-3AD203B41FA5}">
                      <a16:colId xmlns:a16="http://schemas.microsoft.com/office/drawing/2014/main" val="1625279126"/>
                    </a:ext>
                  </a:extLst>
                </a:gridCol>
                <a:gridCol w="4372356">
                  <a:extLst>
                    <a:ext uri="{9D8B030D-6E8A-4147-A177-3AD203B41FA5}">
                      <a16:colId xmlns:a16="http://schemas.microsoft.com/office/drawing/2014/main" val="2936874159"/>
                    </a:ext>
                  </a:extLst>
                </a:gridCol>
                <a:gridCol w="2628900">
                  <a:extLst>
                    <a:ext uri="{9D8B030D-6E8A-4147-A177-3AD203B41FA5}">
                      <a16:colId xmlns:a16="http://schemas.microsoft.com/office/drawing/2014/main" val="2080100234"/>
                    </a:ext>
                  </a:extLst>
                </a:gridCol>
              </a:tblGrid>
              <a:tr h="370840">
                <a:tc>
                  <a:txBody>
                    <a:bodyPr/>
                    <a:lstStyle/>
                    <a:p>
                      <a:r>
                        <a:rPr lang="en-US" dirty="0"/>
                        <a:t>Property</a:t>
                      </a:r>
                    </a:p>
                  </a:txBody>
                  <a:tcPr/>
                </a:tc>
                <a:tc>
                  <a:txBody>
                    <a:bodyPr/>
                    <a:lstStyle/>
                    <a:p>
                      <a:r>
                        <a:rPr lang="en-US" dirty="0"/>
                        <a:t>Method</a:t>
                      </a:r>
                    </a:p>
                  </a:txBody>
                  <a:tcPr/>
                </a:tc>
                <a:tc>
                  <a:txBody>
                    <a:bodyPr/>
                    <a:lstStyle/>
                    <a:p>
                      <a:r>
                        <a:rPr lang="en-US" dirty="0"/>
                        <a:t>Minimum Frequency</a:t>
                      </a:r>
                    </a:p>
                  </a:txBody>
                  <a:tcPr/>
                </a:tc>
                <a:tc>
                  <a:txBody>
                    <a:bodyPr/>
                    <a:lstStyle/>
                    <a:p>
                      <a:r>
                        <a:rPr lang="en-US" dirty="0"/>
                        <a:t>Criteria</a:t>
                      </a:r>
                    </a:p>
                  </a:txBody>
                  <a:tcPr/>
                </a:tc>
                <a:extLst>
                  <a:ext uri="{0D108BD9-81ED-4DB2-BD59-A6C34878D82A}">
                    <a16:rowId xmlns:a16="http://schemas.microsoft.com/office/drawing/2014/main" val="1980533266"/>
                  </a:ext>
                </a:extLst>
              </a:tr>
              <a:tr h="370840">
                <a:tc>
                  <a:txBody>
                    <a:bodyPr/>
                    <a:lstStyle/>
                    <a:p>
                      <a:pPr algn="ctr"/>
                      <a:r>
                        <a:rPr lang="en-US" dirty="0"/>
                        <a:t>Recycling Agent</a:t>
                      </a:r>
                    </a:p>
                  </a:txBody>
                  <a:tcPr/>
                </a:tc>
                <a:tc>
                  <a:txBody>
                    <a:bodyPr/>
                    <a:lstStyle/>
                    <a:p>
                      <a:pPr algn="ctr"/>
                      <a:r>
                        <a:rPr lang="en-US" dirty="0"/>
                        <a:t>Read Meter</a:t>
                      </a:r>
                    </a:p>
                  </a:txBody>
                  <a:tcPr/>
                </a:tc>
                <a:tc>
                  <a:txBody>
                    <a:bodyPr/>
                    <a:lstStyle/>
                    <a:p>
                      <a:pPr algn="ctr"/>
                      <a:r>
                        <a:rPr lang="en-US" dirty="0"/>
                        <a:t>At least once in the first 250 </a:t>
                      </a:r>
                      <a:r>
                        <a:rPr lang="en-US" dirty="0" err="1"/>
                        <a:t>ft</a:t>
                      </a:r>
                      <a:r>
                        <a:rPr lang="en-US" dirty="0"/>
                        <a:t> </a:t>
                      </a:r>
                      <a:r>
                        <a:rPr lang="en-US" dirty="0">
                          <a:solidFill>
                            <a:schemeClr val="tx1"/>
                          </a:solidFill>
                        </a:rPr>
                        <a:t>and then once per 500 </a:t>
                      </a:r>
                      <a:r>
                        <a:rPr lang="en-US" dirty="0" err="1">
                          <a:solidFill>
                            <a:schemeClr val="tx1"/>
                          </a:solidFill>
                        </a:rPr>
                        <a:t>ft</a:t>
                      </a:r>
                      <a:r>
                        <a:rPr lang="en-US" dirty="0">
                          <a:solidFill>
                            <a:schemeClr val="tx1"/>
                          </a:solidFill>
                        </a:rPr>
                        <a:t> thereafter (CCPR)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±0.25% of the planned percent recycling agent content</a:t>
                      </a:r>
                    </a:p>
                  </a:txBody>
                  <a:tcPr/>
                </a:tc>
                <a:extLst>
                  <a:ext uri="{0D108BD9-81ED-4DB2-BD59-A6C34878D82A}">
                    <a16:rowId xmlns:a16="http://schemas.microsoft.com/office/drawing/2014/main" val="3225885555"/>
                  </a:ext>
                </a:extLst>
              </a:tr>
              <a:tr h="370840">
                <a:tc>
                  <a:txBody>
                    <a:bodyPr/>
                    <a:lstStyle/>
                    <a:p>
                      <a:pPr algn="ctr"/>
                      <a:r>
                        <a:rPr lang="en-US" dirty="0"/>
                        <a:t>Active Filler</a:t>
                      </a:r>
                    </a:p>
                  </a:txBody>
                  <a:tcPr/>
                </a:tc>
                <a:tc rowSpan="2">
                  <a:txBody>
                    <a:bodyPr/>
                    <a:lstStyle/>
                    <a:p>
                      <a:pPr algn="ctr"/>
                      <a:r>
                        <a:rPr lang="en-US" dirty="0"/>
                        <a:t>Agency Method</a:t>
                      </a: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rPr>
                        <a:t>Measure at the beginning of each load using tarp test and calculate the yield with each load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±0.1% of the planned percent active filler </a:t>
                      </a:r>
                    </a:p>
                  </a:txBody>
                  <a:tcPr/>
                </a:tc>
                <a:extLst>
                  <a:ext uri="{0D108BD9-81ED-4DB2-BD59-A6C34878D82A}">
                    <a16:rowId xmlns:a16="http://schemas.microsoft.com/office/drawing/2014/main" val="397663909"/>
                  </a:ext>
                </a:extLst>
              </a:tr>
              <a:tr h="370840">
                <a:tc>
                  <a:txBody>
                    <a:bodyPr/>
                    <a:lstStyle/>
                    <a:p>
                      <a:pPr algn="ctr"/>
                      <a:r>
                        <a:rPr lang="en-US" dirty="0"/>
                        <a:t>Corrective Aggregate</a:t>
                      </a:r>
                    </a:p>
                  </a:txBody>
                  <a:tcPr/>
                </a:tc>
                <a:tc vMerge="1">
                  <a:txBody>
                    <a:bodyPr/>
                    <a:lstStyle/>
                    <a:p>
                      <a:pPr algn="ctr"/>
                      <a:endParaRPr lang="en-US" dirty="0"/>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Within ±10% of the target corrective aggregate </a:t>
                      </a:r>
                    </a:p>
                  </a:txBody>
                  <a:tcPr/>
                </a:tc>
                <a:extLst>
                  <a:ext uri="{0D108BD9-81ED-4DB2-BD59-A6C34878D82A}">
                    <a16:rowId xmlns:a16="http://schemas.microsoft.com/office/drawing/2014/main" val="3271917130"/>
                  </a:ext>
                </a:extLst>
              </a:tr>
            </a:tbl>
          </a:graphicData>
        </a:graphic>
      </p:graphicFrame>
    </p:spTree>
    <p:extLst>
      <p:ext uri="{BB962C8B-B14F-4D97-AF65-F5344CB8AC3E}">
        <p14:creationId xmlns:p14="http://schemas.microsoft.com/office/powerpoint/2010/main" val="4021473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Contractor CCPR QC Testing (</a:t>
            </a:r>
            <a:r>
              <a:rPr lang="en-US" dirty="0" err="1"/>
              <a:t>Con’t</a:t>
            </a:r>
            <a:r>
              <a:rPr lang="en-US"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8476368"/>
              </p:ext>
            </p:extLst>
          </p:nvPr>
        </p:nvGraphicFramePr>
        <p:xfrm>
          <a:off x="838200" y="2352567"/>
          <a:ext cx="10515600" cy="2565400"/>
        </p:xfrm>
        <a:graphic>
          <a:graphicData uri="http://schemas.openxmlformats.org/drawingml/2006/table">
            <a:tbl>
              <a:tblPr firstRow="1" bandRow="1">
                <a:tableStyleId>{7DF18680-E054-41AD-8BC1-D1AEF772440D}</a:tableStyleId>
              </a:tblPr>
              <a:tblGrid>
                <a:gridCol w="1621536">
                  <a:extLst>
                    <a:ext uri="{9D8B030D-6E8A-4147-A177-3AD203B41FA5}">
                      <a16:colId xmlns:a16="http://schemas.microsoft.com/office/drawing/2014/main" val="2989837179"/>
                    </a:ext>
                  </a:extLst>
                </a:gridCol>
                <a:gridCol w="1892808">
                  <a:extLst>
                    <a:ext uri="{9D8B030D-6E8A-4147-A177-3AD203B41FA5}">
                      <a16:colId xmlns:a16="http://schemas.microsoft.com/office/drawing/2014/main" val="1625279126"/>
                    </a:ext>
                  </a:extLst>
                </a:gridCol>
                <a:gridCol w="4372356">
                  <a:extLst>
                    <a:ext uri="{9D8B030D-6E8A-4147-A177-3AD203B41FA5}">
                      <a16:colId xmlns:a16="http://schemas.microsoft.com/office/drawing/2014/main" val="2936874159"/>
                    </a:ext>
                  </a:extLst>
                </a:gridCol>
                <a:gridCol w="2628900">
                  <a:extLst>
                    <a:ext uri="{9D8B030D-6E8A-4147-A177-3AD203B41FA5}">
                      <a16:colId xmlns:a16="http://schemas.microsoft.com/office/drawing/2014/main" val="2080100234"/>
                    </a:ext>
                  </a:extLst>
                </a:gridCol>
              </a:tblGrid>
              <a:tr h="370840">
                <a:tc>
                  <a:txBody>
                    <a:bodyPr/>
                    <a:lstStyle/>
                    <a:p>
                      <a:r>
                        <a:rPr lang="en-US" dirty="0"/>
                        <a:t>Property</a:t>
                      </a:r>
                    </a:p>
                  </a:txBody>
                  <a:tcPr/>
                </a:tc>
                <a:tc>
                  <a:txBody>
                    <a:bodyPr/>
                    <a:lstStyle/>
                    <a:p>
                      <a:r>
                        <a:rPr lang="en-US" dirty="0"/>
                        <a:t>Method</a:t>
                      </a:r>
                    </a:p>
                  </a:txBody>
                  <a:tcPr/>
                </a:tc>
                <a:tc>
                  <a:txBody>
                    <a:bodyPr/>
                    <a:lstStyle/>
                    <a:p>
                      <a:r>
                        <a:rPr lang="en-US" dirty="0"/>
                        <a:t>Minimum Frequency</a:t>
                      </a:r>
                    </a:p>
                  </a:txBody>
                  <a:tcPr/>
                </a:tc>
                <a:tc>
                  <a:txBody>
                    <a:bodyPr/>
                    <a:lstStyle/>
                    <a:p>
                      <a:r>
                        <a:rPr lang="en-US" dirty="0"/>
                        <a:t>Criteria</a:t>
                      </a:r>
                    </a:p>
                  </a:txBody>
                  <a:tcPr/>
                </a:tc>
                <a:extLst>
                  <a:ext uri="{0D108BD9-81ED-4DB2-BD59-A6C34878D82A}">
                    <a16:rowId xmlns:a16="http://schemas.microsoft.com/office/drawing/2014/main" val="1980533266"/>
                  </a:ext>
                </a:extLst>
              </a:tr>
              <a:tr h="370840">
                <a:tc>
                  <a:txBody>
                    <a:bodyPr/>
                    <a:lstStyle/>
                    <a:p>
                      <a:pPr algn="ctr"/>
                      <a:r>
                        <a:rPr lang="en-US" dirty="0"/>
                        <a:t>Recycling Agent***</a:t>
                      </a:r>
                    </a:p>
                  </a:txBody>
                  <a:tcPr/>
                </a:tc>
                <a:tc>
                  <a:txBody>
                    <a:bodyPr/>
                    <a:lstStyle/>
                    <a:p>
                      <a:pPr algn="ctr"/>
                      <a:r>
                        <a:rPr lang="en-US" dirty="0"/>
                        <a:t>Read Meter</a:t>
                      </a:r>
                    </a:p>
                  </a:txBody>
                  <a:tcPr/>
                </a:tc>
                <a:tc rowSpan="3">
                  <a:txBody>
                    <a:bodyPr/>
                    <a:lstStyle/>
                    <a:p>
                      <a:pPr algn="ctr"/>
                      <a:r>
                        <a:rPr lang="en-US" dirty="0"/>
                        <a:t>At least once in the first 250 </a:t>
                      </a:r>
                      <a:r>
                        <a:rPr lang="en-US" dirty="0" err="1"/>
                        <a:t>ft</a:t>
                      </a:r>
                      <a:r>
                        <a:rPr lang="en-US" dirty="0"/>
                        <a:t> of each day and then twice per 1000 </a:t>
                      </a:r>
                      <a:r>
                        <a:rPr lang="en-US" dirty="0" err="1"/>
                        <a:t>ft</a:t>
                      </a:r>
                      <a:r>
                        <a:rPr lang="en-US" dirty="0"/>
                        <a:t> thereafter </a:t>
                      </a:r>
                      <a:r>
                        <a:rPr lang="en-US" dirty="0">
                          <a:solidFill>
                            <a:schemeClr val="tx1"/>
                          </a:solidFill>
                        </a:rPr>
                        <a:t>(once</a:t>
                      </a:r>
                      <a:r>
                        <a:rPr lang="en-US" baseline="0" dirty="0">
                          <a:solidFill>
                            <a:schemeClr val="tx1"/>
                          </a:solidFill>
                        </a:rPr>
                        <a:t> per 500 </a:t>
                      </a:r>
                      <a:r>
                        <a:rPr lang="en-US" baseline="0" dirty="0" err="1">
                          <a:solidFill>
                            <a:schemeClr val="tx1"/>
                          </a:solidFill>
                        </a:rPr>
                        <a:t>ft</a:t>
                      </a:r>
                      <a:r>
                        <a:rPr lang="en-US" baseline="0" dirty="0">
                          <a:solidFill>
                            <a:schemeClr val="tx1"/>
                          </a:solidFill>
                        </a:rPr>
                        <a:t> in CIR)</a:t>
                      </a:r>
                      <a:endParaRPr 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±0.25% of the planned percent recycling agent content</a:t>
                      </a:r>
                    </a:p>
                  </a:txBody>
                  <a:tcPr/>
                </a:tc>
                <a:extLst>
                  <a:ext uri="{0D108BD9-81ED-4DB2-BD59-A6C34878D82A}">
                    <a16:rowId xmlns:a16="http://schemas.microsoft.com/office/drawing/2014/main" val="3225885555"/>
                  </a:ext>
                </a:extLst>
              </a:tr>
              <a:tr h="370840">
                <a:tc>
                  <a:txBody>
                    <a:bodyPr/>
                    <a:lstStyle/>
                    <a:p>
                      <a:pPr algn="ctr"/>
                      <a:r>
                        <a:rPr lang="en-US" dirty="0"/>
                        <a:t>Active Filler***</a:t>
                      </a:r>
                    </a:p>
                  </a:txBody>
                  <a:tcPr/>
                </a:tc>
                <a:tc rowSpan="2">
                  <a:txBody>
                    <a:bodyPr/>
                    <a:lstStyle/>
                    <a:p>
                      <a:pPr algn="ctr"/>
                      <a:r>
                        <a:rPr lang="en-US" dirty="0"/>
                        <a:t>Agency Method</a:t>
                      </a:r>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±0.1% of the planned percent active filler </a:t>
                      </a:r>
                    </a:p>
                  </a:txBody>
                  <a:tcPr/>
                </a:tc>
                <a:extLst>
                  <a:ext uri="{0D108BD9-81ED-4DB2-BD59-A6C34878D82A}">
                    <a16:rowId xmlns:a16="http://schemas.microsoft.com/office/drawing/2014/main" val="397663909"/>
                  </a:ext>
                </a:extLst>
              </a:tr>
              <a:tr h="370840">
                <a:tc>
                  <a:txBody>
                    <a:bodyPr/>
                    <a:lstStyle/>
                    <a:p>
                      <a:pPr algn="ctr"/>
                      <a:r>
                        <a:rPr lang="en-US" dirty="0"/>
                        <a:t>Corrective Aggregate***</a:t>
                      </a:r>
                    </a:p>
                  </a:txBody>
                  <a:tcPr/>
                </a:tc>
                <a:tc vMerge="1">
                  <a:txBody>
                    <a:bodyPr/>
                    <a:lstStyle/>
                    <a:p>
                      <a:pPr algn="ctr"/>
                      <a:endParaRPr lang="en-US" dirty="0"/>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Within ±10% of the target corrective aggregate </a:t>
                      </a:r>
                    </a:p>
                  </a:txBody>
                  <a:tcPr/>
                </a:tc>
                <a:extLst>
                  <a:ext uri="{0D108BD9-81ED-4DB2-BD59-A6C34878D82A}">
                    <a16:rowId xmlns:a16="http://schemas.microsoft.com/office/drawing/2014/main" val="3271917130"/>
                  </a:ext>
                </a:extLst>
              </a:tr>
            </a:tbl>
          </a:graphicData>
        </a:graphic>
      </p:graphicFrame>
      <p:sp>
        <p:nvSpPr>
          <p:cNvPr id="5" name="TextBox 4"/>
          <p:cNvSpPr txBox="1"/>
          <p:nvPr/>
        </p:nvSpPr>
        <p:spPr>
          <a:xfrm>
            <a:off x="838200" y="4917967"/>
            <a:ext cx="10320528" cy="369332"/>
          </a:xfrm>
          <a:prstGeom prst="rect">
            <a:avLst/>
          </a:prstGeom>
          <a:noFill/>
        </p:spPr>
        <p:txBody>
          <a:bodyPr wrap="square" rtlCol="0">
            <a:spAutoFit/>
          </a:bodyPr>
          <a:lstStyle/>
          <a:p>
            <a:r>
              <a:rPr lang="en-US" dirty="0">
                <a:solidFill>
                  <a:schemeClr val="tx1">
                    <a:lumMod val="50000"/>
                    <a:lumOff val="50000"/>
                  </a:schemeClr>
                </a:solidFill>
              </a:rPr>
              <a:t>*** For CCPR mixes, frequency may be based on tonnage like asphalt mixes </a:t>
            </a:r>
          </a:p>
        </p:txBody>
      </p:sp>
    </p:spTree>
    <p:extLst>
      <p:ext uri="{BB962C8B-B14F-4D97-AF65-F5344CB8AC3E}">
        <p14:creationId xmlns:p14="http://schemas.microsoft.com/office/powerpoint/2010/main" val="4263077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5.1 Acceptance Test Criteria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8034158"/>
              </p:ext>
            </p:extLst>
          </p:nvPr>
        </p:nvGraphicFramePr>
        <p:xfrm>
          <a:off x="838200" y="1825625"/>
          <a:ext cx="10515600" cy="3571240"/>
        </p:xfrm>
        <a:graphic>
          <a:graphicData uri="http://schemas.openxmlformats.org/drawingml/2006/table">
            <a:tbl>
              <a:tblPr firstRow="1" bandRow="1">
                <a:tableStyleId>{7DF18680-E054-41AD-8BC1-D1AEF772440D}</a:tableStyleId>
              </a:tblPr>
              <a:tblGrid>
                <a:gridCol w="1621536">
                  <a:extLst>
                    <a:ext uri="{9D8B030D-6E8A-4147-A177-3AD203B41FA5}">
                      <a16:colId xmlns:a16="http://schemas.microsoft.com/office/drawing/2014/main" val="2989837179"/>
                    </a:ext>
                  </a:extLst>
                </a:gridCol>
                <a:gridCol w="1892808">
                  <a:extLst>
                    <a:ext uri="{9D8B030D-6E8A-4147-A177-3AD203B41FA5}">
                      <a16:colId xmlns:a16="http://schemas.microsoft.com/office/drawing/2014/main" val="1625279126"/>
                    </a:ext>
                  </a:extLst>
                </a:gridCol>
                <a:gridCol w="4372356">
                  <a:extLst>
                    <a:ext uri="{9D8B030D-6E8A-4147-A177-3AD203B41FA5}">
                      <a16:colId xmlns:a16="http://schemas.microsoft.com/office/drawing/2014/main" val="2936874159"/>
                    </a:ext>
                  </a:extLst>
                </a:gridCol>
                <a:gridCol w="2628900">
                  <a:extLst>
                    <a:ext uri="{9D8B030D-6E8A-4147-A177-3AD203B41FA5}">
                      <a16:colId xmlns:a16="http://schemas.microsoft.com/office/drawing/2014/main" val="2080100234"/>
                    </a:ext>
                  </a:extLst>
                </a:gridCol>
              </a:tblGrid>
              <a:tr h="370840">
                <a:tc>
                  <a:txBody>
                    <a:bodyPr/>
                    <a:lstStyle/>
                    <a:p>
                      <a:r>
                        <a:rPr lang="en-US" dirty="0"/>
                        <a:t>Property</a:t>
                      </a:r>
                    </a:p>
                  </a:txBody>
                  <a:tcPr/>
                </a:tc>
                <a:tc>
                  <a:txBody>
                    <a:bodyPr/>
                    <a:lstStyle/>
                    <a:p>
                      <a:r>
                        <a:rPr lang="en-US" dirty="0"/>
                        <a:t>Method</a:t>
                      </a:r>
                    </a:p>
                  </a:txBody>
                  <a:tcPr/>
                </a:tc>
                <a:tc>
                  <a:txBody>
                    <a:bodyPr/>
                    <a:lstStyle/>
                    <a:p>
                      <a:r>
                        <a:rPr lang="en-US" dirty="0"/>
                        <a:t>Minimum Frequency</a:t>
                      </a:r>
                    </a:p>
                  </a:txBody>
                  <a:tcPr/>
                </a:tc>
                <a:tc>
                  <a:txBody>
                    <a:bodyPr/>
                    <a:lstStyle/>
                    <a:p>
                      <a:r>
                        <a:rPr lang="en-US" dirty="0"/>
                        <a:t>Criteria</a:t>
                      </a:r>
                    </a:p>
                  </a:txBody>
                  <a:tcPr/>
                </a:tc>
                <a:extLst>
                  <a:ext uri="{0D108BD9-81ED-4DB2-BD59-A6C34878D82A}">
                    <a16:rowId xmlns:a16="http://schemas.microsoft.com/office/drawing/2014/main" val="1980533266"/>
                  </a:ext>
                </a:extLst>
              </a:tr>
              <a:tr h="370840">
                <a:tc>
                  <a:txBody>
                    <a:bodyPr/>
                    <a:lstStyle/>
                    <a:p>
                      <a:pPr algn="ctr"/>
                      <a:r>
                        <a:rPr lang="en-US" dirty="0"/>
                        <a:t>Density</a:t>
                      </a:r>
                    </a:p>
                  </a:txBody>
                  <a:tcPr/>
                </a:tc>
                <a:tc>
                  <a:txBody>
                    <a:bodyPr/>
                    <a:lstStyle/>
                    <a:p>
                      <a:pPr algn="ctr"/>
                      <a:r>
                        <a:rPr lang="en-US" dirty="0"/>
                        <a:t>AASHTO T 310</a:t>
                      </a:r>
                    </a:p>
                    <a:p>
                      <a:pPr algn="ctr"/>
                      <a:r>
                        <a:rPr lang="en-US" dirty="0"/>
                        <a:t>AASHTO T 355</a:t>
                      </a:r>
                    </a:p>
                  </a:txBody>
                  <a:tcPr/>
                </a:tc>
                <a:tc>
                  <a:txBody>
                    <a:bodyPr/>
                    <a:lstStyle/>
                    <a:p>
                      <a:pPr algn="ctr"/>
                      <a:r>
                        <a:rPr lang="en-US" dirty="0"/>
                        <a:t>Once per 1000 </a:t>
                      </a:r>
                      <a:r>
                        <a:rPr lang="en-US" dirty="0" err="1"/>
                        <a:t>ft</a:t>
                      </a:r>
                      <a:endParaRPr lang="en-US" dirty="0"/>
                    </a:p>
                  </a:txBody>
                  <a:tcPr/>
                </a:tc>
                <a:tc>
                  <a:txBody>
                    <a:bodyPr/>
                    <a:lstStyle/>
                    <a:p>
                      <a:pPr algn="ctr"/>
                      <a:r>
                        <a:rPr lang="en-US" dirty="0"/>
                        <a:t>97-103% of target</a:t>
                      </a:r>
                      <a:r>
                        <a:rPr lang="en-US" baseline="0" dirty="0"/>
                        <a:t> density</a:t>
                      </a:r>
                      <a:endParaRPr lang="en-US" dirty="0"/>
                    </a:p>
                  </a:txBody>
                  <a:tcPr/>
                </a:tc>
                <a:extLst>
                  <a:ext uri="{0D108BD9-81ED-4DB2-BD59-A6C34878D82A}">
                    <a16:rowId xmlns:a16="http://schemas.microsoft.com/office/drawing/2014/main" val="3225885555"/>
                  </a:ext>
                </a:extLst>
              </a:tr>
              <a:tr h="370840">
                <a:tc>
                  <a:txBody>
                    <a:bodyPr/>
                    <a:lstStyle/>
                    <a:p>
                      <a:pPr algn="ctr"/>
                      <a:r>
                        <a:rPr lang="en-US" dirty="0"/>
                        <a:t>Gradation*</a:t>
                      </a:r>
                    </a:p>
                  </a:txBody>
                  <a:tcPr/>
                </a:tc>
                <a:tc>
                  <a:txBody>
                    <a:bodyPr/>
                    <a:lstStyle/>
                    <a:p>
                      <a:pPr algn="ctr"/>
                      <a:r>
                        <a:rPr lang="en-US" dirty="0"/>
                        <a:t>AASHTO T 27</a:t>
                      </a:r>
                    </a:p>
                  </a:txBody>
                  <a:tcPr/>
                </a:tc>
                <a:tc>
                  <a:txBody>
                    <a:bodyPr/>
                    <a:lstStyle/>
                    <a:p>
                      <a:pPr algn="ctr"/>
                      <a:r>
                        <a:rPr lang="en-US" dirty="0"/>
                        <a:t>At least once in the first 250 </a:t>
                      </a:r>
                      <a:r>
                        <a:rPr lang="en-US" dirty="0" err="1"/>
                        <a:t>ft</a:t>
                      </a:r>
                      <a:r>
                        <a:rPr lang="en-US" dirty="0"/>
                        <a:t> of each day and then once per 2500 </a:t>
                      </a:r>
                      <a:r>
                        <a:rPr lang="en-US" dirty="0" err="1"/>
                        <a:t>ft</a:t>
                      </a:r>
                      <a:r>
                        <a:rPr lang="en-US" dirty="0"/>
                        <a:t> thereafter</a:t>
                      </a:r>
                    </a:p>
                  </a:txBody>
                  <a:tcPr/>
                </a:tc>
                <a:tc>
                  <a:txBody>
                    <a:bodyPr/>
                    <a:lstStyle/>
                    <a:p>
                      <a:pPr algn="ctr"/>
                      <a:r>
                        <a:rPr lang="en-US" dirty="0"/>
                        <a:t>100% passing max particle size</a:t>
                      </a:r>
                    </a:p>
                  </a:txBody>
                  <a:tcPr/>
                </a:tc>
                <a:extLst>
                  <a:ext uri="{0D108BD9-81ED-4DB2-BD59-A6C34878D82A}">
                    <a16:rowId xmlns:a16="http://schemas.microsoft.com/office/drawing/2014/main" val="25635096"/>
                  </a:ext>
                </a:extLst>
              </a:tr>
              <a:tr h="370840">
                <a:tc>
                  <a:txBody>
                    <a:bodyPr/>
                    <a:lstStyle/>
                    <a:p>
                      <a:pPr algn="ctr"/>
                      <a:r>
                        <a:rPr lang="en-US" dirty="0"/>
                        <a:t>Cut Depth**</a:t>
                      </a:r>
                    </a:p>
                    <a:p>
                      <a:pPr algn="ctr"/>
                      <a:r>
                        <a:rPr lang="en-US" dirty="0"/>
                        <a:t>(CIR only)</a:t>
                      </a:r>
                    </a:p>
                  </a:txBody>
                  <a:tcPr/>
                </a:tc>
                <a:tc rowSpan="3">
                  <a:txBody>
                    <a:bodyPr/>
                    <a:lstStyle/>
                    <a:p>
                      <a:pPr algn="ctr"/>
                      <a:r>
                        <a:rPr lang="en-US" dirty="0"/>
                        <a:t>Agency Method</a:t>
                      </a:r>
                    </a:p>
                  </a:txBody>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least once in the first 250 </a:t>
                      </a:r>
                      <a:r>
                        <a:rPr lang="en-US" dirty="0" err="1"/>
                        <a:t>ft</a:t>
                      </a:r>
                      <a:r>
                        <a:rPr lang="en-US" dirty="0"/>
                        <a:t> of each day and then once per 500 </a:t>
                      </a:r>
                      <a:r>
                        <a:rPr lang="en-US" dirty="0" err="1"/>
                        <a:t>ft</a:t>
                      </a:r>
                      <a:r>
                        <a:rPr lang="en-US" dirty="0"/>
                        <a:t> thereafter</a:t>
                      </a:r>
                    </a:p>
                  </a:txBody>
                  <a:tcPr/>
                </a:tc>
                <a:tc>
                  <a:txBody>
                    <a:bodyPr/>
                    <a:lstStyle/>
                    <a:p>
                      <a:pPr algn="ctr"/>
                      <a:r>
                        <a:rPr lang="en-US" dirty="0"/>
                        <a:t>±0.25 inch of planned depth</a:t>
                      </a:r>
                    </a:p>
                  </a:txBody>
                  <a:tcPr/>
                </a:tc>
                <a:extLst>
                  <a:ext uri="{0D108BD9-81ED-4DB2-BD59-A6C34878D82A}">
                    <a16:rowId xmlns:a16="http://schemas.microsoft.com/office/drawing/2014/main" val="910544390"/>
                  </a:ext>
                </a:extLst>
              </a:tr>
              <a:tr h="370840">
                <a:tc>
                  <a:txBody>
                    <a:bodyPr/>
                    <a:lstStyle/>
                    <a:p>
                      <a:pPr algn="ctr"/>
                      <a:r>
                        <a:rPr lang="en-US" dirty="0"/>
                        <a:t>Cross Slope**</a:t>
                      </a:r>
                    </a:p>
                  </a:txBody>
                  <a:tcPr/>
                </a:tc>
                <a:tc vMerge="1">
                  <a:txBody>
                    <a:bodyPr/>
                    <a:lstStyle/>
                    <a:p>
                      <a:endParaRPr lang="en-US" dirty="0"/>
                    </a:p>
                  </a:txBody>
                  <a:tcPr/>
                </a:tc>
                <a:tc vMerge="1">
                  <a:txBody>
                    <a:bodyPr/>
                    <a:lstStyle/>
                    <a:p>
                      <a:endParaRPr lang="en-US" dirty="0"/>
                    </a:p>
                  </a:txBody>
                  <a:tcPr/>
                </a:tc>
                <a:tc>
                  <a:txBody>
                    <a:bodyPr/>
                    <a:lstStyle/>
                    <a:p>
                      <a:pPr algn="ctr"/>
                      <a:r>
                        <a:rPr lang="en-US" dirty="0"/>
                        <a:t>±0.1% of the planned percent cross slope </a:t>
                      </a:r>
                    </a:p>
                  </a:txBody>
                  <a:tcPr/>
                </a:tc>
                <a:extLst>
                  <a:ext uri="{0D108BD9-81ED-4DB2-BD59-A6C34878D82A}">
                    <a16:rowId xmlns:a16="http://schemas.microsoft.com/office/drawing/2014/main" val="3251758202"/>
                  </a:ext>
                </a:extLst>
              </a:tr>
              <a:tr h="370840">
                <a:tc>
                  <a:txBody>
                    <a:bodyPr/>
                    <a:lstStyle/>
                    <a:p>
                      <a:pPr algn="ctr"/>
                      <a:r>
                        <a:rPr lang="en-US" dirty="0"/>
                        <a:t>Surface Tolerance</a:t>
                      </a:r>
                    </a:p>
                  </a:txBody>
                  <a:tcPr/>
                </a:tc>
                <a:tc vMerge="1">
                  <a:txBody>
                    <a:bodyPr/>
                    <a:lstStyle/>
                    <a:p>
                      <a:endParaRPr lang="en-US" dirty="0"/>
                    </a:p>
                  </a:txBody>
                  <a:tcPr/>
                </a:tc>
                <a:tc vMerge="1">
                  <a:txBody>
                    <a:bodyPr/>
                    <a:lstStyle/>
                    <a:p>
                      <a:endParaRPr lang="en-US" dirty="0"/>
                    </a:p>
                  </a:txBody>
                  <a:tcPr/>
                </a:tc>
                <a:tc>
                  <a:txBody>
                    <a:bodyPr/>
                    <a:lstStyle/>
                    <a:p>
                      <a:pPr algn="ctr"/>
                      <a:r>
                        <a:rPr lang="en-US" dirty="0"/>
                        <a:t>Less than 3/8 inch using a 10-ft straight edge</a:t>
                      </a:r>
                    </a:p>
                  </a:txBody>
                  <a:tcPr/>
                </a:tc>
                <a:extLst>
                  <a:ext uri="{0D108BD9-81ED-4DB2-BD59-A6C34878D82A}">
                    <a16:rowId xmlns:a16="http://schemas.microsoft.com/office/drawing/2014/main" val="3886757343"/>
                  </a:ext>
                </a:extLst>
              </a:tr>
            </a:tbl>
          </a:graphicData>
        </a:graphic>
      </p:graphicFrame>
      <p:sp>
        <p:nvSpPr>
          <p:cNvPr id="5" name="TextBox 4"/>
          <p:cNvSpPr txBox="1"/>
          <p:nvPr/>
        </p:nvSpPr>
        <p:spPr>
          <a:xfrm>
            <a:off x="776714" y="5396865"/>
            <a:ext cx="10320528" cy="1200329"/>
          </a:xfrm>
          <a:prstGeom prst="rect">
            <a:avLst/>
          </a:prstGeom>
          <a:noFill/>
        </p:spPr>
        <p:txBody>
          <a:bodyPr wrap="square" rtlCol="0">
            <a:spAutoFit/>
          </a:bodyPr>
          <a:lstStyle/>
          <a:p>
            <a:r>
              <a:rPr lang="en-US" dirty="0">
                <a:solidFill>
                  <a:schemeClr val="tx1">
                    <a:lumMod val="50000"/>
                    <a:lumOff val="50000"/>
                  </a:schemeClr>
                </a:solidFill>
              </a:rPr>
              <a:t>*Measure gradation of the CIR or CCPR materials on unburned materials (i.e., do not use the ignition furnace), and due to frequency of testing may or may not include recycling agent</a:t>
            </a:r>
          </a:p>
          <a:p>
            <a:r>
              <a:rPr lang="en-US" dirty="0">
                <a:solidFill>
                  <a:schemeClr val="tx1">
                    <a:lumMod val="50000"/>
                    <a:lumOff val="50000"/>
                  </a:schemeClr>
                </a:solidFill>
              </a:rPr>
              <a:t>** If the cross slope adjustment is grater than 0.25% on a particular sublot, use either depth or cross slope as an acceptance parameter for that </a:t>
            </a:r>
            <a:r>
              <a:rPr lang="en-US" dirty="0" err="1">
                <a:solidFill>
                  <a:schemeClr val="tx1">
                    <a:lumMod val="50000"/>
                    <a:lumOff val="50000"/>
                  </a:schemeClr>
                </a:solidFill>
              </a:rPr>
              <a:t>sublot</a:t>
            </a:r>
            <a:r>
              <a:rPr lang="en-US" dirty="0">
                <a:solidFill>
                  <a:schemeClr val="tx1">
                    <a:lumMod val="50000"/>
                    <a:lumOff val="50000"/>
                  </a:schemeClr>
                </a:solidFill>
              </a:rPr>
              <a:t> only</a:t>
            </a:r>
          </a:p>
        </p:txBody>
      </p:sp>
    </p:spTree>
    <p:extLst>
      <p:ext uri="{BB962C8B-B14F-4D97-AF65-F5344CB8AC3E}">
        <p14:creationId xmlns:p14="http://schemas.microsoft.com/office/powerpoint/2010/main" val="3155168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5.1 CIR Acceptance Test Criteria (</a:t>
            </a:r>
            <a:r>
              <a:rPr lang="en-US" dirty="0" err="1"/>
              <a:t>Con’t</a:t>
            </a:r>
            <a:r>
              <a:rPr lang="en-US"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02692853"/>
              </p:ext>
            </p:extLst>
          </p:nvPr>
        </p:nvGraphicFramePr>
        <p:xfrm>
          <a:off x="838200" y="2321571"/>
          <a:ext cx="10515600" cy="2565400"/>
        </p:xfrm>
        <a:graphic>
          <a:graphicData uri="http://schemas.openxmlformats.org/drawingml/2006/table">
            <a:tbl>
              <a:tblPr firstRow="1" bandRow="1">
                <a:tableStyleId>{7DF18680-E054-41AD-8BC1-D1AEF772440D}</a:tableStyleId>
              </a:tblPr>
              <a:tblGrid>
                <a:gridCol w="1621536">
                  <a:extLst>
                    <a:ext uri="{9D8B030D-6E8A-4147-A177-3AD203B41FA5}">
                      <a16:colId xmlns:a16="http://schemas.microsoft.com/office/drawing/2014/main" val="2989837179"/>
                    </a:ext>
                  </a:extLst>
                </a:gridCol>
                <a:gridCol w="1892808">
                  <a:extLst>
                    <a:ext uri="{9D8B030D-6E8A-4147-A177-3AD203B41FA5}">
                      <a16:colId xmlns:a16="http://schemas.microsoft.com/office/drawing/2014/main" val="1625279126"/>
                    </a:ext>
                  </a:extLst>
                </a:gridCol>
                <a:gridCol w="4372356">
                  <a:extLst>
                    <a:ext uri="{9D8B030D-6E8A-4147-A177-3AD203B41FA5}">
                      <a16:colId xmlns:a16="http://schemas.microsoft.com/office/drawing/2014/main" val="2936874159"/>
                    </a:ext>
                  </a:extLst>
                </a:gridCol>
                <a:gridCol w="2628900">
                  <a:extLst>
                    <a:ext uri="{9D8B030D-6E8A-4147-A177-3AD203B41FA5}">
                      <a16:colId xmlns:a16="http://schemas.microsoft.com/office/drawing/2014/main" val="2080100234"/>
                    </a:ext>
                  </a:extLst>
                </a:gridCol>
              </a:tblGrid>
              <a:tr h="370840">
                <a:tc>
                  <a:txBody>
                    <a:bodyPr/>
                    <a:lstStyle/>
                    <a:p>
                      <a:r>
                        <a:rPr lang="en-US" dirty="0"/>
                        <a:t>Property</a:t>
                      </a:r>
                    </a:p>
                  </a:txBody>
                  <a:tcPr/>
                </a:tc>
                <a:tc>
                  <a:txBody>
                    <a:bodyPr/>
                    <a:lstStyle/>
                    <a:p>
                      <a:r>
                        <a:rPr lang="en-US" dirty="0"/>
                        <a:t>Method</a:t>
                      </a:r>
                    </a:p>
                  </a:txBody>
                  <a:tcPr/>
                </a:tc>
                <a:tc>
                  <a:txBody>
                    <a:bodyPr/>
                    <a:lstStyle/>
                    <a:p>
                      <a:r>
                        <a:rPr lang="en-US" dirty="0"/>
                        <a:t>Minimum Frequency</a:t>
                      </a:r>
                    </a:p>
                  </a:txBody>
                  <a:tcPr/>
                </a:tc>
                <a:tc>
                  <a:txBody>
                    <a:bodyPr/>
                    <a:lstStyle/>
                    <a:p>
                      <a:r>
                        <a:rPr lang="en-US" dirty="0"/>
                        <a:t>Criteria</a:t>
                      </a:r>
                    </a:p>
                  </a:txBody>
                  <a:tcPr/>
                </a:tc>
                <a:extLst>
                  <a:ext uri="{0D108BD9-81ED-4DB2-BD59-A6C34878D82A}">
                    <a16:rowId xmlns:a16="http://schemas.microsoft.com/office/drawing/2014/main" val="1980533266"/>
                  </a:ext>
                </a:extLst>
              </a:tr>
              <a:tr h="370840">
                <a:tc>
                  <a:txBody>
                    <a:bodyPr/>
                    <a:lstStyle/>
                    <a:p>
                      <a:pPr algn="ctr"/>
                      <a:r>
                        <a:rPr lang="en-US" dirty="0"/>
                        <a:t>Recycling Agent</a:t>
                      </a:r>
                    </a:p>
                  </a:txBody>
                  <a:tcPr/>
                </a:tc>
                <a:tc>
                  <a:txBody>
                    <a:bodyPr/>
                    <a:lstStyle/>
                    <a:p>
                      <a:pPr algn="ctr"/>
                      <a:r>
                        <a:rPr lang="en-US" dirty="0"/>
                        <a:t>Read Meter</a:t>
                      </a:r>
                    </a:p>
                  </a:txBody>
                  <a:tcPr/>
                </a:tc>
                <a:tc>
                  <a:txBody>
                    <a:bodyPr/>
                    <a:lstStyle/>
                    <a:p>
                      <a:pPr algn="ctr"/>
                      <a:r>
                        <a:rPr lang="en-US" dirty="0"/>
                        <a:t>At least once in the first 250 </a:t>
                      </a:r>
                      <a:r>
                        <a:rPr lang="en-US" dirty="0" err="1"/>
                        <a:t>ft</a:t>
                      </a:r>
                      <a:r>
                        <a:rPr lang="en-US" dirty="0"/>
                        <a:t> of each day and then once per 1000 </a:t>
                      </a:r>
                      <a:r>
                        <a:rPr lang="en-US" dirty="0" err="1"/>
                        <a:t>ft</a:t>
                      </a:r>
                      <a:r>
                        <a:rPr lang="en-US" dirty="0"/>
                        <a:t> thereafter </a:t>
                      </a:r>
                      <a:endParaRPr lang="en-US" dirty="0">
                        <a:solidFill>
                          <a:srgbClr val="FF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±0.25% of the planned percent recycling agent content</a:t>
                      </a:r>
                    </a:p>
                  </a:txBody>
                  <a:tcPr/>
                </a:tc>
                <a:extLst>
                  <a:ext uri="{0D108BD9-81ED-4DB2-BD59-A6C34878D82A}">
                    <a16:rowId xmlns:a16="http://schemas.microsoft.com/office/drawing/2014/main" val="3225885555"/>
                  </a:ext>
                </a:extLst>
              </a:tr>
              <a:tr h="370840">
                <a:tc>
                  <a:txBody>
                    <a:bodyPr/>
                    <a:lstStyle/>
                    <a:p>
                      <a:pPr algn="ctr"/>
                      <a:r>
                        <a:rPr lang="en-US" dirty="0"/>
                        <a:t>Active Filler</a:t>
                      </a:r>
                    </a:p>
                  </a:txBody>
                  <a:tcPr/>
                </a:tc>
                <a:tc rowSpan="2">
                  <a:txBody>
                    <a:bodyPr/>
                    <a:lstStyle/>
                    <a:p>
                      <a:pPr algn="ctr"/>
                      <a:r>
                        <a:rPr lang="en-US" dirty="0"/>
                        <a:t>Agency Method</a:t>
                      </a: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rPr>
                        <a:t>Measure at the beginning of each load using tarp test and calculate the yield with each load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±0.1% of the planned percent active filler </a:t>
                      </a:r>
                    </a:p>
                  </a:txBody>
                  <a:tcPr/>
                </a:tc>
                <a:extLst>
                  <a:ext uri="{0D108BD9-81ED-4DB2-BD59-A6C34878D82A}">
                    <a16:rowId xmlns:a16="http://schemas.microsoft.com/office/drawing/2014/main" val="397663909"/>
                  </a:ext>
                </a:extLst>
              </a:tr>
              <a:tr h="370840">
                <a:tc>
                  <a:txBody>
                    <a:bodyPr/>
                    <a:lstStyle/>
                    <a:p>
                      <a:pPr algn="ctr"/>
                      <a:r>
                        <a:rPr lang="en-US" dirty="0"/>
                        <a:t>Corrective Aggregate</a:t>
                      </a:r>
                    </a:p>
                  </a:txBody>
                  <a:tcPr/>
                </a:tc>
                <a:tc vMerge="1">
                  <a:txBody>
                    <a:bodyPr/>
                    <a:lstStyle/>
                    <a:p>
                      <a:pPr algn="ctr"/>
                      <a:endParaRPr lang="en-US" dirty="0"/>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Within ±10% of the target corrective aggregate </a:t>
                      </a:r>
                    </a:p>
                  </a:txBody>
                  <a:tcPr/>
                </a:tc>
                <a:extLst>
                  <a:ext uri="{0D108BD9-81ED-4DB2-BD59-A6C34878D82A}">
                    <a16:rowId xmlns:a16="http://schemas.microsoft.com/office/drawing/2014/main" val="3271917130"/>
                  </a:ext>
                </a:extLst>
              </a:tr>
            </a:tbl>
          </a:graphicData>
        </a:graphic>
      </p:graphicFrame>
    </p:spTree>
    <p:extLst>
      <p:ext uri="{BB962C8B-B14F-4D97-AF65-F5344CB8AC3E}">
        <p14:creationId xmlns:p14="http://schemas.microsoft.com/office/powerpoint/2010/main" val="2754473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5.1 CCPR Acceptance Test Criteria (</a:t>
            </a:r>
            <a:r>
              <a:rPr lang="en-US" dirty="0" err="1"/>
              <a:t>Con’t</a:t>
            </a:r>
            <a:r>
              <a:rPr lang="en-US"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84674599"/>
              </p:ext>
            </p:extLst>
          </p:nvPr>
        </p:nvGraphicFramePr>
        <p:xfrm>
          <a:off x="838200" y="2368066"/>
          <a:ext cx="10515600" cy="2565400"/>
        </p:xfrm>
        <a:graphic>
          <a:graphicData uri="http://schemas.openxmlformats.org/drawingml/2006/table">
            <a:tbl>
              <a:tblPr firstRow="1" bandRow="1">
                <a:tableStyleId>{7DF18680-E054-41AD-8BC1-D1AEF772440D}</a:tableStyleId>
              </a:tblPr>
              <a:tblGrid>
                <a:gridCol w="1621536">
                  <a:extLst>
                    <a:ext uri="{9D8B030D-6E8A-4147-A177-3AD203B41FA5}">
                      <a16:colId xmlns:a16="http://schemas.microsoft.com/office/drawing/2014/main" val="2989837179"/>
                    </a:ext>
                  </a:extLst>
                </a:gridCol>
                <a:gridCol w="1892808">
                  <a:extLst>
                    <a:ext uri="{9D8B030D-6E8A-4147-A177-3AD203B41FA5}">
                      <a16:colId xmlns:a16="http://schemas.microsoft.com/office/drawing/2014/main" val="1625279126"/>
                    </a:ext>
                  </a:extLst>
                </a:gridCol>
                <a:gridCol w="4372356">
                  <a:extLst>
                    <a:ext uri="{9D8B030D-6E8A-4147-A177-3AD203B41FA5}">
                      <a16:colId xmlns:a16="http://schemas.microsoft.com/office/drawing/2014/main" val="2936874159"/>
                    </a:ext>
                  </a:extLst>
                </a:gridCol>
                <a:gridCol w="2628900">
                  <a:extLst>
                    <a:ext uri="{9D8B030D-6E8A-4147-A177-3AD203B41FA5}">
                      <a16:colId xmlns:a16="http://schemas.microsoft.com/office/drawing/2014/main" val="2080100234"/>
                    </a:ext>
                  </a:extLst>
                </a:gridCol>
              </a:tblGrid>
              <a:tr h="370840">
                <a:tc>
                  <a:txBody>
                    <a:bodyPr/>
                    <a:lstStyle/>
                    <a:p>
                      <a:r>
                        <a:rPr lang="en-US" dirty="0"/>
                        <a:t>Property</a:t>
                      </a:r>
                    </a:p>
                  </a:txBody>
                  <a:tcPr/>
                </a:tc>
                <a:tc>
                  <a:txBody>
                    <a:bodyPr/>
                    <a:lstStyle/>
                    <a:p>
                      <a:r>
                        <a:rPr lang="en-US" dirty="0"/>
                        <a:t>Method</a:t>
                      </a:r>
                    </a:p>
                  </a:txBody>
                  <a:tcPr/>
                </a:tc>
                <a:tc>
                  <a:txBody>
                    <a:bodyPr/>
                    <a:lstStyle/>
                    <a:p>
                      <a:r>
                        <a:rPr lang="en-US" dirty="0"/>
                        <a:t>Minimum Frequency</a:t>
                      </a:r>
                    </a:p>
                  </a:txBody>
                  <a:tcPr/>
                </a:tc>
                <a:tc>
                  <a:txBody>
                    <a:bodyPr/>
                    <a:lstStyle/>
                    <a:p>
                      <a:r>
                        <a:rPr lang="en-US" dirty="0"/>
                        <a:t>Criteria</a:t>
                      </a:r>
                    </a:p>
                  </a:txBody>
                  <a:tcPr/>
                </a:tc>
                <a:extLst>
                  <a:ext uri="{0D108BD9-81ED-4DB2-BD59-A6C34878D82A}">
                    <a16:rowId xmlns:a16="http://schemas.microsoft.com/office/drawing/2014/main" val="1980533266"/>
                  </a:ext>
                </a:extLst>
              </a:tr>
              <a:tr h="370840">
                <a:tc>
                  <a:txBody>
                    <a:bodyPr/>
                    <a:lstStyle/>
                    <a:p>
                      <a:pPr algn="ctr"/>
                      <a:r>
                        <a:rPr lang="en-US" dirty="0"/>
                        <a:t>Recycling Agent***</a:t>
                      </a:r>
                    </a:p>
                  </a:txBody>
                  <a:tcPr/>
                </a:tc>
                <a:tc>
                  <a:txBody>
                    <a:bodyPr/>
                    <a:lstStyle/>
                    <a:p>
                      <a:pPr algn="ctr"/>
                      <a:r>
                        <a:rPr lang="en-US" dirty="0"/>
                        <a:t>Read Meter</a:t>
                      </a:r>
                    </a:p>
                  </a:txBody>
                  <a:tcPr/>
                </a:tc>
                <a:tc rowSpan="3">
                  <a:txBody>
                    <a:bodyPr/>
                    <a:lstStyle/>
                    <a:p>
                      <a:pPr algn="ctr"/>
                      <a:r>
                        <a:rPr lang="en-US" dirty="0"/>
                        <a:t>At least once in the first 250 </a:t>
                      </a:r>
                      <a:r>
                        <a:rPr lang="en-US" dirty="0" err="1"/>
                        <a:t>ft</a:t>
                      </a:r>
                      <a:r>
                        <a:rPr lang="en-US" dirty="0"/>
                        <a:t> of each day and then once per 1000 </a:t>
                      </a:r>
                      <a:r>
                        <a:rPr lang="en-US" dirty="0" err="1"/>
                        <a:t>ft</a:t>
                      </a:r>
                      <a:r>
                        <a:rPr lang="en-US" dirty="0"/>
                        <a:t> thereafter</a:t>
                      </a:r>
                      <a:endParaRPr lang="en-US" dirty="0">
                        <a:solidFill>
                          <a:srgbClr val="FF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±0.25% of the planned percent recycling agent content</a:t>
                      </a:r>
                    </a:p>
                  </a:txBody>
                  <a:tcPr/>
                </a:tc>
                <a:extLst>
                  <a:ext uri="{0D108BD9-81ED-4DB2-BD59-A6C34878D82A}">
                    <a16:rowId xmlns:a16="http://schemas.microsoft.com/office/drawing/2014/main" val="3225885555"/>
                  </a:ext>
                </a:extLst>
              </a:tr>
              <a:tr h="370840">
                <a:tc>
                  <a:txBody>
                    <a:bodyPr/>
                    <a:lstStyle/>
                    <a:p>
                      <a:pPr algn="ctr"/>
                      <a:r>
                        <a:rPr lang="en-US" dirty="0"/>
                        <a:t>Active Filler***</a:t>
                      </a:r>
                    </a:p>
                  </a:txBody>
                  <a:tcPr/>
                </a:tc>
                <a:tc rowSpan="2">
                  <a:txBody>
                    <a:bodyPr/>
                    <a:lstStyle/>
                    <a:p>
                      <a:pPr algn="ctr"/>
                      <a:r>
                        <a:rPr lang="en-US" dirty="0"/>
                        <a:t>Agency Method</a:t>
                      </a:r>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±0.1% of the planned percent active filler </a:t>
                      </a:r>
                    </a:p>
                  </a:txBody>
                  <a:tcPr/>
                </a:tc>
                <a:extLst>
                  <a:ext uri="{0D108BD9-81ED-4DB2-BD59-A6C34878D82A}">
                    <a16:rowId xmlns:a16="http://schemas.microsoft.com/office/drawing/2014/main" val="397663909"/>
                  </a:ext>
                </a:extLst>
              </a:tr>
              <a:tr h="370840">
                <a:tc>
                  <a:txBody>
                    <a:bodyPr/>
                    <a:lstStyle/>
                    <a:p>
                      <a:pPr algn="ctr"/>
                      <a:r>
                        <a:rPr lang="en-US" dirty="0"/>
                        <a:t>Corrective Aggregate***</a:t>
                      </a:r>
                    </a:p>
                  </a:txBody>
                  <a:tcPr/>
                </a:tc>
                <a:tc vMerge="1">
                  <a:txBody>
                    <a:bodyPr/>
                    <a:lstStyle/>
                    <a:p>
                      <a:pPr algn="ctr"/>
                      <a:endParaRPr lang="en-US" dirty="0"/>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Within ±10% of the target corrective aggregate </a:t>
                      </a:r>
                    </a:p>
                  </a:txBody>
                  <a:tcPr/>
                </a:tc>
                <a:extLst>
                  <a:ext uri="{0D108BD9-81ED-4DB2-BD59-A6C34878D82A}">
                    <a16:rowId xmlns:a16="http://schemas.microsoft.com/office/drawing/2014/main" val="3271917130"/>
                  </a:ext>
                </a:extLst>
              </a:tr>
            </a:tbl>
          </a:graphicData>
        </a:graphic>
      </p:graphicFrame>
      <p:sp>
        <p:nvSpPr>
          <p:cNvPr id="5" name="TextBox 4"/>
          <p:cNvSpPr txBox="1"/>
          <p:nvPr/>
        </p:nvSpPr>
        <p:spPr>
          <a:xfrm>
            <a:off x="838200" y="4933466"/>
            <a:ext cx="10320528" cy="369332"/>
          </a:xfrm>
          <a:prstGeom prst="rect">
            <a:avLst/>
          </a:prstGeom>
          <a:noFill/>
        </p:spPr>
        <p:txBody>
          <a:bodyPr wrap="square" rtlCol="0">
            <a:spAutoFit/>
          </a:bodyPr>
          <a:lstStyle/>
          <a:p>
            <a:r>
              <a:rPr lang="en-US" dirty="0">
                <a:solidFill>
                  <a:schemeClr val="tx1">
                    <a:lumMod val="50000"/>
                    <a:lumOff val="50000"/>
                  </a:schemeClr>
                </a:solidFill>
              </a:rPr>
              <a:t>*** For CCPR mixes, frequency may be based on tonnage like asphalt mixes </a:t>
            </a:r>
          </a:p>
        </p:txBody>
      </p:sp>
    </p:spTree>
    <p:extLst>
      <p:ext uri="{BB962C8B-B14F-4D97-AF65-F5344CB8AC3E}">
        <p14:creationId xmlns:p14="http://schemas.microsoft.com/office/powerpoint/2010/main" val="2633248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lumMod val="50000"/>
                    <a:lumOff val="50000"/>
                  </a:schemeClr>
                </a:solidFill>
                <a:latin typeface="Franklin Gothic Book" panose="020B0503020102020204" pitchFamily="34" charset="0"/>
              </a:rPr>
              <a:t>Contract Item Units of Measure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1536114"/>
              </p:ext>
            </p:extLst>
          </p:nvPr>
        </p:nvGraphicFramePr>
        <p:xfrm>
          <a:off x="838200" y="1825625"/>
          <a:ext cx="10515600" cy="4754880"/>
        </p:xfrm>
        <a:graphic>
          <a:graphicData uri="http://schemas.openxmlformats.org/drawingml/2006/table">
            <a:tbl>
              <a:tblPr firstRow="1" bandRow="1">
                <a:tableStyleId>{7DF18680-E054-41AD-8BC1-D1AEF772440D}</a:tableStyleId>
              </a:tblPr>
              <a:tblGrid>
                <a:gridCol w="4794504">
                  <a:extLst>
                    <a:ext uri="{9D8B030D-6E8A-4147-A177-3AD203B41FA5}">
                      <a16:colId xmlns:a16="http://schemas.microsoft.com/office/drawing/2014/main" val="2828003060"/>
                    </a:ext>
                  </a:extLst>
                </a:gridCol>
                <a:gridCol w="3099816">
                  <a:extLst>
                    <a:ext uri="{9D8B030D-6E8A-4147-A177-3AD203B41FA5}">
                      <a16:colId xmlns:a16="http://schemas.microsoft.com/office/drawing/2014/main" val="1876963728"/>
                    </a:ext>
                  </a:extLst>
                </a:gridCol>
                <a:gridCol w="1335024">
                  <a:extLst>
                    <a:ext uri="{9D8B030D-6E8A-4147-A177-3AD203B41FA5}">
                      <a16:colId xmlns:a16="http://schemas.microsoft.com/office/drawing/2014/main" val="1047089655"/>
                    </a:ext>
                  </a:extLst>
                </a:gridCol>
                <a:gridCol w="1286256">
                  <a:extLst>
                    <a:ext uri="{9D8B030D-6E8A-4147-A177-3AD203B41FA5}">
                      <a16:colId xmlns:a16="http://schemas.microsoft.com/office/drawing/2014/main" val="3999199130"/>
                    </a:ext>
                  </a:extLst>
                </a:gridCol>
              </a:tblGrid>
              <a:tr h="370840">
                <a:tc>
                  <a:txBody>
                    <a:bodyPr/>
                    <a:lstStyle/>
                    <a:p>
                      <a:r>
                        <a:rPr lang="en-US" sz="2000" dirty="0"/>
                        <a:t>Item</a:t>
                      </a:r>
                    </a:p>
                  </a:txBody>
                  <a:tcPr/>
                </a:tc>
                <a:tc>
                  <a:txBody>
                    <a:bodyPr/>
                    <a:lstStyle/>
                    <a:p>
                      <a:r>
                        <a:rPr lang="en-US" sz="2000" dirty="0"/>
                        <a:t>Unit</a:t>
                      </a:r>
                    </a:p>
                  </a:txBody>
                  <a:tcPr/>
                </a:tc>
                <a:tc>
                  <a:txBody>
                    <a:bodyPr/>
                    <a:lstStyle/>
                    <a:p>
                      <a:r>
                        <a:rPr lang="en-US" sz="2000" dirty="0"/>
                        <a:t>CCPR</a:t>
                      </a:r>
                    </a:p>
                  </a:txBody>
                  <a:tcPr/>
                </a:tc>
                <a:tc>
                  <a:txBody>
                    <a:bodyPr/>
                    <a:lstStyle/>
                    <a:p>
                      <a:r>
                        <a:rPr lang="en-US" sz="2000" dirty="0"/>
                        <a:t>CIR</a:t>
                      </a:r>
                    </a:p>
                  </a:txBody>
                  <a:tcPr/>
                </a:tc>
                <a:extLst>
                  <a:ext uri="{0D108BD9-81ED-4DB2-BD59-A6C34878D82A}">
                    <a16:rowId xmlns:a16="http://schemas.microsoft.com/office/drawing/2014/main" val="2719725202"/>
                  </a:ext>
                </a:extLst>
              </a:tr>
              <a:tr h="370840">
                <a:tc>
                  <a:txBody>
                    <a:bodyPr/>
                    <a:lstStyle/>
                    <a:p>
                      <a:r>
                        <a:rPr lang="en-US" sz="2000" dirty="0"/>
                        <a:t>Milling</a:t>
                      </a:r>
                    </a:p>
                  </a:txBody>
                  <a:tcPr/>
                </a:tc>
                <a:tc>
                  <a:txBody>
                    <a:bodyPr/>
                    <a:lstStyle/>
                    <a:p>
                      <a:r>
                        <a:rPr lang="en-US" sz="2000" dirty="0"/>
                        <a:t>SY</a:t>
                      </a:r>
                    </a:p>
                  </a:txBody>
                  <a:tcPr/>
                </a:tc>
                <a:tc>
                  <a:txBody>
                    <a:bodyPr/>
                    <a:lstStyle/>
                    <a:p>
                      <a:r>
                        <a:rPr lang="en-US" sz="2000" dirty="0"/>
                        <a:t>X</a:t>
                      </a:r>
                    </a:p>
                  </a:txBody>
                  <a:tcPr/>
                </a:tc>
                <a:tc>
                  <a:txBody>
                    <a:bodyPr/>
                    <a:lstStyle/>
                    <a:p>
                      <a:endParaRPr lang="en-US" sz="2000" dirty="0"/>
                    </a:p>
                  </a:txBody>
                  <a:tcPr/>
                </a:tc>
                <a:extLst>
                  <a:ext uri="{0D108BD9-81ED-4DB2-BD59-A6C34878D82A}">
                    <a16:rowId xmlns:a16="http://schemas.microsoft.com/office/drawing/2014/main" val="1606460176"/>
                  </a:ext>
                </a:extLst>
              </a:tr>
              <a:tr h="370840">
                <a:tc>
                  <a:txBody>
                    <a:bodyPr/>
                    <a:lstStyle/>
                    <a:p>
                      <a:r>
                        <a:rPr lang="en-US" sz="2000" dirty="0"/>
                        <a:t>Cold Central Plant Recycling</a:t>
                      </a:r>
                    </a:p>
                  </a:txBody>
                  <a:tcPr/>
                </a:tc>
                <a:tc>
                  <a:txBody>
                    <a:bodyPr/>
                    <a:lstStyle/>
                    <a:p>
                      <a:r>
                        <a:rPr lang="en-US" sz="2000" dirty="0"/>
                        <a:t>Ton</a:t>
                      </a:r>
                    </a:p>
                  </a:txBody>
                  <a:tcPr/>
                </a:tc>
                <a:tc>
                  <a:txBody>
                    <a:bodyPr/>
                    <a:lstStyle/>
                    <a:p>
                      <a:r>
                        <a:rPr lang="en-US" sz="2000" dirty="0"/>
                        <a:t>X</a:t>
                      </a:r>
                    </a:p>
                  </a:txBody>
                  <a:tcPr/>
                </a:tc>
                <a:tc>
                  <a:txBody>
                    <a:bodyPr/>
                    <a:lstStyle/>
                    <a:p>
                      <a:endParaRPr lang="en-US" sz="2000"/>
                    </a:p>
                  </a:txBody>
                  <a:tcPr/>
                </a:tc>
                <a:extLst>
                  <a:ext uri="{0D108BD9-81ED-4DB2-BD59-A6C34878D82A}">
                    <a16:rowId xmlns:a16="http://schemas.microsoft.com/office/drawing/2014/main" val="2817185329"/>
                  </a:ext>
                </a:extLst>
              </a:tr>
              <a:tr h="370840">
                <a:tc>
                  <a:txBody>
                    <a:bodyPr/>
                    <a:lstStyle/>
                    <a:p>
                      <a:r>
                        <a:rPr lang="en-US" sz="2000" dirty="0"/>
                        <a:t>Cold In-Place Recycling</a:t>
                      </a:r>
                    </a:p>
                  </a:txBody>
                  <a:tcPr/>
                </a:tc>
                <a:tc>
                  <a:txBody>
                    <a:bodyPr/>
                    <a:lstStyle/>
                    <a:p>
                      <a:r>
                        <a:rPr lang="en-US" sz="2000" dirty="0"/>
                        <a:t>SY</a:t>
                      </a:r>
                    </a:p>
                  </a:txBody>
                  <a:tcPr/>
                </a:tc>
                <a:tc>
                  <a:txBody>
                    <a:bodyPr/>
                    <a:lstStyle/>
                    <a:p>
                      <a:endParaRPr lang="en-US" sz="2000" dirty="0"/>
                    </a:p>
                  </a:txBody>
                  <a:tcPr/>
                </a:tc>
                <a:tc>
                  <a:txBody>
                    <a:bodyPr/>
                    <a:lstStyle/>
                    <a:p>
                      <a:r>
                        <a:rPr lang="en-US" sz="2000" dirty="0"/>
                        <a:t>X</a:t>
                      </a:r>
                    </a:p>
                  </a:txBody>
                  <a:tcPr/>
                </a:tc>
                <a:extLst>
                  <a:ext uri="{0D108BD9-81ED-4DB2-BD59-A6C34878D82A}">
                    <a16:rowId xmlns:a16="http://schemas.microsoft.com/office/drawing/2014/main" val="972418420"/>
                  </a:ext>
                </a:extLst>
              </a:tr>
              <a:tr h="370840">
                <a:tc>
                  <a:txBody>
                    <a:bodyPr/>
                    <a:lstStyle/>
                    <a:p>
                      <a:r>
                        <a:rPr lang="en-US" sz="2000" dirty="0"/>
                        <a:t>Recycling Agent, Foamed Asphalt</a:t>
                      </a:r>
                    </a:p>
                  </a:txBody>
                  <a:tcPr/>
                </a:tc>
                <a:tc>
                  <a:txBody>
                    <a:bodyPr/>
                    <a:lstStyle/>
                    <a:p>
                      <a:r>
                        <a:rPr lang="en-US" sz="2000" dirty="0"/>
                        <a:t>Ton</a:t>
                      </a:r>
                    </a:p>
                  </a:txBody>
                  <a:tcPr/>
                </a:tc>
                <a:tc>
                  <a:txBody>
                    <a:bodyPr/>
                    <a:lstStyle/>
                    <a:p>
                      <a:r>
                        <a:rPr lang="en-US" sz="2000" dirty="0"/>
                        <a:t>X</a:t>
                      </a:r>
                    </a:p>
                  </a:txBody>
                  <a:tcPr/>
                </a:tc>
                <a:tc>
                  <a:txBody>
                    <a:bodyPr/>
                    <a:lstStyle/>
                    <a:p>
                      <a:r>
                        <a:rPr lang="en-US" sz="2000" dirty="0"/>
                        <a:t>X</a:t>
                      </a:r>
                    </a:p>
                  </a:txBody>
                  <a:tcPr/>
                </a:tc>
                <a:extLst>
                  <a:ext uri="{0D108BD9-81ED-4DB2-BD59-A6C34878D82A}">
                    <a16:rowId xmlns:a16="http://schemas.microsoft.com/office/drawing/2014/main" val="3281956804"/>
                  </a:ext>
                </a:extLst>
              </a:tr>
              <a:tr h="370840">
                <a:tc>
                  <a:txBody>
                    <a:bodyPr/>
                    <a:lstStyle/>
                    <a:p>
                      <a:r>
                        <a:rPr lang="en-US" sz="2000" dirty="0"/>
                        <a:t>Recycling Agent, Emulsified Asphalt</a:t>
                      </a:r>
                    </a:p>
                  </a:txBody>
                  <a:tcPr/>
                </a:tc>
                <a:tc>
                  <a:txBody>
                    <a:bodyPr/>
                    <a:lstStyle/>
                    <a:p>
                      <a:r>
                        <a:rPr lang="en-US" sz="2000" dirty="0"/>
                        <a:t>Ton or Gallon</a:t>
                      </a:r>
                    </a:p>
                  </a:txBody>
                  <a:tcPr/>
                </a:tc>
                <a:tc>
                  <a:txBody>
                    <a:bodyPr/>
                    <a:lstStyle/>
                    <a:p>
                      <a:r>
                        <a:rPr lang="en-US" sz="2000" dirty="0"/>
                        <a:t>X</a:t>
                      </a:r>
                    </a:p>
                  </a:txBody>
                  <a:tcPr/>
                </a:tc>
                <a:tc>
                  <a:txBody>
                    <a:bodyPr/>
                    <a:lstStyle/>
                    <a:p>
                      <a:r>
                        <a:rPr lang="en-US" sz="2000" dirty="0"/>
                        <a:t>X</a:t>
                      </a:r>
                    </a:p>
                  </a:txBody>
                  <a:tcPr/>
                </a:tc>
                <a:extLst>
                  <a:ext uri="{0D108BD9-81ED-4DB2-BD59-A6C34878D82A}">
                    <a16:rowId xmlns:a16="http://schemas.microsoft.com/office/drawing/2014/main" val="2741588931"/>
                  </a:ext>
                </a:extLst>
              </a:tr>
              <a:tr h="370840">
                <a:tc>
                  <a:txBody>
                    <a:bodyPr/>
                    <a:lstStyle/>
                    <a:p>
                      <a:r>
                        <a:rPr lang="en-US" sz="2000" dirty="0"/>
                        <a:t>Active Filler</a:t>
                      </a:r>
                    </a:p>
                  </a:txBody>
                  <a:tcPr/>
                </a:tc>
                <a:tc>
                  <a:txBody>
                    <a:bodyPr/>
                    <a:lstStyle/>
                    <a:p>
                      <a:r>
                        <a:rPr lang="en-US" sz="2000" dirty="0"/>
                        <a:t>Ton</a:t>
                      </a:r>
                    </a:p>
                  </a:txBody>
                  <a:tcPr/>
                </a:tc>
                <a:tc>
                  <a:txBody>
                    <a:bodyPr/>
                    <a:lstStyle/>
                    <a:p>
                      <a:r>
                        <a:rPr lang="en-US" sz="2000" dirty="0"/>
                        <a:t>X</a:t>
                      </a:r>
                    </a:p>
                  </a:txBody>
                  <a:tcPr/>
                </a:tc>
                <a:tc>
                  <a:txBody>
                    <a:bodyPr/>
                    <a:lstStyle/>
                    <a:p>
                      <a:r>
                        <a:rPr lang="en-US" sz="2000" dirty="0"/>
                        <a:t>X</a:t>
                      </a:r>
                    </a:p>
                  </a:txBody>
                  <a:tcPr/>
                </a:tc>
                <a:extLst>
                  <a:ext uri="{0D108BD9-81ED-4DB2-BD59-A6C34878D82A}">
                    <a16:rowId xmlns:a16="http://schemas.microsoft.com/office/drawing/2014/main" val="2262805305"/>
                  </a:ext>
                </a:extLst>
              </a:tr>
              <a:tr h="370840">
                <a:tc>
                  <a:txBody>
                    <a:bodyPr/>
                    <a:lstStyle/>
                    <a:p>
                      <a:r>
                        <a:rPr lang="en-US" sz="2000" dirty="0"/>
                        <a:t>Corrective Aggregate</a:t>
                      </a:r>
                    </a:p>
                  </a:txBody>
                  <a:tcPr/>
                </a:tc>
                <a:tc>
                  <a:txBody>
                    <a:bodyPr/>
                    <a:lstStyle/>
                    <a:p>
                      <a:r>
                        <a:rPr lang="en-US" sz="2000" dirty="0"/>
                        <a:t>Ton</a:t>
                      </a:r>
                    </a:p>
                  </a:txBody>
                  <a:tcPr/>
                </a:tc>
                <a:tc>
                  <a:txBody>
                    <a:bodyPr/>
                    <a:lstStyle/>
                    <a:p>
                      <a:r>
                        <a:rPr lang="en-US" sz="2000" dirty="0"/>
                        <a:t>X</a:t>
                      </a:r>
                    </a:p>
                  </a:txBody>
                  <a:tcPr/>
                </a:tc>
                <a:tc>
                  <a:txBody>
                    <a:bodyPr/>
                    <a:lstStyle/>
                    <a:p>
                      <a:r>
                        <a:rPr lang="en-US" sz="2000" dirty="0"/>
                        <a:t>X</a:t>
                      </a:r>
                    </a:p>
                  </a:txBody>
                  <a:tcPr/>
                </a:tc>
                <a:extLst>
                  <a:ext uri="{0D108BD9-81ED-4DB2-BD59-A6C34878D82A}">
                    <a16:rowId xmlns:a16="http://schemas.microsoft.com/office/drawing/2014/main" val="2860710554"/>
                  </a:ext>
                </a:extLst>
              </a:tr>
              <a:tr h="370840">
                <a:tc>
                  <a:txBody>
                    <a:bodyPr/>
                    <a:lstStyle/>
                    <a:p>
                      <a:r>
                        <a:rPr lang="en-US" sz="2000" dirty="0"/>
                        <a:t>Fog Seal and Fine Aggregate</a:t>
                      </a:r>
                    </a:p>
                  </a:txBody>
                  <a:tcPr/>
                </a:tc>
                <a:tc>
                  <a:txBody>
                    <a:bodyPr/>
                    <a:lstStyle/>
                    <a:p>
                      <a:r>
                        <a:rPr lang="en-US" sz="2000" dirty="0"/>
                        <a:t>SY</a:t>
                      </a:r>
                    </a:p>
                  </a:txBody>
                  <a:tcPr/>
                </a:tc>
                <a:tc>
                  <a:txBody>
                    <a:bodyPr/>
                    <a:lstStyle/>
                    <a:p>
                      <a:r>
                        <a:rPr lang="en-US" sz="2000" dirty="0"/>
                        <a:t>X</a:t>
                      </a:r>
                    </a:p>
                  </a:txBody>
                  <a:tcPr/>
                </a:tc>
                <a:tc>
                  <a:txBody>
                    <a:bodyPr/>
                    <a:lstStyle/>
                    <a:p>
                      <a:r>
                        <a:rPr lang="en-US" sz="2000" dirty="0"/>
                        <a:t>X</a:t>
                      </a:r>
                    </a:p>
                  </a:txBody>
                  <a:tcPr/>
                </a:tc>
                <a:extLst>
                  <a:ext uri="{0D108BD9-81ED-4DB2-BD59-A6C34878D82A}">
                    <a16:rowId xmlns:a16="http://schemas.microsoft.com/office/drawing/2014/main" val="3508090489"/>
                  </a:ext>
                </a:extLst>
              </a:tr>
              <a:tr h="370840">
                <a:tc>
                  <a:txBody>
                    <a:bodyPr/>
                    <a:lstStyle/>
                    <a:p>
                      <a:r>
                        <a:rPr lang="en-US" sz="2000" dirty="0"/>
                        <a:t>Tack Coat</a:t>
                      </a:r>
                    </a:p>
                  </a:txBody>
                  <a:tcPr/>
                </a:tc>
                <a:tc>
                  <a:txBody>
                    <a:bodyPr/>
                    <a:lstStyle/>
                    <a:p>
                      <a:r>
                        <a:rPr lang="en-US" sz="2000" dirty="0"/>
                        <a:t>Ton or Gallon</a:t>
                      </a:r>
                    </a:p>
                  </a:txBody>
                  <a:tcPr/>
                </a:tc>
                <a:tc>
                  <a:txBody>
                    <a:bodyPr/>
                    <a:lstStyle/>
                    <a:p>
                      <a:r>
                        <a:rPr lang="en-US" sz="2000" dirty="0"/>
                        <a:t>X</a:t>
                      </a:r>
                    </a:p>
                  </a:txBody>
                  <a:tcPr/>
                </a:tc>
                <a:tc>
                  <a:txBody>
                    <a:bodyPr/>
                    <a:lstStyle/>
                    <a:p>
                      <a:r>
                        <a:rPr lang="en-US" sz="2000" dirty="0"/>
                        <a:t>X</a:t>
                      </a:r>
                    </a:p>
                  </a:txBody>
                  <a:tcPr/>
                </a:tc>
                <a:extLst>
                  <a:ext uri="{0D108BD9-81ED-4DB2-BD59-A6C34878D82A}">
                    <a16:rowId xmlns:a16="http://schemas.microsoft.com/office/drawing/2014/main" val="3173049175"/>
                  </a:ext>
                </a:extLst>
              </a:tr>
              <a:tr h="370840">
                <a:tc>
                  <a:txBody>
                    <a:bodyPr/>
                    <a:lstStyle/>
                    <a:p>
                      <a:r>
                        <a:rPr lang="en-US" sz="2000" dirty="0"/>
                        <a:t>Subgrade Repair</a:t>
                      </a:r>
                    </a:p>
                  </a:txBody>
                  <a:tcPr/>
                </a:tc>
                <a:tc>
                  <a:txBody>
                    <a:bodyPr/>
                    <a:lstStyle/>
                    <a:p>
                      <a:r>
                        <a:rPr lang="en-US" sz="2000" dirty="0"/>
                        <a:t>SY</a:t>
                      </a:r>
                    </a:p>
                  </a:txBody>
                  <a:tcPr/>
                </a:tc>
                <a:tc>
                  <a:txBody>
                    <a:bodyPr/>
                    <a:lstStyle/>
                    <a:p>
                      <a:r>
                        <a:rPr lang="en-US" sz="2000" dirty="0"/>
                        <a:t>X</a:t>
                      </a:r>
                    </a:p>
                  </a:txBody>
                  <a:tcPr/>
                </a:tc>
                <a:tc>
                  <a:txBody>
                    <a:bodyPr/>
                    <a:lstStyle/>
                    <a:p>
                      <a:r>
                        <a:rPr lang="en-US" sz="2000" dirty="0"/>
                        <a:t>X</a:t>
                      </a:r>
                    </a:p>
                  </a:txBody>
                  <a:tcPr/>
                </a:tc>
                <a:extLst>
                  <a:ext uri="{0D108BD9-81ED-4DB2-BD59-A6C34878D82A}">
                    <a16:rowId xmlns:a16="http://schemas.microsoft.com/office/drawing/2014/main" val="3180022541"/>
                  </a:ext>
                </a:extLst>
              </a:tr>
              <a:tr h="370840">
                <a:tc>
                  <a:txBody>
                    <a:bodyPr/>
                    <a:lstStyle/>
                    <a:p>
                      <a:r>
                        <a:rPr lang="en-US" sz="2000" dirty="0"/>
                        <a:t>Profile Milling</a:t>
                      </a:r>
                    </a:p>
                  </a:txBody>
                  <a:tcPr/>
                </a:tc>
                <a:tc>
                  <a:txBody>
                    <a:bodyPr/>
                    <a:lstStyle/>
                    <a:p>
                      <a:r>
                        <a:rPr lang="en-US" sz="2000" dirty="0"/>
                        <a:t>SY</a:t>
                      </a:r>
                    </a:p>
                  </a:txBody>
                  <a:tcPr/>
                </a:tc>
                <a:tc>
                  <a:txBody>
                    <a:bodyPr/>
                    <a:lstStyle/>
                    <a:p>
                      <a:r>
                        <a:rPr lang="en-US" sz="2000" dirty="0"/>
                        <a:t>X</a:t>
                      </a:r>
                    </a:p>
                  </a:txBody>
                  <a:tcPr/>
                </a:tc>
                <a:tc>
                  <a:txBody>
                    <a:bodyPr/>
                    <a:lstStyle/>
                    <a:p>
                      <a:r>
                        <a:rPr lang="en-US" sz="2000" dirty="0"/>
                        <a:t>X</a:t>
                      </a:r>
                    </a:p>
                  </a:txBody>
                  <a:tcPr/>
                </a:tc>
                <a:extLst>
                  <a:ext uri="{0D108BD9-81ED-4DB2-BD59-A6C34878D82A}">
                    <a16:rowId xmlns:a16="http://schemas.microsoft.com/office/drawing/2014/main" val="3714556122"/>
                  </a:ext>
                </a:extLst>
              </a:tr>
            </a:tbl>
          </a:graphicData>
        </a:graphic>
      </p:graphicFrame>
    </p:spTree>
    <p:extLst>
      <p:ext uri="{BB962C8B-B14F-4D97-AF65-F5344CB8AC3E}">
        <p14:creationId xmlns:p14="http://schemas.microsoft.com/office/powerpoint/2010/main" val="1089039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387E-3C3D-EF51-48ED-97CFFF1A9A9F}"/>
              </a:ext>
            </a:extLst>
          </p:cNvPr>
          <p:cNvSpPr>
            <a:spLocks noGrp="1"/>
          </p:cNvSpPr>
          <p:nvPr>
            <p:ph type="title"/>
          </p:nvPr>
        </p:nvSpPr>
        <p:spPr/>
        <p:txBody>
          <a:bodyPr/>
          <a:lstStyle/>
          <a:p>
            <a:r>
              <a:rPr lang="en-US" dirty="0"/>
              <a:t>For additional information, refer to…</a:t>
            </a:r>
          </a:p>
        </p:txBody>
      </p:sp>
      <p:sp>
        <p:nvSpPr>
          <p:cNvPr id="3" name="Content Placeholder 2">
            <a:extLst>
              <a:ext uri="{FF2B5EF4-FFF2-40B4-BE49-F238E27FC236}">
                <a16:creationId xmlns:a16="http://schemas.microsoft.com/office/drawing/2014/main" id="{A5601D50-B2A6-183F-8E81-B88725BF6A1A}"/>
              </a:ext>
            </a:extLst>
          </p:cNvPr>
          <p:cNvSpPr>
            <a:spLocks noGrp="1"/>
          </p:cNvSpPr>
          <p:nvPr>
            <p:ph idx="1"/>
          </p:nvPr>
        </p:nvSpPr>
        <p:spPr/>
        <p:txBody>
          <a:bodyPr/>
          <a:lstStyle/>
          <a:p>
            <a:r>
              <a:rPr lang="en-US" i="1" dirty="0" err="1"/>
              <a:t>NCHRP</a:t>
            </a:r>
            <a:r>
              <a:rPr lang="en-US" i="1" dirty="0"/>
              <a:t> Web-Only Document 363: Construction Guidelines for Cold Central Plant Recycling and Cold In-Place Recycling</a:t>
            </a:r>
          </a:p>
          <a:p>
            <a:r>
              <a:rPr lang="en-US" dirty="0"/>
              <a:t> NCHRP Project 14-43, “</a:t>
            </a:r>
            <a:r>
              <a:rPr lang="en-US" i="1" dirty="0"/>
              <a:t>Construction Guide Specifications for Cold Central Plant Recycling and Cold In-Place Recycling”</a:t>
            </a:r>
          </a:p>
          <a:p>
            <a:pPr marL="0" indent="0">
              <a:buNone/>
            </a:pPr>
            <a:endParaRPr lang="en-US" dirty="0"/>
          </a:p>
          <a:p>
            <a:pPr lvl="1"/>
            <a:r>
              <a:rPr lang="en-US" dirty="0"/>
              <a:t>Draft AASHTO Construction Guide Specification for Cold Central Plant Recycling</a:t>
            </a:r>
          </a:p>
          <a:p>
            <a:pPr lvl="1"/>
            <a:r>
              <a:rPr lang="en-US" dirty="0"/>
              <a:t>Draft AASHTO Construction Guide Specification for Cold In-Place Recycling</a:t>
            </a:r>
          </a:p>
          <a:p>
            <a:pPr lvl="1"/>
            <a:r>
              <a:rPr lang="en-US" dirty="0"/>
              <a:t>Construction of Cold Central Plant Recycling and Cold In-Place Recycling of Asphalt Pavements Best Practices Guide</a:t>
            </a:r>
          </a:p>
        </p:txBody>
      </p:sp>
    </p:spTree>
    <p:extLst>
      <p:ext uri="{BB962C8B-B14F-4D97-AF65-F5344CB8AC3E}">
        <p14:creationId xmlns:p14="http://schemas.microsoft.com/office/powerpoint/2010/main" val="3693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Description: What is covered?</a:t>
            </a:r>
          </a:p>
        </p:txBody>
      </p:sp>
      <p:sp>
        <p:nvSpPr>
          <p:cNvPr id="3" name="Content Placeholder 2"/>
          <p:cNvSpPr>
            <a:spLocks noGrp="1"/>
          </p:cNvSpPr>
          <p:nvPr>
            <p:ph idx="1"/>
          </p:nvPr>
        </p:nvSpPr>
        <p:spPr/>
        <p:txBody>
          <a:bodyPr>
            <a:normAutofit/>
          </a:bodyPr>
          <a:lstStyle/>
          <a:p>
            <a:r>
              <a:rPr lang="en-US" dirty="0"/>
              <a:t>These guide specifications are intended to provide information needed for agencies and contractors for the construction of </a:t>
            </a:r>
            <a:r>
              <a:rPr lang="en-US" dirty="0">
                <a:solidFill>
                  <a:srgbClr val="0070C0"/>
                </a:solidFill>
              </a:rPr>
              <a:t>cold in-place recycling (CIR) </a:t>
            </a:r>
            <a:r>
              <a:rPr lang="en-US" dirty="0"/>
              <a:t>and </a:t>
            </a:r>
            <a:r>
              <a:rPr lang="en-US" dirty="0">
                <a:solidFill>
                  <a:srgbClr val="0070C0"/>
                </a:solidFill>
              </a:rPr>
              <a:t>cold central plant recycling (CCPR) </a:t>
            </a:r>
            <a:r>
              <a:rPr lang="en-US" dirty="0"/>
              <a:t>mixtures</a:t>
            </a:r>
          </a:p>
          <a:p>
            <a:r>
              <a:rPr lang="en-US" dirty="0"/>
              <a:t>These guide specifications refer to quality requirements for materials and design methods for cold recycled mixtures available in other AASHTO documents</a:t>
            </a:r>
          </a:p>
          <a:p>
            <a:r>
              <a:rPr lang="en-US" dirty="0">
                <a:solidFill>
                  <a:srgbClr val="0070C0"/>
                </a:solidFill>
              </a:rPr>
              <a:t>Commentaries</a:t>
            </a:r>
            <a:r>
              <a:rPr lang="en-US" dirty="0"/>
              <a:t> are included in the AASHTO Construction Guide Specifications where emphasis or explanations were deemed necessary</a:t>
            </a:r>
          </a:p>
          <a:p>
            <a:endParaRPr lang="en-US" dirty="0"/>
          </a:p>
        </p:txBody>
      </p:sp>
    </p:spTree>
    <p:extLst>
      <p:ext uri="{BB962C8B-B14F-4D97-AF65-F5344CB8AC3E}">
        <p14:creationId xmlns:p14="http://schemas.microsoft.com/office/powerpoint/2010/main" val="1689240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p:txBody>
          <a:bodyPr>
            <a:normAutofit/>
          </a:bodyPr>
          <a:lstStyle/>
          <a:p>
            <a:pPr marL="0" indent="0">
              <a:buNone/>
            </a:pPr>
            <a:r>
              <a:rPr lang="en-US" dirty="0" err="1">
                <a:solidFill>
                  <a:schemeClr val="tx1">
                    <a:lumMod val="50000"/>
                    <a:lumOff val="50000"/>
                  </a:schemeClr>
                </a:solidFill>
              </a:rPr>
              <a:t>NCHRP</a:t>
            </a:r>
            <a:r>
              <a:rPr lang="en-US" dirty="0">
                <a:solidFill>
                  <a:schemeClr val="tx1">
                    <a:lumMod val="50000"/>
                    <a:lumOff val="50000"/>
                  </a:schemeClr>
                </a:solidFill>
              </a:rPr>
              <a:t> is sponsored by the individual state departments of transportation of the American Association of State Highway and Transportation Officials. </a:t>
            </a:r>
            <a:r>
              <a:rPr lang="en-US" dirty="0" err="1">
                <a:solidFill>
                  <a:schemeClr val="tx1">
                    <a:lumMod val="50000"/>
                    <a:lumOff val="50000"/>
                  </a:schemeClr>
                </a:solidFill>
              </a:rPr>
              <a:t>NCHRP</a:t>
            </a:r>
            <a:r>
              <a:rPr lang="en-US" dirty="0">
                <a:solidFill>
                  <a:schemeClr val="tx1">
                    <a:lumMod val="50000"/>
                    <a:lumOff val="50000"/>
                  </a:schemeClr>
                </a:solidFill>
              </a:rPr>
              <a:t> is administered by the Transportation Research Board (</a:t>
            </a:r>
            <a:r>
              <a:rPr lang="en-US" dirty="0" err="1">
                <a:solidFill>
                  <a:schemeClr val="tx1">
                    <a:lumMod val="50000"/>
                    <a:lumOff val="50000"/>
                  </a:schemeClr>
                </a:solidFill>
              </a:rPr>
              <a:t>TRB</a:t>
            </a:r>
            <a:r>
              <a:rPr lang="en-US" dirty="0">
                <a:solidFill>
                  <a:schemeClr val="tx1">
                    <a:lumMod val="50000"/>
                    <a:lumOff val="50000"/>
                  </a:schemeClr>
                </a:solidFill>
              </a:rPr>
              <a:t>),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a:t>
            </a:r>
            <a:r>
              <a:rPr lang="en-US" dirty="0" err="1">
                <a:solidFill>
                  <a:schemeClr val="tx1">
                    <a:lumMod val="50000"/>
                    <a:lumOff val="50000"/>
                  </a:schemeClr>
                </a:solidFill>
              </a:rPr>
              <a:t>TRB</a:t>
            </a:r>
            <a:r>
              <a:rPr lang="en-US" dirty="0">
                <a:solidFill>
                  <a:schemeClr val="tx1">
                    <a:lumMod val="50000"/>
                    <a:lumOff val="50000"/>
                  </a:schemeClr>
                </a:solidFill>
              </a:rPr>
              <a:t>; the National Academies of Sciences, Engineering, and Medicine; the FHWA; or </a:t>
            </a:r>
            <a:r>
              <a:rPr lang="en-US" dirty="0" err="1">
                <a:solidFill>
                  <a:schemeClr val="tx1">
                    <a:lumMod val="50000"/>
                    <a:lumOff val="50000"/>
                  </a:schemeClr>
                </a:solidFill>
              </a:rPr>
              <a:t>NCHRP</a:t>
            </a:r>
            <a:r>
              <a:rPr lang="en-US" dirty="0">
                <a:solidFill>
                  <a:schemeClr val="tx1">
                    <a:lumMod val="50000"/>
                    <a:lumOff val="50000"/>
                  </a:schemeClr>
                </a:solidFill>
              </a:rPr>
              <a:t> sponsors. </a:t>
            </a:r>
          </a:p>
        </p:txBody>
      </p:sp>
    </p:spTree>
    <p:extLst>
      <p:ext uri="{BB962C8B-B14F-4D97-AF65-F5344CB8AC3E}">
        <p14:creationId xmlns:p14="http://schemas.microsoft.com/office/powerpoint/2010/main" val="2728973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Documents</a:t>
            </a:r>
          </a:p>
        </p:txBody>
      </p:sp>
      <p:sp>
        <p:nvSpPr>
          <p:cNvPr id="3" name="Content Placeholder 2"/>
          <p:cNvSpPr>
            <a:spLocks noGrp="1"/>
          </p:cNvSpPr>
          <p:nvPr>
            <p:ph idx="1"/>
          </p:nvPr>
        </p:nvSpPr>
        <p:spPr>
          <a:xfrm>
            <a:off x="838200" y="1825625"/>
            <a:ext cx="10515600" cy="4963302"/>
          </a:xfrm>
        </p:spPr>
        <p:txBody>
          <a:bodyPr>
            <a:normAutofit/>
          </a:bodyPr>
          <a:lstStyle/>
          <a:p>
            <a:r>
              <a:rPr lang="en-US" dirty="0">
                <a:solidFill>
                  <a:srgbClr val="0070C0"/>
                </a:solidFill>
              </a:rPr>
              <a:t>AASHTO Standards</a:t>
            </a:r>
          </a:p>
          <a:p>
            <a:pPr lvl="1"/>
            <a:r>
              <a:rPr lang="en-US" dirty="0"/>
              <a:t>4 Test Methods</a:t>
            </a:r>
          </a:p>
          <a:p>
            <a:pPr lvl="1"/>
            <a:r>
              <a:rPr lang="en-US" dirty="0"/>
              <a:t>3 Material Standards</a:t>
            </a:r>
          </a:p>
          <a:p>
            <a:pPr lvl="1"/>
            <a:r>
              <a:rPr lang="en-US" dirty="0"/>
              <a:t>4 Provisional Material Standards</a:t>
            </a:r>
          </a:p>
          <a:p>
            <a:pPr lvl="1"/>
            <a:r>
              <a:rPr lang="en-US" dirty="0"/>
              <a:t>4 Provisional Practices</a:t>
            </a:r>
          </a:p>
          <a:p>
            <a:pPr lvl="1"/>
            <a:endParaRPr lang="en-US" dirty="0"/>
          </a:p>
        </p:txBody>
      </p:sp>
      <p:pic>
        <p:nvPicPr>
          <p:cNvPr id="5" name="Picture 4">
            <a:extLst>
              <a:ext uri="{FF2B5EF4-FFF2-40B4-BE49-F238E27FC236}">
                <a16:creationId xmlns:a16="http://schemas.microsoft.com/office/drawing/2014/main" id="{11F5FA3B-89E4-5A2B-B742-D21514D678C9}"/>
              </a:ext>
            </a:extLst>
          </p:cNvPr>
          <p:cNvPicPr>
            <a:picLocks noChangeAspect="1"/>
          </p:cNvPicPr>
          <p:nvPr/>
        </p:nvPicPr>
        <p:blipFill>
          <a:blip r:embed="rId3"/>
          <a:stretch>
            <a:fillRect/>
          </a:stretch>
        </p:blipFill>
        <p:spPr>
          <a:xfrm rot="1045478">
            <a:off x="8503905" y="1785583"/>
            <a:ext cx="2005216" cy="2566989"/>
          </a:xfrm>
          <a:prstGeom prst="rect">
            <a:avLst/>
          </a:prstGeom>
        </p:spPr>
      </p:pic>
      <p:pic>
        <p:nvPicPr>
          <p:cNvPr id="4" name="Picture 3">
            <a:extLst>
              <a:ext uri="{FF2B5EF4-FFF2-40B4-BE49-F238E27FC236}">
                <a16:creationId xmlns:a16="http://schemas.microsoft.com/office/drawing/2014/main" id="{98419609-7263-A5E0-E7FD-80F4A267AA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27663">
            <a:off x="7158922" y="2200495"/>
            <a:ext cx="1900344" cy="2457009"/>
          </a:xfrm>
          <a:prstGeom prst="rect">
            <a:avLst/>
          </a:prstGeom>
          <a:noFill/>
          <a:ln w="9525">
            <a:solidFill>
              <a:schemeClr val="tx1"/>
            </a:solidFill>
            <a:miter lim="800000"/>
            <a:headEnd/>
            <a:tailEnd/>
          </a:ln>
          <a:effectLst>
            <a:outerShdw blurRad="50800" dist="50800" dir="5400000" sx="102000" sy="102000" algn="ctr"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7567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Documents</a:t>
            </a:r>
          </a:p>
        </p:txBody>
      </p:sp>
      <p:sp>
        <p:nvSpPr>
          <p:cNvPr id="3" name="Content Placeholder 2"/>
          <p:cNvSpPr>
            <a:spLocks noGrp="1"/>
          </p:cNvSpPr>
          <p:nvPr>
            <p:ph idx="1"/>
          </p:nvPr>
        </p:nvSpPr>
        <p:spPr>
          <a:xfrm>
            <a:off x="838200" y="1825625"/>
            <a:ext cx="10515600" cy="4963302"/>
          </a:xfrm>
        </p:spPr>
        <p:txBody>
          <a:bodyPr>
            <a:normAutofit/>
          </a:bodyPr>
          <a:lstStyle/>
          <a:p>
            <a:r>
              <a:rPr lang="en-US" dirty="0">
                <a:solidFill>
                  <a:srgbClr val="0070C0"/>
                </a:solidFill>
              </a:rPr>
              <a:t>Other Published Standards</a:t>
            </a:r>
          </a:p>
          <a:p>
            <a:pPr lvl="1"/>
            <a:r>
              <a:rPr lang="en-US" dirty="0"/>
              <a:t>Basic Asphalt Recycling Manual (BARM)</a:t>
            </a:r>
          </a:p>
          <a:p>
            <a:pPr lvl="1"/>
            <a:r>
              <a:rPr lang="en-US" dirty="0"/>
              <a:t>ARRA CR101 &amp; CR102 Recommended Construction Guidelines for CIR and CCPR, respectively, Using Bituminous Recycling Agents</a:t>
            </a:r>
          </a:p>
          <a:p>
            <a:pPr lvl="1"/>
            <a:r>
              <a:rPr lang="en-US" dirty="0"/>
              <a:t>ARRA CR301, Recommended Quality Control Sampling and Testing Guidelines for Cold Recycling Using Bituminous Recycling Agents </a:t>
            </a:r>
          </a:p>
          <a:p>
            <a:pPr lvl="1"/>
            <a:r>
              <a:rPr lang="en-US" dirty="0"/>
              <a:t>ARRA CR 201, Recommended Mix Design Guidelines For Cold Recycling Using Emulsified Asphalt Recycling Agent and CR202, Recommended Mix Design Guidelines For Cold Recycling Using Foamed (Expanded) Asphalt Recycling Agent (Sampling Procedures)</a:t>
            </a:r>
          </a:p>
          <a:p>
            <a:pPr lvl="1"/>
            <a:r>
              <a:rPr lang="en-US" i="1" dirty="0"/>
              <a:t>National Cooperative Highway Research Program (NCHRP) Research Report 960: Proposed AASHTO Practice and Tests for Process Control and Product Acceptance of Asphalt-Treated Cold Recycled Pavements </a:t>
            </a:r>
          </a:p>
          <a:p>
            <a:pPr lvl="1"/>
            <a:endParaRPr lang="en-US" dirty="0"/>
          </a:p>
        </p:txBody>
      </p:sp>
    </p:spTree>
    <p:extLst>
      <p:ext uri="{BB962C8B-B14F-4D97-AF65-F5344CB8AC3E}">
        <p14:creationId xmlns:p14="http://schemas.microsoft.com/office/powerpoint/2010/main" val="2884394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a:xfrm>
            <a:off x="838200" y="1825625"/>
            <a:ext cx="5819540" cy="4351338"/>
          </a:xfrm>
        </p:spPr>
        <p:txBody>
          <a:bodyPr>
            <a:normAutofit/>
          </a:bodyPr>
          <a:lstStyle/>
          <a:p>
            <a:r>
              <a:rPr lang="en-US" dirty="0">
                <a:solidFill>
                  <a:srgbClr val="0070C0"/>
                </a:solidFill>
              </a:rPr>
              <a:t>Cold Central Plant Recycling (CCPR)</a:t>
            </a:r>
          </a:p>
          <a:p>
            <a:pPr lvl="1"/>
            <a:r>
              <a:rPr lang="en-US" dirty="0"/>
              <a:t>Mixes reclaimed asphalt pavement (RAP) and additives </a:t>
            </a:r>
            <a:r>
              <a:rPr lang="en-US" i="1" dirty="0"/>
              <a:t>in a central location</a:t>
            </a:r>
          </a:p>
          <a:p>
            <a:pPr lvl="2"/>
            <a:r>
              <a:rPr lang="en-US" dirty="0"/>
              <a:t>Existing stockpiles, from the project, or from another project</a:t>
            </a:r>
          </a:p>
          <a:p>
            <a:pPr lvl="1"/>
            <a:r>
              <a:rPr lang="en-US" dirty="0"/>
              <a:t>Additives:</a:t>
            </a:r>
          </a:p>
          <a:p>
            <a:pPr lvl="2"/>
            <a:r>
              <a:rPr lang="en-US" dirty="0"/>
              <a:t>Asphalt recycling agent</a:t>
            </a:r>
          </a:p>
          <a:p>
            <a:pPr lvl="2"/>
            <a:r>
              <a:rPr lang="en-US" dirty="0"/>
              <a:t>Water</a:t>
            </a:r>
          </a:p>
          <a:p>
            <a:pPr lvl="2"/>
            <a:r>
              <a:rPr lang="en-US" dirty="0"/>
              <a:t>Additives if needed</a:t>
            </a:r>
          </a:p>
          <a:p>
            <a:pPr lvl="3"/>
            <a:r>
              <a:rPr lang="en-US" dirty="0"/>
              <a:t>Corrective aggregates for gradation</a:t>
            </a:r>
          </a:p>
          <a:p>
            <a:pPr lvl="3"/>
            <a:r>
              <a:rPr lang="en-US" dirty="0"/>
              <a:t>Active filler such as lime or cement</a:t>
            </a:r>
          </a:p>
          <a:p>
            <a:endParaRPr lang="en-US" dirty="0"/>
          </a:p>
        </p:txBody>
      </p:sp>
      <p:sp>
        <p:nvSpPr>
          <p:cNvPr id="5" name="Rectangle 4">
            <a:extLst>
              <a:ext uri="{FF2B5EF4-FFF2-40B4-BE49-F238E27FC236}">
                <a16:creationId xmlns:a16="http://schemas.microsoft.com/office/drawing/2014/main" id="{CD8AE36D-7FF2-F2B3-5A79-3B3F10D5B70B}"/>
              </a:ext>
            </a:extLst>
          </p:cNvPr>
          <p:cNvSpPr/>
          <p:nvPr/>
        </p:nvSpPr>
        <p:spPr>
          <a:xfrm>
            <a:off x="0" y="6642556"/>
            <a:ext cx="6096000" cy="215444"/>
          </a:xfrm>
          <a:prstGeom prst="rect">
            <a:avLst/>
          </a:prstGeom>
        </p:spPr>
        <p:txBody>
          <a:bodyPr>
            <a:spAutoFit/>
          </a:bodyPr>
          <a:lstStyle/>
          <a:p>
            <a:r>
              <a:rPr lang="en-US" sz="800" dirty="0">
                <a:solidFill>
                  <a:schemeClr val="tx1">
                    <a:lumMod val="50000"/>
                    <a:lumOff val="50000"/>
                  </a:schemeClr>
                </a:solidFill>
              </a:rPr>
              <a:t>Photo courtesy Bowers and Diefenderfer</a:t>
            </a:r>
          </a:p>
        </p:txBody>
      </p:sp>
      <p:pic>
        <p:nvPicPr>
          <p:cNvPr id="6" name="Picture 5"/>
          <p:cNvPicPr>
            <a:picLocks noChangeAspect="1"/>
          </p:cNvPicPr>
          <p:nvPr/>
        </p:nvPicPr>
        <p:blipFill>
          <a:blip r:embed="rId3"/>
          <a:stretch>
            <a:fillRect/>
          </a:stretch>
        </p:blipFill>
        <p:spPr>
          <a:xfrm>
            <a:off x="6833571" y="1825625"/>
            <a:ext cx="5280660" cy="3954780"/>
          </a:xfrm>
          <a:prstGeom prst="rect">
            <a:avLst/>
          </a:prstGeom>
        </p:spPr>
      </p:pic>
    </p:spTree>
    <p:extLst>
      <p:ext uri="{BB962C8B-B14F-4D97-AF65-F5344CB8AC3E}">
        <p14:creationId xmlns:p14="http://schemas.microsoft.com/office/powerpoint/2010/main" val="261346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E78ED-3356-6F29-333A-794030D72C12}"/>
              </a:ext>
            </a:extLst>
          </p:cNvPr>
          <p:cNvSpPr>
            <a:spLocks noGrp="1"/>
          </p:cNvSpPr>
          <p:nvPr>
            <p:ph type="title"/>
          </p:nvPr>
        </p:nvSpPr>
        <p:spPr/>
        <p:txBody>
          <a:bodyPr/>
          <a:lstStyle/>
          <a:p>
            <a:r>
              <a:rPr lang="en-US" dirty="0"/>
              <a:t>The Basic CCPR Production Process</a:t>
            </a:r>
          </a:p>
        </p:txBody>
      </p:sp>
      <p:pic>
        <p:nvPicPr>
          <p:cNvPr id="4" name="Picture 3">
            <a:extLst>
              <a:ext uri="{FF2B5EF4-FFF2-40B4-BE49-F238E27FC236}">
                <a16:creationId xmlns:a16="http://schemas.microsoft.com/office/drawing/2014/main" id="{EDE0DB36-2946-A8FB-95B1-2F2FC25508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3039" y="1411718"/>
            <a:ext cx="3086746" cy="231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97CDF87F-10E1-FA47-0265-A1F801CB09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3579" y="1411718"/>
            <a:ext cx="3086746" cy="231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63E7BB0E-5359-F409-0AF7-006339D3DD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4119" y="1411718"/>
            <a:ext cx="3086747" cy="231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68CF1EC-CEDE-5B8B-52EE-926F8008CC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8458" y="4353461"/>
            <a:ext cx="2704456" cy="188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0D1A4EF4-6AA9-4876-7CB1-C90371C7AC2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5000"/>
                    </a14:imgEffect>
                  </a14:imgLayer>
                </a14:imgProps>
              </a:ext>
              <a:ext uri="{28A0092B-C50C-407E-A947-70E740481C1C}">
                <a14:useLocalDpi xmlns:a14="http://schemas.microsoft.com/office/drawing/2010/main" val="0"/>
              </a:ext>
            </a:extLst>
          </a:blip>
          <a:srcRect t="14373"/>
          <a:stretch/>
        </p:blipFill>
        <p:spPr bwMode="auto">
          <a:xfrm>
            <a:off x="4148784" y="4348551"/>
            <a:ext cx="2897841" cy="188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a:extLst>
              <a:ext uri="{FF2B5EF4-FFF2-40B4-BE49-F238E27FC236}">
                <a16:creationId xmlns:a16="http://schemas.microsoft.com/office/drawing/2014/main" id="{8037B951-3B39-ABD6-FA8B-2A285B6733E4}"/>
              </a:ext>
            </a:extLst>
          </p:cNvPr>
          <p:cNvCxnSpPr/>
          <p:nvPr/>
        </p:nvCxnSpPr>
        <p:spPr>
          <a:xfrm>
            <a:off x="4114800" y="2569248"/>
            <a:ext cx="697424"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76A06A1-C858-3041-302C-8AACD2435CDC}"/>
              </a:ext>
            </a:extLst>
          </p:cNvPr>
          <p:cNvCxnSpPr/>
          <p:nvPr/>
        </p:nvCxnSpPr>
        <p:spPr>
          <a:xfrm>
            <a:off x="7555432" y="2569248"/>
            <a:ext cx="697424"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6FC912A-9E2D-011C-F6A2-0A5520683CDF}"/>
              </a:ext>
            </a:extLst>
          </p:cNvPr>
          <p:cNvCxnSpPr>
            <a:cxnSpLocks/>
          </p:cNvCxnSpPr>
          <p:nvPr/>
        </p:nvCxnSpPr>
        <p:spPr>
          <a:xfrm flipH="1" flipV="1">
            <a:off x="6805556" y="5654095"/>
            <a:ext cx="685421" cy="491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5FE3C2F3-D8C7-B480-6102-8A5297CFC467}"/>
              </a:ext>
            </a:extLst>
          </p:cNvPr>
          <p:cNvCxnSpPr>
            <a:cxnSpLocks/>
            <a:endCxn id="7" idx="3"/>
          </p:cNvCxnSpPr>
          <p:nvPr/>
        </p:nvCxnSpPr>
        <p:spPr>
          <a:xfrm rot="5400000">
            <a:off x="9480279" y="4066331"/>
            <a:ext cx="1794707" cy="669435"/>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765FBAD-5A11-C6F1-C123-E23F467A87A9}"/>
              </a:ext>
            </a:extLst>
          </p:cNvPr>
          <p:cNvSpPr txBox="1"/>
          <p:nvPr/>
        </p:nvSpPr>
        <p:spPr>
          <a:xfrm>
            <a:off x="1408061" y="3726778"/>
            <a:ext cx="2603715" cy="646331"/>
          </a:xfrm>
          <a:prstGeom prst="rect">
            <a:avLst/>
          </a:prstGeom>
          <a:noFill/>
        </p:spPr>
        <p:txBody>
          <a:bodyPr wrap="square" rtlCol="0">
            <a:spAutoFit/>
          </a:bodyPr>
          <a:lstStyle/>
          <a:p>
            <a:pPr algn="ctr"/>
            <a:r>
              <a:rPr lang="en-US" dirty="0">
                <a:solidFill>
                  <a:schemeClr val="tx1">
                    <a:lumMod val="50000"/>
                    <a:lumOff val="50000"/>
                  </a:schemeClr>
                </a:solidFill>
              </a:rPr>
              <a:t>RAP loaded into CCPR plant hopper</a:t>
            </a:r>
          </a:p>
        </p:txBody>
      </p:sp>
      <p:sp>
        <p:nvSpPr>
          <p:cNvPr id="22" name="TextBox 21">
            <a:extLst>
              <a:ext uri="{FF2B5EF4-FFF2-40B4-BE49-F238E27FC236}">
                <a16:creationId xmlns:a16="http://schemas.microsoft.com/office/drawing/2014/main" id="{7D5798E5-1D52-A2B8-A6B3-2393108F7DBB}"/>
              </a:ext>
            </a:extLst>
          </p:cNvPr>
          <p:cNvSpPr txBox="1"/>
          <p:nvPr/>
        </p:nvSpPr>
        <p:spPr>
          <a:xfrm>
            <a:off x="4550193" y="3726777"/>
            <a:ext cx="3091613" cy="646331"/>
          </a:xfrm>
          <a:prstGeom prst="rect">
            <a:avLst/>
          </a:prstGeom>
          <a:noFill/>
        </p:spPr>
        <p:txBody>
          <a:bodyPr wrap="square" rtlCol="0">
            <a:spAutoFit/>
          </a:bodyPr>
          <a:lstStyle/>
          <a:p>
            <a:pPr algn="ctr"/>
            <a:r>
              <a:rPr lang="en-US" dirty="0">
                <a:solidFill>
                  <a:schemeClr val="tx1">
                    <a:lumMod val="50000"/>
                    <a:lumOff val="50000"/>
                  </a:schemeClr>
                </a:solidFill>
              </a:rPr>
              <a:t>CCPR mixture discharged onto ground or into dump truck</a:t>
            </a:r>
          </a:p>
        </p:txBody>
      </p:sp>
      <p:sp>
        <p:nvSpPr>
          <p:cNvPr id="23" name="TextBox 22">
            <a:extLst>
              <a:ext uri="{FF2B5EF4-FFF2-40B4-BE49-F238E27FC236}">
                <a16:creationId xmlns:a16="http://schemas.microsoft.com/office/drawing/2014/main" id="{1B52A415-2291-E32C-3028-0CC27B577E2E}"/>
              </a:ext>
            </a:extLst>
          </p:cNvPr>
          <p:cNvSpPr txBox="1"/>
          <p:nvPr/>
        </p:nvSpPr>
        <p:spPr>
          <a:xfrm>
            <a:off x="8066868" y="3726777"/>
            <a:ext cx="2990345" cy="646331"/>
          </a:xfrm>
          <a:prstGeom prst="rect">
            <a:avLst/>
          </a:prstGeom>
          <a:noFill/>
        </p:spPr>
        <p:txBody>
          <a:bodyPr wrap="square" rtlCol="0">
            <a:spAutoFit/>
          </a:bodyPr>
          <a:lstStyle/>
          <a:p>
            <a:r>
              <a:rPr lang="en-US" dirty="0">
                <a:solidFill>
                  <a:schemeClr val="tx1">
                    <a:lumMod val="50000"/>
                    <a:lumOff val="50000"/>
                  </a:schemeClr>
                </a:solidFill>
              </a:rPr>
              <a:t>Loader places mix in </a:t>
            </a:r>
          </a:p>
          <a:p>
            <a:r>
              <a:rPr lang="en-US" dirty="0">
                <a:solidFill>
                  <a:schemeClr val="tx1">
                    <a:lumMod val="50000"/>
                    <a:lumOff val="50000"/>
                  </a:schemeClr>
                </a:solidFill>
              </a:rPr>
              <a:t>dump truck</a:t>
            </a:r>
          </a:p>
        </p:txBody>
      </p:sp>
      <p:sp>
        <p:nvSpPr>
          <p:cNvPr id="24" name="TextBox 23">
            <a:extLst>
              <a:ext uri="{FF2B5EF4-FFF2-40B4-BE49-F238E27FC236}">
                <a16:creationId xmlns:a16="http://schemas.microsoft.com/office/drawing/2014/main" id="{D0126446-4E2F-F7AB-559E-0C5AA76FEEF6}"/>
              </a:ext>
            </a:extLst>
          </p:cNvPr>
          <p:cNvSpPr txBox="1"/>
          <p:nvPr/>
        </p:nvSpPr>
        <p:spPr>
          <a:xfrm>
            <a:off x="4290391" y="6172053"/>
            <a:ext cx="2603715" cy="646331"/>
          </a:xfrm>
          <a:prstGeom prst="rect">
            <a:avLst/>
          </a:prstGeom>
          <a:noFill/>
        </p:spPr>
        <p:txBody>
          <a:bodyPr wrap="square" rtlCol="0">
            <a:spAutoFit/>
          </a:bodyPr>
          <a:lstStyle/>
          <a:p>
            <a:pPr algn="ctr"/>
            <a:r>
              <a:rPr lang="en-US" dirty="0">
                <a:solidFill>
                  <a:schemeClr val="tx1">
                    <a:lumMod val="50000"/>
                    <a:lumOff val="50000"/>
                  </a:schemeClr>
                </a:solidFill>
              </a:rPr>
              <a:t>CCPR mix is paved and rolled to specification</a:t>
            </a:r>
          </a:p>
        </p:txBody>
      </p:sp>
      <p:sp>
        <p:nvSpPr>
          <p:cNvPr id="25" name="TextBox 24">
            <a:extLst>
              <a:ext uri="{FF2B5EF4-FFF2-40B4-BE49-F238E27FC236}">
                <a16:creationId xmlns:a16="http://schemas.microsoft.com/office/drawing/2014/main" id="{698B99B6-91D1-35D9-4CC4-FDC5CAC614A9}"/>
              </a:ext>
            </a:extLst>
          </p:cNvPr>
          <p:cNvSpPr txBox="1"/>
          <p:nvPr/>
        </p:nvSpPr>
        <p:spPr>
          <a:xfrm>
            <a:off x="7439199" y="6176963"/>
            <a:ext cx="2603715" cy="646331"/>
          </a:xfrm>
          <a:prstGeom prst="rect">
            <a:avLst/>
          </a:prstGeom>
          <a:noFill/>
        </p:spPr>
        <p:txBody>
          <a:bodyPr wrap="square" rtlCol="0">
            <a:spAutoFit/>
          </a:bodyPr>
          <a:lstStyle/>
          <a:p>
            <a:pPr algn="ctr"/>
            <a:r>
              <a:rPr lang="en-US" dirty="0">
                <a:solidFill>
                  <a:schemeClr val="tx1">
                    <a:lumMod val="50000"/>
                    <a:lumOff val="50000"/>
                  </a:schemeClr>
                </a:solidFill>
              </a:rPr>
              <a:t>CCPR mix is loaded into asphalt paver hopper</a:t>
            </a:r>
          </a:p>
        </p:txBody>
      </p:sp>
      <p:sp>
        <p:nvSpPr>
          <p:cNvPr id="26" name="TextBox 25">
            <a:extLst>
              <a:ext uri="{FF2B5EF4-FFF2-40B4-BE49-F238E27FC236}">
                <a16:creationId xmlns:a16="http://schemas.microsoft.com/office/drawing/2014/main" id="{08E25F16-69D2-0213-5E78-BDA230637D84}"/>
              </a:ext>
            </a:extLst>
          </p:cNvPr>
          <p:cNvSpPr txBox="1"/>
          <p:nvPr/>
        </p:nvSpPr>
        <p:spPr>
          <a:xfrm>
            <a:off x="9970206" y="6642556"/>
            <a:ext cx="2241319" cy="215444"/>
          </a:xfrm>
          <a:prstGeom prst="rect">
            <a:avLst/>
          </a:prstGeom>
          <a:noFill/>
        </p:spPr>
        <p:txBody>
          <a:bodyPr wrap="none" rtlCol="0">
            <a:spAutoFit/>
          </a:bodyPr>
          <a:lstStyle/>
          <a:p>
            <a:r>
              <a:rPr lang="en-US" sz="800" dirty="0">
                <a:solidFill>
                  <a:schemeClr val="tx1">
                    <a:lumMod val="50000"/>
                    <a:lumOff val="50000"/>
                  </a:schemeClr>
                </a:solidFill>
              </a:rPr>
              <a:t>Photos Courtesy: Brian Diefenderfer, VTRC; ARRA</a:t>
            </a:r>
          </a:p>
        </p:txBody>
      </p:sp>
      <p:pic>
        <p:nvPicPr>
          <p:cNvPr id="27" name="Picture 26">
            <a:extLst>
              <a:ext uri="{FF2B5EF4-FFF2-40B4-BE49-F238E27FC236}">
                <a16:creationId xmlns:a16="http://schemas.microsoft.com/office/drawing/2014/main" id="{EC4E78FF-C074-B06E-46E8-2FD48C41F7E7}"/>
              </a:ext>
            </a:extLst>
          </p:cNvPr>
          <p:cNvPicPr>
            <a:picLocks noChangeAspect="1"/>
          </p:cNvPicPr>
          <p:nvPr/>
        </p:nvPicPr>
        <p:blipFill rotWithShape="1">
          <a:blip r:embed="rId9"/>
          <a:srcRect l="2677" r="14827"/>
          <a:stretch/>
        </p:blipFill>
        <p:spPr>
          <a:xfrm>
            <a:off x="1647683" y="4375565"/>
            <a:ext cx="2287096" cy="1862867"/>
          </a:xfrm>
          <a:prstGeom prst="rect">
            <a:avLst/>
          </a:prstGeom>
        </p:spPr>
      </p:pic>
      <p:sp>
        <p:nvSpPr>
          <p:cNvPr id="28" name="TextBox 27">
            <a:extLst>
              <a:ext uri="{FF2B5EF4-FFF2-40B4-BE49-F238E27FC236}">
                <a16:creationId xmlns:a16="http://schemas.microsoft.com/office/drawing/2014/main" id="{94DD8927-47E4-67FC-72CB-DF5340C9CFB5}"/>
              </a:ext>
            </a:extLst>
          </p:cNvPr>
          <p:cNvSpPr txBox="1"/>
          <p:nvPr/>
        </p:nvSpPr>
        <p:spPr>
          <a:xfrm>
            <a:off x="1489109" y="6169709"/>
            <a:ext cx="2603715" cy="646331"/>
          </a:xfrm>
          <a:prstGeom prst="rect">
            <a:avLst/>
          </a:prstGeom>
          <a:noFill/>
        </p:spPr>
        <p:txBody>
          <a:bodyPr wrap="square" rtlCol="0">
            <a:spAutoFit/>
          </a:bodyPr>
          <a:lstStyle/>
          <a:p>
            <a:pPr algn="ctr"/>
            <a:r>
              <a:rPr lang="en-US" dirty="0">
                <a:solidFill>
                  <a:schemeClr val="tx1">
                    <a:lumMod val="50000"/>
                    <a:lumOff val="50000"/>
                  </a:schemeClr>
                </a:solidFill>
              </a:rPr>
              <a:t>Compaction to target density</a:t>
            </a:r>
          </a:p>
        </p:txBody>
      </p:sp>
      <p:cxnSp>
        <p:nvCxnSpPr>
          <p:cNvPr id="32" name="Straight Arrow Connector 31">
            <a:extLst>
              <a:ext uri="{FF2B5EF4-FFF2-40B4-BE49-F238E27FC236}">
                <a16:creationId xmlns:a16="http://schemas.microsoft.com/office/drawing/2014/main" id="{1D40AD5D-B70F-5409-7F6E-85FC68B0FD27}"/>
              </a:ext>
            </a:extLst>
          </p:cNvPr>
          <p:cNvCxnSpPr>
            <a:cxnSpLocks/>
          </p:cNvCxnSpPr>
          <p:nvPr/>
        </p:nvCxnSpPr>
        <p:spPr>
          <a:xfrm flipH="1" flipV="1">
            <a:off x="3636584" y="5651639"/>
            <a:ext cx="685421" cy="491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778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ea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ean theme" id="{8B11F9C4-84A6-4C3A-A7B3-505DF992A38D}" vid="{88EF0D07-BFAE-4105-AE14-A2F8D28D468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1187</TotalTime>
  <Words>6999</Words>
  <Application>Microsoft Office PowerPoint</Application>
  <PresentationFormat>Widescreen</PresentationFormat>
  <Paragraphs>618</Paragraphs>
  <Slides>50</Slides>
  <Notes>48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Adobe Caslon Pro</vt:lpstr>
      <vt:lpstr>Arial</vt:lpstr>
      <vt:lpstr>Calibri</vt:lpstr>
      <vt:lpstr>Calibri Light</vt:lpstr>
      <vt:lpstr>Franklin Gothic Book</vt:lpstr>
      <vt:lpstr>Times New Roman</vt:lpstr>
      <vt:lpstr>Office Theme</vt:lpstr>
      <vt:lpstr>Clean theme</vt:lpstr>
      <vt:lpstr>PowerPoint Presentation</vt:lpstr>
      <vt:lpstr>NCHRP Project 14-43: Construction Guide Specifications for Cold Central Plant Recycling and  Cold In-Place Recycling</vt:lpstr>
      <vt:lpstr>Training Design</vt:lpstr>
      <vt:lpstr>How were the Construction Guide Specifications Developed?</vt:lpstr>
      <vt:lpstr>Description: What is covered?</vt:lpstr>
      <vt:lpstr>Referenced Documents</vt:lpstr>
      <vt:lpstr>Referenced Documents</vt:lpstr>
      <vt:lpstr>Terminology</vt:lpstr>
      <vt:lpstr>The Basic CCPR Production Process</vt:lpstr>
      <vt:lpstr>Terminology</vt:lpstr>
      <vt:lpstr>The Basic CIR Production Process</vt:lpstr>
      <vt:lpstr>Terminology</vt:lpstr>
      <vt:lpstr>Terminology</vt:lpstr>
      <vt:lpstr>Terminology</vt:lpstr>
      <vt:lpstr>Materials and Mix Design</vt:lpstr>
      <vt:lpstr>Construction: Equipment</vt:lpstr>
      <vt:lpstr>Single Unit Recycler</vt:lpstr>
      <vt:lpstr>Single Unit Recycler</vt:lpstr>
      <vt:lpstr>Multi-unit Recycler</vt:lpstr>
      <vt:lpstr>Cold Central Plant Recycling</vt:lpstr>
      <vt:lpstr>Cold Central Plant Recycling</vt:lpstr>
      <vt:lpstr>Cold Recycling Equipment</vt:lpstr>
      <vt:lpstr>Construction: Calibration</vt:lpstr>
      <vt:lpstr>Construction: Additional CIR Equipment</vt:lpstr>
      <vt:lpstr>Construction: Additional CCPR Equipment</vt:lpstr>
      <vt:lpstr>Construction: Additional CR Equipment</vt:lpstr>
      <vt:lpstr>Construction: Compaction Equipment </vt:lpstr>
      <vt:lpstr>PowerPoint Presentation</vt:lpstr>
      <vt:lpstr>Construction: Just-in-time Training (JITT) / Preconstruction Personnel Training</vt:lpstr>
      <vt:lpstr>Construction: Weather</vt:lpstr>
      <vt:lpstr>Construction: Weather</vt:lpstr>
      <vt:lpstr>Construction: Test Strip</vt:lpstr>
      <vt:lpstr>Construction: Notes on Placement</vt:lpstr>
      <vt:lpstr>Construction: CR Primary Compaction</vt:lpstr>
      <vt:lpstr>Construction: CR Optional Secondary Compaction</vt:lpstr>
      <vt:lpstr>Construction: CR Optional Secondary Compaction</vt:lpstr>
      <vt:lpstr>Construction: Smoothness</vt:lpstr>
      <vt:lpstr>Construction: Trafficking</vt:lpstr>
      <vt:lpstr>Construction: Prior to Surfacing</vt:lpstr>
      <vt:lpstr>Construction: Surfacing</vt:lpstr>
      <vt:lpstr>Construction: Surfacing</vt:lpstr>
      <vt:lpstr>Contractor QC Testing</vt:lpstr>
      <vt:lpstr>Contractor CIR QC Testing (Con’t.)</vt:lpstr>
      <vt:lpstr>Contractor CCPR QC Testing (Con’t.)</vt:lpstr>
      <vt:lpstr>Table 5.1 Acceptance Test Criteria</vt:lpstr>
      <vt:lpstr>Table 5.1 CIR Acceptance Test Criteria (Con’t.)</vt:lpstr>
      <vt:lpstr>Table 5.1 CCPR Acceptance Test Criteria (Con’t.)</vt:lpstr>
      <vt:lpstr>Contract Item Units of Measure</vt:lpstr>
      <vt:lpstr>For additional information, refer to…</vt:lpstr>
      <vt:lpstr>Disclaimer:</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Mackie, Paul</cp:lastModifiedBy>
  <cp:revision>82</cp:revision>
  <cp:lastPrinted>2022-05-23T16:53:46Z</cp:lastPrinted>
  <dcterms:created xsi:type="dcterms:W3CDTF">2022-05-21T13:02:43Z</dcterms:created>
  <dcterms:modified xsi:type="dcterms:W3CDTF">2023-03-28T15:53:29Z</dcterms:modified>
</cp:coreProperties>
</file>