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90"/>
  </p:notesMasterIdLst>
  <p:sldIdLst>
    <p:sldId id="256" r:id="rId2"/>
    <p:sldId id="382" r:id="rId3"/>
    <p:sldId id="401" r:id="rId4"/>
    <p:sldId id="383" r:id="rId5"/>
    <p:sldId id="319" r:id="rId6"/>
    <p:sldId id="260" r:id="rId7"/>
    <p:sldId id="391" r:id="rId8"/>
    <p:sldId id="387" r:id="rId9"/>
    <p:sldId id="388" r:id="rId10"/>
    <p:sldId id="385" r:id="rId11"/>
    <p:sldId id="386" r:id="rId12"/>
    <p:sldId id="280" r:id="rId13"/>
    <p:sldId id="303" r:id="rId14"/>
    <p:sldId id="271" r:id="rId15"/>
    <p:sldId id="274" r:id="rId16"/>
    <p:sldId id="275" r:id="rId17"/>
    <p:sldId id="276" r:id="rId18"/>
    <p:sldId id="389" r:id="rId19"/>
    <p:sldId id="277" r:id="rId20"/>
    <p:sldId id="321" r:id="rId21"/>
    <p:sldId id="322" r:id="rId22"/>
    <p:sldId id="365" r:id="rId23"/>
    <p:sldId id="366" r:id="rId24"/>
    <p:sldId id="390" r:id="rId25"/>
    <p:sldId id="262" r:id="rId26"/>
    <p:sldId id="285" r:id="rId27"/>
    <p:sldId id="286" r:id="rId28"/>
    <p:sldId id="328" r:id="rId29"/>
    <p:sldId id="287" r:id="rId30"/>
    <p:sldId id="330" r:id="rId31"/>
    <p:sldId id="367" r:id="rId32"/>
    <p:sldId id="368" r:id="rId33"/>
    <p:sldId id="369" r:id="rId34"/>
    <p:sldId id="370" r:id="rId35"/>
    <p:sldId id="371" r:id="rId36"/>
    <p:sldId id="372" r:id="rId37"/>
    <p:sldId id="373" r:id="rId38"/>
    <p:sldId id="375" r:id="rId39"/>
    <p:sldId id="374" r:id="rId40"/>
    <p:sldId id="376" r:id="rId41"/>
    <p:sldId id="377" r:id="rId42"/>
    <p:sldId id="378" r:id="rId43"/>
    <p:sldId id="288" r:id="rId44"/>
    <p:sldId id="343" r:id="rId45"/>
    <p:sldId id="364" r:id="rId46"/>
    <p:sldId id="347" r:id="rId47"/>
    <p:sldId id="344" r:id="rId48"/>
    <p:sldId id="346" r:id="rId49"/>
    <p:sldId id="349" r:id="rId50"/>
    <p:sldId id="289" r:id="rId51"/>
    <p:sldId id="290" r:id="rId52"/>
    <p:sldId id="291" r:id="rId53"/>
    <p:sldId id="292" r:id="rId54"/>
    <p:sldId id="379" r:id="rId55"/>
    <p:sldId id="380" r:id="rId56"/>
    <p:sldId id="293" r:id="rId57"/>
    <p:sldId id="392" r:id="rId58"/>
    <p:sldId id="294" r:id="rId59"/>
    <p:sldId id="295" r:id="rId60"/>
    <p:sldId id="296" r:id="rId61"/>
    <p:sldId id="297" r:id="rId62"/>
    <p:sldId id="298" r:id="rId63"/>
    <p:sldId id="393" r:id="rId64"/>
    <p:sldId id="300" r:id="rId65"/>
    <p:sldId id="301" r:id="rId66"/>
    <p:sldId id="261" r:id="rId67"/>
    <p:sldId id="283" r:id="rId68"/>
    <p:sldId id="394" r:id="rId69"/>
    <p:sldId id="304" r:id="rId70"/>
    <p:sldId id="263" r:id="rId71"/>
    <p:sldId id="305" r:id="rId72"/>
    <p:sldId id="306" r:id="rId73"/>
    <p:sldId id="307" r:id="rId74"/>
    <p:sldId id="308" r:id="rId75"/>
    <p:sldId id="309" r:id="rId76"/>
    <p:sldId id="310" r:id="rId77"/>
    <p:sldId id="311" r:id="rId78"/>
    <p:sldId id="381" r:id="rId79"/>
    <p:sldId id="395" r:id="rId80"/>
    <p:sldId id="284" r:id="rId81"/>
    <p:sldId id="313" r:id="rId82"/>
    <p:sldId id="314" r:id="rId83"/>
    <p:sldId id="315" r:id="rId84"/>
    <p:sldId id="396" r:id="rId85"/>
    <p:sldId id="398" r:id="rId86"/>
    <p:sldId id="399" r:id="rId87"/>
    <p:sldId id="400" r:id="rId88"/>
    <p:sldId id="318" r:id="rId8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tte Gross" initials="AG" lastIdx="8" clrIdx="0">
    <p:extLst>
      <p:ext uri="{19B8F6BF-5375-455C-9EA6-DF929625EA0E}">
        <p15:presenceInfo xmlns:p15="http://schemas.microsoft.com/office/powerpoint/2012/main" userId="S::agross@vhb.com::a6724201-cfb6-4937-a37e-2041aa4c5c84" providerId="AD"/>
      </p:ext>
    </p:extLst>
  </p:cmAuthor>
  <p:cmAuthor id="2" name="Scott Himes" initials="SH" lastIdx="12" clrIdx="1">
    <p:extLst>
      <p:ext uri="{19B8F6BF-5375-455C-9EA6-DF929625EA0E}">
        <p15:presenceInfo xmlns:p15="http://schemas.microsoft.com/office/powerpoint/2012/main" userId="S::SHimes@vhb.com::2b5520a0-08ae-4c92-b77a-76ea4df8a266" providerId="AD"/>
      </p:ext>
    </p:extLst>
  </p:cmAuthor>
  <p:cmAuthor id="3" name="Gayah, Vikash V." initials="GVV" lastIdx="13" clrIdx="2">
    <p:extLst>
      <p:ext uri="{19B8F6BF-5375-455C-9EA6-DF929625EA0E}">
        <p15:presenceInfo xmlns:p15="http://schemas.microsoft.com/office/powerpoint/2012/main" userId="S::vvg104@psu.edu::ea63ee5b-161c-4f3d-9d08-39e688549c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E1F1"/>
    <a:srgbClr val="418D5C"/>
    <a:srgbClr val="014B60"/>
    <a:srgbClr val="4EA649"/>
    <a:srgbClr val="ACD36C"/>
    <a:srgbClr val="1758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1680" autoAdjust="0"/>
  </p:normalViewPr>
  <p:slideViewPr>
    <p:cSldViewPr snapToGrid="0">
      <p:cViewPr varScale="1">
        <p:scale>
          <a:sx n="55" d="100"/>
          <a:sy n="55" d="100"/>
        </p:scale>
        <p:origin x="106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0EBAF5-85A0-4969-9DD2-0BD15CB00D78}" type="datetimeFigureOut">
              <a:rPr lang="en-US" smtClean="0"/>
              <a:t>12/8/2023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C9095-3390-46AF-BF4E-CB8B8A8645B8}" type="slidenum">
              <a:rPr lang="en-US" smtClean="0"/>
              <a:t>‹#›</a:t>
            </a:fld>
            <a:endParaRPr lang="en-US"/>
          </a:p>
        </p:txBody>
      </p:sp>
    </p:spTree>
    <p:extLst>
      <p:ext uri="{BB962C8B-B14F-4D97-AF65-F5344CB8AC3E}">
        <p14:creationId xmlns:p14="http://schemas.microsoft.com/office/powerpoint/2010/main" val="3243058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5C9095-3390-46AF-BF4E-CB8B8A8645B8}" type="slidenum">
              <a:rPr lang="en-US" smtClean="0"/>
              <a:t>1</a:t>
            </a:fld>
            <a:endParaRPr lang="en-US"/>
          </a:p>
        </p:txBody>
      </p:sp>
    </p:spTree>
    <p:extLst>
      <p:ext uri="{BB962C8B-B14F-4D97-AF65-F5344CB8AC3E}">
        <p14:creationId xmlns:p14="http://schemas.microsoft.com/office/powerpoint/2010/main" val="1832974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predictive method can be used to estimate average number of crashes for an individual site. The estimate can be summed for all sites to compute the average number of crashes for the entire facility. The estimate represents a given time period of interest (in years) assuming geometric design/traffic control features are unchanged and traffic volumes are known or forecasted. The average crash frequency is obtained by dividing the average number of crashes by the number of years during this time period of interest </a:t>
            </a:r>
          </a:p>
          <a:p>
            <a:endParaRPr lang="en-US" dirty="0"/>
          </a:p>
        </p:txBody>
      </p:sp>
      <p:sp>
        <p:nvSpPr>
          <p:cNvPr id="4" name="Slide Number Placeholder 3"/>
          <p:cNvSpPr>
            <a:spLocks noGrp="1"/>
          </p:cNvSpPr>
          <p:nvPr>
            <p:ph type="sldNum" sz="quarter" idx="5"/>
          </p:nvPr>
        </p:nvSpPr>
        <p:spPr/>
        <p:txBody>
          <a:bodyPr/>
          <a:lstStyle/>
          <a:p>
            <a:fld id="{5A5C9095-3390-46AF-BF4E-CB8B8A8645B8}" type="slidenum">
              <a:rPr lang="en-US" smtClean="0"/>
              <a:t>15</a:t>
            </a:fld>
            <a:endParaRPr lang="en-US"/>
          </a:p>
        </p:txBody>
      </p:sp>
    </p:spTree>
    <p:extLst>
      <p:ext uri="{BB962C8B-B14F-4D97-AF65-F5344CB8AC3E}">
        <p14:creationId xmlns:p14="http://schemas.microsoft.com/office/powerpoint/2010/main" val="1255126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with other chapters of the HSM Part C, the prediction from this predictive model can be combined with observed crash data using the empirical Bayes (EB) method. The combination produces a more reliable estimate of the average crash frequency than from the predictive model alone. This estimate is referred to as the “expected” average crash frequency. Guidance for applying the EB Method is provided in the appendix for Part C of the HSM</a:t>
            </a:r>
          </a:p>
          <a:p>
            <a:endParaRPr lang="en-US" dirty="0"/>
          </a:p>
        </p:txBody>
      </p:sp>
      <p:sp>
        <p:nvSpPr>
          <p:cNvPr id="4" name="Slide Number Placeholder 3"/>
          <p:cNvSpPr>
            <a:spLocks noGrp="1"/>
          </p:cNvSpPr>
          <p:nvPr>
            <p:ph type="sldNum" sz="quarter" idx="5"/>
          </p:nvPr>
        </p:nvSpPr>
        <p:spPr/>
        <p:txBody>
          <a:bodyPr/>
          <a:lstStyle/>
          <a:p>
            <a:fld id="{5A5C9095-3390-46AF-BF4E-CB8B8A8645B8}" type="slidenum">
              <a:rPr lang="en-US" smtClean="0"/>
              <a:t>16</a:t>
            </a:fld>
            <a:endParaRPr lang="en-US"/>
          </a:p>
        </p:txBody>
      </p:sp>
    </p:spTree>
    <p:extLst>
      <p:ext uri="{BB962C8B-B14F-4D97-AF65-F5344CB8AC3E}">
        <p14:creationId xmlns:p14="http://schemas.microsoft.com/office/powerpoint/2010/main" val="363856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predictive model equations are of the general form shown in the equation.</a:t>
                </a:r>
              </a:p>
              <a:p>
                <a:pPr/>
                <a14:m>
                  <m:oMathPara xmlns:m="http://schemas.openxmlformats.org/officeDocument/2006/math">
                    <m:oMathParaPr>
                      <m:jc m:val="centerGroup"/>
                    </m:oMathParaPr>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m:rPr>
                              <m:sty m:val="p"/>
                            </m:rPr>
                            <a:rPr lang="en-US" sz="1200" i="1" kern="1200">
                              <a:solidFill>
                                <a:schemeClr val="tx1"/>
                              </a:solidFill>
                              <a:effectLst/>
                              <a:latin typeface="Cambria Math" panose="02040503050406030204" pitchFamily="18" charset="0"/>
                              <a:ea typeface="+mn-ea"/>
                              <a:cs typeface="+mn-cs"/>
                            </a:rPr>
                            <m:t>N</m:t>
                          </m:r>
                        </m:e>
                        <m:sub>
                          <m:r>
                            <m:rPr>
                              <m:sty m:val="p"/>
                            </m:rPr>
                            <a:rPr lang="en-US" sz="1200" i="1" kern="1200">
                              <a:solidFill>
                                <a:schemeClr val="tx1"/>
                              </a:solidFill>
                              <a:effectLst/>
                              <a:latin typeface="Cambria Math" panose="02040503050406030204" pitchFamily="18" charset="0"/>
                              <a:ea typeface="+mn-ea"/>
                              <a:cs typeface="+mn-cs"/>
                            </a:rPr>
                            <m:t>p</m:t>
                          </m:r>
                          <m:r>
                            <a:rPr lang="en-US" sz="1200" i="1" kern="1200">
                              <a:solidFill>
                                <a:schemeClr val="tx1"/>
                              </a:solidFill>
                              <a:effectLst/>
                              <a:latin typeface="Cambria Math" panose="02040503050406030204" pitchFamily="18" charset="0"/>
                              <a:ea typeface="+mn-ea"/>
                              <a:cs typeface="+mn-cs"/>
                            </a:rPr>
                            <m:t>,</m:t>
                          </m:r>
                          <m:r>
                            <m:rPr>
                              <m:sty m:val="p"/>
                            </m:rPr>
                            <a:rPr lang="en-US" sz="1200" i="1" kern="1200">
                              <a:solidFill>
                                <a:schemeClr val="tx1"/>
                              </a:solidFill>
                              <a:effectLst/>
                              <a:latin typeface="Cambria Math" panose="02040503050406030204" pitchFamily="18" charset="0"/>
                              <a:ea typeface="+mn-ea"/>
                              <a:cs typeface="+mn-cs"/>
                            </a:rPr>
                            <m:t>w</m:t>
                          </m:r>
                          <m:r>
                            <a:rPr lang="en-US" sz="1200" i="1" kern="1200">
                              <a:solidFill>
                                <a:schemeClr val="tx1"/>
                              </a:solidFill>
                              <a:effectLst/>
                              <a:latin typeface="Cambria Math" panose="02040503050406030204" pitchFamily="18" charset="0"/>
                              <a:ea typeface="+mn-ea"/>
                              <a:cs typeface="+mn-cs"/>
                            </a:rPr>
                            <m:t>,</m:t>
                          </m:r>
                          <m:r>
                            <m:rPr>
                              <m:sty m:val="p"/>
                            </m:rPr>
                            <a:rPr lang="en-US" sz="1200" i="1" kern="1200">
                              <a:solidFill>
                                <a:schemeClr val="tx1"/>
                              </a:solidFill>
                              <a:effectLst/>
                              <a:latin typeface="Cambria Math" panose="02040503050406030204" pitchFamily="18" charset="0"/>
                              <a:ea typeface="+mn-ea"/>
                              <a:cs typeface="+mn-cs"/>
                            </a:rPr>
                            <m:t>x</m:t>
                          </m:r>
                          <m:r>
                            <a:rPr lang="en-US" sz="1200" i="1" kern="1200">
                              <a:solidFill>
                                <a:schemeClr val="tx1"/>
                              </a:solidFill>
                              <a:effectLst/>
                              <a:latin typeface="Cambria Math" panose="02040503050406030204" pitchFamily="18" charset="0"/>
                              <a:ea typeface="+mn-ea"/>
                              <a:cs typeface="+mn-cs"/>
                            </a:rPr>
                            <m:t>,</m:t>
                          </m:r>
                          <m:r>
                            <m:rPr>
                              <m:sty m:val="p"/>
                            </m:rPr>
                            <a:rPr lang="en-US" sz="1200" i="1" kern="1200">
                              <a:solidFill>
                                <a:schemeClr val="tx1"/>
                              </a:solidFill>
                              <a:effectLst/>
                              <a:latin typeface="Cambria Math" panose="02040503050406030204" pitchFamily="18" charset="0"/>
                              <a:ea typeface="+mn-ea"/>
                              <a:cs typeface="+mn-cs"/>
                            </a:rPr>
                            <m:t>y</m:t>
                          </m:r>
                          <m:r>
                            <a:rPr lang="en-US" sz="1200" i="1" kern="1200">
                              <a:solidFill>
                                <a:schemeClr val="tx1"/>
                              </a:solidFill>
                              <a:effectLst/>
                              <a:latin typeface="Cambria Math" panose="02040503050406030204" pitchFamily="18" charset="0"/>
                              <a:ea typeface="+mn-ea"/>
                              <a:cs typeface="+mn-cs"/>
                            </a:rPr>
                            <m:t>,</m:t>
                          </m:r>
                          <m:r>
                            <m:rPr>
                              <m:sty m:val="p"/>
                            </m:rPr>
                            <a:rPr lang="en-US" sz="1200" i="1" kern="1200">
                              <a:solidFill>
                                <a:schemeClr val="tx1"/>
                              </a:solidFill>
                              <a:effectLst/>
                              <a:latin typeface="Cambria Math" panose="02040503050406030204" pitchFamily="18" charset="0"/>
                              <a:ea typeface="+mn-ea"/>
                              <a:cs typeface="+mn-cs"/>
                            </a:rPr>
                            <m:t>z</m:t>
                          </m:r>
                        </m:sub>
                      </m:sSub>
                      <m:sSub>
                        <m:sSubPr>
                          <m:ctrlPr>
                            <a:rPr lang="en-US" sz="1200" i="1" kern="1200">
                              <a:solidFill>
                                <a:schemeClr val="tx1"/>
                              </a:solidFill>
                              <a:effectLst/>
                              <a:latin typeface="Cambria Math" panose="02040503050406030204" pitchFamily="18" charset="0"/>
                              <a:ea typeface="+mn-ea"/>
                              <a:cs typeface="+mn-cs"/>
                            </a:rPr>
                          </m:ctrlPr>
                        </m:sSubPr>
                        <m:e>
                          <m:r>
                            <m:rPr>
                              <m:sty m:val="p"/>
                            </m:rPr>
                            <a:rPr lang="en-US" sz="1200" i="1" kern="1200">
                              <a:solidFill>
                                <a:schemeClr val="tx1"/>
                              </a:solidFill>
                              <a:effectLst/>
                              <a:latin typeface="Cambria Math" panose="02040503050406030204" pitchFamily="18" charset="0"/>
                              <a:ea typeface="+mn-ea"/>
                              <a:cs typeface="+mn-cs"/>
                            </a:rPr>
                            <m:t>N</m:t>
                          </m:r>
                        </m:e>
                        <m:sub>
                          <m:r>
                            <m:rPr>
                              <m:sty m:val="p"/>
                            </m:rPr>
                            <a:rPr lang="en-US" sz="1200" i="1" kern="1200">
                              <a:solidFill>
                                <a:schemeClr val="tx1"/>
                              </a:solidFill>
                              <a:effectLst/>
                              <a:latin typeface="Cambria Math" panose="02040503050406030204" pitchFamily="18" charset="0"/>
                              <a:ea typeface="+mn-ea"/>
                              <a:cs typeface="+mn-cs"/>
                            </a:rPr>
                            <m:t>spf</m:t>
                          </m:r>
                          <m:r>
                            <a:rPr lang="en-US" sz="1200" i="1" kern="1200">
                              <a:solidFill>
                                <a:schemeClr val="tx1"/>
                              </a:solidFill>
                              <a:effectLst/>
                              <a:latin typeface="Cambria Math" panose="02040503050406030204" pitchFamily="18" charset="0"/>
                              <a:ea typeface="+mn-ea"/>
                              <a:cs typeface="+mn-cs"/>
                            </a:rPr>
                            <m:t>,</m:t>
                          </m:r>
                          <m:r>
                            <m:rPr>
                              <m:sty m:val="p"/>
                            </m:rPr>
                            <a:rPr lang="en-US" sz="1200" i="1" kern="1200">
                              <a:solidFill>
                                <a:schemeClr val="tx1"/>
                              </a:solidFill>
                              <a:effectLst/>
                              <a:latin typeface="Cambria Math" panose="02040503050406030204" pitchFamily="18" charset="0"/>
                              <a:ea typeface="+mn-ea"/>
                              <a:cs typeface="+mn-cs"/>
                            </a:rPr>
                            <m:t>w</m:t>
                          </m:r>
                          <m:r>
                            <a:rPr lang="en-US" sz="1200" i="1" kern="1200">
                              <a:solidFill>
                                <a:schemeClr val="tx1"/>
                              </a:solidFill>
                              <a:effectLst/>
                              <a:latin typeface="Cambria Math" panose="02040503050406030204" pitchFamily="18" charset="0"/>
                              <a:ea typeface="+mn-ea"/>
                              <a:cs typeface="+mn-cs"/>
                            </a:rPr>
                            <m:t>,</m:t>
                          </m:r>
                          <m:r>
                            <m:rPr>
                              <m:sty m:val="p"/>
                            </m:rPr>
                            <a:rPr lang="en-US" sz="1200" i="1" kern="1200">
                              <a:solidFill>
                                <a:schemeClr val="tx1"/>
                              </a:solidFill>
                              <a:effectLst/>
                              <a:latin typeface="Cambria Math" panose="02040503050406030204" pitchFamily="18" charset="0"/>
                              <a:ea typeface="+mn-ea"/>
                              <a:cs typeface="+mn-cs"/>
                            </a:rPr>
                            <m:t>x</m:t>
                          </m:r>
                          <m:r>
                            <a:rPr lang="en-US" sz="1200" i="1" kern="1200">
                              <a:solidFill>
                                <a:schemeClr val="tx1"/>
                              </a:solidFill>
                              <a:effectLst/>
                              <a:latin typeface="Cambria Math" panose="02040503050406030204" pitchFamily="18" charset="0"/>
                              <a:ea typeface="+mn-ea"/>
                              <a:cs typeface="+mn-cs"/>
                            </a:rPr>
                            <m:t>,</m:t>
                          </m:r>
                          <m:r>
                            <m:rPr>
                              <m:sty m:val="p"/>
                            </m:rPr>
                            <a:rPr lang="en-US" sz="1200" i="1" kern="1200">
                              <a:solidFill>
                                <a:schemeClr val="tx1"/>
                              </a:solidFill>
                              <a:effectLst/>
                              <a:latin typeface="Cambria Math" panose="02040503050406030204" pitchFamily="18" charset="0"/>
                              <a:ea typeface="+mn-ea"/>
                              <a:cs typeface="+mn-cs"/>
                            </a:rPr>
                            <m:t>y</m:t>
                          </m:r>
                          <m:r>
                            <a:rPr lang="en-US" sz="1200" i="1" kern="1200">
                              <a:solidFill>
                                <a:schemeClr val="tx1"/>
                              </a:solidFill>
                              <a:effectLst/>
                              <a:latin typeface="Cambria Math" panose="02040503050406030204" pitchFamily="18" charset="0"/>
                              <a:ea typeface="+mn-ea"/>
                              <a:cs typeface="+mn-cs"/>
                            </a:rPr>
                            <m:t>,</m:t>
                          </m:r>
                          <m:r>
                            <m:rPr>
                              <m:sty m:val="p"/>
                            </m:rPr>
                            <a:rPr lang="en-US" sz="1200" i="1" kern="1200">
                              <a:solidFill>
                                <a:schemeClr val="tx1"/>
                              </a:solidFill>
                              <a:effectLst/>
                              <a:latin typeface="Cambria Math" panose="02040503050406030204" pitchFamily="18" charset="0"/>
                              <a:ea typeface="+mn-ea"/>
                              <a:cs typeface="+mn-cs"/>
                            </a:rPr>
                            <m:t>z</m:t>
                          </m:r>
                        </m:sub>
                      </m:sSub>
                      <m:d>
                        <m:dPr>
                          <m:ctrlPr>
                            <a:rPr lang="en-US" sz="1200" i="1" kern="1200">
                              <a:solidFill>
                                <a:schemeClr val="tx1"/>
                              </a:solidFill>
                              <a:effectLst/>
                              <a:latin typeface="Cambria Math" panose="02040503050406030204" pitchFamily="18" charset="0"/>
                              <a:ea typeface="+mn-ea"/>
                              <a:cs typeface="+mn-cs"/>
                            </a:rPr>
                          </m:ctrlPr>
                        </m:dPr>
                        <m:e>
                          <m:sSub>
                            <m:sSubPr>
                              <m:ctrlPr>
                                <a:rPr lang="en-US" sz="1200" i="1" kern="1200">
                                  <a:solidFill>
                                    <a:schemeClr val="tx1"/>
                                  </a:solidFill>
                                  <a:effectLst/>
                                  <a:latin typeface="Cambria Math" panose="02040503050406030204" pitchFamily="18" charset="0"/>
                                  <a:ea typeface="+mn-ea"/>
                                  <a:cs typeface="+mn-cs"/>
                                </a:rPr>
                              </m:ctrlPr>
                            </m:sSubPr>
                            <m:e>
                              <m:r>
                                <m:rPr>
                                  <m:sty m:val="p"/>
                                </m:rPr>
                                <a:rPr lang="en-US" sz="1200" i="1" kern="1200">
                                  <a:solidFill>
                                    <a:schemeClr val="tx1"/>
                                  </a:solidFill>
                                  <a:effectLst/>
                                  <a:latin typeface="Cambria Math" panose="02040503050406030204" pitchFamily="18" charset="0"/>
                                  <a:ea typeface="+mn-ea"/>
                                  <a:cs typeface="+mn-cs"/>
                                </a:rPr>
                                <m:t>F</m:t>
                              </m:r>
                            </m:e>
                            <m:sub>
                              <m:r>
                                <a:rPr lang="en-US" sz="1200" i="1" kern="1200">
                                  <a:solidFill>
                                    <a:schemeClr val="tx1"/>
                                  </a:solidFill>
                                  <a:effectLst/>
                                  <a:latin typeface="Cambria Math" panose="02040503050406030204" pitchFamily="18" charset="0"/>
                                  <a:ea typeface="+mn-ea"/>
                                  <a:cs typeface="+mn-cs"/>
                                </a:rPr>
                                <m:t>1,</m:t>
                              </m:r>
                              <m:r>
                                <m:rPr>
                                  <m:sty m:val="p"/>
                                </m:rPr>
                                <a:rPr lang="en-US" sz="1200" i="1" kern="1200">
                                  <a:solidFill>
                                    <a:schemeClr val="tx1"/>
                                  </a:solidFill>
                                  <a:effectLst/>
                                  <a:latin typeface="Cambria Math" panose="02040503050406030204" pitchFamily="18" charset="0"/>
                                  <a:ea typeface="+mn-ea"/>
                                  <a:cs typeface="+mn-cs"/>
                                </a:rPr>
                                <m:t>w</m:t>
                              </m:r>
                              <m:r>
                                <a:rPr lang="en-US" sz="1200" i="1" kern="1200">
                                  <a:solidFill>
                                    <a:schemeClr val="tx1"/>
                                  </a:solidFill>
                                  <a:effectLst/>
                                  <a:latin typeface="Cambria Math" panose="02040503050406030204" pitchFamily="18" charset="0"/>
                                  <a:ea typeface="+mn-ea"/>
                                  <a:cs typeface="+mn-cs"/>
                                </a:rPr>
                                <m:t>,</m:t>
                              </m:r>
                              <m:r>
                                <m:rPr>
                                  <m:sty m:val="p"/>
                                </m:rPr>
                                <a:rPr lang="en-US" sz="1200" i="1" kern="1200">
                                  <a:solidFill>
                                    <a:schemeClr val="tx1"/>
                                  </a:solidFill>
                                  <a:effectLst/>
                                  <a:latin typeface="Cambria Math" panose="02040503050406030204" pitchFamily="18" charset="0"/>
                                  <a:ea typeface="+mn-ea"/>
                                  <a:cs typeface="+mn-cs"/>
                                </a:rPr>
                                <m:t>x</m:t>
                              </m:r>
                              <m:r>
                                <a:rPr lang="en-US" sz="1200" i="1" kern="1200">
                                  <a:solidFill>
                                    <a:schemeClr val="tx1"/>
                                  </a:solidFill>
                                  <a:effectLst/>
                                  <a:latin typeface="Cambria Math" panose="02040503050406030204" pitchFamily="18" charset="0"/>
                                  <a:ea typeface="+mn-ea"/>
                                  <a:cs typeface="+mn-cs"/>
                                </a:rPr>
                                <m:t>,</m:t>
                              </m:r>
                              <m:r>
                                <m:rPr>
                                  <m:sty m:val="p"/>
                                </m:rPr>
                                <a:rPr lang="en-US" sz="1200" i="1" kern="1200">
                                  <a:solidFill>
                                    <a:schemeClr val="tx1"/>
                                  </a:solidFill>
                                  <a:effectLst/>
                                  <a:latin typeface="Cambria Math" panose="02040503050406030204" pitchFamily="18" charset="0"/>
                                  <a:ea typeface="+mn-ea"/>
                                  <a:cs typeface="+mn-cs"/>
                                </a:rPr>
                                <m:t>y</m:t>
                              </m:r>
                              <m:r>
                                <a:rPr lang="en-US" sz="1200" i="1" kern="1200">
                                  <a:solidFill>
                                    <a:schemeClr val="tx1"/>
                                  </a:solidFill>
                                  <a:effectLst/>
                                  <a:latin typeface="Cambria Math" panose="02040503050406030204" pitchFamily="18" charset="0"/>
                                  <a:ea typeface="+mn-ea"/>
                                  <a:cs typeface="+mn-cs"/>
                                </a:rPr>
                                <m:t>,</m:t>
                              </m:r>
                              <m:r>
                                <m:rPr>
                                  <m:sty m:val="p"/>
                                </m:rPr>
                                <a:rPr lang="en-US" sz="1200" i="1" kern="1200">
                                  <a:solidFill>
                                    <a:schemeClr val="tx1"/>
                                  </a:solidFill>
                                  <a:effectLst/>
                                  <a:latin typeface="Cambria Math" panose="02040503050406030204" pitchFamily="18" charset="0"/>
                                  <a:ea typeface="+mn-ea"/>
                                  <a:cs typeface="+mn-cs"/>
                                </a:rPr>
                                <m:t>z</m:t>
                              </m:r>
                            </m:sub>
                          </m:sSub>
                          <m:sSub>
                            <m:sSubPr>
                              <m:ctrlPr>
                                <a:rPr lang="en-US" sz="1200" i="1" kern="1200">
                                  <a:solidFill>
                                    <a:schemeClr val="tx1"/>
                                  </a:solidFill>
                                  <a:effectLst/>
                                  <a:latin typeface="Cambria Math" panose="02040503050406030204" pitchFamily="18" charset="0"/>
                                  <a:ea typeface="+mn-ea"/>
                                  <a:cs typeface="+mn-cs"/>
                                </a:rPr>
                              </m:ctrlPr>
                            </m:sSubPr>
                            <m:e>
                              <m:r>
                                <m:rPr>
                                  <m:sty m:val="p"/>
                                </m:rPr>
                                <a:rPr lang="en-US" sz="1200" i="1" kern="1200">
                                  <a:solidFill>
                                    <a:schemeClr val="tx1"/>
                                  </a:solidFill>
                                  <a:effectLst/>
                                  <a:latin typeface="Cambria Math" panose="02040503050406030204" pitchFamily="18" charset="0"/>
                                  <a:ea typeface="+mn-ea"/>
                                  <a:cs typeface="+mn-cs"/>
                                </a:rPr>
                                <m:t>F</m:t>
                              </m:r>
                            </m:e>
                            <m:sub>
                              <m:r>
                                <a:rPr lang="en-US" sz="1200" i="1" kern="1200">
                                  <a:solidFill>
                                    <a:schemeClr val="tx1"/>
                                  </a:solidFill>
                                  <a:effectLst/>
                                  <a:latin typeface="Cambria Math" panose="02040503050406030204" pitchFamily="18" charset="0"/>
                                  <a:ea typeface="+mn-ea"/>
                                  <a:cs typeface="+mn-cs"/>
                                </a:rPr>
                                <m:t>2,</m:t>
                              </m:r>
                              <m:r>
                                <m:rPr>
                                  <m:sty m:val="p"/>
                                </m:rPr>
                                <a:rPr lang="en-US" sz="1200" i="1" kern="1200">
                                  <a:solidFill>
                                    <a:schemeClr val="tx1"/>
                                  </a:solidFill>
                                  <a:effectLst/>
                                  <a:latin typeface="Cambria Math" panose="02040503050406030204" pitchFamily="18" charset="0"/>
                                  <a:ea typeface="+mn-ea"/>
                                  <a:cs typeface="+mn-cs"/>
                                </a:rPr>
                                <m:t>w</m:t>
                              </m:r>
                              <m:r>
                                <a:rPr lang="en-US" sz="1200" i="1" kern="1200">
                                  <a:solidFill>
                                    <a:schemeClr val="tx1"/>
                                  </a:solidFill>
                                  <a:effectLst/>
                                  <a:latin typeface="Cambria Math" panose="02040503050406030204" pitchFamily="18" charset="0"/>
                                  <a:ea typeface="+mn-ea"/>
                                  <a:cs typeface="+mn-cs"/>
                                </a:rPr>
                                <m:t>,</m:t>
                              </m:r>
                              <m:r>
                                <m:rPr>
                                  <m:sty m:val="p"/>
                                </m:rPr>
                                <a:rPr lang="en-US" sz="1200" i="1" kern="1200">
                                  <a:solidFill>
                                    <a:schemeClr val="tx1"/>
                                  </a:solidFill>
                                  <a:effectLst/>
                                  <a:latin typeface="Cambria Math" panose="02040503050406030204" pitchFamily="18" charset="0"/>
                                  <a:ea typeface="+mn-ea"/>
                                  <a:cs typeface="+mn-cs"/>
                                </a:rPr>
                                <m:t>x</m:t>
                              </m:r>
                              <m:r>
                                <a:rPr lang="en-US" sz="1200" i="1" kern="1200">
                                  <a:solidFill>
                                    <a:schemeClr val="tx1"/>
                                  </a:solidFill>
                                  <a:effectLst/>
                                  <a:latin typeface="Cambria Math" panose="02040503050406030204" pitchFamily="18" charset="0"/>
                                  <a:ea typeface="+mn-ea"/>
                                  <a:cs typeface="+mn-cs"/>
                                </a:rPr>
                                <m:t>,</m:t>
                              </m:r>
                              <m:r>
                                <m:rPr>
                                  <m:sty m:val="p"/>
                                </m:rPr>
                                <a:rPr lang="en-US" sz="1200" i="1" kern="1200">
                                  <a:solidFill>
                                    <a:schemeClr val="tx1"/>
                                  </a:solidFill>
                                  <a:effectLst/>
                                  <a:latin typeface="Cambria Math" panose="02040503050406030204" pitchFamily="18" charset="0"/>
                                  <a:ea typeface="+mn-ea"/>
                                  <a:cs typeface="+mn-cs"/>
                                </a:rPr>
                                <m:t>y</m:t>
                              </m:r>
                              <m:r>
                                <a:rPr lang="en-US" sz="1200" i="1" kern="1200">
                                  <a:solidFill>
                                    <a:schemeClr val="tx1"/>
                                  </a:solidFill>
                                  <a:effectLst/>
                                  <a:latin typeface="Cambria Math" panose="02040503050406030204" pitchFamily="18" charset="0"/>
                                  <a:ea typeface="+mn-ea"/>
                                  <a:cs typeface="+mn-cs"/>
                                </a:rPr>
                                <m:t>,</m:t>
                              </m:r>
                              <m:r>
                                <m:rPr>
                                  <m:sty m:val="p"/>
                                </m:rPr>
                                <a:rPr lang="en-US" sz="1200" i="1" kern="1200">
                                  <a:solidFill>
                                    <a:schemeClr val="tx1"/>
                                  </a:solidFill>
                                  <a:effectLst/>
                                  <a:latin typeface="Cambria Math" panose="02040503050406030204" pitchFamily="18" charset="0"/>
                                  <a:ea typeface="+mn-ea"/>
                                  <a:cs typeface="+mn-cs"/>
                                </a:rPr>
                                <m:t>z</m:t>
                              </m:r>
                            </m:sub>
                          </m:sSub>
                          <m:sSub>
                            <m:sSubPr>
                              <m:ctrlPr>
                                <a:rPr lang="en-US" sz="1200" i="1" kern="1200">
                                  <a:solidFill>
                                    <a:schemeClr val="tx1"/>
                                  </a:solidFill>
                                  <a:effectLst/>
                                  <a:latin typeface="Cambria Math" panose="02040503050406030204" pitchFamily="18" charset="0"/>
                                  <a:ea typeface="+mn-ea"/>
                                  <a:cs typeface="+mn-cs"/>
                                </a:rPr>
                              </m:ctrlPr>
                            </m:sSubPr>
                            <m:e>
                              <m:r>
                                <m:rPr>
                                  <m:sty m:val="p"/>
                                </m:rPr>
                                <a:rPr lang="en-US" sz="1200" i="1" kern="1200">
                                  <a:solidFill>
                                    <a:schemeClr val="tx1"/>
                                  </a:solidFill>
                                  <a:effectLst/>
                                  <a:latin typeface="Cambria Math" panose="02040503050406030204" pitchFamily="18" charset="0"/>
                                  <a:ea typeface="+mn-ea"/>
                                  <a:cs typeface="+mn-cs"/>
                                </a:rPr>
                                <m:t>F</m:t>
                              </m:r>
                            </m:e>
                            <m:sub>
                              <m:r>
                                <m:rPr>
                                  <m:sty m:val="p"/>
                                </m:rPr>
                                <a:rPr lang="en-US" sz="1200" i="1" kern="1200">
                                  <a:solidFill>
                                    <a:schemeClr val="tx1"/>
                                  </a:solidFill>
                                  <a:effectLst/>
                                  <a:latin typeface="Cambria Math" panose="02040503050406030204" pitchFamily="18" charset="0"/>
                                  <a:ea typeface="+mn-ea"/>
                                  <a:cs typeface="+mn-cs"/>
                                </a:rPr>
                                <m:t>m</m:t>
                              </m:r>
                              <m:r>
                                <a:rPr lang="en-US" sz="1200" i="1" kern="1200">
                                  <a:solidFill>
                                    <a:schemeClr val="tx1"/>
                                  </a:solidFill>
                                  <a:effectLst/>
                                  <a:latin typeface="Cambria Math" panose="02040503050406030204" pitchFamily="18" charset="0"/>
                                  <a:ea typeface="+mn-ea"/>
                                  <a:cs typeface="+mn-cs"/>
                                </a:rPr>
                                <m:t>,</m:t>
                              </m:r>
                              <m:r>
                                <m:rPr>
                                  <m:sty m:val="p"/>
                                </m:rPr>
                                <a:rPr lang="en-US" sz="1200" i="1" kern="1200">
                                  <a:solidFill>
                                    <a:schemeClr val="tx1"/>
                                  </a:solidFill>
                                  <a:effectLst/>
                                  <a:latin typeface="Cambria Math" panose="02040503050406030204" pitchFamily="18" charset="0"/>
                                  <a:ea typeface="+mn-ea"/>
                                  <a:cs typeface="+mn-cs"/>
                                </a:rPr>
                                <m:t>w</m:t>
                              </m:r>
                              <m:r>
                                <a:rPr lang="en-US" sz="1200" i="1" kern="1200">
                                  <a:solidFill>
                                    <a:schemeClr val="tx1"/>
                                  </a:solidFill>
                                  <a:effectLst/>
                                  <a:latin typeface="Cambria Math" panose="02040503050406030204" pitchFamily="18" charset="0"/>
                                  <a:ea typeface="+mn-ea"/>
                                  <a:cs typeface="+mn-cs"/>
                                </a:rPr>
                                <m:t>,</m:t>
                              </m:r>
                              <m:r>
                                <m:rPr>
                                  <m:sty m:val="p"/>
                                </m:rPr>
                                <a:rPr lang="en-US" sz="1200" i="1" kern="1200">
                                  <a:solidFill>
                                    <a:schemeClr val="tx1"/>
                                  </a:solidFill>
                                  <a:effectLst/>
                                  <a:latin typeface="Cambria Math" panose="02040503050406030204" pitchFamily="18" charset="0"/>
                                  <a:ea typeface="+mn-ea"/>
                                  <a:cs typeface="+mn-cs"/>
                                </a:rPr>
                                <m:t>x</m:t>
                              </m:r>
                              <m:r>
                                <a:rPr lang="en-US" sz="1200" i="1" kern="1200">
                                  <a:solidFill>
                                    <a:schemeClr val="tx1"/>
                                  </a:solidFill>
                                  <a:effectLst/>
                                  <a:latin typeface="Cambria Math" panose="02040503050406030204" pitchFamily="18" charset="0"/>
                                  <a:ea typeface="+mn-ea"/>
                                  <a:cs typeface="+mn-cs"/>
                                </a:rPr>
                                <m:t>,</m:t>
                              </m:r>
                              <m:r>
                                <m:rPr>
                                  <m:sty m:val="p"/>
                                </m:rPr>
                                <a:rPr lang="en-US" sz="1200" i="1" kern="1200">
                                  <a:solidFill>
                                    <a:schemeClr val="tx1"/>
                                  </a:solidFill>
                                  <a:effectLst/>
                                  <a:latin typeface="Cambria Math" panose="02040503050406030204" pitchFamily="18" charset="0"/>
                                  <a:ea typeface="+mn-ea"/>
                                  <a:cs typeface="+mn-cs"/>
                                </a:rPr>
                                <m:t>y</m:t>
                              </m:r>
                              <m:r>
                                <a:rPr lang="en-US" sz="1200" i="1" kern="1200">
                                  <a:solidFill>
                                    <a:schemeClr val="tx1"/>
                                  </a:solidFill>
                                  <a:effectLst/>
                                  <a:latin typeface="Cambria Math" panose="02040503050406030204" pitchFamily="18" charset="0"/>
                                  <a:ea typeface="+mn-ea"/>
                                  <a:cs typeface="+mn-cs"/>
                                </a:rPr>
                                <m:t>,</m:t>
                              </m:r>
                              <m:r>
                                <m:rPr>
                                  <m:sty m:val="p"/>
                                </m:rPr>
                                <a:rPr lang="en-US" sz="1200" i="1" kern="1200">
                                  <a:solidFill>
                                    <a:schemeClr val="tx1"/>
                                  </a:solidFill>
                                  <a:effectLst/>
                                  <a:latin typeface="Cambria Math" panose="02040503050406030204" pitchFamily="18" charset="0"/>
                                  <a:ea typeface="+mn-ea"/>
                                  <a:cs typeface="+mn-cs"/>
                                </a:rPr>
                                <m:t>z</m:t>
                              </m:r>
                            </m:sub>
                          </m:sSub>
                        </m:e>
                      </m:d>
                      <m:sSub>
                        <m:sSubPr>
                          <m:ctrlPr>
                            <a:rPr lang="en-US" sz="1200" i="1" kern="1200">
                              <a:solidFill>
                                <a:schemeClr val="tx1"/>
                              </a:solidFill>
                              <a:effectLst/>
                              <a:latin typeface="Cambria Math" panose="02040503050406030204" pitchFamily="18" charset="0"/>
                              <a:ea typeface="+mn-ea"/>
                              <a:cs typeface="+mn-cs"/>
                            </a:rPr>
                          </m:ctrlPr>
                        </m:sSubPr>
                        <m:e>
                          <m:r>
                            <m:rPr>
                              <m:sty m:val="p"/>
                            </m:rPr>
                            <a:rPr lang="en-US" sz="1200" i="1" kern="1200">
                              <a:solidFill>
                                <a:schemeClr val="tx1"/>
                              </a:solidFill>
                              <a:effectLst/>
                              <a:latin typeface="Cambria Math" panose="02040503050406030204" pitchFamily="18" charset="0"/>
                              <a:ea typeface="+mn-ea"/>
                              <a:cs typeface="+mn-cs"/>
                            </a:rPr>
                            <m:t>C</m:t>
                          </m:r>
                        </m:e>
                        <m:sub>
                          <m:r>
                            <m:rPr>
                              <m:sty m:val="p"/>
                            </m:rPr>
                            <a:rPr lang="en-US" sz="1200" i="1" kern="1200">
                              <a:solidFill>
                                <a:schemeClr val="tx1"/>
                              </a:solidFill>
                              <a:effectLst/>
                              <a:latin typeface="Cambria Math" panose="02040503050406030204" pitchFamily="18" charset="0"/>
                              <a:ea typeface="+mn-ea"/>
                              <a:cs typeface="+mn-cs"/>
                            </a:rPr>
                            <m:t>w</m:t>
                          </m:r>
                          <m:r>
                            <a:rPr lang="en-US" sz="1200" i="1" kern="1200">
                              <a:solidFill>
                                <a:schemeClr val="tx1"/>
                              </a:solidFill>
                              <a:effectLst/>
                              <a:latin typeface="Cambria Math" panose="02040503050406030204" pitchFamily="18" charset="0"/>
                              <a:ea typeface="+mn-ea"/>
                              <a:cs typeface="+mn-cs"/>
                            </a:rPr>
                            <m:t>,</m:t>
                          </m:r>
                          <m:r>
                            <m:rPr>
                              <m:sty m:val="p"/>
                            </m:rPr>
                            <a:rPr lang="en-US" sz="1200" i="1" kern="1200">
                              <a:solidFill>
                                <a:schemeClr val="tx1"/>
                              </a:solidFill>
                              <a:effectLst/>
                              <a:latin typeface="Cambria Math" panose="02040503050406030204" pitchFamily="18" charset="0"/>
                              <a:ea typeface="+mn-ea"/>
                              <a:cs typeface="+mn-cs"/>
                            </a:rPr>
                            <m:t>x</m:t>
                          </m:r>
                          <m:r>
                            <a:rPr lang="en-US" sz="1200" i="1" kern="1200">
                              <a:solidFill>
                                <a:schemeClr val="tx1"/>
                              </a:solidFill>
                              <a:effectLst/>
                              <a:latin typeface="Cambria Math" panose="02040503050406030204" pitchFamily="18" charset="0"/>
                              <a:ea typeface="+mn-ea"/>
                              <a:cs typeface="+mn-cs"/>
                            </a:rPr>
                            <m:t>,</m:t>
                          </m:r>
                          <m:r>
                            <m:rPr>
                              <m:sty m:val="p"/>
                            </m:rPr>
                            <a:rPr lang="en-US" sz="1200" i="1" kern="1200">
                              <a:solidFill>
                                <a:schemeClr val="tx1"/>
                              </a:solidFill>
                              <a:effectLst/>
                              <a:latin typeface="Cambria Math" panose="02040503050406030204" pitchFamily="18" charset="0"/>
                              <a:ea typeface="+mn-ea"/>
                              <a:cs typeface="+mn-cs"/>
                            </a:rPr>
                            <m:t>y</m:t>
                          </m:r>
                          <m:r>
                            <a:rPr lang="en-US" sz="1200" i="1" kern="1200">
                              <a:solidFill>
                                <a:schemeClr val="tx1"/>
                              </a:solidFill>
                              <a:effectLst/>
                              <a:latin typeface="Cambria Math" panose="02040503050406030204" pitchFamily="18" charset="0"/>
                              <a:ea typeface="+mn-ea"/>
                              <a:cs typeface="+mn-cs"/>
                            </a:rPr>
                            <m:t>,</m:t>
                          </m:r>
                          <m:r>
                            <m:rPr>
                              <m:sty m:val="p"/>
                            </m:rPr>
                            <a:rPr lang="en-US" sz="1200" i="1" kern="1200">
                              <a:solidFill>
                                <a:schemeClr val="tx1"/>
                              </a:solidFill>
                              <a:effectLst/>
                              <a:latin typeface="Cambria Math" panose="02040503050406030204" pitchFamily="18" charset="0"/>
                              <a:ea typeface="+mn-ea"/>
                              <a:cs typeface="+mn-cs"/>
                            </a:rPr>
                            <m:t>z</m:t>
                          </m:r>
                        </m:sub>
                      </m:sSub>
                    </m:oMath>
                  </m:oMathPara>
                </a14:m>
                <a:endParaRPr lang="en-US" sz="1200" i="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where</a:t>
                </a:r>
              </a:p>
              <a:p>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N</a:t>
                </a:r>
                <a:r>
                  <a:rPr lang="en-US" sz="1200" i="1" kern="1200" baseline="-25000" dirty="0" err="1">
                    <a:solidFill>
                      <a:schemeClr val="tx1"/>
                    </a:solidFill>
                    <a:effectLst/>
                    <a:latin typeface="+mn-lt"/>
                    <a:ea typeface="+mn-ea"/>
                    <a:cs typeface="+mn-cs"/>
                  </a:rPr>
                  <a:t>p,w,x,y,z</a:t>
                </a:r>
                <a:r>
                  <a:rPr lang="en-US" sz="1200" kern="1200" dirty="0">
                    <a:solidFill>
                      <a:schemeClr val="tx1"/>
                    </a:solidFill>
                    <a:effectLst/>
                    <a:latin typeface="+mn-lt"/>
                    <a:ea typeface="+mn-ea"/>
                    <a:cs typeface="+mn-cs"/>
                  </a:rPr>
                  <a:t>	=	predicted average crash frequency for a specific year for site type </a:t>
                </a:r>
                <a:r>
                  <a:rPr lang="en-US" sz="1200" i="1" kern="1200" dirty="0">
                    <a:solidFill>
                      <a:schemeClr val="tx1"/>
                    </a:solidFill>
                    <a:effectLst/>
                    <a:latin typeface="+mn-lt"/>
                    <a:ea typeface="+mn-ea"/>
                    <a:cs typeface="+mn-cs"/>
                  </a:rPr>
                  <a:t>w</a:t>
                </a:r>
                <a:r>
                  <a:rPr lang="en-US" sz="1200" kern="1200" dirty="0">
                    <a:solidFill>
                      <a:schemeClr val="tx1"/>
                    </a:solidFill>
                    <a:effectLst/>
                    <a:latin typeface="+mn-lt"/>
                    <a:ea typeface="+mn-ea"/>
                    <a:cs typeface="+mn-cs"/>
                  </a:rPr>
                  <a:t>, cross section </a:t>
                </a:r>
                <a:r>
                  <a:rPr lang="en-US" sz="1200" i="1" kern="1200" dirty="0">
                    <a:solidFill>
                      <a:schemeClr val="tx1"/>
                    </a:solidFill>
                    <a:effectLst/>
                    <a:latin typeface="+mn-lt"/>
                    <a:ea typeface="+mn-ea"/>
                    <a:cs typeface="+mn-cs"/>
                  </a:rPr>
                  <a:t>x</a:t>
                </a:r>
                <a:r>
                  <a:rPr lang="en-US" sz="1200" kern="1200" dirty="0">
                    <a:solidFill>
                      <a:schemeClr val="tx1"/>
                    </a:solidFill>
                    <a:effectLst/>
                    <a:latin typeface="+mn-lt"/>
                    <a:ea typeface="+mn-ea"/>
                    <a:cs typeface="+mn-cs"/>
                  </a:rPr>
                  <a:t>, crash type </a:t>
                </a:r>
                <a:r>
                  <a:rPr lang="en-US" sz="1200" i="1" kern="1200" dirty="0">
                    <a:solidFill>
                      <a:schemeClr val="tx1"/>
                    </a:solidFill>
                    <a:effectLst/>
                    <a:latin typeface="+mn-lt"/>
                    <a:ea typeface="+mn-ea"/>
                    <a:cs typeface="+mn-cs"/>
                  </a:rPr>
                  <a:t>y</a:t>
                </a:r>
                <a:r>
                  <a:rPr lang="en-US" sz="1200" kern="1200" dirty="0">
                    <a:solidFill>
                      <a:schemeClr val="tx1"/>
                    </a:solidFill>
                    <a:effectLst/>
                    <a:latin typeface="+mn-lt"/>
                    <a:ea typeface="+mn-ea"/>
                    <a:cs typeface="+mn-cs"/>
                  </a:rPr>
                  <a:t>, and severity </a:t>
                </a:r>
                <a:r>
                  <a:rPr lang="en-US" sz="1200" i="1" kern="1200" dirty="0">
                    <a:solidFill>
                      <a:schemeClr val="tx1"/>
                    </a:solidFill>
                    <a:effectLst/>
                    <a:latin typeface="+mn-lt"/>
                    <a:ea typeface="+mn-ea"/>
                    <a:cs typeface="+mn-cs"/>
                  </a:rPr>
                  <a:t>z</a:t>
                </a:r>
                <a:r>
                  <a:rPr lang="en-US" sz="1200" kern="1200" dirty="0">
                    <a:solidFill>
                      <a:schemeClr val="tx1"/>
                    </a:solidFill>
                    <a:effectLst/>
                    <a:latin typeface="+mn-lt"/>
                    <a:ea typeface="+mn-ea"/>
                    <a:cs typeface="+mn-cs"/>
                  </a:rPr>
                  <a:t> (crashes/</a:t>
                </a:r>
                <a:r>
                  <a:rPr lang="en-US" sz="1200" kern="1200" dirty="0" err="1">
                    <a:solidFill>
                      <a:schemeClr val="tx1"/>
                    </a:solidFill>
                    <a:effectLst/>
                    <a:latin typeface="+mn-lt"/>
                    <a:ea typeface="+mn-ea"/>
                    <a:cs typeface="+mn-cs"/>
                  </a:rPr>
                  <a:t>yr</a:t>
                </a:r>
                <a:r>
                  <a:rPr lang="en-US" sz="1200" kern="1200" dirty="0">
                    <a:solidFill>
                      <a:schemeClr val="tx1"/>
                    </a:solidFill>
                    <a:effectLst/>
                    <a:latin typeface="+mn-lt"/>
                    <a:ea typeface="+mn-ea"/>
                    <a:cs typeface="+mn-cs"/>
                  </a:rPr>
                  <a:t>);</a:t>
                </a:r>
              </a:p>
              <a:p>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N</a:t>
                </a:r>
                <a:r>
                  <a:rPr lang="en-US" sz="1200" i="1" kern="1200" baseline="-25000" dirty="0" err="1">
                    <a:solidFill>
                      <a:schemeClr val="tx1"/>
                    </a:solidFill>
                    <a:effectLst/>
                    <a:latin typeface="+mn-lt"/>
                    <a:ea typeface="+mn-ea"/>
                    <a:cs typeface="+mn-cs"/>
                  </a:rPr>
                  <a:t>spf,w,x,y,z</a:t>
                </a:r>
                <a:r>
                  <a:rPr lang="en-US" sz="1200" kern="1200" dirty="0">
                    <a:solidFill>
                      <a:schemeClr val="tx1"/>
                    </a:solidFill>
                    <a:effectLst/>
                    <a:latin typeface="+mn-lt"/>
                    <a:ea typeface="+mn-ea"/>
                    <a:cs typeface="+mn-cs"/>
                  </a:rPr>
                  <a:t>	=	predicted average crash frequency determined for base conditions of the SPF developed for site type </a:t>
                </a:r>
                <a:r>
                  <a:rPr lang="en-US" sz="1200" i="1" kern="1200" dirty="0">
                    <a:solidFill>
                      <a:schemeClr val="tx1"/>
                    </a:solidFill>
                    <a:effectLst/>
                    <a:latin typeface="+mn-lt"/>
                    <a:ea typeface="+mn-ea"/>
                    <a:cs typeface="+mn-cs"/>
                  </a:rPr>
                  <a:t>w</a:t>
                </a:r>
                <a:r>
                  <a:rPr lang="en-US" sz="1200" kern="1200" dirty="0">
                    <a:solidFill>
                      <a:schemeClr val="tx1"/>
                    </a:solidFill>
                    <a:effectLst/>
                    <a:latin typeface="+mn-lt"/>
                    <a:ea typeface="+mn-ea"/>
                    <a:cs typeface="+mn-cs"/>
                  </a:rPr>
                  <a:t>, cross section </a:t>
                </a:r>
                <a:r>
                  <a:rPr lang="en-US" sz="1200" i="1" kern="1200" dirty="0">
                    <a:solidFill>
                      <a:schemeClr val="tx1"/>
                    </a:solidFill>
                    <a:effectLst/>
                    <a:latin typeface="+mn-lt"/>
                    <a:ea typeface="+mn-ea"/>
                    <a:cs typeface="+mn-cs"/>
                  </a:rPr>
                  <a:t>x</a:t>
                </a:r>
                <a:r>
                  <a:rPr lang="en-US" sz="1200" kern="1200" dirty="0">
                    <a:solidFill>
                      <a:schemeClr val="tx1"/>
                    </a:solidFill>
                    <a:effectLst/>
                    <a:latin typeface="+mn-lt"/>
                    <a:ea typeface="+mn-ea"/>
                    <a:cs typeface="+mn-cs"/>
                  </a:rPr>
                  <a:t>, crash type </a:t>
                </a:r>
                <a:r>
                  <a:rPr lang="en-US" sz="1200" i="1" kern="1200" dirty="0">
                    <a:solidFill>
                      <a:schemeClr val="tx1"/>
                    </a:solidFill>
                    <a:effectLst/>
                    <a:latin typeface="+mn-lt"/>
                    <a:ea typeface="+mn-ea"/>
                    <a:cs typeface="+mn-cs"/>
                  </a:rPr>
                  <a:t>y</a:t>
                </a:r>
                <a:r>
                  <a:rPr lang="en-US" sz="1200" kern="1200" dirty="0">
                    <a:solidFill>
                      <a:schemeClr val="tx1"/>
                    </a:solidFill>
                    <a:effectLst/>
                    <a:latin typeface="+mn-lt"/>
                    <a:ea typeface="+mn-ea"/>
                    <a:cs typeface="+mn-cs"/>
                  </a:rPr>
                  <a:t>, and severity </a:t>
                </a:r>
                <a:r>
                  <a:rPr lang="en-US" sz="1200" i="1" kern="1200" dirty="0">
                    <a:solidFill>
                      <a:schemeClr val="tx1"/>
                    </a:solidFill>
                    <a:effectLst/>
                    <a:latin typeface="+mn-lt"/>
                    <a:ea typeface="+mn-ea"/>
                    <a:cs typeface="+mn-cs"/>
                  </a:rPr>
                  <a:t>z</a:t>
                </a:r>
                <a:r>
                  <a:rPr lang="en-US" sz="1200" kern="1200" dirty="0">
                    <a:solidFill>
                      <a:schemeClr val="tx1"/>
                    </a:solidFill>
                    <a:effectLst/>
                    <a:latin typeface="+mn-lt"/>
                    <a:ea typeface="+mn-ea"/>
                    <a:cs typeface="+mn-cs"/>
                  </a:rPr>
                  <a:t> (crashes/</a:t>
                </a:r>
                <a:r>
                  <a:rPr lang="en-US" sz="1200" kern="1200" dirty="0" err="1">
                    <a:solidFill>
                      <a:schemeClr val="tx1"/>
                    </a:solidFill>
                    <a:effectLst/>
                    <a:latin typeface="+mn-lt"/>
                    <a:ea typeface="+mn-ea"/>
                    <a:cs typeface="+mn-cs"/>
                  </a:rPr>
                  <a:t>yr</a:t>
                </a:r>
                <a:r>
                  <a:rPr lang="en-US" sz="1200" kern="1200" dirty="0">
                    <a:solidFill>
                      <a:schemeClr val="tx1"/>
                    </a:solidFill>
                    <a:effectLst/>
                    <a:latin typeface="+mn-lt"/>
                    <a:ea typeface="+mn-ea"/>
                    <a:cs typeface="+mn-cs"/>
                  </a:rPr>
                  <a:t>);</a:t>
                </a:r>
              </a:p>
              <a:p>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AF</a:t>
                </a:r>
                <a:r>
                  <a:rPr lang="en-US" sz="1200" i="1" kern="1200" baseline="-25000" dirty="0" err="1">
                    <a:solidFill>
                      <a:schemeClr val="tx1"/>
                    </a:solidFill>
                    <a:effectLst/>
                    <a:latin typeface="+mn-lt"/>
                    <a:ea typeface="+mn-ea"/>
                    <a:cs typeface="+mn-cs"/>
                  </a:rPr>
                  <a:t>m,w,x,y,z</a:t>
                </a:r>
                <a:r>
                  <a:rPr lang="en-US" sz="1200" kern="1200" dirty="0">
                    <a:solidFill>
                      <a:schemeClr val="tx1"/>
                    </a:solidFill>
                    <a:effectLst/>
                    <a:latin typeface="+mn-lt"/>
                    <a:ea typeface="+mn-ea"/>
                    <a:cs typeface="+mn-cs"/>
                  </a:rPr>
                  <a:t>	=	adjustment factors specific to site type </a:t>
                </a:r>
                <a:r>
                  <a:rPr lang="en-US" sz="1200" i="1" kern="1200" dirty="0">
                    <a:solidFill>
                      <a:schemeClr val="tx1"/>
                    </a:solidFill>
                    <a:effectLst/>
                    <a:latin typeface="+mn-lt"/>
                    <a:ea typeface="+mn-ea"/>
                    <a:cs typeface="+mn-cs"/>
                  </a:rPr>
                  <a:t>w</a:t>
                </a:r>
                <a:r>
                  <a:rPr lang="en-US" sz="1200" kern="1200" dirty="0">
                    <a:solidFill>
                      <a:schemeClr val="tx1"/>
                    </a:solidFill>
                    <a:effectLst/>
                    <a:latin typeface="+mn-lt"/>
                    <a:ea typeface="+mn-ea"/>
                    <a:cs typeface="+mn-cs"/>
                  </a:rPr>
                  <a:t>, cross section </a:t>
                </a:r>
                <a:r>
                  <a:rPr lang="en-US" sz="1200" i="1" kern="1200" dirty="0">
                    <a:solidFill>
                      <a:schemeClr val="tx1"/>
                    </a:solidFill>
                    <a:effectLst/>
                    <a:latin typeface="+mn-lt"/>
                    <a:ea typeface="+mn-ea"/>
                    <a:cs typeface="+mn-cs"/>
                  </a:rPr>
                  <a:t>x</a:t>
                </a:r>
                <a:r>
                  <a:rPr lang="en-US" sz="1200" kern="1200" dirty="0">
                    <a:solidFill>
                      <a:schemeClr val="tx1"/>
                    </a:solidFill>
                    <a:effectLst/>
                    <a:latin typeface="+mn-lt"/>
                    <a:ea typeface="+mn-ea"/>
                    <a:cs typeface="+mn-cs"/>
                  </a:rPr>
                  <a:t>, crash type </a:t>
                </a:r>
                <a:r>
                  <a:rPr lang="en-US" sz="1200" i="1" kern="1200" dirty="0">
                    <a:solidFill>
                      <a:schemeClr val="tx1"/>
                    </a:solidFill>
                    <a:effectLst/>
                    <a:latin typeface="+mn-lt"/>
                    <a:ea typeface="+mn-ea"/>
                    <a:cs typeface="+mn-cs"/>
                  </a:rPr>
                  <a:t>y</a:t>
                </a:r>
                <a:r>
                  <a:rPr lang="en-US" sz="1200" kern="1200" dirty="0">
                    <a:solidFill>
                      <a:schemeClr val="tx1"/>
                    </a:solidFill>
                    <a:effectLst/>
                    <a:latin typeface="+mn-lt"/>
                    <a:ea typeface="+mn-ea"/>
                    <a:cs typeface="+mn-cs"/>
                  </a:rPr>
                  <a:t>, and severity </a:t>
                </a:r>
                <a:r>
                  <a:rPr lang="en-US" sz="1200" i="1" kern="1200" dirty="0">
                    <a:solidFill>
                      <a:schemeClr val="tx1"/>
                    </a:solidFill>
                    <a:effectLst/>
                    <a:latin typeface="+mn-lt"/>
                    <a:ea typeface="+mn-ea"/>
                    <a:cs typeface="+mn-cs"/>
                  </a:rPr>
                  <a:t>z </a:t>
                </a:r>
                <a:r>
                  <a:rPr lang="en-US" sz="1200" kern="1200" dirty="0">
                    <a:solidFill>
                      <a:schemeClr val="tx1"/>
                    </a:solidFill>
                    <a:effectLst/>
                    <a:latin typeface="+mn-lt"/>
                    <a:ea typeface="+mn-ea"/>
                    <a:cs typeface="+mn-cs"/>
                  </a:rPr>
                  <a:t>for geometric design and traffic control feature </a:t>
                </a:r>
                <a:r>
                  <a:rPr lang="en-US" sz="1200" i="1" kern="1200" dirty="0">
                    <a:solidFill>
                      <a:schemeClr val="tx1"/>
                    </a:solidFill>
                    <a:effectLst/>
                    <a:latin typeface="+mn-lt"/>
                    <a:ea typeface="+mn-ea"/>
                    <a:cs typeface="+mn-cs"/>
                  </a:rPr>
                  <a:t>m</a:t>
                </a:r>
                <a:r>
                  <a:rPr lang="en-US" sz="1200" kern="1200" dirty="0">
                    <a:solidFill>
                      <a:schemeClr val="tx1"/>
                    </a:solidFill>
                    <a:effectLst/>
                    <a:latin typeface="+mn-lt"/>
                    <a:ea typeface="+mn-ea"/>
                    <a:cs typeface="+mn-cs"/>
                  </a:rPr>
                  <a:t>; and</a:t>
                </a:r>
              </a:p>
              <a:p>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C</a:t>
                </a:r>
                <a:r>
                  <a:rPr lang="en-US" sz="1200" i="1" kern="1200" baseline="-25000" dirty="0" err="1">
                    <a:solidFill>
                      <a:schemeClr val="tx1"/>
                    </a:solidFill>
                    <a:effectLst/>
                    <a:latin typeface="+mn-lt"/>
                    <a:ea typeface="+mn-ea"/>
                    <a:cs typeface="+mn-cs"/>
                  </a:rPr>
                  <a:t>w,x,y,z</a:t>
                </a:r>
                <a:r>
                  <a:rPr lang="en-US" sz="1200" kern="1200" dirty="0">
                    <a:solidFill>
                      <a:schemeClr val="tx1"/>
                    </a:solidFill>
                    <a:effectLst/>
                    <a:latin typeface="+mn-lt"/>
                    <a:ea typeface="+mn-ea"/>
                    <a:cs typeface="+mn-cs"/>
                  </a:rPr>
                  <a:t>	=	calibration factor to adjust SPF for local conditions for site type </a:t>
                </a:r>
                <a:r>
                  <a:rPr lang="en-US" sz="1200" i="1" kern="1200" dirty="0">
                    <a:solidFill>
                      <a:schemeClr val="tx1"/>
                    </a:solidFill>
                    <a:effectLst/>
                    <a:latin typeface="+mn-lt"/>
                    <a:ea typeface="+mn-ea"/>
                    <a:cs typeface="+mn-cs"/>
                  </a:rPr>
                  <a:t>w</a:t>
                </a:r>
                <a:r>
                  <a:rPr lang="en-US" sz="1200" kern="1200" dirty="0">
                    <a:solidFill>
                      <a:schemeClr val="tx1"/>
                    </a:solidFill>
                    <a:effectLst/>
                    <a:latin typeface="+mn-lt"/>
                    <a:ea typeface="+mn-ea"/>
                    <a:cs typeface="+mn-cs"/>
                  </a:rPr>
                  <a:t>, cross section </a:t>
                </a:r>
                <a:r>
                  <a:rPr lang="en-US" sz="1200" i="1" kern="1200" dirty="0">
                    <a:solidFill>
                      <a:schemeClr val="tx1"/>
                    </a:solidFill>
                    <a:effectLst/>
                    <a:latin typeface="+mn-lt"/>
                    <a:ea typeface="+mn-ea"/>
                    <a:cs typeface="+mn-cs"/>
                  </a:rPr>
                  <a:t>x</a:t>
                </a:r>
                <a:r>
                  <a:rPr lang="en-US" sz="1200" kern="1200" dirty="0">
                    <a:solidFill>
                      <a:schemeClr val="tx1"/>
                    </a:solidFill>
                    <a:effectLst/>
                    <a:latin typeface="+mn-lt"/>
                    <a:ea typeface="+mn-ea"/>
                    <a:cs typeface="+mn-cs"/>
                  </a:rPr>
                  <a:t>, crash type </a:t>
                </a:r>
                <a:r>
                  <a:rPr lang="en-US" sz="1200" i="1" kern="1200" dirty="0">
                    <a:solidFill>
                      <a:schemeClr val="tx1"/>
                    </a:solidFill>
                    <a:effectLst/>
                    <a:latin typeface="+mn-lt"/>
                    <a:ea typeface="+mn-ea"/>
                    <a:cs typeface="+mn-cs"/>
                  </a:rPr>
                  <a:t>y</a:t>
                </a:r>
                <a:r>
                  <a:rPr lang="en-US" sz="1200" kern="1200" dirty="0">
                    <a:solidFill>
                      <a:schemeClr val="tx1"/>
                    </a:solidFill>
                    <a:effectLst/>
                    <a:latin typeface="+mn-lt"/>
                    <a:ea typeface="+mn-ea"/>
                    <a:cs typeface="+mn-cs"/>
                  </a:rPr>
                  <a:t>, and severity </a:t>
                </a:r>
                <a:r>
                  <a:rPr lang="en-US" sz="1200" i="1" kern="1200" dirty="0">
                    <a:solidFill>
                      <a:schemeClr val="tx1"/>
                    </a:solidFill>
                    <a:effectLst/>
                    <a:latin typeface="+mn-lt"/>
                    <a:ea typeface="+mn-ea"/>
                    <a:cs typeface="+mn-cs"/>
                  </a:rPr>
                  <a:t>z</a:t>
                </a:r>
                <a:r>
                  <a:rPr lang="en-US" sz="1200" kern="1200" dirty="0">
                    <a:solidFill>
                      <a:schemeClr val="tx1"/>
                    </a:solidFill>
                    <a:effectLst/>
                    <a:latin typeface="+mn-lt"/>
                    <a:ea typeface="+mn-ea"/>
                    <a:cs typeface="+mn-cs"/>
                  </a:rPr>
                  <a:t>.</a:t>
                </a:r>
              </a:p>
              <a:p>
                <a:endParaRPr lang="en-US" dirty="0"/>
              </a:p>
            </p:txBody>
          </p:sp>
        </mc:Choice>
        <mc:Fallback xmlns="">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predictive model equations are of the general form shown in the equation.</a:t>
                </a:r>
              </a:p>
              <a:p>
                <a:r>
                  <a:rPr lang="en-US" sz="1200" i="0" kern="1200">
                    <a:solidFill>
                      <a:schemeClr val="tx1"/>
                    </a:solidFill>
                    <a:effectLst/>
                    <a:latin typeface="+mn-lt"/>
                    <a:ea typeface="+mn-ea"/>
                    <a:cs typeface="+mn-cs"/>
                  </a:rPr>
                  <a:t>N_(p,w,x,y,z) N_(spf,w,x,y,z) (F_(1,w,x,y,z) F_(2,w,x,y,z) F_(m,w,x,y,z) ) C_(w,x,y,z)</a:t>
                </a:r>
                <a:endParaRPr lang="en-US" sz="1200" i="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where</a:t>
                </a:r>
              </a:p>
              <a:p>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N</a:t>
                </a:r>
                <a:r>
                  <a:rPr lang="en-US" sz="1200" i="1" kern="1200" baseline="-25000" dirty="0" err="1">
                    <a:solidFill>
                      <a:schemeClr val="tx1"/>
                    </a:solidFill>
                    <a:effectLst/>
                    <a:latin typeface="+mn-lt"/>
                    <a:ea typeface="+mn-ea"/>
                    <a:cs typeface="+mn-cs"/>
                  </a:rPr>
                  <a:t>p,w,x,y,z</a:t>
                </a:r>
                <a:r>
                  <a:rPr lang="en-US" sz="1200" kern="1200" dirty="0">
                    <a:solidFill>
                      <a:schemeClr val="tx1"/>
                    </a:solidFill>
                    <a:effectLst/>
                    <a:latin typeface="+mn-lt"/>
                    <a:ea typeface="+mn-ea"/>
                    <a:cs typeface="+mn-cs"/>
                  </a:rPr>
                  <a:t>	=	predicted average crash frequency for a specific year for site type </a:t>
                </a:r>
                <a:r>
                  <a:rPr lang="en-US" sz="1200" i="1" kern="1200" dirty="0">
                    <a:solidFill>
                      <a:schemeClr val="tx1"/>
                    </a:solidFill>
                    <a:effectLst/>
                    <a:latin typeface="+mn-lt"/>
                    <a:ea typeface="+mn-ea"/>
                    <a:cs typeface="+mn-cs"/>
                  </a:rPr>
                  <a:t>w</a:t>
                </a:r>
                <a:r>
                  <a:rPr lang="en-US" sz="1200" kern="1200" dirty="0">
                    <a:solidFill>
                      <a:schemeClr val="tx1"/>
                    </a:solidFill>
                    <a:effectLst/>
                    <a:latin typeface="+mn-lt"/>
                    <a:ea typeface="+mn-ea"/>
                    <a:cs typeface="+mn-cs"/>
                  </a:rPr>
                  <a:t>, cross section </a:t>
                </a:r>
                <a:r>
                  <a:rPr lang="en-US" sz="1200" i="1" kern="1200" dirty="0">
                    <a:solidFill>
                      <a:schemeClr val="tx1"/>
                    </a:solidFill>
                    <a:effectLst/>
                    <a:latin typeface="+mn-lt"/>
                    <a:ea typeface="+mn-ea"/>
                    <a:cs typeface="+mn-cs"/>
                  </a:rPr>
                  <a:t>x</a:t>
                </a:r>
                <a:r>
                  <a:rPr lang="en-US" sz="1200" kern="1200" dirty="0">
                    <a:solidFill>
                      <a:schemeClr val="tx1"/>
                    </a:solidFill>
                    <a:effectLst/>
                    <a:latin typeface="+mn-lt"/>
                    <a:ea typeface="+mn-ea"/>
                    <a:cs typeface="+mn-cs"/>
                  </a:rPr>
                  <a:t>, crash type </a:t>
                </a:r>
                <a:r>
                  <a:rPr lang="en-US" sz="1200" i="1" kern="1200" dirty="0">
                    <a:solidFill>
                      <a:schemeClr val="tx1"/>
                    </a:solidFill>
                    <a:effectLst/>
                    <a:latin typeface="+mn-lt"/>
                    <a:ea typeface="+mn-ea"/>
                    <a:cs typeface="+mn-cs"/>
                  </a:rPr>
                  <a:t>y</a:t>
                </a:r>
                <a:r>
                  <a:rPr lang="en-US" sz="1200" kern="1200" dirty="0">
                    <a:solidFill>
                      <a:schemeClr val="tx1"/>
                    </a:solidFill>
                    <a:effectLst/>
                    <a:latin typeface="+mn-lt"/>
                    <a:ea typeface="+mn-ea"/>
                    <a:cs typeface="+mn-cs"/>
                  </a:rPr>
                  <a:t>, and severity </a:t>
                </a:r>
                <a:r>
                  <a:rPr lang="en-US" sz="1200" i="1" kern="1200" dirty="0">
                    <a:solidFill>
                      <a:schemeClr val="tx1"/>
                    </a:solidFill>
                    <a:effectLst/>
                    <a:latin typeface="+mn-lt"/>
                    <a:ea typeface="+mn-ea"/>
                    <a:cs typeface="+mn-cs"/>
                  </a:rPr>
                  <a:t>z</a:t>
                </a:r>
                <a:r>
                  <a:rPr lang="en-US" sz="1200" kern="1200" dirty="0">
                    <a:solidFill>
                      <a:schemeClr val="tx1"/>
                    </a:solidFill>
                    <a:effectLst/>
                    <a:latin typeface="+mn-lt"/>
                    <a:ea typeface="+mn-ea"/>
                    <a:cs typeface="+mn-cs"/>
                  </a:rPr>
                  <a:t> (crashes/</a:t>
                </a:r>
                <a:r>
                  <a:rPr lang="en-US" sz="1200" kern="1200" dirty="0" err="1">
                    <a:solidFill>
                      <a:schemeClr val="tx1"/>
                    </a:solidFill>
                    <a:effectLst/>
                    <a:latin typeface="+mn-lt"/>
                    <a:ea typeface="+mn-ea"/>
                    <a:cs typeface="+mn-cs"/>
                  </a:rPr>
                  <a:t>yr</a:t>
                </a:r>
                <a:r>
                  <a:rPr lang="en-US" sz="1200" kern="1200" dirty="0">
                    <a:solidFill>
                      <a:schemeClr val="tx1"/>
                    </a:solidFill>
                    <a:effectLst/>
                    <a:latin typeface="+mn-lt"/>
                    <a:ea typeface="+mn-ea"/>
                    <a:cs typeface="+mn-cs"/>
                  </a:rPr>
                  <a:t>);</a:t>
                </a:r>
              </a:p>
              <a:p>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N</a:t>
                </a:r>
                <a:r>
                  <a:rPr lang="en-US" sz="1200" i="1" kern="1200" baseline="-25000" dirty="0" err="1">
                    <a:solidFill>
                      <a:schemeClr val="tx1"/>
                    </a:solidFill>
                    <a:effectLst/>
                    <a:latin typeface="+mn-lt"/>
                    <a:ea typeface="+mn-ea"/>
                    <a:cs typeface="+mn-cs"/>
                  </a:rPr>
                  <a:t>spf,w,x,y,z</a:t>
                </a:r>
                <a:r>
                  <a:rPr lang="en-US" sz="1200" kern="1200" dirty="0">
                    <a:solidFill>
                      <a:schemeClr val="tx1"/>
                    </a:solidFill>
                    <a:effectLst/>
                    <a:latin typeface="+mn-lt"/>
                    <a:ea typeface="+mn-ea"/>
                    <a:cs typeface="+mn-cs"/>
                  </a:rPr>
                  <a:t>	=	predicted average crash frequency determined for base conditions of the SPF developed for site type </a:t>
                </a:r>
                <a:r>
                  <a:rPr lang="en-US" sz="1200" i="1" kern="1200" dirty="0">
                    <a:solidFill>
                      <a:schemeClr val="tx1"/>
                    </a:solidFill>
                    <a:effectLst/>
                    <a:latin typeface="+mn-lt"/>
                    <a:ea typeface="+mn-ea"/>
                    <a:cs typeface="+mn-cs"/>
                  </a:rPr>
                  <a:t>w</a:t>
                </a:r>
                <a:r>
                  <a:rPr lang="en-US" sz="1200" kern="1200" dirty="0">
                    <a:solidFill>
                      <a:schemeClr val="tx1"/>
                    </a:solidFill>
                    <a:effectLst/>
                    <a:latin typeface="+mn-lt"/>
                    <a:ea typeface="+mn-ea"/>
                    <a:cs typeface="+mn-cs"/>
                  </a:rPr>
                  <a:t>, cross section </a:t>
                </a:r>
                <a:r>
                  <a:rPr lang="en-US" sz="1200" i="1" kern="1200" dirty="0">
                    <a:solidFill>
                      <a:schemeClr val="tx1"/>
                    </a:solidFill>
                    <a:effectLst/>
                    <a:latin typeface="+mn-lt"/>
                    <a:ea typeface="+mn-ea"/>
                    <a:cs typeface="+mn-cs"/>
                  </a:rPr>
                  <a:t>x</a:t>
                </a:r>
                <a:r>
                  <a:rPr lang="en-US" sz="1200" kern="1200" dirty="0">
                    <a:solidFill>
                      <a:schemeClr val="tx1"/>
                    </a:solidFill>
                    <a:effectLst/>
                    <a:latin typeface="+mn-lt"/>
                    <a:ea typeface="+mn-ea"/>
                    <a:cs typeface="+mn-cs"/>
                  </a:rPr>
                  <a:t>, crash type </a:t>
                </a:r>
                <a:r>
                  <a:rPr lang="en-US" sz="1200" i="1" kern="1200" dirty="0">
                    <a:solidFill>
                      <a:schemeClr val="tx1"/>
                    </a:solidFill>
                    <a:effectLst/>
                    <a:latin typeface="+mn-lt"/>
                    <a:ea typeface="+mn-ea"/>
                    <a:cs typeface="+mn-cs"/>
                  </a:rPr>
                  <a:t>y</a:t>
                </a:r>
                <a:r>
                  <a:rPr lang="en-US" sz="1200" kern="1200" dirty="0">
                    <a:solidFill>
                      <a:schemeClr val="tx1"/>
                    </a:solidFill>
                    <a:effectLst/>
                    <a:latin typeface="+mn-lt"/>
                    <a:ea typeface="+mn-ea"/>
                    <a:cs typeface="+mn-cs"/>
                  </a:rPr>
                  <a:t>, and severity </a:t>
                </a:r>
                <a:r>
                  <a:rPr lang="en-US" sz="1200" i="1" kern="1200" dirty="0">
                    <a:solidFill>
                      <a:schemeClr val="tx1"/>
                    </a:solidFill>
                    <a:effectLst/>
                    <a:latin typeface="+mn-lt"/>
                    <a:ea typeface="+mn-ea"/>
                    <a:cs typeface="+mn-cs"/>
                  </a:rPr>
                  <a:t>z</a:t>
                </a:r>
                <a:r>
                  <a:rPr lang="en-US" sz="1200" kern="1200" dirty="0">
                    <a:solidFill>
                      <a:schemeClr val="tx1"/>
                    </a:solidFill>
                    <a:effectLst/>
                    <a:latin typeface="+mn-lt"/>
                    <a:ea typeface="+mn-ea"/>
                    <a:cs typeface="+mn-cs"/>
                  </a:rPr>
                  <a:t> (crashes/</a:t>
                </a:r>
                <a:r>
                  <a:rPr lang="en-US" sz="1200" kern="1200" dirty="0" err="1">
                    <a:solidFill>
                      <a:schemeClr val="tx1"/>
                    </a:solidFill>
                    <a:effectLst/>
                    <a:latin typeface="+mn-lt"/>
                    <a:ea typeface="+mn-ea"/>
                    <a:cs typeface="+mn-cs"/>
                  </a:rPr>
                  <a:t>yr</a:t>
                </a:r>
                <a:r>
                  <a:rPr lang="en-US" sz="1200" kern="1200" dirty="0">
                    <a:solidFill>
                      <a:schemeClr val="tx1"/>
                    </a:solidFill>
                    <a:effectLst/>
                    <a:latin typeface="+mn-lt"/>
                    <a:ea typeface="+mn-ea"/>
                    <a:cs typeface="+mn-cs"/>
                  </a:rPr>
                  <a:t>);</a:t>
                </a:r>
              </a:p>
              <a:p>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AF</a:t>
                </a:r>
                <a:r>
                  <a:rPr lang="en-US" sz="1200" i="1" kern="1200" baseline="-25000" dirty="0" err="1">
                    <a:solidFill>
                      <a:schemeClr val="tx1"/>
                    </a:solidFill>
                    <a:effectLst/>
                    <a:latin typeface="+mn-lt"/>
                    <a:ea typeface="+mn-ea"/>
                    <a:cs typeface="+mn-cs"/>
                  </a:rPr>
                  <a:t>m,w,x,y,z</a:t>
                </a:r>
                <a:r>
                  <a:rPr lang="en-US" sz="1200" kern="1200" dirty="0">
                    <a:solidFill>
                      <a:schemeClr val="tx1"/>
                    </a:solidFill>
                    <a:effectLst/>
                    <a:latin typeface="+mn-lt"/>
                    <a:ea typeface="+mn-ea"/>
                    <a:cs typeface="+mn-cs"/>
                  </a:rPr>
                  <a:t>	=	adjustment factors specific to site type </a:t>
                </a:r>
                <a:r>
                  <a:rPr lang="en-US" sz="1200" i="1" kern="1200" dirty="0">
                    <a:solidFill>
                      <a:schemeClr val="tx1"/>
                    </a:solidFill>
                    <a:effectLst/>
                    <a:latin typeface="+mn-lt"/>
                    <a:ea typeface="+mn-ea"/>
                    <a:cs typeface="+mn-cs"/>
                  </a:rPr>
                  <a:t>w</a:t>
                </a:r>
                <a:r>
                  <a:rPr lang="en-US" sz="1200" kern="1200" dirty="0">
                    <a:solidFill>
                      <a:schemeClr val="tx1"/>
                    </a:solidFill>
                    <a:effectLst/>
                    <a:latin typeface="+mn-lt"/>
                    <a:ea typeface="+mn-ea"/>
                    <a:cs typeface="+mn-cs"/>
                  </a:rPr>
                  <a:t>, cross section </a:t>
                </a:r>
                <a:r>
                  <a:rPr lang="en-US" sz="1200" i="1" kern="1200" dirty="0">
                    <a:solidFill>
                      <a:schemeClr val="tx1"/>
                    </a:solidFill>
                    <a:effectLst/>
                    <a:latin typeface="+mn-lt"/>
                    <a:ea typeface="+mn-ea"/>
                    <a:cs typeface="+mn-cs"/>
                  </a:rPr>
                  <a:t>x</a:t>
                </a:r>
                <a:r>
                  <a:rPr lang="en-US" sz="1200" kern="1200" dirty="0">
                    <a:solidFill>
                      <a:schemeClr val="tx1"/>
                    </a:solidFill>
                    <a:effectLst/>
                    <a:latin typeface="+mn-lt"/>
                    <a:ea typeface="+mn-ea"/>
                    <a:cs typeface="+mn-cs"/>
                  </a:rPr>
                  <a:t>, crash type </a:t>
                </a:r>
                <a:r>
                  <a:rPr lang="en-US" sz="1200" i="1" kern="1200" dirty="0">
                    <a:solidFill>
                      <a:schemeClr val="tx1"/>
                    </a:solidFill>
                    <a:effectLst/>
                    <a:latin typeface="+mn-lt"/>
                    <a:ea typeface="+mn-ea"/>
                    <a:cs typeface="+mn-cs"/>
                  </a:rPr>
                  <a:t>y</a:t>
                </a:r>
                <a:r>
                  <a:rPr lang="en-US" sz="1200" kern="1200" dirty="0">
                    <a:solidFill>
                      <a:schemeClr val="tx1"/>
                    </a:solidFill>
                    <a:effectLst/>
                    <a:latin typeface="+mn-lt"/>
                    <a:ea typeface="+mn-ea"/>
                    <a:cs typeface="+mn-cs"/>
                  </a:rPr>
                  <a:t>, and severity </a:t>
                </a:r>
                <a:r>
                  <a:rPr lang="en-US" sz="1200" i="1" kern="1200" dirty="0">
                    <a:solidFill>
                      <a:schemeClr val="tx1"/>
                    </a:solidFill>
                    <a:effectLst/>
                    <a:latin typeface="+mn-lt"/>
                    <a:ea typeface="+mn-ea"/>
                    <a:cs typeface="+mn-cs"/>
                  </a:rPr>
                  <a:t>z </a:t>
                </a:r>
                <a:r>
                  <a:rPr lang="en-US" sz="1200" kern="1200" dirty="0">
                    <a:solidFill>
                      <a:schemeClr val="tx1"/>
                    </a:solidFill>
                    <a:effectLst/>
                    <a:latin typeface="+mn-lt"/>
                    <a:ea typeface="+mn-ea"/>
                    <a:cs typeface="+mn-cs"/>
                  </a:rPr>
                  <a:t>for geometric design and traffic control feature </a:t>
                </a:r>
                <a:r>
                  <a:rPr lang="en-US" sz="1200" i="1" kern="1200" dirty="0">
                    <a:solidFill>
                      <a:schemeClr val="tx1"/>
                    </a:solidFill>
                    <a:effectLst/>
                    <a:latin typeface="+mn-lt"/>
                    <a:ea typeface="+mn-ea"/>
                    <a:cs typeface="+mn-cs"/>
                  </a:rPr>
                  <a:t>m</a:t>
                </a:r>
                <a:r>
                  <a:rPr lang="en-US" sz="1200" kern="1200" dirty="0">
                    <a:solidFill>
                      <a:schemeClr val="tx1"/>
                    </a:solidFill>
                    <a:effectLst/>
                    <a:latin typeface="+mn-lt"/>
                    <a:ea typeface="+mn-ea"/>
                    <a:cs typeface="+mn-cs"/>
                  </a:rPr>
                  <a:t>; and</a:t>
                </a:r>
              </a:p>
              <a:p>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C</a:t>
                </a:r>
                <a:r>
                  <a:rPr lang="en-US" sz="1200" i="1" kern="1200" baseline="-25000" dirty="0" err="1">
                    <a:solidFill>
                      <a:schemeClr val="tx1"/>
                    </a:solidFill>
                    <a:effectLst/>
                    <a:latin typeface="+mn-lt"/>
                    <a:ea typeface="+mn-ea"/>
                    <a:cs typeface="+mn-cs"/>
                  </a:rPr>
                  <a:t>w,x,y,z</a:t>
                </a:r>
                <a:r>
                  <a:rPr lang="en-US" sz="1200" kern="1200" dirty="0">
                    <a:solidFill>
                      <a:schemeClr val="tx1"/>
                    </a:solidFill>
                    <a:effectLst/>
                    <a:latin typeface="+mn-lt"/>
                    <a:ea typeface="+mn-ea"/>
                    <a:cs typeface="+mn-cs"/>
                  </a:rPr>
                  <a:t>	=	calibration factor to adjust SPF for local conditions for site type </a:t>
                </a:r>
                <a:r>
                  <a:rPr lang="en-US" sz="1200" i="1" kern="1200" dirty="0">
                    <a:solidFill>
                      <a:schemeClr val="tx1"/>
                    </a:solidFill>
                    <a:effectLst/>
                    <a:latin typeface="+mn-lt"/>
                    <a:ea typeface="+mn-ea"/>
                    <a:cs typeface="+mn-cs"/>
                  </a:rPr>
                  <a:t>w</a:t>
                </a:r>
                <a:r>
                  <a:rPr lang="en-US" sz="1200" kern="1200" dirty="0">
                    <a:solidFill>
                      <a:schemeClr val="tx1"/>
                    </a:solidFill>
                    <a:effectLst/>
                    <a:latin typeface="+mn-lt"/>
                    <a:ea typeface="+mn-ea"/>
                    <a:cs typeface="+mn-cs"/>
                  </a:rPr>
                  <a:t>, cross section </a:t>
                </a:r>
                <a:r>
                  <a:rPr lang="en-US" sz="1200" i="1" kern="1200" dirty="0">
                    <a:solidFill>
                      <a:schemeClr val="tx1"/>
                    </a:solidFill>
                    <a:effectLst/>
                    <a:latin typeface="+mn-lt"/>
                    <a:ea typeface="+mn-ea"/>
                    <a:cs typeface="+mn-cs"/>
                  </a:rPr>
                  <a:t>x</a:t>
                </a:r>
                <a:r>
                  <a:rPr lang="en-US" sz="1200" kern="1200" dirty="0">
                    <a:solidFill>
                      <a:schemeClr val="tx1"/>
                    </a:solidFill>
                    <a:effectLst/>
                    <a:latin typeface="+mn-lt"/>
                    <a:ea typeface="+mn-ea"/>
                    <a:cs typeface="+mn-cs"/>
                  </a:rPr>
                  <a:t>, crash type </a:t>
                </a:r>
                <a:r>
                  <a:rPr lang="en-US" sz="1200" i="1" kern="1200" dirty="0">
                    <a:solidFill>
                      <a:schemeClr val="tx1"/>
                    </a:solidFill>
                    <a:effectLst/>
                    <a:latin typeface="+mn-lt"/>
                    <a:ea typeface="+mn-ea"/>
                    <a:cs typeface="+mn-cs"/>
                  </a:rPr>
                  <a:t>y</a:t>
                </a:r>
                <a:r>
                  <a:rPr lang="en-US" sz="1200" kern="1200" dirty="0">
                    <a:solidFill>
                      <a:schemeClr val="tx1"/>
                    </a:solidFill>
                    <a:effectLst/>
                    <a:latin typeface="+mn-lt"/>
                    <a:ea typeface="+mn-ea"/>
                    <a:cs typeface="+mn-cs"/>
                  </a:rPr>
                  <a:t>, and severity </a:t>
                </a:r>
                <a:r>
                  <a:rPr lang="en-US" sz="1200" i="1" kern="1200" dirty="0">
                    <a:solidFill>
                      <a:schemeClr val="tx1"/>
                    </a:solidFill>
                    <a:effectLst/>
                    <a:latin typeface="+mn-lt"/>
                    <a:ea typeface="+mn-ea"/>
                    <a:cs typeface="+mn-cs"/>
                  </a:rPr>
                  <a:t>z</a:t>
                </a:r>
                <a:r>
                  <a:rPr lang="en-US" sz="1200" kern="1200" dirty="0">
                    <a:solidFill>
                      <a:schemeClr val="tx1"/>
                    </a:solidFill>
                    <a:effectLst/>
                    <a:latin typeface="+mn-lt"/>
                    <a:ea typeface="+mn-ea"/>
                    <a:cs typeface="+mn-cs"/>
                  </a:rPr>
                  <a:t>.</a:t>
                </a:r>
              </a:p>
              <a:p>
                <a:endParaRPr lang="en-US" dirty="0"/>
              </a:p>
            </p:txBody>
          </p:sp>
        </mc:Fallback>
      </mc:AlternateContent>
      <p:sp>
        <p:nvSpPr>
          <p:cNvPr id="4" name="Slide Number Placeholder 3"/>
          <p:cNvSpPr>
            <a:spLocks noGrp="1"/>
          </p:cNvSpPr>
          <p:nvPr>
            <p:ph type="sldNum" sz="quarter" idx="5"/>
          </p:nvPr>
        </p:nvSpPr>
        <p:spPr/>
        <p:txBody>
          <a:bodyPr/>
          <a:lstStyle/>
          <a:p>
            <a:fld id="{5A5C9095-3390-46AF-BF4E-CB8B8A8645B8}" type="slidenum">
              <a:rPr lang="en-US" smtClean="0"/>
              <a:t>17</a:t>
            </a:fld>
            <a:endParaRPr lang="en-US"/>
          </a:p>
        </p:txBody>
      </p:sp>
    </p:spTree>
    <p:extLst>
      <p:ext uri="{BB962C8B-B14F-4D97-AF65-F5344CB8AC3E}">
        <p14:creationId xmlns:p14="http://schemas.microsoft.com/office/powerpoint/2010/main" val="393475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predictive model for freeway segments is presented in Equations (2 to (5. It consists of two predictive model equations (i.e., Equations (2 and (4) which predict total crash frequency (i.e., all crash types and severities) and multiple-vehicle crash frequency of all severities, respectively. Single-vehicle crash frequency of all severities is computed by subtracting multiple-vehicle crash frequency from total crash frequency using Equation (5.</a:t>
                </a:r>
              </a:p>
              <a:p>
                <a:r>
                  <a:rPr lang="en-US" sz="1200" kern="1200" dirty="0">
                    <a:solidFill>
                      <a:schemeClr val="tx1"/>
                    </a:solidFill>
                    <a:effectLst/>
                    <a:latin typeface="+mn-lt"/>
                    <a:ea typeface="+mn-ea"/>
                    <a:cs typeface="+mn-cs"/>
                  </a:rPr>
                  <a:t>(2)</a:t>
                </a:r>
              </a:p>
              <a:p>
                <a:pPr/>
                <a14:m>
                  <m:oMathPara xmlns:m="http://schemas.openxmlformats.org/officeDocument/2006/math">
                    <m:oMathParaPr>
                      <m:jc m:val="centerGroup"/>
                    </m:oMathParaPr>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m:rPr>
                              <m:sty m:val="p"/>
                            </m:rPr>
                            <a:rPr lang="en-US" sz="1200" i="1" kern="1200">
                              <a:solidFill>
                                <a:schemeClr val="tx1"/>
                              </a:solidFill>
                              <a:effectLst/>
                              <a:latin typeface="Cambria Math" panose="02040503050406030204" pitchFamily="18" charset="0"/>
                              <a:ea typeface="+mn-ea"/>
                              <a:cs typeface="+mn-cs"/>
                            </a:rPr>
                            <m:t>N</m:t>
                          </m:r>
                        </m:e>
                        <m:sub>
                          <m:r>
                            <m:rPr>
                              <m:sty m:val="p"/>
                            </m:rPr>
                            <a:rPr lang="en-US" sz="1200" i="1" kern="1200">
                              <a:solidFill>
                                <a:schemeClr val="tx1"/>
                              </a:solidFill>
                              <a:effectLst/>
                              <a:latin typeface="Cambria Math" panose="02040503050406030204" pitchFamily="18" charset="0"/>
                              <a:ea typeface="+mn-ea"/>
                              <a:cs typeface="+mn-cs"/>
                            </a:rPr>
                            <m:t>p</m:t>
                          </m:r>
                          <m:r>
                            <a:rPr lang="en-US" sz="1200" i="1" kern="1200">
                              <a:solidFill>
                                <a:schemeClr val="tx1"/>
                              </a:solidFill>
                              <a:effectLst/>
                              <a:latin typeface="Cambria Math" panose="02040503050406030204" pitchFamily="18" charset="0"/>
                              <a:ea typeface="+mn-ea"/>
                              <a:cs typeface="+mn-cs"/>
                            </a:rPr>
                            <m:t>,</m:t>
                          </m:r>
                          <m:r>
                            <m:rPr>
                              <m:sty m:val="p"/>
                            </m:rPr>
                            <a:rPr lang="en-US" sz="1200" i="1" kern="1200">
                              <a:solidFill>
                                <a:schemeClr val="tx1"/>
                              </a:solidFill>
                              <a:effectLst/>
                              <a:latin typeface="Cambria Math" panose="02040503050406030204" pitchFamily="18" charset="0"/>
                              <a:ea typeface="+mn-ea"/>
                              <a:cs typeface="+mn-cs"/>
                            </a:rPr>
                            <m:t>fs</m:t>
                          </m:r>
                          <m:r>
                            <a:rPr lang="en-US" sz="1200" i="1" kern="1200">
                              <a:solidFill>
                                <a:schemeClr val="tx1"/>
                              </a:solidFill>
                              <a:effectLst/>
                              <a:latin typeface="Cambria Math" panose="02040503050406030204" pitchFamily="18" charset="0"/>
                              <a:ea typeface="+mn-ea"/>
                              <a:cs typeface="+mn-cs"/>
                            </a:rPr>
                            <m:t>,</m:t>
                          </m:r>
                          <m:r>
                            <m:rPr>
                              <m:sty m:val="p"/>
                            </m:rPr>
                            <a:rPr lang="en-US" sz="1200" i="1" kern="1200">
                              <a:solidFill>
                                <a:schemeClr val="tx1"/>
                              </a:solidFill>
                              <a:effectLst/>
                              <a:latin typeface="Cambria Math" panose="02040503050406030204" pitchFamily="18" charset="0"/>
                              <a:ea typeface="+mn-ea"/>
                              <a:cs typeface="+mn-cs"/>
                            </a:rPr>
                            <m:t>n</m:t>
                          </m:r>
                          <m:r>
                            <a:rPr lang="en-US" sz="1200" i="1" kern="1200">
                              <a:solidFill>
                                <a:schemeClr val="tx1"/>
                              </a:solidFill>
                              <a:effectLst/>
                              <a:latin typeface="Cambria Math" panose="02040503050406030204" pitchFamily="18" charset="0"/>
                              <a:ea typeface="+mn-ea"/>
                              <a:cs typeface="+mn-cs"/>
                            </a:rPr>
                            <m:t>,</m:t>
                          </m:r>
                          <m:r>
                            <m:rPr>
                              <m:sty m:val="p"/>
                            </m:rPr>
                            <a:rPr lang="en-US" sz="1200" i="1" kern="1200">
                              <a:solidFill>
                                <a:schemeClr val="tx1"/>
                              </a:solidFill>
                              <a:effectLst/>
                              <a:latin typeface="Cambria Math" panose="02040503050406030204" pitchFamily="18" charset="0"/>
                              <a:ea typeface="+mn-ea"/>
                              <a:cs typeface="+mn-cs"/>
                            </a:rPr>
                            <m:t>at</m:t>
                          </m:r>
                          <m:r>
                            <a:rPr lang="en-US" sz="1200" i="1" kern="1200">
                              <a:solidFill>
                                <a:schemeClr val="tx1"/>
                              </a:solidFill>
                              <a:effectLst/>
                              <a:latin typeface="Cambria Math" panose="02040503050406030204" pitchFamily="18" charset="0"/>
                              <a:ea typeface="+mn-ea"/>
                              <a:cs typeface="+mn-cs"/>
                            </a:rPr>
                            <m:t>,</m:t>
                          </m:r>
                          <m:r>
                            <m:rPr>
                              <m:sty m:val="p"/>
                            </m:rPr>
                            <a:rPr lang="en-US" sz="1200" i="1" kern="1200">
                              <a:solidFill>
                                <a:schemeClr val="tx1"/>
                              </a:solidFill>
                              <a:effectLst/>
                              <a:latin typeface="Cambria Math" panose="02040503050406030204" pitchFamily="18" charset="0"/>
                              <a:ea typeface="+mn-ea"/>
                              <a:cs typeface="+mn-cs"/>
                            </a:rPr>
                            <m:t>as</m:t>
                          </m:r>
                        </m:sub>
                      </m:sSub>
                      <m:sSub>
                        <m:sSubPr>
                          <m:ctrlPr>
                            <a:rPr lang="en-US" sz="1200" i="1" kern="1200">
                              <a:solidFill>
                                <a:schemeClr val="tx1"/>
                              </a:solidFill>
                              <a:effectLst/>
                              <a:latin typeface="Cambria Math" panose="02040503050406030204" pitchFamily="18" charset="0"/>
                              <a:ea typeface="+mn-ea"/>
                              <a:cs typeface="+mn-cs"/>
                            </a:rPr>
                          </m:ctrlPr>
                        </m:sSubPr>
                        <m:e>
                          <m:r>
                            <m:rPr>
                              <m:sty m:val="p"/>
                            </m:rPr>
                            <a:rPr lang="en-US" sz="1200" i="1" kern="1200">
                              <a:solidFill>
                                <a:schemeClr val="tx1"/>
                              </a:solidFill>
                              <a:effectLst/>
                              <a:latin typeface="Cambria Math" panose="02040503050406030204" pitchFamily="18" charset="0"/>
                              <a:ea typeface="+mn-ea"/>
                              <a:cs typeface="+mn-cs"/>
                            </a:rPr>
                            <m:t>C</m:t>
                          </m:r>
                        </m:e>
                        <m:sub>
                          <m:r>
                            <m:rPr>
                              <m:sty m:val="p"/>
                            </m:rPr>
                            <a:rPr lang="en-US" sz="1200" i="1" kern="1200">
                              <a:solidFill>
                                <a:schemeClr val="tx1"/>
                              </a:solidFill>
                              <a:effectLst/>
                              <a:latin typeface="Cambria Math" panose="02040503050406030204" pitchFamily="18" charset="0"/>
                              <a:ea typeface="+mn-ea"/>
                              <a:cs typeface="+mn-cs"/>
                            </a:rPr>
                            <m:t>fs</m:t>
                          </m:r>
                          <m:r>
                            <a:rPr lang="en-US" sz="1200" i="1" kern="1200">
                              <a:solidFill>
                                <a:schemeClr val="tx1"/>
                              </a:solidFill>
                              <a:effectLst/>
                              <a:latin typeface="Cambria Math" panose="02040503050406030204" pitchFamily="18" charset="0"/>
                              <a:ea typeface="+mn-ea"/>
                              <a:cs typeface="+mn-cs"/>
                            </a:rPr>
                            <m:t>,</m:t>
                          </m:r>
                          <m:r>
                            <m:rPr>
                              <m:sty m:val="p"/>
                            </m:rPr>
                            <a:rPr lang="en-US" sz="1200" i="1" kern="1200">
                              <a:solidFill>
                                <a:schemeClr val="tx1"/>
                              </a:solidFill>
                              <a:effectLst/>
                              <a:latin typeface="Cambria Math" panose="02040503050406030204" pitchFamily="18" charset="0"/>
                              <a:ea typeface="+mn-ea"/>
                              <a:cs typeface="+mn-cs"/>
                            </a:rPr>
                            <m:t>ac</m:t>
                          </m:r>
                          <m:r>
                            <a:rPr lang="en-US" sz="1200" i="1" kern="1200">
                              <a:solidFill>
                                <a:schemeClr val="tx1"/>
                              </a:solidFill>
                              <a:effectLst/>
                              <a:latin typeface="Cambria Math" panose="02040503050406030204" pitchFamily="18" charset="0"/>
                              <a:ea typeface="+mn-ea"/>
                              <a:cs typeface="+mn-cs"/>
                            </a:rPr>
                            <m:t>,</m:t>
                          </m:r>
                          <m:r>
                            <m:rPr>
                              <m:sty m:val="p"/>
                            </m:rPr>
                            <a:rPr lang="en-US" sz="1200" i="1" kern="1200">
                              <a:solidFill>
                                <a:schemeClr val="tx1"/>
                              </a:solidFill>
                              <a:effectLst/>
                              <a:latin typeface="Cambria Math" panose="02040503050406030204" pitchFamily="18" charset="0"/>
                              <a:ea typeface="+mn-ea"/>
                              <a:cs typeface="+mn-cs"/>
                            </a:rPr>
                            <m:t>at</m:t>
                          </m:r>
                          <m:r>
                            <a:rPr lang="en-US" sz="1200" i="1" kern="1200">
                              <a:solidFill>
                                <a:schemeClr val="tx1"/>
                              </a:solidFill>
                              <a:effectLst/>
                              <a:latin typeface="Cambria Math" panose="02040503050406030204" pitchFamily="18" charset="0"/>
                              <a:ea typeface="+mn-ea"/>
                              <a:cs typeface="+mn-cs"/>
                            </a:rPr>
                            <m:t>,</m:t>
                          </m:r>
                          <m:r>
                            <m:rPr>
                              <m:sty m:val="p"/>
                            </m:rPr>
                            <a:rPr lang="en-US" sz="1200" i="1" kern="1200">
                              <a:solidFill>
                                <a:schemeClr val="tx1"/>
                              </a:solidFill>
                              <a:effectLst/>
                              <a:latin typeface="Cambria Math" panose="02040503050406030204" pitchFamily="18" charset="0"/>
                              <a:ea typeface="+mn-ea"/>
                              <a:cs typeface="+mn-cs"/>
                            </a:rPr>
                            <m:t>as</m:t>
                          </m:r>
                        </m:sub>
                      </m:sSub>
                      <m:sSub>
                        <m:sSubPr>
                          <m:ctrlPr>
                            <a:rPr lang="en-US" sz="1200" i="1" kern="1200">
                              <a:solidFill>
                                <a:schemeClr val="tx1"/>
                              </a:solidFill>
                              <a:effectLst/>
                              <a:latin typeface="Cambria Math" panose="02040503050406030204" pitchFamily="18" charset="0"/>
                              <a:ea typeface="+mn-ea"/>
                              <a:cs typeface="+mn-cs"/>
                            </a:rPr>
                          </m:ctrlPr>
                        </m:sSubPr>
                        <m:e>
                          <m:r>
                            <m:rPr>
                              <m:sty m:val="p"/>
                            </m:rPr>
                            <a:rPr lang="en-US" sz="1200" i="1" kern="1200">
                              <a:solidFill>
                                <a:schemeClr val="tx1"/>
                              </a:solidFill>
                              <a:effectLst/>
                              <a:latin typeface="Cambria Math" panose="02040503050406030204" pitchFamily="18" charset="0"/>
                              <a:ea typeface="+mn-ea"/>
                              <a:cs typeface="+mn-cs"/>
                            </a:rPr>
                            <m:t>N</m:t>
                          </m:r>
                        </m:e>
                        <m:sub>
                          <m:r>
                            <m:rPr>
                              <m:sty m:val="p"/>
                            </m:rPr>
                            <a:rPr lang="en-US" sz="1200" i="1" kern="1200">
                              <a:solidFill>
                                <a:schemeClr val="tx1"/>
                              </a:solidFill>
                              <a:effectLst/>
                              <a:latin typeface="Cambria Math" panose="02040503050406030204" pitchFamily="18" charset="0"/>
                              <a:ea typeface="+mn-ea"/>
                              <a:cs typeface="+mn-cs"/>
                            </a:rPr>
                            <m:t>spf</m:t>
                          </m:r>
                          <m:r>
                            <a:rPr lang="en-US" sz="1200" i="1" kern="1200">
                              <a:solidFill>
                                <a:schemeClr val="tx1"/>
                              </a:solidFill>
                              <a:effectLst/>
                              <a:latin typeface="Cambria Math" panose="02040503050406030204" pitchFamily="18" charset="0"/>
                              <a:ea typeface="+mn-ea"/>
                              <a:cs typeface="+mn-cs"/>
                            </a:rPr>
                            <m:t>,</m:t>
                          </m:r>
                          <m:r>
                            <m:rPr>
                              <m:sty m:val="p"/>
                            </m:rPr>
                            <a:rPr lang="en-US" sz="1200" i="1" kern="1200">
                              <a:solidFill>
                                <a:schemeClr val="tx1"/>
                              </a:solidFill>
                              <a:effectLst/>
                              <a:latin typeface="Cambria Math" panose="02040503050406030204" pitchFamily="18" charset="0"/>
                              <a:ea typeface="+mn-ea"/>
                              <a:cs typeface="+mn-cs"/>
                            </a:rPr>
                            <m:t>fs</m:t>
                          </m:r>
                          <m:r>
                            <a:rPr lang="en-US" sz="1200" i="1" kern="1200">
                              <a:solidFill>
                                <a:schemeClr val="tx1"/>
                              </a:solidFill>
                              <a:effectLst/>
                              <a:latin typeface="Cambria Math" panose="02040503050406030204" pitchFamily="18" charset="0"/>
                              <a:ea typeface="+mn-ea"/>
                              <a:cs typeface="+mn-cs"/>
                            </a:rPr>
                            <m:t>,</m:t>
                          </m:r>
                          <m:r>
                            <m:rPr>
                              <m:sty m:val="p"/>
                            </m:rPr>
                            <a:rPr lang="en-US" sz="1200" i="1" kern="1200">
                              <a:solidFill>
                                <a:schemeClr val="tx1"/>
                              </a:solidFill>
                              <a:effectLst/>
                              <a:latin typeface="Cambria Math" panose="02040503050406030204" pitchFamily="18" charset="0"/>
                              <a:ea typeface="+mn-ea"/>
                              <a:cs typeface="+mn-cs"/>
                            </a:rPr>
                            <m:t>n</m:t>
                          </m:r>
                          <m:r>
                            <a:rPr lang="en-US" sz="1200" i="1" kern="1200">
                              <a:solidFill>
                                <a:schemeClr val="tx1"/>
                              </a:solidFill>
                              <a:effectLst/>
                              <a:latin typeface="Cambria Math" panose="02040503050406030204" pitchFamily="18" charset="0"/>
                              <a:ea typeface="+mn-ea"/>
                              <a:cs typeface="+mn-cs"/>
                            </a:rPr>
                            <m:t>,</m:t>
                          </m:r>
                          <m:r>
                            <m:rPr>
                              <m:sty m:val="p"/>
                            </m:rPr>
                            <a:rPr lang="en-US" sz="1200" i="1" kern="1200">
                              <a:solidFill>
                                <a:schemeClr val="tx1"/>
                              </a:solidFill>
                              <a:effectLst/>
                              <a:latin typeface="Cambria Math" panose="02040503050406030204" pitchFamily="18" charset="0"/>
                              <a:ea typeface="+mn-ea"/>
                              <a:cs typeface="+mn-cs"/>
                            </a:rPr>
                            <m:t>at</m:t>
                          </m:r>
                          <m:r>
                            <a:rPr lang="en-US" sz="1200" i="1" kern="1200">
                              <a:solidFill>
                                <a:schemeClr val="tx1"/>
                              </a:solidFill>
                              <a:effectLst/>
                              <a:latin typeface="Cambria Math" panose="02040503050406030204" pitchFamily="18" charset="0"/>
                              <a:ea typeface="+mn-ea"/>
                              <a:cs typeface="+mn-cs"/>
                            </a:rPr>
                            <m:t>,</m:t>
                          </m:r>
                          <m:r>
                            <m:rPr>
                              <m:sty m:val="p"/>
                            </m:rPr>
                            <a:rPr lang="en-US" sz="1200" i="1" kern="1200">
                              <a:solidFill>
                                <a:schemeClr val="tx1"/>
                              </a:solidFill>
                              <a:effectLst/>
                              <a:latin typeface="Cambria Math" panose="02040503050406030204" pitchFamily="18" charset="0"/>
                              <a:ea typeface="+mn-ea"/>
                              <a:cs typeface="+mn-cs"/>
                            </a:rPr>
                            <m:t>as</m:t>
                          </m:r>
                        </m:sub>
                      </m:sSub>
                      <m:d>
                        <m:dPr>
                          <m:ctrlPr>
                            <a:rPr lang="en-US" sz="1200" i="1" kern="1200">
                              <a:solidFill>
                                <a:schemeClr val="tx1"/>
                              </a:solidFill>
                              <a:effectLst/>
                              <a:latin typeface="Cambria Math" panose="02040503050406030204" pitchFamily="18" charset="0"/>
                              <a:ea typeface="+mn-ea"/>
                              <a:cs typeface="+mn-cs"/>
                            </a:rPr>
                          </m:ctrlPr>
                        </m:dPr>
                        <m:e>
                          <m:sSub>
                            <m:sSubPr>
                              <m:ctrlPr>
                                <a:rPr lang="en-US" sz="1200" i="1" kern="1200">
                                  <a:solidFill>
                                    <a:schemeClr val="tx1"/>
                                  </a:solidFill>
                                  <a:effectLst/>
                                  <a:latin typeface="Cambria Math" panose="02040503050406030204" pitchFamily="18" charset="0"/>
                                  <a:ea typeface="+mn-ea"/>
                                  <a:cs typeface="+mn-cs"/>
                                </a:rPr>
                              </m:ctrlPr>
                            </m:sSubPr>
                            <m:e>
                              <m:r>
                                <m:rPr>
                                  <m:sty m:val="p"/>
                                </m:rPr>
                                <a:rPr lang="en-US" sz="1200" i="1" kern="1200">
                                  <a:solidFill>
                                    <a:schemeClr val="tx1"/>
                                  </a:solidFill>
                                  <a:effectLst/>
                                  <a:latin typeface="Cambria Math" panose="02040503050406030204" pitchFamily="18" charset="0"/>
                                  <a:ea typeface="+mn-ea"/>
                                  <a:cs typeface="+mn-cs"/>
                                </a:rPr>
                                <m:t>AF</m:t>
                              </m:r>
                            </m:e>
                            <m:sub>
                              <m:r>
                                <a:rPr lang="en-US" sz="1200" i="1" kern="1200">
                                  <a:solidFill>
                                    <a:schemeClr val="tx1"/>
                                  </a:solidFill>
                                  <a:effectLst/>
                                  <a:latin typeface="Cambria Math" panose="02040503050406030204" pitchFamily="18" charset="0"/>
                                  <a:ea typeface="+mn-ea"/>
                                  <a:cs typeface="+mn-cs"/>
                                </a:rPr>
                                <m:t>1,</m:t>
                              </m:r>
                              <m:r>
                                <m:rPr>
                                  <m:sty m:val="p"/>
                                </m:rPr>
                                <a:rPr lang="en-US" sz="1200" i="1" kern="1200">
                                  <a:solidFill>
                                    <a:schemeClr val="tx1"/>
                                  </a:solidFill>
                                  <a:effectLst/>
                                  <a:latin typeface="Cambria Math" panose="02040503050406030204" pitchFamily="18" charset="0"/>
                                  <a:ea typeface="+mn-ea"/>
                                  <a:cs typeface="+mn-cs"/>
                                </a:rPr>
                                <m:t>fs</m:t>
                              </m:r>
                              <m:r>
                                <a:rPr lang="en-US" sz="1200" i="1" kern="1200">
                                  <a:solidFill>
                                    <a:schemeClr val="tx1"/>
                                  </a:solidFill>
                                  <a:effectLst/>
                                  <a:latin typeface="Cambria Math" panose="02040503050406030204" pitchFamily="18" charset="0"/>
                                  <a:ea typeface="+mn-ea"/>
                                  <a:cs typeface="+mn-cs"/>
                                </a:rPr>
                                <m:t>,</m:t>
                              </m:r>
                              <m:r>
                                <m:rPr>
                                  <m:sty m:val="p"/>
                                </m:rPr>
                                <a:rPr lang="en-US" sz="1200" i="1" kern="1200">
                                  <a:solidFill>
                                    <a:schemeClr val="tx1"/>
                                  </a:solidFill>
                                  <a:effectLst/>
                                  <a:latin typeface="Cambria Math" panose="02040503050406030204" pitchFamily="18" charset="0"/>
                                  <a:ea typeface="+mn-ea"/>
                                  <a:cs typeface="+mn-cs"/>
                                </a:rPr>
                                <m:t>ac</m:t>
                              </m:r>
                              <m:r>
                                <a:rPr lang="en-US" sz="1200" i="1" kern="1200">
                                  <a:solidFill>
                                    <a:schemeClr val="tx1"/>
                                  </a:solidFill>
                                  <a:effectLst/>
                                  <a:latin typeface="Cambria Math" panose="02040503050406030204" pitchFamily="18" charset="0"/>
                                  <a:ea typeface="+mn-ea"/>
                                  <a:cs typeface="+mn-cs"/>
                                </a:rPr>
                                <m:t>,</m:t>
                              </m:r>
                              <m:r>
                                <m:rPr>
                                  <m:sty m:val="p"/>
                                </m:rPr>
                                <a:rPr lang="en-US" sz="1200" i="1" kern="1200">
                                  <a:solidFill>
                                    <a:schemeClr val="tx1"/>
                                  </a:solidFill>
                                  <a:effectLst/>
                                  <a:latin typeface="Cambria Math" panose="02040503050406030204" pitchFamily="18" charset="0"/>
                                  <a:ea typeface="+mn-ea"/>
                                  <a:cs typeface="+mn-cs"/>
                                </a:rPr>
                                <m:t>at</m:t>
                              </m:r>
                              <m:r>
                                <a:rPr lang="en-US" sz="1200" i="1" kern="1200">
                                  <a:solidFill>
                                    <a:schemeClr val="tx1"/>
                                  </a:solidFill>
                                  <a:effectLst/>
                                  <a:latin typeface="Cambria Math" panose="02040503050406030204" pitchFamily="18" charset="0"/>
                                  <a:ea typeface="+mn-ea"/>
                                  <a:cs typeface="+mn-cs"/>
                                </a:rPr>
                                <m:t>,</m:t>
                              </m:r>
                              <m:r>
                                <m:rPr>
                                  <m:sty m:val="p"/>
                                </m:rPr>
                                <a:rPr lang="en-US" sz="1200" i="1" kern="1200">
                                  <a:solidFill>
                                    <a:schemeClr val="tx1"/>
                                  </a:solidFill>
                                  <a:effectLst/>
                                  <a:latin typeface="Cambria Math" panose="02040503050406030204" pitchFamily="18" charset="0"/>
                                  <a:ea typeface="+mn-ea"/>
                                  <a:cs typeface="+mn-cs"/>
                                </a:rPr>
                                <m:t>as</m:t>
                              </m:r>
                            </m:sub>
                          </m:sSub>
                          <m:sSub>
                            <m:sSubPr>
                              <m:ctrlPr>
                                <a:rPr lang="en-US" sz="1200" i="1" kern="1200">
                                  <a:solidFill>
                                    <a:schemeClr val="tx1"/>
                                  </a:solidFill>
                                  <a:effectLst/>
                                  <a:latin typeface="Cambria Math" panose="02040503050406030204" pitchFamily="18" charset="0"/>
                                  <a:ea typeface="+mn-ea"/>
                                  <a:cs typeface="+mn-cs"/>
                                </a:rPr>
                              </m:ctrlPr>
                            </m:sSubPr>
                            <m:e>
                              <m:r>
                                <m:rPr>
                                  <m:sty m:val="p"/>
                                </m:rPr>
                                <a:rPr lang="en-US" sz="1200" i="1" kern="1200">
                                  <a:solidFill>
                                    <a:schemeClr val="tx1"/>
                                  </a:solidFill>
                                  <a:effectLst/>
                                  <a:latin typeface="Cambria Math" panose="02040503050406030204" pitchFamily="18" charset="0"/>
                                  <a:ea typeface="+mn-ea"/>
                                  <a:cs typeface="+mn-cs"/>
                                </a:rPr>
                                <m:t>AF</m:t>
                              </m:r>
                            </m:e>
                            <m:sub>
                              <m:r>
                                <m:rPr>
                                  <m:sty m:val="p"/>
                                </m:rPr>
                                <a:rPr lang="en-US" sz="1200" i="1" kern="1200">
                                  <a:solidFill>
                                    <a:schemeClr val="tx1"/>
                                  </a:solidFill>
                                  <a:effectLst/>
                                  <a:latin typeface="Cambria Math" panose="02040503050406030204" pitchFamily="18" charset="0"/>
                                  <a:ea typeface="+mn-ea"/>
                                  <a:cs typeface="+mn-cs"/>
                                </a:rPr>
                                <m:t>m</m:t>
                              </m:r>
                              <m:r>
                                <a:rPr lang="en-US" sz="1200" i="1" kern="1200">
                                  <a:solidFill>
                                    <a:schemeClr val="tx1"/>
                                  </a:solidFill>
                                  <a:effectLst/>
                                  <a:latin typeface="Cambria Math" panose="02040503050406030204" pitchFamily="18" charset="0"/>
                                  <a:ea typeface="+mn-ea"/>
                                  <a:cs typeface="+mn-cs"/>
                                </a:rPr>
                                <m:t>,</m:t>
                              </m:r>
                              <m:r>
                                <m:rPr>
                                  <m:sty m:val="p"/>
                                </m:rPr>
                                <a:rPr lang="en-US" sz="1200" i="1" kern="1200">
                                  <a:solidFill>
                                    <a:schemeClr val="tx1"/>
                                  </a:solidFill>
                                  <a:effectLst/>
                                  <a:latin typeface="Cambria Math" panose="02040503050406030204" pitchFamily="18" charset="0"/>
                                  <a:ea typeface="+mn-ea"/>
                                  <a:cs typeface="+mn-cs"/>
                                </a:rPr>
                                <m:t>fs</m:t>
                              </m:r>
                              <m:r>
                                <a:rPr lang="en-US" sz="1200" i="1" kern="1200">
                                  <a:solidFill>
                                    <a:schemeClr val="tx1"/>
                                  </a:solidFill>
                                  <a:effectLst/>
                                  <a:latin typeface="Cambria Math" panose="02040503050406030204" pitchFamily="18" charset="0"/>
                                  <a:ea typeface="+mn-ea"/>
                                  <a:cs typeface="+mn-cs"/>
                                </a:rPr>
                                <m:t>,</m:t>
                              </m:r>
                              <m:r>
                                <m:rPr>
                                  <m:sty m:val="p"/>
                                </m:rPr>
                                <a:rPr lang="en-US" sz="1200" i="1" kern="1200">
                                  <a:solidFill>
                                    <a:schemeClr val="tx1"/>
                                  </a:solidFill>
                                  <a:effectLst/>
                                  <a:latin typeface="Cambria Math" panose="02040503050406030204" pitchFamily="18" charset="0"/>
                                  <a:ea typeface="+mn-ea"/>
                                  <a:cs typeface="+mn-cs"/>
                                </a:rPr>
                                <m:t>ac</m:t>
                              </m:r>
                              <m:r>
                                <a:rPr lang="en-US" sz="1200" i="1" kern="1200">
                                  <a:solidFill>
                                    <a:schemeClr val="tx1"/>
                                  </a:solidFill>
                                  <a:effectLst/>
                                  <a:latin typeface="Cambria Math" panose="02040503050406030204" pitchFamily="18" charset="0"/>
                                  <a:ea typeface="+mn-ea"/>
                                  <a:cs typeface="+mn-cs"/>
                                </a:rPr>
                                <m:t>,</m:t>
                              </m:r>
                              <m:r>
                                <m:rPr>
                                  <m:sty m:val="p"/>
                                </m:rPr>
                                <a:rPr lang="en-US" sz="1200" i="1" kern="1200">
                                  <a:solidFill>
                                    <a:schemeClr val="tx1"/>
                                  </a:solidFill>
                                  <a:effectLst/>
                                  <a:latin typeface="Cambria Math" panose="02040503050406030204" pitchFamily="18" charset="0"/>
                                  <a:ea typeface="+mn-ea"/>
                                  <a:cs typeface="+mn-cs"/>
                                </a:rPr>
                                <m:t>at</m:t>
                              </m:r>
                              <m:r>
                                <a:rPr lang="en-US" sz="1200" i="1" kern="1200">
                                  <a:solidFill>
                                    <a:schemeClr val="tx1"/>
                                  </a:solidFill>
                                  <a:effectLst/>
                                  <a:latin typeface="Cambria Math" panose="02040503050406030204" pitchFamily="18" charset="0"/>
                                  <a:ea typeface="+mn-ea"/>
                                  <a:cs typeface="+mn-cs"/>
                                </a:rPr>
                                <m:t>,</m:t>
                              </m:r>
                              <m:r>
                                <m:rPr>
                                  <m:sty m:val="p"/>
                                </m:rPr>
                                <a:rPr lang="en-US" sz="1200" i="1" kern="1200">
                                  <a:solidFill>
                                    <a:schemeClr val="tx1"/>
                                  </a:solidFill>
                                  <a:effectLst/>
                                  <a:latin typeface="Cambria Math" panose="02040503050406030204" pitchFamily="18" charset="0"/>
                                  <a:ea typeface="+mn-ea"/>
                                  <a:cs typeface="+mn-cs"/>
                                </a:rPr>
                                <m:t>as</m:t>
                              </m:r>
                            </m:sub>
                          </m:sSub>
                        </m:e>
                      </m:d>
                    </m:oMath>
                  </m:oMathPara>
                </a14:m>
                <a:endParaRPr lang="en-US" sz="1200"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a:t>
                </a:r>
              </a:p>
              <a:p>
                <a:pPr/>
                <a:br>
                  <a:rPr lang="en-US" sz="1200" kern="1200" dirty="0">
                    <a:solidFill>
                      <a:schemeClr val="tx1"/>
                    </a:solidFill>
                    <a:effectLst/>
                    <a:latin typeface="+mn-lt"/>
                    <a:ea typeface="+mn-ea"/>
                    <a:cs typeface="+mn-cs"/>
                  </a:rPr>
                </a:br>
                <a14:m>
                  <m:oMathPara xmlns:m="http://schemas.openxmlformats.org/officeDocument/2006/math">
                    <m:oMathParaPr>
                      <m:jc m:val="centerGroup"/>
                    </m:oMathParaPr>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𝑁</m:t>
                          </m:r>
                        </m:e>
                        <m:sub>
                          <m:r>
                            <a:rPr lang="en-US" sz="1200" i="1" kern="1200">
                              <a:solidFill>
                                <a:schemeClr val="tx1"/>
                              </a:solidFill>
                              <a:effectLst/>
                              <a:latin typeface="Cambria Math" panose="02040503050406030204" pitchFamily="18" charset="0"/>
                              <a:ea typeface="+mn-ea"/>
                              <a:cs typeface="+mn-cs"/>
                            </a:rPr>
                            <m:t>𝑝</m:t>
                          </m:r>
                          <m:r>
                            <a:rPr lang="en-US" sz="1200"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𝑓𝑠</m:t>
                          </m:r>
                          <m:r>
                            <a:rPr lang="en-US" sz="1200"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𝑛</m:t>
                          </m:r>
                          <m:r>
                            <a:rPr lang="en-US" sz="1200"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𝑚𝑣</m:t>
                          </m:r>
                          <m:r>
                            <a:rPr lang="en-US" sz="1200"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𝑎𝑠</m:t>
                          </m:r>
                        </m:sub>
                      </m:sSub>
                      <m:r>
                        <a:rPr lang="en-US" sz="1200" kern="1200">
                          <a:solidFill>
                            <a:schemeClr val="tx1"/>
                          </a:solidFill>
                          <a:effectLst/>
                          <a:latin typeface="Cambria Math" panose="02040503050406030204" pitchFamily="18" charset="0"/>
                          <a:ea typeface="+mn-ea"/>
                          <a:cs typeface="+mn-cs"/>
                        </a:rPr>
                        <m:t>=</m:t>
                      </m:r>
                      <m:d>
                        <m:dPr>
                          <m:begChr m:val="["/>
                          <m:endChr m:val="]"/>
                          <m:ctrlPr>
                            <a:rPr lang="en-US" sz="1200" i="1" kern="1200">
                              <a:solidFill>
                                <a:schemeClr val="tx1"/>
                              </a:solidFill>
                              <a:effectLst/>
                              <a:latin typeface="Cambria Math" panose="02040503050406030204" pitchFamily="18" charset="0"/>
                              <a:ea typeface="+mn-ea"/>
                              <a:cs typeface="+mn-cs"/>
                            </a:rPr>
                          </m:ctrlPr>
                        </m:dPr>
                        <m:e>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𝑁</m:t>
                              </m:r>
                            </m:e>
                            <m:sub>
                              <m:r>
                                <a:rPr lang="en-US" sz="1200" i="1" kern="1200">
                                  <a:solidFill>
                                    <a:schemeClr val="tx1"/>
                                  </a:solidFill>
                                  <a:effectLst/>
                                  <a:latin typeface="Cambria Math" panose="02040503050406030204" pitchFamily="18" charset="0"/>
                                  <a:ea typeface="+mn-ea"/>
                                  <a:cs typeface="+mn-cs"/>
                                </a:rPr>
                                <m:t>𝑝</m:t>
                              </m:r>
                              <m:r>
                                <a:rPr lang="en-US" sz="1200"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𝑓𝑠</m:t>
                              </m:r>
                              <m:r>
                                <a:rPr lang="en-US" sz="1200"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𝑛</m:t>
                              </m:r>
                              <m:r>
                                <a:rPr lang="en-US" sz="1200"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𝑎𝑡</m:t>
                              </m:r>
                              <m:r>
                                <a:rPr lang="en-US" sz="1200"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𝑎𝑠</m:t>
                              </m:r>
                            </m:sub>
                          </m:sSub>
                          <m:r>
                            <a:rPr lang="en-US" sz="1200" kern="1200">
                              <a:solidFill>
                                <a:schemeClr val="tx1"/>
                              </a:solidFill>
                              <a:effectLst/>
                              <a:latin typeface="Cambria Math" panose="02040503050406030204" pitchFamily="18" charset="0"/>
                              <a:ea typeface="+mn-ea"/>
                              <a:cs typeface="+mn-cs"/>
                            </a:rPr>
                            <m:t>,</m:t>
                          </m:r>
                          <m:sSubSup>
                            <m:sSubSupPr>
                              <m:ctrlPr>
                                <a:rPr lang="en-US" sz="1200" i="1" kern="1200">
                                  <a:solidFill>
                                    <a:schemeClr val="tx1"/>
                                  </a:solidFill>
                                  <a:effectLst/>
                                  <a:latin typeface="Cambria Math" panose="02040503050406030204" pitchFamily="18" charset="0"/>
                                  <a:ea typeface="+mn-ea"/>
                                  <a:cs typeface="+mn-cs"/>
                                </a:rPr>
                              </m:ctrlPr>
                            </m:sSubSupPr>
                            <m:e>
                              <m:r>
                                <a:rPr lang="en-US" sz="1200" i="1" kern="1200">
                                  <a:solidFill>
                                    <a:schemeClr val="tx1"/>
                                  </a:solidFill>
                                  <a:effectLst/>
                                  <a:latin typeface="Cambria Math" panose="02040503050406030204" pitchFamily="18" charset="0"/>
                                  <a:ea typeface="+mn-ea"/>
                                  <a:cs typeface="+mn-cs"/>
                                </a:rPr>
                                <m:t>𝑁</m:t>
                              </m:r>
                            </m:e>
                            <m:sub>
                              <m:r>
                                <a:rPr lang="en-US" sz="1200" i="1" kern="1200">
                                  <a:solidFill>
                                    <a:schemeClr val="tx1"/>
                                  </a:solidFill>
                                  <a:effectLst/>
                                  <a:latin typeface="Cambria Math" panose="02040503050406030204" pitchFamily="18" charset="0"/>
                                  <a:ea typeface="+mn-ea"/>
                                  <a:cs typeface="+mn-cs"/>
                                </a:rPr>
                                <m:t>𝑝</m:t>
                              </m:r>
                              <m:r>
                                <a:rPr lang="en-US" sz="1200"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𝑓𝑠</m:t>
                              </m:r>
                              <m:r>
                                <a:rPr lang="en-US" sz="1200"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𝑛</m:t>
                              </m:r>
                              <m:r>
                                <a:rPr lang="en-US" sz="1200"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𝑚𝑣</m:t>
                              </m:r>
                              <m:r>
                                <a:rPr lang="en-US" sz="1200"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𝑎𝑠</m:t>
                              </m:r>
                            </m:sub>
                            <m:sup>
                              <m:r>
                                <a:rPr lang="en-US" sz="1200" i="1" kern="1200">
                                  <a:solidFill>
                                    <a:schemeClr val="tx1"/>
                                  </a:solidFill>
                                  <a:effectLst/>
                                  <a:latin typeface="Cambria Math" panose="02040503050406030204" pitchFamily="18" charset="0"/>
                                  <a:ea typeface="+mn-ea"/>
                                  <a:cs typeface="+mn-cs"/>
                                </a:rPr>
                                <m:t>′</m:t>
                              </m:r>
                            </m:sup>
                          </m:sSubSup>
                        </m:e>
                      </m:d>
                    </m:oMath>
                  </m:oMathPara>
                </a14:m>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(4)</a:t>
                </a:r>
              </a:p>
              <a:p>
                <a:pPr/>
                <a14:m>
                  <m:oMathPara xmlns:m="http://schemas.openxmlformats.org/officeDocument/2006/math">
                    <m:oMathParaPr>
                      <m:jc m:val="centerGroup"/>
                    </m:oMathParaPr>
                    <m:oMath xmlns:m="http://schemas.openxmlformats.org/officeDocument/2006/math">
                      <m:sSubSup>
                        <m:sSubSupPr>
                          <m:ctrlPr>
                            <a:rPr lang="en-US" sz="1200" i="1" kern="1200">
                              <a:solidFill>
                                <a:schemeClr val="tx1"/>
                              </a:solidFill>
                              <a:effectLst/>
                              <a:latin typeface="Cambria Math" panose="02040503050406030204" pitchFamily="18" charset="0"/>
                              <a:ea typeface="+mn-ea"/>
                              <a:cs typeface="+mn-cs"/>
                            </a:rPr>
                          </m:ctrlPr>
                        </m:sSubSupPr>
                        <m:e>
                          <m:r>
                            <m:rPr>
                              <m:sty m:val="p"/>
                            </m:rPr>
                            <a:rPr lang="en-US" sz="1200" i="1" kern="1200">
                              <a:solidFill>
                                <a:schemeClr val="tx1"/>
                              </a:solidFill>
                              <a:effectLst/>
                              <a:latin typeface="Cambria Math" panose="02040503050406030204" pitchFamily="18" charset="0"/>
                              <a:ea typeface="+mn-ea"/>
                              <a:cs typeface="+mn-cs"/>
                            </a:rPr>
                            <m:t>N</m:t>
                          </m:r>
                        </m:e>
                        <m:sub>
                          <m:r>
                            <m:rPr>
                              <m:sty m:val="p"/>
                            </m:rPr>
                            <a:rPr lang="en-US" sz="1200" i="1" kern="1200">
                              <a:solidFill>
                                <a:schemeClr val="tx1"/>
                              </a:solidFill>
                              <a:effectLst/>
                              <a:latin typeface="Cambria Math" panose="02040503050406030204" pitchFamily="18" charset="0"/>
                              <a:ea typeface="+mn-ea"/>
                              <a:cs typeface="+mn-cs"/>
                            </a:rPr>
                            <m:t>p</m:t>
                          </m:r>
                          <m:r>
                            <a:rPr lang="en-US" sz="1200" i="1" kern="1200">
                              <a:solidFill>
                                <a:schemeClr val="tx1"/>
                              </a:solidFill>
                              <a:effectLst/>
                              <a:latin typeface="Cambria Math" panose="02040503050406030204" pitchFamily="18" charset="0"/>
                              <a:ea typeface="+mn-ea"/>
                              <a:cs typeface="+mn-cs"/>
                            </a:rPr>
                            <m:t>,</m:t>
                          </m:r>
                          <m:r>
                            <m:rPr>
                              <m:sty m:val="p"/>
                            </m:rPr>
                            <a:rPr lang="en-US" sz="1200" i="1" kern="1200">
                              <a:solidFill>
                                <a:schemeClr val="tx1"/>
                              </a:solidFill>
                              <a:effectLst/>
                              <a:latin typeface="Cambria Math" panose="02040503050406030204" pitchFamily="18" charset="0"/>
                              <a:ea typeface="+mn-ea"/>
                              <a:cs typeface="+mn-cs"/>
                            </a:rPr>
                            <m:t>fs</m:t>
                          </m:r>
                          <m:r>
                            <a:rPr lang="en-US" sz="1200" i="1" kern="1200">
                              <a:solidFill>
                                <a:schemeClr val="tx1"/>
                              </a:solidFill>
                              <a:effectLst/>
                              <a:latin typeface="Cambria Math" panose="02040503050406030204" pitchFamily="18" charset="0"/>
                              <a:ea typeface="+mn-ea"/>
                              <a:cs typeface="+mn-cs"/>
                            </a:rPr>
                            <m:t>,</m:t>
                          </m:r>
                          <m:r>
                            <m:rPr>
                              <m:sty m:val="p"/>
                            </m:rPr>
                            <a:rPr lang="en-US" sz="1200" i="1" kern="1200">
                              <a:solidFill>
                                <a:schemeClr val="tx1"/>
                              </a:solidFill>
                              <a:effectLst/>
                              <a:latin typeface="Cambria Math" panose="02040503050406030204" pitchFamily="18" charset="0"/>
                              <a:ea typeface="+mn-ea"/>
                              <a:cs typeface="+mn-cs"/>
                            </a:rPr>
                            <m:t>n</m:t>
                          </m:r>
                          <m:r>
                            <a:rPr lang="en-US" sz="1200" i="1" kern="1200">
                              <a:solidFill>
                                <a:schemeClr val="tx1"/>
                              </a:solidFill>
                              <a:effectLst/>
                              <a:latin typeface="Cambria Math" panose="02040503050406030204" pitchFamily="18" charset="0"/>
                              <a:ea typeface="+mn-ea"/>
                              <a:cs typeface="+mn-cs"/>
                            </a:rPr>
                            <m:t>,</m:t>
                          </m:r>
                          <m:r>
                            <m:rPr>
                              <m:sty m:val="p"/>
                            </m:rPr>
                            <a:rPr lang="en-US" sz="1200" i="1" kern="1200">
                              <a:solidFill>
                                <a:schemeClr val="tx1"/>
                              </a:solidFill>
                              <a:effectLst/>
                              <a:latin typeface="Cambria Math" panose="02040503050406030204" pitchFamily="18" charset="0"/>
                              <a:ea typeface="+mn-ea"/>
                              <a:cs typeface="+mn-cs"/>
                            </a:rPr>
                            <m:t>mv</m:t>
                          </m:r>
                          <m:r>
                            <a:rPr lang="en-US" sz="1200" i="1" kern="1200">
                              <a:solidFill>
                                <a:schemeClr val="tx1"/>
                              </a:solidFill>
                              <a:effectLst/>
                              <a:latin typeface="Cambria Math" panose="02040503050406030204" pitchFamily="18" charset="0"/>
                              <a:ea typeface="+mn-ea"/>
                              <a:cs typeface="+mn-cs"/>
                            </a:rPr>
                            <m:t>,</m:t>
                          </m:r>
                          <m:r>
                            <m:rPr>
                              <m:sty m:val="p"/>
                            </m:rPr>
                            <a:rPr lang="en-US" sz="1200" i="1" kern="1200">
                              <a:solidFill>
                                <a:schemeClr val="tx1"/>
                              </a:solidFill>
                              <a:effectLst/>
                              <a:latin typeface="Cambria Math" panose="02040503050406030204" pitchFamily="18" charset="0"/>
                              <a:ea typeface="+mn-ea"/>
                              <a:cs typeface="+mn-cs"/>
                            </a:rPr>
                            <m:t>as</m:t>
                          </m:r>
                        </m:sub>
                        <m:sup>
                          <m:r>
                            <a:rPr lang="en-US" sz="1200" i="1" kern="1200">
                              <a:solidFill>
                                <a:schemeClr val="tx1"/>
                              </a:solidFill>
                              <a:effectLst/>
                              <a:latin typeface="Cambria Math" panose="02040503050406030204" pitchFamily="18" charset="0"/>
                              <a:ea typeface="+mn-ea"/>
                              <a:cs typeface="+mn-cs"/>
                            </a:rPr>
                            <m:t>′</m:t>
                          </m:r>
                        </m:sup>
                      </m:sSubSup>
                      <m:sSub>
                        <m:sSubPr>
                          <m:ctrlPr>
                            <a:rPr lang="en-US" sz="1200" i="1" kern="1200">
                              <a:solidFill>
                                <a:schemeClr val="tx1"/>
                              </a:solidFill>
                              <a:effectLst/>
                              <a:latin typeface="Cambria Math" panose="02040503050406030204" pitchFamily="18" charset="0"/>
                              <a:ea typeface="+mn-ea"/>
                              <a:cs typeface="+mn-cs"/>
                            </a:rPr>
                          </m:ctrlPr>
                        </m:sSubPr>
                        <m:e>
                          <m:r>
                            <m:rPr>
                              <m:sty m:val="p"/>
                            </m:rPr>
                            <a:rPr lang="en-US" sz="1200" i="1" kern="1200">
                              <a:solidFill>
                                <a:schemeClr val="tx1"/>
                              </a:solidFill>
                              <a:effectLst/>
                              <a:latin typeface="Cambria Math" panose="02040503050406030204" pitchFamily="18" charset="0"/>
                              <a:ea typeface="+mn-ea"/>
                              <a:cs typeface="+mn-cs"/>
                            </a:rPr>
                            <m:t>C</m:t>
                          </m:r>
                        </m:e>
                        <m:sub>
                          <m:r>
                            <m:rPr>
                              <m:sty m:val="p"/>
                            </m:rPr>
                            <a:rPr lang="en-US" sz="1200" i="1" kern="1200">
                              <a:solidFill>
                                <a:schemeClr val="tx1"/>
                              </a:solidFill>
                              <a:effectLst/>
                              <a:latin typeface="Cambria Math" panose="02040503050406030204" pitchFamily="18" charset="0"/>
                              <a:ea typeface="+mn-ea"/>
                              <a:cs typeface="+mn-cs"/>
                            </a:rPr>
                            <m:t>fs</m:t>
                          </m:r>
                          <m:r>
                            <a:rPr lang="en-US" sz="1200" i="1" kern="1200">
                              <a:solidFill>
                                <a:schemeClr val="tx1"/>
                              </a:solidFill>
                              <a:effectLst/>
                              <a:latin typeface="Cambria Math" panose="02040503050406030204" pitchFamily="18" charset="0"/>
                              <a:ea typeface="+mn-ea"/>
                              <a:cs typeface="+mn-cs"/>
                            </a:rPr>
                            <m:t>,</m:t>
                          </m:r>
                          <m:r>
                            <m:rPr>
                              <m:sty m:val="p"/>
                            </m:rPr>
                            <a:rPr lang="en-US" sz="1200" i="1" kern="1200">
                              <a:solidFill>
                                <a:schemeClr val="tx1"/>
                              </a:solidFill>
                              <a:effectLst/>
                              <a:latin typeface="Cambria Math" panose="02040503050406030204" pitchFamily="18" charset="0"/>
                              <a:ea typeface="+mn-ea"/>
                              <a:cs typeface="+mn-cs"/>
                            </a:rPr>
                            <m:t>ac</m:t>
                          </m:r>
                          <m:r>
                            <a:rPr lang="en-US" sz="1200" i="1" kern="1200">
                              <a:solidFill>
                                <a:schemeClr val="tx1"/>
                              </a:solidFill>
                              <a:effectLst/>
                              <a:latin typeface="Cambria Math" panose="02040503050406030204" pitchFamily="18" charset="0"/>
                              <a:ea typeface="+mn-ea"/>
                              <a:cs typeface="+mn-cs"/>
                            </a:rPr>
                            <m:t>,</m:t>
                          </m:r>
                          <m:r>
                            <m:rPr>
                              <m:sty m:val="p"/>
                            </m:rPr>
                            <a:rPr lang="en-US" sz="1200" i="1" kern="1200">
                              <a:solidFill>
                                <a:schemeClr val="tx1"/>
                              </a:solidFill>
                              <a:effectLst/>
                              <a:latin typeface="Cambria Math" panose="02040503050406030204" pitchFamily="18" charset="0"/>
                              <a:ea typeface="+mn-ea"/>
                              <a:cs typeface="+mn-cs"/>
                            </a:rPr>
                            <m:t>mv</m:t>
                          </m:r>
                          <m:r>
                            <a:rPr lang="en-US" sz="1200" i="1" kern="1200">
                              <a:solidFill>
                                <a:schemeClr val="tx1"/>
                              </a:solidFill>
                              <a:effectLst/>
                              <a:latin typeface="Cambria Math" panose="02040503050406030204" pitchFamily="18" charset="0"/>
                              <a:ea typeface="+mn-ea"/>
                              <a:cs typeface="+mn-cs"/>
                            </a:rPr>
                            <m:t>,</m:t>
                          </m:r>
                          <m:r>
                            <m:rPr>
                              <m:sty m:val="p"/>
                            </m:rPr>
                            <a:rPr lang="en-US" sz="1200" i="1" kern="1200">
                              <a:solidFill>
                                <a:schemeClr val="tx1"/>
                              </a:solidFill>
                              <a:effectLst/>
                              <a:latin typeface="Cambria Math" panose="02040503050406030204" pitchFamily="18" charset="0"/>
                              <a:ea typeface="+mn-ea"/>
                              <a:cs typeface="+mn-cs"/>
                            </a:rPr>
                            <m:t>as</m:t>
                          </m:r>
                        </m:sub>
                      </m:sSub>
                      <m:sSub>
                        <m:sSubPr>
                          <m:ctrlPr>
                            <a:rPr lang="en-US" sz="1200" i="1" kern="1200">
                              <a:solidFill>
                                <a:schemeClr val="tx1"/>
                              </a:solidFill>
                              <a:effectLst/>
                              <a:latin typeface="Cambria Math" panose="02040503050406030204" pitchFamily="18" charset="0"/>
                              <a:ea typeface="+mn-ea"/>
                              <a:cs typeface="+mn-cs"/>
                            </a:rPr>
                          </m:ctrlPr>
                        </m:sSubPr>
                        <m:e>
                          <m:r>
                            <m:rPr>
                              <m:sty m:val="p"/>
                            </m:rPr>
                            <a:rPr lang="en-US" sz="1200" i="1" kern="1200">
                              <a:solidFill>
                                <a:schemeClr val="tx1"/>
                              </a:solidFill>
                              <a:effectLst/>
                              <a:latin typeface="Cambria Math" panose="02040503050406030204" pitchFamily="18" charset="0"/>
                              <a:ea typeface="+mn-ea"/>
                              <a:cs typeface="+mn-cs"/>
                            </a:rPr>
                            <m:t>N</m:t>
                          </m:r>
                        </m:e>
                        <m:sub>
                          <m:r>
                            <m:rPr>
                              <m:sty m:val="p"/>
                            </m:rPr>
                            <a:rPr lang="en-US" sz="1200" i="1" kern="1200">
                              <a:solidFill>
                                <a:schemeClr val="tx1"/>
                              </a:solidFill>
                              <a:effectLst/>
                              <a:latin typeface="Cambria Math" panose="02040503050406030204" pitchFamily="18" charset="0"/>
                              <a:ea typeface="+mn-ea"/>
                              <a:cs typeface="+mn-cs"/>
                            </a:rPr>
                            <m:t>spf</m:t>
                          </m:r>
                          <m:r>
                            <a:rPr lang="en-US" sz="1200" i="1" kern="1200">
                              <a:solidFill>
                                <a:schemeClr val="tx1"/>
                              </a:solidFill>
                              <a:effectLst/>
                              <a:latin typeface="Cambria Math" panose="02040503050406030204" pitchFamily="18" charset="0"/>
                              <a:ea typeface="+mn-ea"/>
                              <a:cs typeface="+mn-cs"/>
                            </a:rPr>
                            <m:t>,</m:t>
                          </m:r>
                          <m:r>
                            <m:rPr>
                              <m:sty m:val="p"/>
                            </m:rPr>
                            <a:rPr lang="en-US" sz="1200" i="1" kern="1200">
                              <a:solidFill>
                                <a:schemeClr val="tx1"/>
                              </a:solidFill>
                              <a:effectLst/>
                              <a:latin typeface="Cambria Math" panose="02040503050406030204" pitchFamily="18" charset="0"/>
                              <a:ea typeface="+mn-ea"/>
                              <a:cs typeface="+mn-cs"/>
                            </a:rPr>
                            <m:t>fs</m:t>
                          </m:r>
                          <m:r>
                            <a:rPr lang="en-US" sz="1200" i="1" kern="1200">
                              <a:solidFill>
                                <a:schemeClr val="tx1"/>
                              </a:solidFill>
                              <a:effectLst/>
                              <a:latin typeface="Cambria Math" panose="02040503050406030204" pitchFamily="18" charset="0"/>
                              <a:ea typeface="+mn-ea"/>
                              <a:cs typeface="+mn-cs"/>
                            </a:rPr>
                            <m:t>,</m:t>
                          </m:r>
                          <m:r>
                            <m:rPr>
                              <m:sty m:val="p"/>
                            </m:rPr>
                            <a:rPr lang="en-US" sz="1200" i="1" kern="1200">
                              <a:solidFill>
                                <a:schemeClr val="tx1"/>
                              </a:solidFill>
                              <a:effectLst/>
                              <a:latin typeface="Cambria Math" panose="02040503050406030204" pitchFamily="18" charset="0"/>
                              <a:ea typeface="+mn-ea"/>
                              <a:cs typeface="+mn-cs"/>
                            </a:rPr>
                            <m:t>n</m:t>
                          </m:r>
                          <m:r>
                            <a:rPr lang="en-US" sz="1200" i="1" kern="1200">
                              <a:solidFill>
                                <a:schemeClr val="tx1"/>
                              </a:solidFill>
                              <a:effectLst/>
                              <a:latin typeface="Cambria Math" panose="02040503050406030204" pitchFamily="18" charset="0"/>
                              <a:ea typeface="+mn-ea"/>
                              <a:cs typeface="+mn-cs"/>
                            </a:rPr>
                            <m:t>,</m:t>
                          </m:r>
                          <m:r>
                            <m:rPr>
                              <m:sty m:val="p"/>
                            </m:rPr>
                            <a:rPr lang="en-US" sz="1200" i="1" kern="1200">
                              <a:solidFill>
                                <a:schemeClr val="tx1"/>
                              </a:solidFill>
                              <a:effectLst/>
                              <a:latin typeface="Cambria Math" panose="02040503050406030204" pitchFamily="18" charset="0"/>
                              <a:ea typeface="+mn-ea"/>
                              <a:cs typeface="+mn-cs"/>
                            </a:rPr>
                            <m:t>mv</m:t>
                          </m:r>
                          <m:r>
                            <a:rPr lang="en-US" sz="1200" i="1" kern="1200">
                              <a:solidFill>
                                <a:schemeClr val="tx1"/>
                              </a:solidFill>
                              <a:effectLst/>
                              <a:latin typeface="Cambria Math" panose="02040503050406030204" pitchFamily="18" charset="0"/>
                              <a:ea typeface="+mn-ea"/>
                              <a:cs typeface="+mn-cs"/>
                            </a:rPr>
                            <m:t>,</m:t>
                          </m:r>
                          <m:r>
                            <m:rPr>
                              <m:sty m:val="p"/>
                            </m:rPr>
                            <a:rPr lang="en-US" sz="1200" i="1" kern="1200">
                              <a:solidFill>
                                <a:schemeClr val="tx1"/>
                              </a:solidFill>
                              <a:effectLst/>
                              <a:latin typeface="Cambria Math" panose="02040503050406030204" pitchFamily="18" charset="0"/>
                              <a:ea typeface="+mn-ea"/>
                              <a:cs typeface="+mn-cs"/>
                            </a:rPr>
                            <m:t>as</m:t>
                          </m:r>
                        </m:sub>
                      </m:sSub>
                      <m:d>
                        <m:dPr>
                          <m:ctrlPr>
                            <a:rPr lang="en-US" sz="1200" i="1" kern="1200">
                              <a:solidFill>
                                <a:schemeClr val="tx1"/>
                              </a:solidFill>
                              <a:effectLst/>
                              <a:latin typeface="Cambria Math" panose="02040503050406030204" pitchFamily="18" charset="0"/>
                              <a:ea typeface="+mn-ea"/>
                              <a:cs typeface="+mn-cs"/>
                            </a:rPr>
                          </m:ctrlPr>
                        </m:dPr>
                        <m:e>
                          <m:sSub>
                            <m:sSubPr>
                              <m:ctrlPr>
                                <a:rPr lang="en-US" sz="1200" i="1" kern="1200">
                                  <a:solidFill>
                                    <a:schemeClr val="tx1"/>
                                  </a:solidFill>
                                  <a:effectLst/>
                                  <a:latin typeface="Cambria Math" panose="02040503050406030204" pitchFamily="18" charset="0"/>
                                  <a:ea typeface="+mn-ea"/>
                                  <a:cs typeface="+mn-cs"/>
                                </a:rPr>
                              </m:ctrlPr>
                            </m:sSubPr>
                            <m:e>
                              <m:r>
                                <m:rPr>
                                  <m:sty m:val="p"/>
                                </m:rPr>
                                <a:rPr lang="en-US" sz="1200" i="1" kern="1200">
                                  <a:solidFill>
                                    <a:schemeClr val="tx1"/>
                                  </a:solidFill>
                                  <a:effectLst/>
                                  <a:latin typeface="Cambria Math" panose="02040503050406030204" pitchFamily="18" charset="0"/>
                                  <a:ea typeface="+mn-ea"/>
                                  <a:cs typeface="+mn-cs"/>
                                </a:rPr>
                                <m:t>AF</m:t>
                              </m:r>
                            </m:e>
                            <m:sub>
                              <m:r>
                                <a:rPr lang="en-US" sz="1200" i="1" kern="1200">
                                  <a:solidFill>
                                    <a:schemeClr val="tx1"/>
                                  </a:solidFill>
                                  <a:effectLst/>
                                  <a:latin typeface="Cambria Math" panose="02040503050406030204" pitchFamily="18" charset="0"/>
                                  <a:ea typeface="+mn-ea"/>
                                  <a:cs typeface="+mn-cs"/>
                                </a:rPr>
                                <m:t>1,</m:t>
                              </m:r>
                              <m:r>
                                <m:rPr>
                                  <m:sty m:val="p"/>
                                </m:rPr>
                                <a:rPr lang="en-US" sz="1200" i="1" kern="1200">
                                  <a:solidFill>
                                    <a:schemeClr val="tx1"/>
                                  </a:solidFill>
                                  <a:effectLst/>
                                  <a:latin typeface="Cambria Math" panose="02040503050406030204" pitchFamily="18" charset="0"/>
                                  <a:ea typeface="+mn-ea"/>
                                  <a:cs typeface="+mn-cs"/>
                                </a:rPr>
                                <m:t>fs</m:t>
                              </m:r>
                              <m:r>
                                <a:rPr lang="en-US" sz="1200" i="1" kern="1200">
                                  <a:solidFill>
                                    <a:schemeClr val="tx1"/>
                                  </a:solidFill>
                                  <a:effectLst/>
                                  <a:latin typeface="Cambria Math" panose="02040503050406030204" pitchFamily="18" charset="0"/>
                                  <a:ea typeface="+mn-ea"/>
                                  <a:cs typeface="+mn-cs"/>
                                </a:rPr>
                                <m:t>,</m:t>
                              </m:r>
                              <m:r>
                                <m:rPr>
                                  <m:sty m:val="p"/>
                                </m:rPr>
                                <a:rPr lang="en-US" sz="1200" i="1" kern="1200">
                                  <a:solidFill>
                                    <a:schemeClr val="tx1"/>
                                  </a:solidFill>
                                  <a:effectLst/>
                                  <a:latin typeface="Cambria Math" panose="02040503050406030204" pitchFamily="18" charset="0"/>
                                  <a:ea typeface="+mn-ea"/>
                                  <a:cs typeface="+mn-cs"/>
                                </a:rPr>
                                <m:t>ac</m:t>
                              </m:r>
                              <m:r>
                                <a:rPr lang="en-US" sz="1200" i="1" kern="1200">
                                  <a:solidFill>
                                    <a:schemeClr val="tx1"/>
                                  </a:solidFill>
                                  <a:effectLst/>
                                  <a:latin typeface="Cambria Math" panose="02040503050406030204" pitchFamily="18" charset="0"/>
                                  <a:ea typeface="+mn-ea"/>
                                  <a:cs typeface="+mn-cs"/>
                                </a:rPr>
                                <m:t>,</m:t>
                              </m:r>
                              <m:r>
                                <m:rPr>
                                  <m:sty m:val="p"/>
                                </m:rPr>
                                <a:rPr lang="en-US" sz="1200" i="1" kern="1200">
                                  <a:solidFill>
                                    <a:schemeClr val="tx1"/>
                                  </a:solidFill>
                                  <a:effectLst/>
                                  <a:latin typeface="Cambria Math" panose="02040503050406030204" pitchFamily="18" charset="0"/>
                                  <a:ea typeface="+mn-ea"/>
                                  <a:cs typeface="+mn-cs"/>
                                </a:rPr>
                                <m:t>mv</m:t>
                              </m:r>
                              <m:r>
                                <a:rPr lang="en-US" sz="1200" i="1" kern="1200">
                                  <a:solidFill>
                                    <a:schemeClr val="tx1"/>
                                  </a:solidFill>
                                  <a:effectLst/>
                                  <a:latin typeface="Cambria Math" panose="02040503050406030204" pitchFamily="18" charset="0"/>
                                  <a:ea typeface="+mn-ea"/>
                                  <a:cs typeface="+mn-cs"/>
                                </a:rPr>
                                <m:t>,</m:t>
                              </m:r>
                              <m:r>
                                <m:rPr>
                                  <m:sty m:val="p"/>
                                </m:rPr>
                                <a:rPr lang="en-US" sz="1200" i="1" kern="1200">
                                  <a:solidFill>
                                    <a:schemeClr val="tx1"/>
                                  </a:solidFill>
                                  <a:effectLst/>
                                  <a:latin typeface="Cambria Math" panose="02040503050406030204" pitchFamily="18" charset="0"/>
                                  <a:ea typeface="+mn-ea"/>
                                  <a:cs typeface="+mn-cs"/>
                                </a:rPr>
                                <m:t>as</m:t>
                              </m:r>
                            </m:sub>
                          </m:sSub>
                          <m:sSub>
                            <m:sSubPr>
                              <m:ctrlPr>
                                <a:rPr lang="en-US" sz="1200" i="1" kern="1200">
                                  <a:solidFill>
                                    <a:schemeClr val="tx1"/>
                                  </a:solidFill>
                                  <a:effectLst/>
                                  <a:latin typeface="Cambria Math" panose="02040503050406030204" pitchFamily="18" charset="0"/>
                                  <a:ea typeface="+mn-ea"/>
                                  <a:cs typeface="+mn-cs"/>
                                </a:rPr>
                              </m:ctrlPr>
                            </m:sSubPr>
                            <m:e>
                              <m:r>
                                <m:rPr>
                                  <m:sty m:val="p"/>
                                </m:rPr>
                                <a:rPr lang="en-US" sz="1200" i="1" kern="1200">
                                  <a:solidFill>
                                    <a:schemeClr val="tx1"/>
                                  </a:solidFill>
                                  <a:effectLst/>
                                  <a:latin typeface="Cambria Math" panose="02040503050406030204" pitchFamily="18" charset="0"/>
                                  <a:ea typeface="+mn-ea"/>
                                  <a:cs typeface="+mn-cs"/>
                                </a:rPr>
                                <m:t>AF</m:t>
                              </m:r>
                            </m:e>
                            <m:sub>
                              <m:r>
                                <m:rPr>
                                  <m:sty m:val="p"/>
                                </m:rPr>
                                <a:rPr lang="en-US" sz="1200" i="1" kern="1200">
                                  <a:solidFill>
                                    <a:schemeClr val="tx1"/>
                                  </a:solidFill>
                                  <a:effectLst/>
                                  <a:latin typeface="Cambria Math" panose="02040503050406030204" pitchFamily="18" charset="0"/>
                                  <a:ea typeface="+mn-ea"/>
                                  <a:cs typeface="+mn-cs"/>
                                </a:rPr>
                                <m:t>m</m:t>
                              </m:r>
                              <m:r>
                                <a:rPr lang="en-US" sz="1200" i="1" kern="1200">
                                  <a:solidFill>
                                    <a:schemeClr val="tx1"/>
                                  </a:solidFill>
                                  <a:effectLst/>
                                  <a:latin typeface="Cambria Math" panose="02040503050406030204" pitchFamily="18" charset="0"/>
                                  <a:ea typeface="+mn-ea"/>
                                  <a:cs typeface="+mn-cs"/>
                                </a:rPr>
                                <m:t>,</m:t>
                              </m:r>
                              <m:r>
                                <m:rPr>
                                  <m:sty m:val="p"/>
                                </m:rPr>
                                <a:rPr lang="en-US" sz="1200" i="1" kern="1200">
                                  <a:solidFill>
                                    <a:schemeClr val="tx1"/>
                                  </a:solidFill>
                                  <a:effectLst/>
                                  <a:latin typeface="Cambria Math" panose="02040503050406030204" pitchFamily="18" charset="0"/>
                                  <a:ea typeface="+mn-ea"/>
                                  <a:cs typeface="+mn-cs"/>
                                </a:rPr>
                                <m:t>fs</m:t>
                              </m:r>
                              <m:r>
                                <a:rPr lang="en-US" sz="1200" i="1" kern="1200">
                                  <a:solidFill>
                                    <a:schemeClr val="tx1"/>
                                  </a:solidFill>
                                  <a:effectLst/>
                                  <a:latin typeface="Cambria Math" panose="02040503050406030204" pitchFamily="18" charset="0"/>
                                  <a:ea typeface="+mn-ea"/>
                                  <a:cs typeface="+mn-cs"/>
                                </a:rPr>
                                <m:t>,</m:t>
                              </m:r>
                              <m:r>
                                <m:rPr>
                                  <m:sty m:val="p"/>
                                </m:rPr>
                                <a:rPr lang="en-US" sz="1200" i="1" kern="1200">
                                  <a:solidFill>
                                    <a:schemeClr val="tx1"/>
                                  </a:solidFill>
                                  <a:effectLst/>
                                  <a:latin typeface="Cambria Math" panose="02040503050406030204" pitchFamily="18" charset="0"/>
                                  <a:ea typeface="+mn-ea"/>
                                  <a:cs typeface="+mn-cs"/>
                                </a:rPr>
                                <m:t>ac</m:t>
                              </m:r>
                              <m:r>
                                <a:rPr lang="en-US" sz="1200" i="1" kern="1200">
                                  <a:solidFill>
                                    <a:schemeClr val="tx1"/>
                                  </a:solidFill>
                                  <a:effectLst/>
                                  <a:latin typeface="Cambria Math" panose="02040503050406030204" pitchFamily="18" charset="0"/>
                                  <a:ea typeface="+mn-ea"/>
                                  <a:cs typeface="+mn-cs"/>
                                </a:rPr>
                                <m:t>,</m:t>
                              </m:r>
                              <m:r>
                                <m:rPr>
                                  <m:sty m:val="p"/>
                                </m:rPr>
                                <a:rPr lang="en-US" sz="1200" i="1" kern="1200">
                                  <a:solidFill>
                                    <a:schemeClr val="tx1"/>
                                  </a:solidFill>
                                  <a:effectLst/>
                                  <a:latin typeface="Cambria Math" panose="02040503050406030204" pitchFamily="18" charset="0"/>
                                  <a:ea typeface="+mn-ea"/>
                                  <a:cs typeface="+mn-cs"/>
                                </a:rPr>
                                <m:t>mv</m:t>
                              </m:r>
                              <m:r>
                                <a:rPr lang="en-US" sz="1200" i="1" kern="1200">
                                  <a:solidFill>
                                    <a:schemeClr val="tx1"/>
                                  </a:solidFill>
                                  <a:effectLst/>
                                  <a:latin typeface="Cambria Math" panose="02040503050406030204" pitchFamily="18" charset="0"/>
                                  <a:ea typeface="+mn-ea"/>
                                  <a:cs typeface="+mn-cs"/>
                                </a:rPr>
                                <m:t>,</m:t>
                              </m:r>
                              <m:r>
                                <m:rPr>
                                  <m:sty m:val="p"/>
                                </m:rPr>
                                <a:rPr lang="en-US" sz="1200" i="1" kern="1200">
                                  <a:solidFill>
                                    <a:schemeClr val="tx1"/>
                                  </a:solidFill>
                                  <a:effectLst/>
                                  <a:latin typeface="Cambria Math" panose="02040503050406030204" pitchFamily="18" charset="0"/>
                                  <a:ea typeface="+mn-ea"/>
                                  <a:cs typeface="+mn-cs"/>
                                </a:rPr>
                                <m:t>as</m:t>
                              </m:r>
                            </m:sub>
                          </m:sSub>
                        </m:e>
                      </m:d>
                    </m:oMath>
                  </m:oMathPara>
                </a14:m>
                <a:endParaRPr lang="en-US" sz="1200"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m:rPr>
                            <m:sty m:val="p"/>
                          </m:rPr>
                          <a:rPr lang="en-US" sz="1200" i="1" kern="1200">
                            <a:solidFill>
                              <a:schemeClr val="tx1"/>
                            </a:solidFill>
                            <a:effectLst/>
                            <a:latin typeface="Cambria Math" panose="02040503050406030204" pitchFamily="18" charset="0"/>
                            <a:ea typeface="+mn-ea"/>
                            <a:cs typeface="+mn-cs"/>
                          </a:rPr>
                          <m:t>N</m:t>
                        </m:r>
                      </m:e>
                      <m:sub>
                        <m:r>
                          <m:rPr>
                            <m:sty m:val="p"/>
                          </m:rPr>
                          <a:rPr lang="en-US" sz="1200" i="1" kern="1200">
                            <a:solidFill>
                              <a:schemeClr val="tx1"/>
                            </a:solidFill>
                            <a:effectLst/>
                            <a:latin typeface="Cambria Math" panose="02040503050406030204" pitchFamily="18" charset="0"/>
                            <a:ea typeface="+mn-ea"/>
                            <a:cs typeface="+mn-cs"/>
                          </a:rPr>
                          <m:t>p</m:t>
                        </m:r>
                        <m:r>
                          <a:rPr lang="en-US" sz="1200" i="1" kern="1200">
                            <a:solidFill>
                              <a:schemeClr val="tx1"/>
                            </a:solidFill>
                            <a:effectLst/>
                            <a:latin typeface="Cambria Math" panose="02040503050406030204" pitchFamily="18" charset="0"/>
                            <a:ea typeface="+mn-ea"/>
                            <a:cs typeface="+mn-cs"/>
                          </a:rPr>
                          <m:t>,</m:t>
                        </m:r>
                        <m:r>
                          <m:rPr>
                            <m:sty m:val="p"/>
                          </m:rPr>
                          <a:rPr lang="en-US" sz="1200" i="1" kern="1200">
                            <a:solidFill>
                              <a:schemeClr val="tx1"/>
                            </a:solidFill>
                            <a:effectLst/>
                            <a:latin typeface="Cambria Math" panose="02040503050406030204" pitchFamily="18" charset="0"/>
                            <a:ea typeface="+mn-ea"/>
                            <a:cs typeface="+mn-cs"/>
                          </a:rPr>
                          <m:t>fs</m:t>
                        </m:r>
                        <m:r>
                          <a:rPr lang="en-US" sz="1200" i="1" kern="1200">
                            <a:solidFill>
                              <a:schemeClr val="tx1"/>
                            </a:solidFill>
                            <a:effectLst/>
                            <a:latin typeface="Cambria Math" panose="02040503050406030204" pitchFamily="18" charset="0"/>
                            <a:ea typeface="+mn-ea"/>
                            <a:cs typeface="+mn-cs"/>
                          </a:rPr>
                          <m:t>,</m:t>
                        </m:r>
                        <m:r>
                          <m:rPr>
                            <m:sty m:val="p"/>
                          </m:rPr>
                          <a:rPr lang="en-US" sz="1200" i="1" kern="1200">
                            <a:solidFill>
                              <a:schemeClr val="tx1"/>
                            </a:solidFill>
                            <a:effectLst/>
                            <a:latin typeface="Cambria Math" panose="02040503050406030204" pitchFamily="18" charset="0"/>
                            <a:ea typeface="+mn-ea"/>
                            <a:cs typeface="+mn-cs"/>
                          </a:rPr>
                          <m:t>n</m:t>
                        </m:r>
                        <m:r>
                          <a:rPr lang="en-US" sz="1200" i="1" kern="1200">
                            <a:solidFill>
                              <a:schemeClr val="tx1"/>
                            </a:solidFill>
                            <a:effectLst/>
                            <a:latin typeface="Cambria Math" panose="02040503050406030204" pitchFamily="18" charset="0"/>
                            <a:ea typeface="+mn-ea"/>
                            <a:cs typeface="+mn-cs"/>
                          </a:rPr>
                          <m:t>,</m:t>
                        </m:r>
                        <m:r>
                          <m:rPr>
                            <m:sty m:val="p"/>
                          </m:rPr>
                          <a:rPr lang="en-US" sz="1200" i="1" kern="1200">
                            <a:solidFill>
                              <a:schemeClr val="tx1"/>
                            </a:solidFill>
                            <a:effectLst/>
                            <a:latin typeface="Cambria Math" panose="02040503050406030204" pitchFamily="18" charset="0"/>
                            <a:ea typeface="+mn-ea"/>
                            <a:cs typeface="+mn-cs"/>
                          </a:rPr>
                          <m:t>sv</m:t>
                        </m:r>
                        <m:r>
                          <a:rPr lang="en-US" sz="1200" i="1" kern="1200">
                            <a:solidFill>
                              <a:schemeClr val="tx1"/>
                            </a:solidFill>
                            <a:effectLst/>
                            <a:latin typeface="Cambria Math" panose="02040503050406030204" pitchFamily="18" charset="0"/>
                            <a:ea typeface="+mn-ea"/>
                            <a:cs typeface="+mn-cs"/>
                          </a:rPr>
                          <m:t>,</m:t>
                        </m:r>
                        <m:r>
                          <m:rPr>
                            <m:sty m:val="p"/>
                          </m:rPr>
                          <a:rPr lang="en-US" sz="1200" i="1" kern="1200">
                            <a:solidFill>
                              <a:schemeClr val="tx1"/>
                            </a:solidFill>
                            <a:effectLst/>
                            <a:latin typeface="Cambria Math" panose="02040503050406030204" pitchFamily="18" charset="0"/>
                            <a:ea typeface="+mn-ea"/>
                            <a:cs typeface="+mn-cs"/>
                          </a:rPr>
                          <m:t>as</m:t>
                        </m:r>
                      </m:sub>
                    </m:sSub>
                    <m:sSub>
                      <m:sSubPr>
                        <m:ctrlPr>
                          <a:rPr lang="en-US" sz="1200" i="1" kern="1200">
                            <a:solidFill>
                              <a:schemeClr val="tx1"/>
                            </a:solidFill>
                            <a:effectLst/>
                            <a:latin typeface="Cambria Math" panose="02040503050406030204" pitchFamily="18" charset="0"/>
                            <a:ea typeface="+mn-ea"/>
                            <a:cs typeface="+mn-cs"/>
                          </a:rPr>
                        </m:ctrlPr>
                      </m:sSubPr>
                      <m:e>
                        <m:r>
                          <m:rPr>
                            <m:sty m:val="p"/>
                          </m:rPr>
                          <a:rPr lang="en-US" sz="1200" i="1" kern="1200">
                            <a:solidFill>
                              <a:schemeClr val="tx1"/>
                            </a:solidFill>
                            <a:effectLst/>
                            <a:latin typeface="Cambria Math" panose="02040503050406030204" pitchFamily="18" charset="0"/>
                            <a:ea typeface="+mn-ea"/>
                            <a:cs typeface="+mn-cs"/>
                          </a:rPr>
                          <m:t>N</m:t>
                        </m:r>
                      </m:e>
                      <m:sub>
                        <m:r>
                          <m:rPr>
                            <m:sty m:val="p"/>
                          </m:rPr>
                          <a:rPr lang="en-US" sz="1200" i="1" kern="1200">
                            <a:solidFill>
                              <a:schemeClr val="tx1"/>
                            </a:solidFill>
                            <a:effectLst/>
                            <a:latin typeface="Cambria Math" panose="02040503050406030204" pitchFamily="18" charset="0"/>
                            <a:ea typeface="+mn-ea"/>
                            <a:cs typeface="+mn-cs"/>
                          </a:rPr>
                          <m:t>p</m:t>
                        </m:r>
                        <m:r>
                          <a:rPr lang="en-US" sz="1200" i="1" kern="1200">
                            <a:solidFill>
                              <a:schemeClr val="tx1"/>
                            </a:solidFill>
                            <a:effectLst/>
                            <a:latin typeface="Cambria Math" panose="02040503050406030204" pitchFamily="18" charset="0"/>
                            <a:ea typeface="+mn-ea"/>
                            <a:cs typeface="+mn-cs"/>
                          </a:rPr>
                          <m:t>,</m:t>
                        </m:r>
                        <m:r>
                          <m:rPr>
                            <m:sty m:val="p"/>
                          </m:rPr>
                          <a:rPr lang="en-US" sz="1200" i="1" kern="1200">
                            <a:solidFill>
                              <a:schemeClr val="tx1"/>
                            </a:solidFill>
                            <a:effectLst/>
                            <a:latin typeface="Cambria Math" panose="02040503050406030204" pitchFamily="18" charset="0"/>
                            <a:ea typeface="+mn-ea"/>
                            <a:cs typeface="+mn-cs"/>
                          </a:rPr>
                          <m:t>fs</m:t>
                        </m:r>
                        <m:r>
                          <a:rPr lang="en-US" sz="1200" i="1" kern="1200">
                            <a:solidFill>
                              <a:schemeClr val="tx1"/>
                            </a:solidFill>
                            <a:effectLst/>
                            <a:latin typeface="Cambria Math" panose="02040503050406030204" pitchFamily="18" charset="0"/>
                            <a:ea typeface="+mn-ea"/>
                            <a:cs typeface="+mn-cs"/>
                          </a:rPr>
                          <m:t>,</m:t>
                        </m:r>
                        <m:r>
                          <m:rPr>
                            <m:sty m:val="p"/>
                          </m:rPr>
                          <a:rPr lang="en-US" sz="1200" i="1" kern="1200">
                            <a:solidFill>
                              <a:schemeClr val="tx1"/>
                            </a:solidFill>
                            <a:effectLst/>
                            <a:latin typeface="Cambria Math" panose="02040503050406030204" pitchFamily="18" charset="0"/>
                            <a:ea typeface="+mn-ea"/>
                            <a:cs typeface="+mn-cs"/>
                          </a:rPr>
                          <m:t>n</m:t>
                        </m:r>
                        <m:r>
                          <a:rPr lang="en-US" sz="1200" i="1" kern="1200">
                            <a:solidFill>
                              <a:schemeClr val="tx1"/>
                            </a:solidFill>
                            <a:effectLst/>
                            <a:latin typeface="Cambria Math" panose="02040503050406030204" pitchFamily="18" charset="0"/>
                            <a:ea typeface="+mn-ea"/>
                            <a:cs typeface="+mn-cs"/>
                          </a:rPr>
                          <m:t>,</m:t>
                        </m:r>
                        <m:r>
                          <m:rPr>
                            <m:sty m:val="p"/>
                          </m:rPr>
                          <a:rPr lang="en-US" sz="1200" i="1" kern="1200">
                            <a:solidFill>
                              <a:schemeClr val="tx1"/>
                            </a:solidFill>
                            <a:effectLst/>
                            <a:latin typeface="Cambria Math" panose="02040503050406030204" pitchFamily="18" charset="0"/>
                            <a:ea typeface="+mn-ea"/>
                            <a:cs typeface="+mn-cs"/>
                          </a:rPr>
                          <m:t>at</m:t>
                        </m:r>
                        <m:r>
                          <a:rPr lang="en-US" sz="1200" i="1" kern="1200">
                            <a:solidFill>
                              <a:schemeClr val="tx1"/>
                            </a:solidFill>
                            <a:effectLst/>
                            <a:latin typeface="Cambria Math" panose="02040503050406030204" pitchFamily="18" charset="0"/>
                            <a:ea typeface="+mn-ea"/>
                            <a:cs typeface="+mn-cs"/>
                          </a:rPr>
                          <m:t>,</m:t>
                        </m:r>
                        <m:r>
                          <m:rPr>
                            <m:sty m:val="p"/>
                          </m:rPr>
                          <a:rPr lang="en-US" sz="1200" i="1" kern="1200">
                            <a:solidFill>
                              <a:schemeClr val="tx1"/>
                            </a:solidFill>
                            <a:effectLst/>
                            <a:latin typeface="Cambria Math" panose="02040503050406030204" pitchFamily="18" charset="0"/>
                            <a:ea typeface="+mn-ea"/>
                            <a:cs typeface="+mn-cs"/>
                          </a:rPr>
                          <m:t>as</m:t>
                        </m:r>
                      </m:sub>
                    </m:sSub>
                    <m:sSub>
                      <m:sSubPr>
                        <m:ctrlPr>
                          <a:rPr lang="en-US" sz="1200" i="1" kern="1200">
                            <a:solidFill>
                              <a:schemeClr val="tx1"/>
                            </a:solidFill>
                            <a:effectLst/>
                            <a:latin typeface="Cambria Math" panose="02040503050406030204" pitchFamily="18" charset="0"/>
                            <a:ea typeface="+mn-ea"/>
                            <a:cs typeface="+mn-cs"/>
                          </a:rPr>
                        </m:ctrlPr>
                      </m:sSubPr>
                      <m:e>
                        <m:r>
                          <m:rPr>
                            <m:sty m:val="p"/>
                          </m:rPr>
                          <a:rPr lang="en-US" sz="1200" i="1" kern="1200">
                            <a:solidFill>
                              <a:schemeClr val="tx1"/>
                            </a:solidFill>
                            <a:effectLst/>
                            <a:latin typeface="Cambria Math" panose="02040503050406030204" pitchFamily="18" charset="0"/>
                            <a:ea typeface="+mn-ea"/>
                            <a:cs typeface="+mn-cs"/>
                          </a:rPr>
                          <m:t>N</m:t>
                        </m:r>
                      </m:e>
                      <m:sub>
                        <m:r>
                          <m:rPr>
                            <m:sty m:val="p"/>
                          </m:rPr>
                          <a:rPr lang="en-US" sz="1200" i="1" kern="1200">
                            <a:solidFill>
                              <a:schemeClr val="tx1"/>
                            </a:solidFill>
                            <a:effectLst/>
                            <a:latin typeface="Cambria Math" panose="02040503050406030204" pitchFamily="18" charset="0"/>
                            <a:ea typeface="+mn-ea"/>
                            <a:cs typeface="+mn-cs"/>
                          </a:rPr>
                          <m:t>p</m:t>
                        </m:r>
                        <m:r>
                          <a:rPr lang="en-US" sz="1200" i="1" kern="1200">
                            <a:solidFill>
                              <a:schemeClr val="tx1"/>
                            </a:solidFill>
                            <a:effectLst/>
                            <a:latin typeface="Cambria Math" panose="02040503050406030204" pitchFamily="18" charset="0"/>
                            <a:ea typeface="+mn-ea"/>
                            <a:cs typeface="+mn-cs"/>
                          </a:rPr>
                          <m:t>,</m:t>
                        </m:r>
                        <m:r>
                          <m:rPr>
                            <m:sty m:val="p"/>
                          </m:rPr>
                          <a:rPr lang="en-US" sz="1200" i="1" kern="1200">
                            <a:solidFill>
                              <a:schemeClr val="tx1"/>
                            </a:solidFill>
                            <a:effectLst/>
                            <a:latin typeface="Cambria Math" panose="02040503050406030204" pitchFamily="18" charset="0"/>
                            <a:ea typeface="+mn-ea"/>
                            <a:cs typeface="+mn-cs"/>
                          </a:rPr>
                          <m:t>fs</m:t>
                        </m:r>
                        <m:r>
                          <a:rPr lang="en-US" sz="1200" i="1" kern="1200">
                            <a:solidFill>
                              <a:schemeClr val="tx1"/>
                            </a:solidFill>
                            <a:effectLst/>
                            <a:latin typeface="Cambria Math" panose="02040503050406030204" pitchFamily="18" charset="0"/>
                            <a:ea typeface="+mn-ea"/>
                            <a:cs typeface="+mn-cs"/>
                          </a:rPr>
                          <m:t>,</m:t>
                        </m:r>
                        <m:r>
                          <m:rPr>
                            <m:sty m:val="p"/>
                          </m:rPr>
                          <a:rPr lang="en-US" sz="1200" i="1" kern="1200">
                            <a:solidFill>
                              <a:schemeClr val="tx1"/>
                            </a:solidFill>
                            <a:effectLst/>
                            <a:latin typeface="Cambria Math" panose="02040503050406030204" pitchFamily="18" charset="0"/>
                            <a:ea typeface="+mn-ea"/>
                            <a:cs typeface="+mn-cs"/>
                          </a:rPr>
                          <m:t>n</m:t>
                        </m:r>
                        <m:r>
                          <a:rPr lang="en-US" sz="1200" i="1" kern="1200">
                            <a:solidFill>
                              <a:schemeClr val="tx1"/>
                            </a:solidFill>
                            <a:effectLst/>
                            <a:latin typeface="Cambria Math" panose="02040503050406030204" pitchFamily="18" charset="0"/>
                            <a:ea typeface="+mn-ea"/>
                            <a:cs typeface="+mn-cs"/>
                          </a:rPr>
                          <m:t>,</m:t>
                        </m:r>
                        <m:r>
                          <m:rPr>
                            <m:sty m:val="p"/>
                          </m:rPr>
                          <a:rPr lang="en-US" sz="1200" i="1" kern="1200">
                            <a:solidFill>
                              <a:schemeClr val="tx1"/>
                            </a:solidFill>
                            <a:effectLst/>
                            <a:latin typeface="Cambria Math" panose="02040503050406030204" pitchFamily="18" charset="0"/>
                            <a:ea typeface="+mn-ea"/>
                            <a:cs typeface="+mn-cs"/>
                          </a:rPr>
                          <m:t>mv</m:t>
                        </m:r>
                        <m:r>
                          <a:rPr lang="en-US" sz="1200" i="1" kern="1200">
                            <a:solidFill>
                              <a:schemeClr val="tx1"/>
                            </a:solidFill>
                            <a:effectLst/>
                            <a:latin typeface="Cambria Math" panose="02040503050406030204" pitchFamily="18" charset="0"/>
                            <a:ea typeface="+mn-ea"/>
                            <a:cs typeface="+mn-cs"/>
                          </a:rPr>
                          <m:t>,</m:t>
                        </m:r>
                        <m:r>
                          <m:rPr>
                            <m:sty m:val="p"/>
                          </m:rPr>
                          <a:rPr lang="en-US" sz="1200" i="1" kern="1200">
                            <a:solidFill>
                              <a:schemeClr val="tx1"/>
                            </a:solidFill>
                            <a:effectLst/>
                            <a:latin typeface="Cambria Math" panose="02040503050406030204" pitchFamily="18" charset="0"/>
                            <a:ea typeface="+mn-ea"/>
                            <a:cs typeface="+mn-cs"/>
                          </a:rPr>
                          <m:t>as</m:t>
                        </m:r>
                      </m:sub>
                    </m:sSub>
                  </m:oMath>
                </a14:m>
                <a:r>
                  <a:rPr lang="en-US" sz="1200" i="1"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(5)</a:t>
                </a:r>
              </a:p>
              <a:p>
                <a:r>
                  <a:rPr lang="en-US" sz="1200" kern="1200" dirty="0">
                    <a:solidFill>
                      <a:schemeClr val="tx1"/>
                    </a:solidFill>
                    <a:effectLst/>
                    <a:latin typeface="+mn-lt"/>
                    <a:ea typeface="+mn-ea"/>
                    <a:cs typeface="+mn-cs"/>
                  </a:rPr>
                  <a:t>where</a:t>
                </a:r>
              </a:p>
              <a:p>
                <a:r>
                  <a:rPr lang="en-US" sz="1200"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N</a:t>
                </a:r>
                <a:r>
                  <a:rPr lang="en-US" sz="1200" i="1" kern="1200" baseline="-25000" dirty="0" err="1">
                    <a:solidFill>
                      <a:schemeClr val="tx1"/>
                    </a:solidFill>
                    <a:effectLst/>
                    <a:latin typeface="+mn-lt"/>
                    <a:ea typeface="+mn-ea"/>
                    <a:cs typeface="+mn-cs"/>
                  </a:rPr>
                  <a:t>p,fs,n,y,as</a:t>
                </a:r>
                <a:r>
                  <a:rPr lang="en-US" sz="1200" kern="1200" dirty="0">
                    <a:solidFill>
                      <a:schemeClr val="tx1"/>
                    </a:solidFill>
                    <a:effectLst/>
                    <a:latin typeface="+mn-lt"/>
                    <a:ea typeface="+mn-ea"/>
                    <a:cs typeface="+mn-cs"/>
                  </a:rPr>
                  <a:t>	=	predicted average crash frequency of a freeway segment with </a:t>
                </a:r>
                <a:r>
                  <a:rPr lang="en-US" sz="1200" i="1" kern="1200" dirty="0">
                    <a:solidFill>
                      <a:schemeClr val="tx1"/>
                    </a:solidFill>
                    <a:effectLst/>
                    <a:latin typeface="+mn-lt"/>
                    <a:ea typeface="+mn-ea"/>
                    <a:cs typeface="+mn-cs"/>
                  </a:rPr>
                  <a:t>n </a:t>
                </a:r>
                <a:r>
                  <a:rPr lang="en-US" sz="1200" kern="1200" dirty="0">
                    <a:solidFill>
                      <a:schemeClr val="tx1"/>
                    </a:solidFill>
                    <a:effectLst/>
                    <a:latin typeface="+mn-lt"/>
                    <a:ea typeface="+mn-ea"/>
                    <a:cs typeface="+mn-cs"/>
                  </a:rPr>
                  <a:t>lanes, crash type </a:t>
                </a:r>
                <a:r>
                  <a:rPr lang="en-US" sz="1200" i="1" kern="1200" dirty="0">
                    <a:solidFill>
                      <a:schemeClr val="tx1"/>
                    </a:solidFill>
                    <a:effectLst/>
                    <a:latin typeface="+mn-lt"/>
                    <a:ea typeface="+mn-ea"/>
                    <a:cs typeface="+mn-cs"/>
                  </a:rPr>
                  <a:t>y</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y</a:t>
                </a:r>
                <a:r>
                  <a:rPr lang="en-US" sz="1200" kern="1200" dirty="0">
                    <a:solidFill>
                      <a:schemeClr val="tx1"/>
                    </a:solidFill>
                    <a:effectLst/>
                    <a:latin typeface="+mn-lt"/>
                    <a:ea typeface="+mn-ea"/>
                    <a:cs typeface="+mn-cs"/>
                  </a:rPr>
                  <a:t> = </a:t>
                </a:r>
                <a:r>
                  <a:rPr lang="en-US" sz="1200" i="1" kern="1200" dirty="0" err="1">
                    <a:solidFill>
                      <a:schemeClr val="tx1"/>
                    </a:solidFill>
                    <a:effectLst/>
                    <a:latin typeface="+mn-lt"/>
                    <a:ea typeface="+mn-ea"/>
                    <a:cs typeface="+mn-cs"/>
                  </a:rPr>
                  <a:t>sv</a:t>
                </a:r>
                <a:r>
                  <a:rPr lang="en-US" sz="1200" kern="1200" dirty="0">
                    <a:solidFill>
                      <a:schemeClr val="tx1"/>
                    </a:solidFill>
                    <a:effectLst/>
                    <a:latin typeface="+mn-lt"/>
                    <a:ea typeface="+mn-ea"/>
                    <a:cs typeface="+mn-cs"/>
                  </a:rPr>
                  <a:t>: single vehicle, </a:t>
                </a:r>
                <a:r>
                  <a:rPr lang="en-US" sz="1200" i="1" kern="1200" dirty="0">
                    <a:solidFill>
                      <a:schemeClr val="tx1"/>
                    </a:solidFill>
                    <a:effectLst/>
                    <a:latin typeface="+mn-lt"/>
                    <a:ea typeface="+mn-ea"/>
                    <a:cs typeface="+mn-cs"/>
                  </a:rPr>
                  <a:t>mv</a:t>
                </a:r>
                <a:r>
                  <a:rPr lang="en-US" sz="1200" kern="1200" dirty="0">
                    <a:solidFill>
                      <a:schemeClr val="tx1"/>
                    </a:solidFill>
                    <a:effectLst/>
                    <a:latin typeface="+mn-lt"/>
                    <a:ea typeface="+mn-ea"/>
                    <a:cs typeface="+mn-cs"/>
                  </a:rPr>
                  <a:t>: multiple vehicle, </a:t>
                </a:r>
                <a:r>
                  <a:rPr lang="en-US" sz="1200" i="1" kern="1200" dirty="0">
                    <a:solidFill>
                      <a:schemeClr val="tx1"/>
                    </a:solidFill>
                    <a:effectLst/>
                    <a:latin typeface="+mn-lt"/>
                    <a:ea typeface="+mn-ea"/>
                    <a:cs typeface="+mn-cs"/>
                  </a:rPr>
                  <a:t>at</a:t>
                </a:r>
                <a:r>
                  <a:rPr lang="en-US" sz="1200" kern="1200" dirty="0">
                    <a:solidFill>
                      <a:schemeClr val="tx1"/>
                    </a:solidFill>
                    <a:effectLst/>
                    <a:latin typeface="+mn-lt"/>
                    <a:ea typeface="+mn-ea"/>
                    <a:cs typeface="+mn-cs"/>
                  </a:rPr>
                  <a:t>: all types), and all severities </a:t>
                </a:r>
                <a:r>
                  <a:rPr lang="en-US" sz="1200" i="1" kern="1200" dirty="0">
                    <a:solidFill>
                      <a:schemeClr val="tx1"/>
                    </a:solidFill>
                    <a:effectLst/>
                    <a:latin typeface="+mn-lt"/>
                    <a:ea typeface="+mn-ea"/>
                    <a:cs typeface="+mn-cs"/>
                  </a:rPr>
                  <a:t>as</a:t>
                </a:r>
                <a:r>
                  <a:rPr lang="en-US" sz="1200" kern="1200" dirty="0">
                    <a:solidFill>
                      <a:schemeClr val="tx1"/>
                    </a:solidFill>
                    <a:effectLst/>
                    <a:latin typeface="+mn-lt"/>
                    <a:ea typeface="+mn-ea"/>
                    <a:cs typeface="+mn-cs"/>
                  </a:rPr>
                  <a:t> (crashes/</a:t>
                </a:r>
                <a:r>
                  <a:rPr lang="en-US" sz="1200" kern="1200" dirty="0" err="1">
                    <a:solidFill>
                      <a:schemeClr val="tx1"/>
                    </a:solidFill>
                    <a:effectLst/>
                    <a:latin typeface="+mn-lt"/>
                    <a:ea typeface="+mn-ea"/>
                    <a:cs typeface="+mn-cs"/>
                  </a:rPr>
                  <a:t>yr</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N</a:t>
                </a:r>
                <a:r>
                  <a:rPr lang="en-US" sz="1200" i="1" kern="1200" baseline="30000" dirty="0" err="1">
                    <a:solidFill>
                      <a:schemeClr val="tx1"/>
                    </a:solidFill>
                    <a:effectLst/>
                    <a:latin typeface="+mn-lt"/>
                    <a:ea typeface="+mn-ea"/>
                    <a:cs typeface="+mn-cs"/>
                  </a:rPr>
                  <a:t>’</a:t>
                </a:r>
                <a:r>
                  <a:rPr lang="en-US" sz="1200" i="1" kern="1200" baseline="-25000" dirty="0" err="1">
                    <a:solidFill>
                      <a:schemeClr val="tx1"/>
                    </a:solidFill>
                    <a:effectLst/>
                    <a:latin typeface="+mn-lt"/>
                    <a:ea typeface="+mn-ea"/>
                    <a:cs typeface="+mn-cs"/>
                  </a:rPr>
                  <a:t>p,fs,n,mv,as</a:t>
                </a:r>
                <a:r>
                  <a:rPr lang="en-US" sz="1200" kern="1200" dirty="0">
                    <a:solidFill>
                      <a:schemeClr val="tx1"/>
                    </a:solidFill>
                    <a:effectLst/>
                    <a:latin typeface="+mn-lt"/>
                    <a:ea typeface="+mn-ea"/>
                    <a:cs typeface="+mn-cs"/>
                  </a:rPr>
                  <a:t>	=	unadjusted predicted average crash frequency of a freeway segment with </a:t>
                </a:r>
                <a:r>
                  <a:rPr lang="en-US" sz="1200" i="1" kern="1200" dirty="0">
                    <a:solidFill>
                      <a:schemeClr val="tx1"/>
                    </a:solidFill>
                    <a:effectLst/>
                    <a:latin typeface="+mn-lt"/>
                    <a:ea typeface="+mn-ea"/>
                    <a:cs typeface="+mn-cs"/>
                  </a:rPr>
                  <a:t>n </a:t>
                </a:r>
                <a:r>
                  <a:rPr lang="en-US" sz="1200" kern="1200" dirty="0">
                    <a:solidFill>
                      <a:schemeClr val="tx1"/>
                    </a:solidFill>
                    <a:effectLst/>
                    <a:latin typeface="+mn-lt"/>
                    <a:ea typeface="+mn-ea"/>
                    <a:cs typeface="+mn-cs"/>
                  </a:rPr>
                  <a:t>lanes, multiple-vehicle crash type </a:t>
                </a:r>
                <a:r>
                  <a:rPr lang="en-US" sz="1200" i="1" kern="1200" dirty="0">
                    <a:solidFill>
                      <a:schemeClr val="tx1"/>
                    </a:solidFill>
                    <a:effectLst/>
                    <a:latin typeface="+mn-lt"/>
                    <a:ea typeface="+mn-ea"/>
                    <a:cs typeface="+mn-cs"/>
                  </a:rPr>
                  <a:t>mv</a:t>
                </a:r>
                <a:r>
                  <a:rPr lang="en-US" sz="1200" kern="1200" dirty="0">
                    <a:solidFill>
                      <a:schemeClr val="tx1"/>
                    </a:solidFill>
                    <a:effectLst/>
                    <a:latin typeface="+mn-lt"/>
                    <a:ea typeface="+mn-ea"/>
                    <a:cs typeface="+mn-cs"/>
                  </a:rPr>
                  <a:t>, and all severities </a:t>
                </a:r>
                <a:r>
                  <a:rPr lang="en-US" sz="1200" i="1" kern="1200" dirty="0">
                    <a:solidFill>
                      <a:schemeClr val="tx1"/>
                    </a:solidFill>
                    <a:effectLst/>
                    <a:latin typeface="+mn-lt"/>
                    <a:ea typeface="+mn-ea"/>
                    <a:cs typeface="+mn-cs"/>
                  </a:rPr>
                  <a:t>as</a:t>
                </a:r>
                <a:r>
                  <a:rPr lang="en-US" sz="1200" kern="1200" dirty="0">
                    <a:solidFill>
                      <a:schemeClr val="tx1"/>
                    </a:solidFill>
                    <a:effectLst/>
                    <a:latin typeface="+mn-lt"/>
                    <a:ea typeface="+mn-ea"/>
                    <a:cs typeface="+mn-cs"/>
                  </a:rPr>
                  <a:t> (crashes/</a:t>
                </a:r>
                <a:r>
                  <a:rPr lang="en-US" sz="1200" kern="1200" dirty="0" err="1">
                    <a:solidFill>
                      <a:schemeClr val="tx1"/>
                    </a:solidFill>
                    <a:effectLst/>
                    <a:latin typeface="+mn-lt"/>
                    <a:ea typeface="+mn-ea"/>
                    <a:cs typeface="+mn-cs"/>
                  </a:rPr>
                  <a:t>yr</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N</a:t>
                </a:r>
                <a:r>
                  <a:rPr lang="en-US" sz="1200" i="1" kern="1200" baseline="-25000" dirty="0" err="1">
                    <a:solidFill>
                      <a:schemeClr val="tx1"/>
                    </a:solidFill>
                    <a:effectLst/>
                    <a:latin typeface="+mn-lt"/>
                    <a:ea typeface="+mn-ea"/>
                    <a:cs typeface="+mn-cs"/>
                  </a:rPr>
                  <a:t>spf,fs,n,y,as</a:t>
                </a:r>
                <a:r>
                  <a:rPr lang="en-US" sz="1200" kern="1200" dirty="0">
                    <a:solidFill>
                      <a:schemeClr val="tx1"/>
                    </a:solidFill>
                    <a:effectLst/>
                    <a:latin typeface="+mn-lt"/>
                    <a:ea typeface="+mn-ea"/>
                    <a:cs typeface="+mn-cs"/>
                  </a:rPr>
                  <a:t>	=		predicted average crash frequency of a freeway segment with base conditions, </a:t>
                </a:r>
                <a:r>
                  <a:rPr lang="en-US" sz="1200" i="1" kern="1200" dirty="0">
                    <a:solidFill>
                      <a:schemeClr val="tx1"/>
                    </a:solidFill>
                    <a:effectLst/>
                    <a:latin typeface="+mn-lt"/>
                    <a:ea typeface="+mn-ea"/>
                    <a:cs typeface="+mn-cs"/>
                  </a:rPr>
                  <a:t>n</a:t>
                </a:r>
                <a:r>
                  <a:rPr lang="en-US" sz="1200" kern="1200" dirty="0">
                    <a:solidFill>
                      <a:schemeClr val="tx1"/>
                    </a:solidFill>
                    <a:effectLst/>
                    <a:latin typeface="+mn-lt"/>
                    <a:ea typeface="+mn-ea"/>
                    <a:cs typeface="+mn-cs"/>
                  </a:rPr>
                  <a:t> lanes, crash type </a:t>
                </a:r>
                <a:r>
                  <a:rPr lang="en-US" sz="1200" i="1" kern="1200" dirty="0">
                    <a:solidFill>
                      <a:schemeClr val="tx1"/>
                    </a:solidFill>
                    <a:effectLst/>
                    <a:latin typeface="+mn-lt"/>
                    <a:ea typeface="+mn-ea"/>
                    <a:cs typeface="+mn-cs"/>
                  </a:rPr>
                  <a:t>y</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y</a:t>
                </a:r>
                <a:r>
                  <a:rPr lang="en-US" sz="1200" kern="1200" dirty="0">
                    <a:solidFill>
                      <a:schemeClr val="tx1"/>
                    </a:solidFill>
                    <a:effectLst/>
                    <a:latin typeface="+mn-lt"/>
                    <a:ea typeface="+mn-ea"/>
                    <a:cs typeface="+mn-cs"/>
                  </a:rPr>
                  <a:t> = </a:t>
                </a:r>
                <a:r>
                  <a:rPr lang="en-US" sz="1200" i="1" kern="1200" dirty="0">
                    <a:solidFill>
                      <a:schemeClr val="tx1"/>
                    </a:solidFill>
                    <a:effectLst/>
                    <a:latin typeface="+mn-lt"/>
                    <a:ea typeface="+mn-ea"/>
                    <a:cs typeface="+mn-cs"/>
                  </a:rPr>
                  <a:t>mv</a:t>
                </a:r>
                <a:r>
                  <a:rPr lang="en-US" sz="1200" kern="1200" dirty="0">
                    <a:solidFill>
                      <a:schemeClr val="tx1"/>
                    </a:solidFill>
                    <a:effectLst/>
                    <a:latin typeface="+mn-lt"/>
                    <a:ea typeface="+mn-ea"/>
                    <a:cs typeface="+mn-cs"/>
                  </a:rPr>
                  <a:t>: multiple vehicle, </a:t>
                </a:r>
                <a:r>
                  <a:rPr lang="en-US" sz="1200" i="1" kern="1200" dirty="0">
                    <a:solidFill>
                      <a:schemeClr val="tx1"/>
                    </a:solidFill>
                    <a:effectLst/>
                    <a:latin typeface="+mn-lt"/>
                    <a:ea typeface="+mn-ea"/>
                    <a:cs typeface="+mn-cs"/>
                  </a:rPr>
                  <a:t>at</a:t>
                </a:r>
                <a:r>
                  <a:rPr lang="en-US" sz="1200" kern="1200" dirty="0">
                    <a:solidFill>
                      <a:schemeClr val="tx1"/>
                    </a:solidFill>
                    <a:effectLst/>
                    <a:latin typeface="+mn-lt"/>
                    <a:ea typeface="+mn-ea"/>
                    <a:cs typeface="+mn-cs"/>
                  </a:rPr>
                  <a:t>: all types), and all severities </a:t>
                </a:r>
                <a:r>
                  <a:rPr lang="en-US" sz="1200" i="1" kern="1200" dirty="0">
                    <a:solidFill>
                      <a:schemeClr val="tx1"/>
                    </a:solidFill>
                    <a:effectLst/>
                    <a:latin typeface="+mn-lt"/>
                    <a:ea typeface="+mn-ea"/>
                    <a:cs typeface="+mn-cs"/>
                  </a:rPr>
                  <a:t>as</a:t>
                </a:r>
                <a:r>
                  <a:rPr lang="en-US" sz="1200" kern="1200" dirty="0">
                    <a:solidFill>
                      <a:schemeClr val="tx1"/>
                    </a:solidFill>
                    <a:effectLst/>
                    <a:latin typeface="+mn-lt"/>
                    <a:ea typeface="+mn-ea"/>
                    <a:cs typeface="+mn-cs"/>
                  </a:rPr>
                  <a:t> (crashes/</a:t>
                </a:r>
                <a:r>
                  <a:rPr lang="en-US" sz="1200" kern="1200" dirty="0" err="1">
                    <a:solidFill>
                      <a:schemeClr val="tx1"/>
                    </a:solidFill>
                    <a:effectLst/>
                    <a:latin typeface="+mn-lt"/>
                    <a:ea typeface="+mn-ea"/>
                    <a:cs typeface="+mn-cs"/>
                  </a:rPr>
                  <a:t>yr</a:t>
                </a:r>
                <a:r>
                  <a:rPr lang="en-US" sz="1200" kern="1200" dirty="0">
                    <a:solidFill>
                      <a:schemeClr val="tx1"/>
                    </a:solidFill>
                    <a:effectLst/>
                    <a:latin typeface="+mn-lt"/>
                    <a:ea typeface="+mn-ea"/>
                    <a:cs typeface="+mn-cs"/>
                  </a:rPr>
                  <a:t>);</a:t>
                </a:r>
              </a:p>
              <a:p>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AF</a:t>
                </a:r>
                <a:r>
                  <a:rPr lang="en-US" sz="1200" i="1" kern="1200" baseline="-25000" dirty="0" err="1">
                    <a:solidFill>
                      <a:schemeClr val="tx1"/>
                    </a:solidFill>
                    <a:effectLst/>
                    <a:latin typeface="+mn-lt"/>
                    <a:ea typeface="+mn-ea"/>
                    <a:cs typeface="+mn-cs"/>
                  </a:rPr>
                  <a:t>m,fs,ac,y,as</a:t>
                </a:r>
                <a:r>
                  <a:rPr lang="en-US" sz="1200" kern="1200" dirty="0">
                    <a:solidFill>
                      <a:schemeClr val="tx1"/>
                    </a:solidFill>
                    <a:effectLst/>
                    <a:latin typeface="+mn-lt"/>
                    <a:ea typeface="+mn-ea"/>
                    <a:cs typeface="+mn-cs"/>
                  </a:rPr>
                  <a:t>	=	adjustment factor associated with feature </a:t>
                </a:r>
                <a:r>
                  <a:rPr lang="en-US" sz="1200" i="1" kern="1200" dirty="0">
                    <a:solidFill>
                      <a:schemeClr val="tx1"/>
                    </a:solidFill>
                    <a:effectLst/>
                    <a:latin typeface="+mn-lt"/>
                    <a:ea typeface="+mn-ea"/>
                    <a:cs typeface="+mn-cs"/>
                  </a:rPr>
                  <a:t>m</a:t>
                </a:r>
                <a:r>
                  <a:rPr lang="en-US" sz="1200" kern="1200" dirty="0">
                    <a:solidFill>
                      <a:schemeClr val="tx1"/>
                    </a:solidFill>
                    <a:effectLst/>
                    <a:latin typeface="+mn-lt"/>
                    <a:ea typeface="+mn-ea"/>
                    <a:cs typeface="+mn-cs"/>
                  </a:rPr>
                  <a:t> in a freeway segment, any cross section </a:t>
                </a:r>
                <a:r>
                  <a:rPr lang="en-US" sz="1200" i="1" kern="1200" dirty="0">
                    <a:solidFill>
                      <a:schemeClr val="tx1"/>
                    </a:solidFill>
                    <a:effectLst/>
                    <a:latin typeface="+mn-lt"/>
                    <a:ea typeface="+mn-ea"/>
                    <a:cs typeface="+mn-cs"/>
                  </a:rPr>
                  <a:t>ac</a:t>
                </a:r>
                <a:r>
                  <a:rPr lang="en-US" sz="1200" kern="1200" dirty="0">
                    <a:solidFill>
                      <a:schemeClr val="tx1"/>
                    </a:solidFill>
                    <a:effectLst/>
                    <a:latin typeface="+mn-lt"/>
                    <a:ea typeface="+mn-ea"/>
                    <a:cs typeface="+mn-cs"/>
                  </a:rPr>
                  <a:t>, crash type </a:t>
                </a:r>
                <a:r>
                  <a:rPr lang="en-US" sz="1200" i="1" kern="1200" dirty="0">
                    <a:solidFill>
                      <a:schemeClr val="tx1"/>
                    </a:solidFill>
                    <a:effectLst/>
                    <a:latin typeface="+mn-lt"/>
                    <a:ea typeface="+mn-ea"/>
                    <a:cs typeface="+mn-cs"/>
                  </a:rPr>
                  <a:t>y</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y</a:t>
                </a:r>
                <a:r>
                  <a:rPr lang="en-US" sz="1200" kern="1200" dirty="0">
                    <a:solidFill>
                      <a:schemeClr val="tx1"/>
                    </a:solidFill>
                    <a:effectLst/>
                    <a:latin typeface="+mn-lt"/>
                    <a:ea typeface="+mn-ea"/>
                    <a:cs typeface="+mn-cs"/>
                  </a:rPr>
                  <a:t> = </a:t>
                </a:r>
                <a:r>
                  <a:rPr lang="en-US" sz="1200" i="1" kern="1200" dirty="0">
                    <a:solidFill>
                      <a:schemeClr val="tx1"/>
                    </a:solidFill>
                    <a:effectLst/>
                    <a:latin typeface="+mn-lt"/>
                    <a:ea typeface="+mn-ea"/>
                    <a:cs typeface="+mn-cs"/>
                  </a:rPr>
                  <a:t>mv</a:t>
                </a:r>
                <a:r>
                  <a:rPr lang="en-US" sz="1200" kern="1200" dirty="0">
                    <a:solidFill>
                      <a:schemeClr val="tx1"/>
                    </a:solidFill>
                    <a:effectLst/>
                    <a:latin typeface="+mn-lt"/>
                    <a:ea typeface="+mn-ea"/>
                    <a:cs typeface="+mn-cs"/>
                  </a:rPr>
                  <a:t>: multiple vehicle, </a:t>
                </a:r>
                <a:r>
                  <a:rPr lang="en-US" sz="1200" i="1" kern="1200" dirty="0">
                    <a:solidFill>
                      <a:schemeClr val="tx1"/>
                    </a:solidFill>
                    <a:effectLst/>
                    <a:latin typeface="+mn-lt"/>
                    <a:ea typeface="+mn-ea"/>
                    <a:cs typeface="+mn-cs"/>
                  </a:rPr>
                  <a:t>at</a:t>
                </a:r>
                <a:r>
                  <a:rPr lang="en-US" sz="1200" kern="1200" dirty="0">
                    <a:solidFill>
                      <a:schemeClr val="tx1"/>
                    </a:solidFill>
                    <a:effectLst/>
                    <a:latin typeface="+mn-lt"/>
                    <a:ea typeface="+mn-ea"/>
                    <a:cs typeface="+mn-cs"/>
                  </a:rPr>
                  <a:t>: all types), and all severities </a:t>
                </a:r>
                <a:r>
                  <a:rPr lang="en-US" sz="1200" i="1" kern="1200" dirty="0">
                    <a:solidFill>
                      <a:schemeClr val="tx1"/>
                    </a:solidFill>
                    <a:effectLst/>
                    <a:latin typeface="+mn-lt"/>
                    <a:ea typeface="+mn-ea"/>
                    <a:cs typeface="+mn-cs"/>
                  </a:rPr>
                  <a:t>as</a:t>
                </a:r>
                <a:r>
                  <a:rPr lang="en-US" sz="1200" kern="1200" dirty="0">
                    <a:solidFill>
                      <a:schemeClr val="tx1"/>
                    </a:solidFill>
                    <a:effectLst/>
                    <a:latin typeface="+mn-lt"/>
                    <a:ea typeface="+mn-ea"/>
                    <a:cs typeface="+mn-cs"/>
                  </a:rPr>
                  <a:t>; and</a:t>
                </a:r>
              </a:p>
              <a:p>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C</a:t>
                </a:r>
                <a:r>
                  <a:rPr lang="en-US" sz="1200" i="1" kern="1200" baseline="-25000" dirty="0" err="1">
                    <a:solidFill>
                      <a:schemeClr val="tx1"/>
                    </a:solidFill>
                    <a:effectLst/>
                    <a:latin typeface="+mn-lt"/>
                    <a:ea typeface="+mn-ea"/>
                    <a:cs typeface="+mn-cs"/>
                  </a:rPr>
                  <a:t>fs,ac,y,as</a:t>
                </a:r>
                <a:r>
                  <a:rPr lang="en-US" sz="1200" kern="1200" dirty="0">
                    <a:solidFill>
                      <a:schemeClr val="tx1"/>
                    </a:solidFill>
                    <a:effectLst/>
                    <a:latin typeface="+mn-lt"/>
                    <a:ea typeface="+mn-ea"/>
                    <a:cs typeface="+mn-cs"/>
                  </a:rPr>
                  <a:t>	=	calibration factor for freeway segments with any cross section </a:t>
                </a:r>
                <a:r>
                  <a:rPr lang="en-US" sz="1200" i="1" kern="1200" dirty="0">
                    <a:solidFill>
                      <a:schemeClr val="tx1"/>
                    </a:solidFill>
                    <a:effectLst/>
                    <a:latin typeface="+mn-lt"/>
                    <a:ea typeface="+mn-ea"/>
                    <a:cs typeface="+mn-cs"/>
                  </a:rPr>
                  <a:t>ac</a:t>
                </a:r>
                <a:r>
                  <a:rPr lang="en-US" sz="1200" kern="1200" dirty="0">
                    <a:solidFill>
                      <a:schemeClr val="tx1"/>
                    </a:solidFill>
                    <a:effectLst/>
                    <a:latin typeface="+mn-lt"/>
                    <a:ea typeface="+mn-ea"/>
                    <a:cs typeface="+mn-cs"/>
                  </a:rPr>
                  <a:t>, crash type </a:t>
                </a:r>
                <a:r>
                  <a:rPr lang="en-US" sz="1200" i="1" kern="1200" dirty="0">
                    <a:solidFill>
                      <a:schemeClr val="tx1"/>
                    </a:solidFill>
                    <a:effectLst/>
                    <a:latin typeface="+mn-lt"/>
                    <a:ea typeface="+mn-ea"/>
                    <a:cs typeface="+mn-cs"/>
                  </a:rPr>
                  <a:t>y</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y</a:t>
                </a:r>
                <a:r>
                  <a:rPr lang="en-US" sz="1200" kern="1200" dirty="0">
                    <a:solidFill>
                      <a:schemeClr val="tx1"/>
                    </a:solidFill>
                    <a:effectLst/>
                    <a:latin typeface="+mn-lt"/>
                    <a:ea typeface="+mn-ea"/>
                    <a:cs typeface="+mn-cs"/>
                  </a:rPr>
                  <a:t> = </a:t>
                </a:r>
                <a:r>
                  <a:rPr lang="en-US" sz="1200" i="1" kern="1200" dirty="0">
                    <a:solidFill>
                      <a:schemeClr val="tx1"/>
                    </a:solidFill>
                    <a:effectLst/>
                    <a:latin typeface="+mn-lt"/>
                    <a:ea typeface="+mn-ea"/>
                    <a:cs typeface="+mn-cs"/>
                  </a:rPr>
                  <a:t>mv</a:t>
                </a:r>
                <a:r>
                  <a:rPr lang="en-US" sz="1200" kern="1200" dirty="0">
                    <a:solidFill>
                      <a:schemeClr val="tx1"/>
                    </a:solidFill>
                    <a:effectLst/>
                    <a:latin typeface="+mn-lt"/>
                    <a:ea typeface="+mn-ea"/>
                    <a:cs typeface="+mn-cs"/>
                  </a:rPr>
                  <a:t>: multiple vehicle, </a:t>
                </a:r>
                <a:r>
                  <a:rPr lang="en-US" sz="1200" i="1" kern="1200" dirty="0">
                    <a:solidFill>
                      <a:schemeClr val="tx1"/>
                    </a:solidFill>
                    <a:effectLst/>
                    <a:latin typeface="+mn-lt"/>
                    <a:ea typeface="+mn-ea"/>
                    <a:cs typeface="+mn-cs"/>
                  </a:rPr>
                  <a:t>at</a:t>
                </a:r>
                <a:r>
                  <a:rPr lang="en-US" sz="1200" kern="1200" dirty="0">
                    <a:solidFill>
                      <a:schemeClr val="tx1"/>
                    </a:solidFill>
                    <a:effectLst/>
                    <a:latin typeface="+mn-lt"/>
                    <a:ea typeface="+mn-ea"/>
                    <a:cs typeface="+mn-cs"/>
                  </a:rPr>
                  <a:t>: all types), and all severities </a:t>
                </a:r>
                <a:r>
                  <a:rPr lang="en-US" sz="1200" i="1" kern="1200" dirty="0">
                    <a:solidFill>
                      <a:schemeClr val="tx1"/>
                    </a:solidFill>
                    <a:effectLst/>
                    <a:latin typeface="+mn-lt"/>
                    <a:ea typeface="+mn-ea"/>
                    <a:cs typeface="+mn-cs"/>
                  </a:rPr>
                  <a:t>as</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Equation (3 shows that the multiple-vehicle crash frequency is computed as the smaller of the computed total crash frequency </a:t>
                </a:r>
                <a:r>
                  <a:rPr lang="en-US" sz="1200" i="1" kern="1200" dirty="0" err="1">
                    <a:solidFill>
                      <a:schemeClr val="tx1"/>
                    </a:solidFill>
                    <a:effectLst/>
                    <a:latin typeface="+mn-lt"/>
                    <a:ea typeface="+mn-ea"/>
                    <a:cs typeface="+mn-cs"/>
                  </a:rPr>
                  <a:t>N</a:t>
                </a:r>
                <a:r>
                  <a:rPr lang="en-US" sz="1200" i="1" kern="1200" baseline="-25000" dirty="0" err="1">
                    <a:solidFill>
                      <a:schemeClr val="tx1"/>
                    </a:solidFill>
                    <a:effectLst/>
                    <a:latin typeface="+mn-lt"/>
                    <a:ea typeface="+mn-ea"/>
                    <a:cs typeface="+mn-cs"/>
                  </a:rPr>
                  <a:t>p,fs,n,at,as</a:t>
                </a:r>
                <a:r>
                  <a:rPr lang="en-US" sz="1200" kern="1200" dirty="0">
                    <a:solidFill>
                      <a:schemeClr val="tx1"/>
                    </a:solidFill>
                    <a:effectLst/>
                    <a:latin typeface="+mn-lt"/>
                    <a:ea typeface="+mn-ea"/>
                    <a:cs typeface="+mn-cs"/>
                  </a:rPr>
                  <a:t> and the unadjusted multiple-vehicle crash frequency </a:t>
                </a:r>
                <a:r>
                  <a:rPr lang="en-US" sz="1200" i="1" kern="1200" dirty="0" err="1">
                    <a:solidFill>
                      <a:schemeClr val="tx1"/>
                    </a:solidFill>
                    <a:effectLst/>
                    <a:latin typeface="+mn-lt"/>
                    <a:ea typeface="+mn-ea"/>
                    <a:cs typeface="+mn-cs"/>
                  </a:rPr>
                  <a:t>N</a:t>
                </a:r>
                <a:r>
                  <a:rPr lang="en-US" sz="1200" i="1" kern="1200" baseline="30000" dirty="0" err="1">
                    <a:solidFill>
                      <a:schemeClr val="tx1"/>
                    </a:solidFill>
                    <a:effectLst/>
                    <a:latin typeface="+mn-lt"/>
                    <a:ea typeface="+mn-ea"/>
                    <a:cs typeface="+mn-cs"/>
                  </a:rPr>
                  <a:t>’</a:t>
                </a:r>
                <a:r>
                  <a:rPr lang="en-US" sz="1200" i="1" kern="1200" baseline="-25000" dirty="0" err="1">
                    <a:solidFill>
                      <a:schemeClr val="tx1"/>
                    </a:solidFill>
                    <a:effectLst/>
                    <a:latin typeface="+mn-lt"/>
                    <a:ea typeface="+mn-ea"/>
                    <a:cs typeface="+mn-cs"/>
                  </a:rPr>
                  <a:t>p,fs,n,mv,as</a:t>
                </a:r>
                <a:r>
                  <a:rPr lang="en-US" sz="1200" kern="1200" dirty="0">
                    <a:solidFill>
                      <a:schemeClr val="tx1"/>
                    </a:solidFill>
                    <a:effectLst/>
                    <a:latin typeface="+mn-lt"/>
                    <a:ea typeface="+mn-ea"/>
                    <a:cs typeface="+mn-cs"/>
                  </a:rPr>
                  <a:t>. By definition, the multiple-vehicle crash frequency cannot exceed the total crash frequency. However, this relationship may not hold for some conditions because the underlying models are based on a regression analysis of observed crash data. For these relatively rare conditions, the single-vehicle crash frequency is implied to be very small and is assumed to equal 0.0 crashes per year.</a:t>
                </a:r>
              </a:p>
              <a:p>
                <a:endParaRPr lang="en-US" dirty="0"/>
              </a:p>
            </p:txBody>
          </p:sp>
        </mc:Choice>
        <mc:Fallback xmlns="">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predictive model for freeway segments is presented in Equations (2 to (5. It consists of two predictive model equations (i.e., Equations (2 and (4) which predict total crash frequency (i.e., all crash types and severities) and multiple-vehicle crash frequency of all severities, respectively. Single-vehicle crash frequency of all severities is computed by subtracting multiple-vehicle crash frequency from total crash frequency using Equation (5.</a:t>
                </a:r>
              </a:p>
              <a:p>
                <a:r>
                  <a:rPr lang="en-US" sz="1200" kern="1200" dirty="0">
                    <a:solidFill>
                      <a:schemeClr val="tx1"/>
                    </a:solidFill>
                    <a:effectLst/>
                    <a:latin typeface="+mn-lt"/>
                    <a:ea typeface="+mn-ea"/>
                    <a:cs typeface="+mn-cs"/>
                  </a:rPr>
                  <a:t>(2)</a:t>
                </a:r>
              </a:p>
              <a:p>
                <a:r>
                  <a:rPr lang="en-US" sz="1200" i="0" kern="1200">
                    <a:solidFill>
                      <a:schemeClr val="tx1"/>
                    </a:solidFill>
                    <a:effectLst/>
                    <a:latin typeface="+mn-lt"/>
                    <a:ea typeface="+mn-ea"/>
                    <a:cs typeface="+mn-cs"/>
                  </a:rPr>
                  <a:t>N_(p,fs,n,at,as) C_(fs,ac,at,as) N_(spf,fs,n,at,as) (AF_(1,fs,ac,at,as) AF_(m,fs,ac,at,as) )</a:t>
                </a:r>
                <a:endParaRPr lang="en-US" sz="1200"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a:t>
                </a:r>
              </a:p>
              <a:p>
                <a:br>
                  <a:rPr lang="en-US" sz="1200" kern="1200" dirty="0">
                    <a:solidFill>
                      <a:schemeClr val="tx1"/>
                    </a:solidFill>
                    <a:effectLst/>
                    <a:latin typeface="+mn-lt"/>
                    <a:ea typeface="+mn-ea"/>
                    <a:cs typeface="+mn-cs"/>
                  </a:rPr>
                </a:br>
                <a:r>
                  <a:rPr lang="en-US" sz="1200" i="0" kern="1200">
                    <a:solidFill>
                      <a:schemeClr val="tx1"/>
                    </a:solidFill>
                    <a:effectLst/>
                    <a:latin typeface="+mn-lt"/>
                    <a:ea typeface="+mn-ea"/>
                    <a:cs typeface="+mn-cs"/>
                  </a:rPr>
                  <a:t>𝑁_(𝑝,𝑓𝑠,𝑛,𝑚𝑣,𝑎𝑠)=[𝑁_(𝑝,𝑓𝑠,𝑛,𝑎𝑡,𝑎𝑠),𝑁_(𝑝,𝑓𝑠,𝑛,𝑚𝑣,𝑎𝑠)^′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(4)</a:t>
                </a:r>
              </a:p>
              <a:p>
                <a:r>
                  <a:rPr lang="en-US" sz="1200" i="0" kern="1200">
                    <a:solidFill>
                      <a:schemeClr val="tx1"/>
                    </a:solidFill>
                    <a:effectLst/>
                    <a:latin typeface="+mn-lt"/>
                    <a:ea typeface="+mn-ea"/>
                    <a:cs typeface="+mn-cs"/>
                  </a:rPr>
                  <a:t>N_(p,fs,n,mv,as)^' C_(fs,ac,mv,as) N_(spf,fs,n,mv,as) (AF_(1,fs,ac,mv,as) AF_(m,fs,ac,mv,as) )</a:t>
                </a:r>
                <a:endParaRPr lang="en-US" sz="1200"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i="0" kern="1200">
                    <a:solidFill>
                      <a:schemeClr val="tx1"/>
                    </a:solidFill>
                    <a:effectLst/>
                    <a:latin typeface="+mn-lt"/>
                    <a:ea typeface="+mn-ea"/>
                    <a:cs typeface="+mn-cs"/>
                  </a:rPr>
                  <a:t>N_(p,fs,n,sv,as) N_(p,fs,n,at,as) N_(p,fs,n,mv,as)</a:t>
                </a:r>
                <a:r>
                  <a:rPr lang="en-US" sz="1200" i="1"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(5)</a:t>
                </a:r>
              </a:p>
              <a:p>
                <a:r>
                  <a:rPr lang="en-US" sz="1200" kern="1200" dirty="0">
                    <a:solidFill>
                      <a:schemeClr val="tx1"/>
                    </a:solidFill>
                    <a:effectLst/>
                    <a:latin typeface="+mn-lt"/>
                    <a:ea typeface="+mn-ea"/>
                    <a:cs typeface="+mn-cs"/>
                  </a:rPr>
                  <a:t>where</a:t>
                </a:r>
              </a:p>
              <a:p>
                <a:r>
                  <a:rPr lang="en-US" sz="1200"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N</a:t>
                </a:r>
                <a:r>
                  <a:rPr lang="en-US" sz="1200" i="1" kern="1200" baseline="-25000" dirty="0" err="1">
                    <a:solidFill>
                      <a:schemeClr val="tx1"/>
                    </a:solidFill>
                    <a:effectLst/>
                    <a:latin typeface="+mn-lt"/>
                    <a:ea typeface="+mn-ea"/>
                    <a:cs typeface="+mn-cs"/>
                  </a:rPr>
                  <a:t>p,fs,n,y,as</a:t>
                </a:r>
                <a:r>
                  <a:rPr lang="en-US" sz="1200" kern="1200" dirty="0">
                    <a:solidFill>
                      <a:schemeClr val="tx1"/>
                    </a:solidFill>
                    <a:effectLst/>
                    <a:latin typeface="+mn-lt"/>
                    <a:ea typeface="+mn-ea"/>
                    <a:cs typeface="+mn-cs"/>
                  </a:rPr>
                  <a:t>	=	predicted average crash frequency of a freeway segment with </a:t>
                </a:r>
                <a:r>
                  <a:rPr lang="en-US" sz="1200" i="1" kern="1200" dirty="0">
                    <a:solidFill>
                      <a:schemeClr val="tx1"/>
                    </a:solidFill>
                    <a:effectLst/>
                    <a:latin typeface="+mn-lt"/>
                    <a:ea typeface="+mn-ea"/>
                    <a:cs typeface="+mn-cs"/>
                  </a:rPr>
                  <a:t>n </a:t>
                </a:r>
                <a:r>
                  <a:rPr lang="en-US" sz="1200" kern="1200" dirty="0">
                    <a:solidFill>
                      <a:schemeClr val="tx1"/>
                    </a:solidFill>
                    <a:effectLst/>
                    <a:latin typeface="+mn-lt"/>
                    <a:ea typeface="+mn-ea"/>
                    <a:cs typeface="+mn-cs"/>
                  </a:rPr>
                  <a:t>lanes, crash type </a:t>
                </a:r>
                <a:r>
                  <a:rPr lang="en-US" sz="1200" i="1" kern="1200" dirty="0">
                    <a:solidFill>
                      <a:schemeClr val="tx1"/>
                    </a:solidFill>
                    <a:effectLst/>
                    <a:latin typeface="+mn-lt"/>
                    <a:ea typeface="+mn-ea"/>
                    <a:cs typeface="+mn-cs"/>
                  </a:rPr>
                  <a:t>y</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y</a:t>
                </a:r>
                <a:r>
                  <a:rPr lang="en-US" sz="1200" kern="1200" dirty="0">
                    <a:solidFill>
                      <a:schemeClr val="tx1"/>
                    </a:solidFill>
                    <a:effectLst/>
                    <a:latin typeface="+mn-lt"/>
                    <a:ea typeface="+mn-ea"/>
                    <a:cs typeface="+mn-cs"/>
                  </a:rPr>
                  <a:t> = </a:t>
                </a:r>
                <a:r>
                  <a:rPr lang="en-US" sz="1200" i="1" kern="1200" dirty="0" err="1">
                    <a:solidFill>
                      <a:schemeClr val="tx1"/>
                    </a:solidFill>
                    <a:effectLst/>
                    <a:latin typeface="+mn-lt"/>
                    <a:ea typeface="+mn-ea"/>
                    <a:cs typeface="+mn-cs"/>
                  </a:rPr>
                  <a:t>sv</a:t>
                </a:r>
                <a:r>
                  <a:rPr lang="en-US" sz="1200" kern="1200" dirty="0">
                    <a:solidFill>
                      <a:schemeClr val="tx1"/>
                    </a:solidFill>
                    <a:effectLst/>
                    <a:latin typeface="+mn-lt"/>
                    <a:ea typeface="+mn-ea"/>
                    <a:cs typeface="+mn-cs"/>
                  </a:rPr>
                  <a:t>: single vehicle, </a:t>
                </a:r>
                <a:r>
                  <a:rPr lang="en-US" sz="1200" i="1" kern="1200" dirty="0">
                    <a:solidFill>
                      <a:schemeClr val="tx1"/>
                    </a:solidFill>
                    <a:effectLst/>
                    <a:latin typeface="+mn-lt"/>
                    <a:ea typeface="+mn-ea"/>
                    <a:cs typeface="+mn-cs"/>
                  </a:rPr>
                  <a:t>mv</a:t>
                </a:r>
                <a:r>
                  <a:rPr lang="en-US" sz="1200" kern="1200" dirty="0">
                    <a:solidFill>
                      <a:schemeClr val="tx1"/>
                    </a:solidFill>
                    <a:effectLst/>
                    <a:latin typeface="+mn-lt"/>
                    <a:ea typeface="+mn-ea"/>
                    <a:cs typeface="+mn-cs"/>
                  </a:rPr>
                  <a:t>: multiple vehicle, </a:t>
                </a:r>
                <a:r>
                  <a:rPr lang="en-US" sz="1200" i="1" kern="1200" dirty="0">
                    <a:solidFill>
                      <a:schemeClr val="tx1"/>
                    </a:solidFill>
                    <a:effectLst/>
                    <a:latin typeface="+mn-lt"/>
                    <a:ea typeface="+mn-ea"/>
                    <a:cs typeface="+mn-cs"/>
                  </a:rPr>
                  <a:t>at</a:t>
                </a:r>
                <a:r>
                  <a:rPr lang="en-US" sz="1200" kern="1200" dirty="0">
                    <a:solidFill>
                      <a:schemeClr val="tx1"/>
                    </a:solidFill>
                    <a:effectLst/>
                    <a:latin typeface="+mn-lt"/>
                    <a:ea typeface="+mn-ea"/>
                    <a:cs typeface="+mn-cs"/>
                  </a:rPr>
                  <a:t>: all types), and all severities </a:t>
                </a:r>
                <a:r>
                  <a:rPr lang="en-US" sz="1200" i="1" kern="1200" dirty="0">
                    <a:solidFill>
                      <a:schemeClr val="tx1"/>
                    </a:solidFill>
                    <a:effectLst/>
                    <a:latin typeface="+mn-lt"/>
                    <a:ea typeface="+mn-ea"/>
                    <a:cs typeface="+mn-cs"/>
                  </a:rPr>
                  <a:t>as</a:t>
                </a:r>
                <a:r>
                  <a:rPr lang="en-US" sz="1200" kern="1200" dirty="0">
                    <a:solidFill>
                      <a:schemeClr val="tx1"/>
                    </a:solidFill>
                    <a:effectLst/>
                    <a:latin typeface="+mn-lt"/>
                    <a:ea typeface="+mn-ea"/>
                    <a:cs typeface="+mn-cs"/>
                  </a:rPr>
                  <a:t> (crashes/</a:t>
                </a:r>
                <a:r>
                  <a:rPr lang="en-US" sz="1200" kern="1200" dirty="0" err="1">
                    <a:solidFill>
                      <a:schemeClr val="tx1"/>
                    </a:solidFill>
                    <a:effectLst/>
                    <a:latin typeface="+mn-lt"/>
                    <a:ea typeface="+mn-ea"/>
                    <a:cs typeface="+mn-cs"/>
                  </a:rPr>
                  <a:t>yr</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N</a:t>
                </a:r>
                <a:r>
                  <a:rPr lang="en-US" sz="1200" i="1" kern="1200" baseline="30000" dirty="0" err="1">
                    <a:solidFill>
                      <a:schemeClr val="tx1"/>
                    </a:solidFill>
                    <a:effectLst/>
                    <a:latin typeface="+mn-lt"/>
                    <a:ea typeface="+mn-ea"/>
                    <a:cs typeface="+mn-cs"/>
                  </a:rPr>
                  <a:t>’</a:t>
                </a:r>
                <a:r>
                  <a:rPr lang="en-US" sz="1200" i="1" kern="1200" baseline="-25000" dirty="0" err="1">
                    <a:solidFill>
                      <a:schemeClr val="tx1"/>
                    </a:solidFill>
                    <a:effectLst/>
                    <a:latin typeface="+mn-lt"/>
                    <a:ea typeface="+mn-ea"/>
                    <a:cs typeface="+mn-cs"/>
                  </a:rPr>
                  <a:t>p,fs,n,mv,as</a:t>
                </a:r>
                <a:r>
                  <a:rPr lang="en-US" sz="1200" kern="1200" dirty="0">
                    <a:solidFill>
                      <a:schemeClr val="tx1"/>
                    </a:solidFill>
                    <a:effectLst/>
                    <a:latin typeface="+mn-lt"/>
                    <a:ea typeface="+mn-ea"/>
                    <a:cs typeface="+mn-cs"/>
                  </a:rPr>
                  <a:t>	=	unadjusted predicted average crash frequency of a freeway segment with </a:t>
                </a:r>
                <a:r>
                  <a:rPr lang="en-US" sz="1200" i="1" kern="1200" dirty="0">
                    <a:solidFill>
                      <a:schemeClr val="tx1"/>
                    </a:solidFill>
                    <a:effectLst/>
                    <a:latin typeface="+mn-lt"/>
                    <a:ea typeface="+mn-ea"/>
                    <a:cs typeface="+mn-cs"/>
                  </a:rPr>
                  <a:t>n </a:t>
                </a:r>
                <a:r>
                  <a:rPr lang="en-US" sz="1200" kern="1200" dirty="0">
                    <a:solidFill>
                      <a:schemeClr val="tx1"/>
                    </a:solidFill>
                    <a:effectLst/>
                    <a:latin typeface="+mn-lt"/>
                    <a:ea typeface="+mn-ea"/>
                    <a:cs typeface="+mn-cs"/>
                  </a:rPr>
                  <a:t>lanes, multiple-vehicle crash type </a:t>
                </a:r>
                <a:r>
                  <a:rPr lang="en-US" sz="1200" i="1" kern="1200" dirty="0">
                    <a:solidFill>
                      <a:schemeClr val="tx1"/>
                    </a:solidFill>
                    <a:effectLst/>
                    <a:latin typeface="+mn-lt"/>
                    <a:ea typeface="+mn-ea"/>
                    <a:cs typeface="+mn-cs"/>
                  </a:rPr>
                  <a:t>mv</a:t>
                </a:r>
                <a:r>
                  <a:rPr lang="en-US" sz="1200" kern="1200" dirty="0">
                    <a:solidFill>
                      <a:schemeClr val="tx1"/>
                    </a:solidFill>
                    <a:effectLst/>
                    <a:latin typeface="+mn-lt"/>
                    <a:ea typeface="+mn-ea"/>
                    <a:cs typeface="+mn-cs"/>
                  </a:rPr>
                  <a:t>, and all severities </a:t>
                </a:r>
                <a:r>
                  <a:rPr lang="en-US" sz="1200" i="1" kern="1200" dirty="0">
                    <a:solidFill>
                      <a:schemeClr val="tx1"/>
                    </a:solidFill>
                    <a:effectLst/>
                    <a:latin typeface="+mn-lt"/>
                    <a:ea typeface="+mn-ea"/>
                    <a:cs typeface="+mn-cs"/>
                  </a:rPr>
                  <a:t>as</a:t>
                </a:r>
                <a:r>
                  <a:rPr lang="en-US" sz="1200" kern="1200" dirty="0">
                    <a:solidFill>
                      <a:schemeClr val="tx1"/>
                    </a:solidFill>
                    <a:effectLst/>
                    <a:latin typeface="+mn-lt"/>
                    <a:ea typeface="+mn-ea"/>
                    <a:cs typeface="+mn-cs"/>
                  </a:rPr>
                  <a:t> (crashes/</a:t>
                </a:r>
                <a:r>
                  <a:rPr lang="en-US" sz="1200" kern="1200" dirty="0" err="1">
                    <a:solidFill>
                      <a:schemeClr val="tx1"/>
                    </a:solidFill>
                    <a:effectLst/>
                    <a:latin typeface="+mn-lt"/>
                    <a:ea typeface="+mn-ea"/>
                    <a:cs typeface="+mn-cs"/>
                  </a:rPr>
                  <a:t>yr</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N</a:t>
                </a:r>
                <a:r>
                  <a:rPr lang="en-US" sz="1200" i="1" kern="1200" baseline="-25000" dirty="0" err="1">
                    <a:solidFill>
                      <a:schemeClr val="tx1"/>
                    </a:solidFill>
                    <a:effectLst/>
                    <a:latin typeface="+mn-lt"/>
                    <a:ea typeface="+mn-ea"/>
                    <a:cs typeface="+mn-cs"/>
                  </a:rPr>
                  <a:t>spf,fs,n,y,as</a:t>
                </a:r>
                <a:r>
                  <a:rPr lang="en-US" sz="1200" kern="1200" dirty="0">
                    <a:solidFill>
                      <a:schemeClr val="tx1"/>
                    </a:solidFill>
                    <a:effectLst/>
                    <a:latin typeface="+mn-lt"/>
                    <a:ea typeface="+mn-ea"/>
                    <a:cs typeface="+mn-cs"/>
                  </a:rPr>
                  <a:t>	=		predicted average crash frequency of a freeway segment with base conditions, </a:t>
                </a:r>
                <a:r>
                  <a:rPr lang="en-US" sz="1200" i="1" kern="1200" dirty="0">
                    <a:solidFill>
                      <a:schemeClr val="tx1"/>
                    </a:solidFill>
                    <a:effectLst/>
                    <a:latin typeface="+mn-lt"/>
                    <a:ea typeface="+mn-ea"/>
                    <a:cs typeface="+mn-cs"/>
                  </a:rPr>
                  <a:t>n</a:t>
                </a:r>
                <a:r>
                  <a:rPr lang="en-US" sz="1200" kern="1200" dirty="0">
                    <a:solidFill>
                      <a:schemeClr val="tx1"/>
                    </a:solidFill>
                    <a:effectLst/>
                    <a:latin typeface="+mn-lt"/>
                    <a:ea typeface="+mn-ea"/>
                    <a:cs typeface="+mn-cs"/>
                  </a:rPr>
                  <a:t> lanes, crash type </a:t>
                </a:r>
                <a:r>
                  <a:rPr lang="en-US" sz="1200" i="1" kern="1200" dirty="0">
                    <a:solidFill>
                      <a:schemeClr val="tx1"/>
                    </a:solidFill>
                    <a:effectLst/>
                    <a:latin typeface="+mn-lt"/>
                    <a:ea typeface="+mn-ea"/>
                    <a:cs typeface="+mn-cs"/>
                  </a:rPr>
                  <a:t>y</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y</a:t>
                </a:r>
                <a:r>
                  <a:rPr lang="en-US" sz="1200" kern="1200" dirty="0">
                    <a:solidFill>
                      <a:schemeClr val="tx1"/>
                    </a:solidFill>
                    <a:effectLst/>
                    <a:latin typeface="+mn-lt"/>
                    <a:ea typeface="+mn-ea"/>
                    <a:cs typeface="+mn-cs"/>
                  </a:rPr>
                  <a:t> = </a:t>
                </a:r>
                <a:r>
                  <a:rPr lang="en-US" sz="1200" i="1" kern="1200" dirty="0">
                    <a:solidFill>
                      <a:schemeClr val="tx1"/>
                    </a:solidFill>
                    <a:effectLst/>
                    <a:latin typeface="+mn-lt"/>
                    <a:ea typeface="+mn-ea"/>
                    <a:cs typeface="+mn-cs"/>
                  </a:rPr>
                  <a:t>mv</a:t>
                </a:r>
                <a:r>
                  <a:rPr lang="en-US" sz="1200" kern="1200" dirty="0">
                    <a:solidFill>
                      <a:schemeClr val="tx1"/>
                    </a:solidFill>
                    <a:effectLst/>
                    <a:latin typeface="+mn-lt"/>
                    <a:ea typeface="+mn-ea"/>
                    <a:cs typeface="+mn-cs"/>
                  </a:rPr>
                  <a:t>: multiple vehicle, </a:t>
                </a:r>
                <a:r>
                  <a:rPr lang="en-US" sz="1200" i="1" kern="1200" dirty="0">
                    <a:solidFill>
                      <a:schemeClr val="tx1"/>
                    </a:solidFill>
                    <a:effectLst/>
                    <a:latin typeface="+mn-lt"/>
                    <a:ea typeface="+mn-ea"/>
                    <a:cs typeface="+mn-cs"/>
                  </a:rPr>
                  <a:t>at</a:t>
                </a:r>
                <a:r>
                  <a:rPr lang="en-US" sz="1200" kern="1200" dirty="0">
                    <a:solidFill>
                      <a:schemeClr val="tx1"/>
                    </a:solidFill>
                    <a:effectLst/>
                    <a:latin typeface="+mn-lt"/>
                    <a:ea typeface="+mn-ea"/>
                    <a:cs typeface="+mn-cs"/>
                  </a:rPr>
                  <a:t>: all types), and all severities </a:t>
                </a:r>
                <a:r>
                  <a:rPr lang="en-US" sz="1200" i="1" kern="1200" dirty="0">
                    <a:solidFill>
                      <a:schemeClr val="tx1"/>
                    </a:solidFill>
                    <a:effectLst/>
                    <a:latin typeface="+mn-lt"/>
                    <a:ea typeface="+mn-ea"/>
                    <a:cs typeface="+mn-cs"/>
                  </a:rPr>
                  <a:t>as</a:t>
                </a:r>
                <a:r>
                  <a:rPr lang="en-US" sz="1200" kern="1200" dirty="0">
                    <a:solidFill>
                      <a:schemeClr val="tx1"/>
                    </a:solidFill>
                    <a:effectLst/>
                    <a:latin typeface="+mn-lt"/>
                    <a:ea typeface="+mn-ea"/>
                    <a:cs typeface="+mn-cs"/>
                  </a:rPr>
                  <a:t> (crashes/</a:t>
                </a:r>
                <a:r>
                  <a:rPr lang="en-US" sz="1200" kern="1200" dirty="0" err="1">
                    <a:solidFill>
                      <a:schemeClr val="tx1"/>
                    </a:solidFill>
                    <a:effectLst/>
                    <a:latin typeface="+mn-lt"/>
                    <a:ea typeface="+mn-ea"/>
                    <a:cs typeface="+mn-cs"/>
                  </a:rPr>
                  <a:t>yr</a:t>
                </a:r>
                <a:r>
                  <a:rPr lang="en-US" sz="1200" kern="1200" dirty="0">
                    <a:solidFill>
                      <a:schemeClr val="tx1"/>
                    </a:solidFill>
                    <a:effectLst/>
                    <a:latin typeface="+mn-lt"/>
                    <a:ea typeface="+mn-ea"/>
                    <a:cs typeface="+mn-cs"/>
                  </a:rPr>
                  <a:t>);</a:t>
                </a:r>
              </a:p>
              <a:p>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AF</a:t>
                </a:r>
                <a:r>
                  <a:rPr lang="en-US" sz="1200" i="1" kern="1200" baseline="-25000" dirty="0" err="1">
                    <a:solidFill>
                      <a:schemeClr val="tx1"/>
                    </a:solidFill>
                    <a:effectLst/>
                    <a:latin typeface="+mn-lt"/>
                    <a:ea typeface="+mn-ea"/>
                    <a:cs typeface="+mn-cs"/>
                  </a:rPr>
                  <a:t>m,fs,ac,y,as</a:t>
                </a:r>
                <a:r>
                  <a:rPr lang="en-US" sz="1200" kern="1200" dirty="0">
                    <a:solidFill>
                      <a:schemeClr val="tx1"/>
                    </a:solidFill>
                    <a:effectLst/>
                    <a:latin typeface="+mn-lt"/>
                    <a:ea typeface="+mn-ea"/>
                    <a:cs typeface="+mn-cs"/>
                  </a:rPr>
                  <a:t>	=	adjustment factor associated with feature </a:t>
                </a:r>
                <a:r>
                  <a:rPr lang="en-US" sz="1200" i="1" kern="1200" dirty="0">
                    <a:solidFill>
                      <a:schemeClr val="tx1"/>
                    </a:solidFill>
                    <a:effectLst/>
                    <a:latin typeface="+mn-lt"/>
                    <a:ea typeface="+mn-ea"/>
                    <a:cs typeface="+mn-cs"/>
                  </a:rPr>
                  <a:t>m</a:t>
                </a:r>
                <a:r>
                  <a:rPr lang="en-US" sz="1200" kern="1200" dirty="0">
                    <a:solidFill>
                      <a:schemeClr val="tx1"/>
                    </a:solidFill>
                    <a:effectLst/>
                    <a:latin typeface="+mn-lt"/>
                    <a:ea typeface="+mn-ea"/>
                    <a:cs typeface="+mn-cs"/>
                  </a:rPr>
                  <a:t> in a freeway segment, any cross section </a:t>
                </a:r>
                <a:r>
                  <a:rPr lang="en-US" sz="1200" i="1" kern="1200" dirty="0">
                    <a:solidFill>
                      <a:schemeClr val="tx1"/>
                    </a:solidFill>
                    <a:effectLst/>
                    <a:latin typeface="+mn-lt"/>
                    <a:ea typeface="+mn-ea"/>
                    <a:cs typeface="+mn-cs"/>
                  </a:rPr>
                  <a:t>ac</a:t>
                </a:r>
                <a:r>
                  <a:rPr lang="en-US" sz="1200" kern="1200" dirty="0">
                    <a:solidFill>
                      <a:schemeClr val="tx1"/>
                    </a:solidFill>
                    <a:effectLst/>
                    <a:latin typeface="+mn-lt"/>
                    <a:ea typeface="+mn-ea"/>
                    <a:cs typeface="+mn-cs"/>
                  </a:rPr>
                  <a:t>, crash type </a:t>
                </a:r>
                <a:r>
                  <a:rPr lang="en-US" sz="1200" i="1" kern="1200" dirty="0">
                    <a:solidFill>
                      <a:schemeClr val="tx1"/>
                    </a:solidFill>
                    <a:effectLst/>
                    <a:latin typeface="+mn-lt"/>
                    <a:ea typeface="+mn-ea"/>
                    <a:cs typeface="+mn-cs"/>
                  </a:rPr>
                  <a:t>y</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y</a:t>
                </a:r>
                <a:r>
                  <a:rPr lang="en-US" sz="1200" kern="1200" dirty="0">
                    <a:solidFill>
                      <a:schemeClr val="tx1"/>
                    </a:solidFill>
                    <a:effectLst/>
                    <a:latin typeface="+mn-lt"/>
                    <a:ea typeface="+mn-ea"/>
                    <a:cs typeface="+mn-cs"/>
                  </a:rPr>
                  <a:t> = </a:t>
                </a:r>
                <a:r>
                  <a:rPr lang="en-US" sz="1200" i="1" kern="1200" dirty="0">
                    <a:solidFill>
                      <a:schemeClr val="tx1"/>
                    </a:solidFill>
                    <a:effectLst/>
                    <a:latin typeface="+mn-lt"/>
                    <a:ea typeface="+mn-ea"/>
                    <a:cs typeface="+mn-cs"/>
                  </a:rPr>
                  <a:t>mv</a:t>
                </a:r>
                <a:r>
                  <a:rPr lang="en-US" sz="1200" kern="1200" dirty="0">
                    <a:solidFill>
                      <a:schemeClr val="tx1"/>
                    </a:solidFill>
                    <a:effectLst/>
                    <a:latin typeface="+mn-lt"/>
                    <a:ea typeface="+mn-ea"/>
                    <a:cs typeface="+mn-cs"/>
                  </a:rPr>
                  <a:t>: multiple vehicle, </a:t>
                </a:r>
                <a:r>
                  <a:rPr lang="en-US" sz="1200" i="1" kern="1200" dirty="0">
                    <a:solidFill>
                      <a:schemeClr val="tx1"/>
                    </a:solidFill>
                    <a:effectLst/>
                    <a:latin typeface="+mn-lt"/>
                    <a:ea typeface="+mn-ea"/>
                    <a:cs typeface="+mn-cs"/>
                  </a:rPr>
                  <a:t>at</a:t>
                </a:r>
                <a:r>
                  <a:rPr lang="en-US" sz="1200" kern="1200" dirty="0">
                    <a:solidFill>
                      <a:schemeClr val="tx1"/>
                    </a:solidFill>
                    <a:effectLst/>
                    <a:latin typeface="+mn-lt"/>
                    <a:ea typeface="+mn-ea"/>
                    <a:cs typeface="+mn-cs"/>
                  </a:rPr>
                  <a:t>: all types), and all severities </a:t>
                </a:r>
                <a:r>
                  <a:rPr lang="en-US" sz="1200" i="1" kern="1200" dirty="0">
                    <a:solidFill>
                      <a:schemeClr val="tx1"/>
                    </a:solidFill>
                    <a:effectLst/>
                    <a:latin typeface="+mn-lt"/>
                    <a:ea typeface="+mn-ea"/>
                    <a:cs typeface="+mn-cs"/>
                  </a:rPr>
                  <a:t>as</a:t>
                </a:r>
                <a:r>
                  <a:rPr lang="en-US" sz="1200" kern="1200" dirty="0">
                    <a:solidFill>
                      <a:schemeClr val="tx1"/>
                    </a:solidFill>
                    <a:effectLst/>
                    <a:latin typeface="+mn-lt"/>
                    <a:ea typeface="+mn-ea"/>
                    <a:cs typeface="+mn-cs"/>
                  </a:rPr>
                  <a:t>; and</a:t>
                </a:r>
              </a:p>
              <a:p>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C</a:t>
                </a:r>
                <a:r>
                  <a:rPr lang="en-US" sz="1200" i="1" kern="1200" baseline="-25000" dirty="0" err="1">
                    <a:solidFill>
                      <a:schemeClr val="tx1"/>
                    </a:solidFill>
                    <a:effectLst/>
                    <a:latin typeface="+mn-lt"/>
                    <a:ea typeface="+mn-ea"/>
                    <a:cs typeface="+mn-cs"/>
                  </a:rPr>
                  <a:t>fs,ac,y,as</a:t>
                </a:r>
                <a:r>
                  <a:rPr lang="en-US" sz="1200" kern="1200" dirty="0">
                    <a:solidFill>
                      <a:schemeClr val="tx1"/>
                    </a:solidFill>
                    <a:effectLst/>
                    <a:latin typeface="+mn-lt"/>
                    <a:ea typeface="+mn-ea"/>
                    <a:cs typeface="+mn-cs"/>
                  </a:rPr>
                  <a:t>	=	calibration factor for freeway segments with any cross section </a:t>
                </a:r>
                <a:r>
                  <a:rPr lang="en-US" sz="1200" i="1" kern="1200" dirty="0">
                    <a:solidFill>
                      <a:schemeClr val="tx1"/>
                    </a:solidFill>
                    <a:effectLst/>
                    <a:latin typeface="+mn-lt"/>
                    <a:ea typeface="+mn-ea"/>
                    <a:cs typeface="+mn-cs"/>
                  </a:rPr>
                  <a:t>ac</a:t>
                </a:r>
                <a:r>
                  <a:rPr lang="en-US" sz="1200" kern="1200" dirty="0">
                    <a:solidFill>
                      <a:schemeClr val="tx1"/>
                    </a:solidFill>
                    <a:effectLst/>
                    <a:latin typeface="+mn-lt"/>
                    <a:ea typeface="+mn-ea"/>
                    <a:cs typeface="+mn-cs"/>
                  </a:rPr>
                  <a:t>, crash type </a:t>
                </a:r>
                <a:r>
                  <a:rPr lang="en-US" sz="1200" i="1" kern="1200" dirty="0">
                    <a:solidFill>
                      <a:schemeClr val="tx1"/>
                    </a:solidFill>
                    <a:effectLst/>
                    <a:latin typeface="+mn-lt"/>
                    <a:ea typeface="+mn-ea"/>
                    <a:cs typeface="+mn-cs"/>
                  </a:rPr>
                  <a:t>y</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y</a:t>
                </a:r>
                <a:r>
                  <a:rPr lang="en-US" sz="1200" kern="1200" dirty="0">
                    <a:solidFill>
                      <a:schemeClr val="tx1"/>
                    </a:solidFill>
                    <a:effectLst/>
                    <a:latin typeface="+mn-lt"/>
                    <a:ea typeface="+mn-ea"/>
                    <a:cs typeface="+mn-cs"/>
                  </a:rPr>
                  <a:t> = </a:t>
                </a:r>
                <a:r>
                  <a:rPr lang="en-US" sz="1200" i="1" kern="1200" dirty="0">
                    <a:solidFill>
                      <a:schemeClr val="tx1"/>
                    </a:solidFill>
                    <a:effectLst/>
                    <a:latin typeface="+mn-lt"/>
                    <a:ea typeface="+mn-ea"/>
                    <a:cs typeface="+mn-cs"/>
                  </a:rPr>
                  <a:t>mv</a:t>
                </a:r>
                <a:r>
                  <a:rPr lang="en-US" sz="1200" kern="1200" dirty="0">
                    <a:solidFill>
                      <a:schemeClr val="tx1"/>
                    </a:solidFill>
                    <a:effectLst/>
                    <a:latin typeface="+mn-lt"/>
                    <a:ea typeface="+mn-ea"/>
                    <a:cs typeface="+mn-cs"/>
                  </a:rPr>
                  <a:t>: multiple vehicle, </a:t>
                </a:r>
                <a:r>
                  <a:rPr lang="en-US" sz="1200" i="1" kern="1200" dirty="0">
                    <a:solidFill>
                      <a:schemeClr val="tx1"/>
                    </a:solidFill>
                    <a:effectLst/>
                    <a:latin typeface="+mn-lt"/>
                    <a:ea typeface="+mn-ea"/>
                    <a:cs typeface="+mn-cs"/>
                  </a:rPr>
                  <a:t>at</a:t>
                </a:r>
                <a:r>
                  <a:rPr lang="en-US" sz="1200" kern="1200" dirty="0">
                    <a:solidFill>
                      <a:schemeClr val="tx1"/>
                    </a:solidFill>
                    <a:effectLst/>
                    <a:latin typeface="+mn-lt"/>
                    <a:ea typeface="+mn-ea"/>
                    <a:cs typeface="+mn-cs"/>
                  </a:rPr>
                  <a:t>: all types), and all severities </a:t>
                </a:r>
                <a:r>
                  <a:rPr lang="en-US" sz="1200" i="1" kern="1200" dirty="0">
                    <a:solidFill>
                      <a:schemeClr val="tx1"/>
                    </a:solidFill>
                    <a:effectLst/>
                    <a:latin typeface="+mn-lt"/>
                    <a:ea typeface="+mn-ea"/>
                    <a:cs typeface="+mn-cs"/>
                  </a:rPr>
                  <a:t>as</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Equation (3 shows that the multiple-vehicle crash frequency is computed as the smaller of the computed total crash frequency </a:t>
                </a:r>
                <a:r>
                  <a:rPr lang="en-US" sz="1200" i="1" kern="1200" dirty="0" err="1">
                    <a:solidFill>
                      <a:schemeClr val="tx1"/>
                    </a:solidFill>
                    <a:effectLst/>
                    <a:latin typeface="+mn-lt"/>
                    <a:ea typeface="+mn-ea"/>
                    <a:cs typeface="+mn-cs"/>
                  </a:rPr>
                  <a:t>N</a:t>
                </a:r>
                <a:r>
                  <a:rPr lang="en-US" sz="1200" i="1" kern="1200" baseline="-25000" dirty="0" err="1">
                    <a:solidFill>
                      <a:schemeClr val="tx1"/>
                    </a:solidFill>
                    <a:effectLst/>
                    <a:latin typeface="+mn-lt"/>
                    <a:ea typeface="+mn-ea"/>
                    <a:cs typeface="+mn-cs"/>
                  </a:rPr>
                  <a:t>p,fs,n,at,as</a:t>
                </a:r>
                <a:r>
                  <a:rPr lang="en-US" sz="1200" kern="1200" dirty="0">
                    <a:solidFill>
                      <a:schemeClr val="tx1"/>
                    </a:solidFill>
                    <a:effectLst/>
                    <a:latin typeface="+mn-lt"/>
                    <a:ea typeface="+mn-ea"/>
                    <a:cs typeface="+mn-cs"/>
                  </a:rPr>
                  <a:t> and the unadjusted multiple-vehicle crash frequency </a:t>
                </a:r>
                <a:r>
                  <a:rPr lang="en-US" sz="1200" i="1" kern="1200" dirty="0" err="1">
                    <a:solidFill>
                      <a:schemeClr val="tx1"/>
                    </a:solidFill>
                    <a:effectLst/>
                    <a:latin typeface="+mn-lt"/>
                    <a:ea typeface="+mn-ea"/>
                    <a:cs typeface="+mn-cs"/>
                  </a:rPr>
                  <a:t>N</a:t>
                </a:r>
                <a:r>
                  <a:rPr lang="en-US" sz="1200" i="1" kern="1200" baseline="30000" dirty="0" err="1">
                    <a:solidFill>
                      <a:schemeClr val="tx1"/>
                    </a:solidFill>
                    <a:effectLst/>
                    <a:latin typeface="+mn-lt"/>
                    <a:ea typeface="+mn-ea"/>
                    <a:cs typeface="+mn-cs"/>
                  </a:rPr>
                  <a:t>’</a:t>
                </a:r>
                <a:r>
                  <a:rPr lang="en-US" sz="1200" i="1" kern="1200" baseline="-25000" dirty="0" err="1">
                    <a:solidFill>
                      <a:schemeClr val="tx1"/>
                    </a:solidFill>
                    <a:effectLst/>
                    <a:latin typeface="+mn-lt"/>
                    <a:ea typeface="+mn-ea"/>
                    <a:cs typeface="+mn-cs"/>
                  </a:rPr>
                  <a:t>p,fs,n,mv,as</a:t>
                </a:r>
                <a:r>
                  <a:rPr lang="en-US" sz="1200" kern="1200" dirty="0">
                    <a:solidFill>
                      <a:schemeClr val="tx1"/>
                    </a:solidFill>
                    <a:effectLst/>
                    <a:latin typeface="+mn-lt"/>
                    <a:ea typeface="+mn-ea"/>
                    <a:cs typeface="+mn-cs"/>
                  </a:rPr>
                  <a:t>. By definition, the multiple-vehicle crash frequency cannot exceed the total crash frequency. However, this relationship may not hold for some conditions because the underlying models are based on a regression analysis of observed crash data. For these relatively rare conditions, the single-vehicle crash frequency is implied to be very small and is assumed to equal 0.0 crashes per year.</a:t>
                </a:r>
              </a:p>
              <a:p>
                <a:endParaRPr lang="en-US" dirty="0"/>
              </a:p>
            </p:txBody>
          </p:sp>
        </mc:Fallback>
      </mc:AlternateContent>
      <p:sp>
        <p:nvSpPr>
          <p:cNvPr id="4" name="Slide Number Placeholder 3"/>
          <p:cNvSpPr>
            <a:spLocks noGrp="1"/>
          </p:cNvSpPr>
          <p:nvPr>
            <p:ph type="sldNum" sz="quarter" idx="5"/>
          </p:nvPr>
        </p:nvSpPr>
        <p:spPr/>
        <p:txBody>
          <a:bodyPr/>
          <a:lstStyle/>
          <a:p>
            <a:fld id="{5A5C9095-3390-46AF-BF4E-CB8B8A8645B8}" type="slidenum">
              <a:rPr lang="en-US" smtClean="0"/>
              <a:t>18</a:t>
            </a:fld>
            <a:endParaRPr lang="en-US"/>
          </a:p>
        </p:txBody>
      </p:sp>
    </p:spTree>
    <p:extLst>
      <p:ext uri="{BB962C8B-B14F-4D97-AF65-F5344CB8AC3E}">
        <p14:creationId xmlns:p14="http://schemas.microsoft.com/office/powerpoint/2010/main" val="4101174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default crash type distribution is provided to help predict crash frequency by specific type.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severity distribution is used in the predictive model to estimate the average crash frequency for the following severity levels: fatal </a:t>
            </a:r>
            <a:r>
              <a:rPr lang="en-US" sz="1200" i="1" kern="1200" dirty="0">
                <a:solidFill>
                  <a:schemeClr val="tx1"/>
                </a:solidFill>
                <a:effectLst/>
                <a:latin typeface="+mn-lt"/>
                <a:ea typeface="+mn-ea"/>
                <a:cs typeface="+mn-cs"/>
              </a:rPr>
              <a:t>K</a:t>
            </a:r>
            <a:r>
              <a:rPr lang="en-US" sz="1200" kern="1200" dirty="0">
                <a:solidFill>
                  <a:schemeClr val="tx1"/>
                </a:solidFill>
                <a:effectLst/>
                <a:latin typeface="+mn-lt"/>
                <a:ea typeface="+mn-ea"/>
                <a:cs typeface="+mn-cs"/>
              </a:rPr>
              <a:t>, incapacitating injury </a:t>
            </a:r>
            <a:r>
              <a:rPr lang="en-US" sz="1200" i="1" kern="1200" dirty="0">
                <a:solidFill>
                  <a:schemeClr val="tx1"/>
                </a:solidFill>
                <a:effectLst/>
                <a:latin typeface="+mn-lt"/>
                <a:ea typeface="+mn-ea"/>
                <a:cs typeface="+mn-cs"/>
              </a:rPr>
              <a:t>A</a:t>
            </a:r>
            <a:r>
              <a:rPr lang="en-US" sz="1200" kern="1200" dirty="0">
                <a:solidFill>
                  <a:schemeClr val="tx1"/>
                </a:solidFill>
                <a:effectLst/>
                <a:latin typeface="+mn-lt"/>
                <a:ea typeface="+mn-ea"/>
                <a:cs typeface="+mn-cs"/>
              </a:rPr>
              <a:t>, non-incapacitating injury </a:t>
            </a:r>
            <a:r>
              <a:rPr lang="en-US" sz="1200" i="1" kern="1200" dirty="0">
                <a:solidFill>
                  <a:schemeClr val="tx1"/>
                </a:solidFill>
                <a:effectLst/>
                <a:latin typeface="+mn-lt"/>
                <a:ea typeface="+mn-ea"/>
                <a:cs typeface="+mn-cs"/>
              </a:rPr>
              <a:t>B</a:t>
            </a:r>
            <a:r>
              <a:rPr lang="en-US" sz="1200" kern="1200" dirty="0">
                <a:solidFill>
                  <a:schemeClr val="tx1"/>
                </a:solidFill>
                <a:effectLst/>
                <a:latin typeface="+mn-lt"/>
                <a:ea typeface="+mn-ea"/>
                <a:cs typeface="+mn-cs"/>
              </a:rPr>
              <a:t>, possible injury </a:t>
            </a:r>
            <a:r>
              <a:rPr lang="en-US" sz="1200" i="1" kern="1200" dirty="0">
                <a:solidFill>
                  <a:schemeClr val="tx1"/>
                </a:solidFill>
                <a:effectLst/>
                <a:latin typeface="+mn-lt"/>
                <a:ea typeface="+mn-ea"/>
                <a:cs typeface="+mn-cs"/>
              </a:rPr>
              <a:t>C</a:t>
            </a:r>
            <a:r>
              <a:rPr lang="en-US" sz="1200" kern="1200" dirty="0">
                <a:solidFill>
                  <a:schemeClr val="tx1"/>
                </a:solidFill>
                <a:effectLst/>
                <a:latin typeface="+mn-lt"/>
                <a:ea typeface="+mn-ea"/>
                <a:cs typeface="+mn-cs"/>
              </a:rPr>
              <a:t>, and property-damage-only </a:t>
            </a:r>
            <a:r>
              <a:rPr lang="en-US" sz="1200" i="1" kern="1200" dirty="0">
                <a:solidFill>
                  <a:schemeClr val="tx1"/>
                </a:solidFill>
                <a:effectLst/>
                <a:latin typeface="+mn-lt"/>
                <a:ea typeface="+mn-ea"/>
                <a:cs typeface="+mn-cs"/>
              </a:rPr>
              <a:t>PDO</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severity distribution proportions are computed using a severity distribution function (SDF). The SDF was developed as a logistic regression model using observed crash data. The SDF, like all regression models, estimates the distribution value as a function of a set of independent variables. The independent variables include various geometric design and traffic control features.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is one SDF associated with each severity level </a:t>
            </a:r>
            <a:r>
              <a:rPr lang="en-US" sz="1200" i="1" kern="1200" dirty="0">
                <a:solidFill>
                  <a:schemeClr val="tx1"/>
                </a:solidFill>
                <a:effectLst/>
                <a:latin typeface="+mn-lt"/>
                <a:ea typeface="+mn-ea"/>
                <a:cs typeface="+mn-cs"/>
              </a:rPr>
              <a:t>j </a:t>
            </a:r>
            <a:r>
              <a:rPr lang="en-US" sz="1200" kern="1200" dirty="0">
                <a:solidFill>
                  <a:schemeClr val="tx1"/>
                </a:solidFill>
                <a:effectLst/>
                <a:latin typeface="+mn-lt"/>
                <a:ea typeface="+mn-ea"/>
                <a:cs typeface="+mn-cs"/>
              </a:rPr>
              <a:t>in the predictive model. The SDF for level </a:t>
            </a:r>
            <a:r>
              <a:rPr lang="en-US" sz="1200" i="1" kern="1200" dirty="0">
                <a:solidFill>
                  <a:schemeClr val="tx1"/>
                </a:solidFill>
                <a:effectLst/>
                <a:latin typeface="+mn-lt"/>
                <a:ea typeface="+mn-ea"/>
                <a:cs typeface="+mn-cs"/>
              </a:rPr>
              <a:t>j</a:t>
            </a:r>
            <a:r>
              <a:rPr lang="en-US" sz="1200" kern="1200" dirty="0">
                <a:solidFill>
                  <a:schemeClr val="tx1"/>
                </a:solidFill>
                <a:effectLst/>
                <a:latin typeface="+mn-lt"/>
                <a:ea typeface="+mn-ea"/>
                <a:cs typeface="+mn-cs"/>
              </a:rPr>
              <a:t> predicts the proportion of crashes with severity level </a:t>
            </a:r>
            <a:r>
              <a:rPr lang="en-US" sz="1200" i="1" kern="1200" dirty="0">
                <a:solidFill>
                  <a:schemeClr val="tx1"/>
                </a:solidFill>
                <a:effectLst/>
                <a:latin typeface="+mn-lt"/>
                <a:ea typeface="+mn-ea"/>
                <a:cs typeface="+mn-cs"/>
              </a:rPr>
              <a:t>j</a:t>
            </a:r>
            <a:r>
              <a:rPr lang="en-US" sz="1200" kern="1200" dirty="0">
                <a:solidFill>
                  <a:schemeClr val="tx1"/>
                </a:solidFill>
                <a:effectLst/>
                <a:latin typeface="+mn-lt"/>
                <a:ea typeface="+mn-ea"/>
                <a:cs typeface="+mn-cs"/>
              </a:rPr>
              <a:t>, based on various geometric design and traffic control features at the subject site. The SDF also contains a calibration factor that is used to calibrate the SDF to local conditions.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distribution value for severity level </a:t>
            </a:r>
            <a:r>
              <a:rPr lang="en-US" sz="1200" i="1" kern="1200" dirty="0">
                <a:solidFill>
                  <a:schemeClr val="tx1"/>
                </a:solidFill>
                <a:effectLst/>
                <a:latin typeface="+mn-lt"/>
                <a:ea typeface="+mn-ea"/>
                <a:cs typeface="+mn-cs"/>
              </a:rPr>
              <a:t>j</a:t>
            </a:r>
            <a:r>
              <a:rPr lang="en-US" sz="1200" kern="1200" dirty="0">
                <a:solidFill>
                  <a:schemeClr val="tx1"/>
                </a:solidFill>
                <a:effectLst/>
                <a:latin typeface="+mn-lt"/>
                <a:ea typeface="+mn-ea"/>
                <a:cs typeface="+mn-cs"/>
              </a:rPr>
              <a:t> is multiplied by the total crash frequency (all severities) to obtain the total crash frequency for the specified severity level. Similarly, the distribution value can be multiplied by the multiple-vehicle crash frequency or the single-vehicle crash frequency to obtain the predicted crash frequency for a specific crash type and severity level. </a:t>
            </a:r>
            <a:endParaRPr lang="en-US" dirty="0"/>
          </a:p>
        </p:txBody>
      </p:sp>
      <p:sp>
        <p:nvSpPr>
          <p:cNvPr id="4" name="Slide Number Placeholder 3"/>
          <p:cNvSpPr>
            <a:spLocks noGrp="1"/>
          </p:cNvSpPr>
          <p:nvPr>
            <p:ph type="sldNum" sz="quarter" idx="5"/>
          </p:nvPr>
        </p:nvSpPr>
        <p:spPr/>
        <p:txBody>
          <a:bodyPr/>
          <a:lstStyle/>
          <a:p>
            <a:fld id="{5A5C9095-3390-46AF-BF4E-CB8B8A8645B8}" type="slidenum">
              <a:rPr lang="en-US" smtClean="0"/>
              <a:t>19</a:t>
            </a:fld>
            <a:endParaRPr lang="en-US"/>
          </a:p>
        </p:txBody>
      </p:sp>
    </p:spTree>
    <p:extLst>
      <p:ext uri="{BB962C8B-B14F-4D97-AF65-F5344CB8AC3E}">
        <p14:creationId xmlns:p14="http://schemas.microsoft.com/office/powerpoint/2010/main" val="641219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Provided for one-directional freeway segments with two to seven general purpose (GP) through lanes. Applicable AADT volume is a one-direction volume which may be estimated as ½ of the two-direction volume and includes the traffic volume in the HO and GP lanes combined. Application of the SPFs to sites with AADT volumes substantially outside these ranges may not provide reliable results. </a:t>
            </a:r>
          </a:p>
          <a:p>
            <a:endParaRPr lang="en-US" dirty="0"/>
          </a:p>
        </p:txBody>
      </p:sp>
      <p:sp>
        <p:nvSpPr>
          <p:cNvPr id="4" name="Slide Number Placeholder 3"/>
          <p:cNvSpPr>
            <a:spLocks noGrp="1"/>
          </p:cNvSpPr>
          <p:nvPr>
            <p:ph type="sldNum" sz="quarter" idx="5"/>
          </p:nvPr>
        </p:nvSpPr>
        <p:spPr/>
        <p:txBody>
          <a:bodyPr/>
          <a:lstStyle/>
          <a:p>
            <a:fld id="{5A5C9095-3390-46AF-BF4E-CB8B8A8645B8}" type="slidenum">
              <a:rPr lang="en-US" smtClean="0"/>
              <a:t>20</a:t>
            </a:fld>
            <a:endParaRPr lang="en-US"/>
          </a:p>
        </p:txBody>
      </p:sp>
    </p:spTree>
    <p:extLst>
      <p:ext uri="{BB962C8B-B14F-4D97-AF65-F5344CB8AC3E}">
        <p14:creationId xmlns:p14="http://schemas.microsoft.com/office/powerpoint/2010/main" val="1225714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provides the base conditions for geometric and traffic variables included in the predictive method for basic freeway segments with HOV/HOT lanes. </a:t>
            </a:r>
          </a:p>
        </p:txBody>
      </p:sp>
      <p:sp>
        <p:nvSpPr>
          <p:cNvPr id="4" name="Slide Number Placeholder 3"/>
          <p:cNvSpPr>
            <a:spLocks noGrp="1"/>
          </p:cNvSpPr>
          <p:nvPr>
            <p:ph type="sldNum" sz="quarter" idx="5"/>
          </p:nvPr>
        </p:nvSpPr>
        <p:spPr/>
        <p:txBody>
          <a:bodyPr/>
          <a:lstStyle/>
          <a:p>
            <a:fld id="{5A5C9095-3390-46AF-BF4E-CB8B8A8645B8}" type="slidenum">
              <a:rPr lang="en-US" smtClean="0"/>
              <a:t>21</a:t>
            </a:fld>
            <a:endParaRPr lang="en-US"/>
          </a:p>
        </p:txBody>
      </p:sp>
    </p:spTree>
    <p:extLst>
      <p:ext uri="{BB962C8B-B14F-4D97-AF65-F5344CB8AC3E}">
        <p14:creationId xmlns:p14="http://schemas.microsoft.com/office/powerpoint/2010/main" val="289488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Provided for ramp entrance and ramp exit sites adjacent to freeway segments with two to seven GP through lanes. Applicable AADT volume is a one-direction volume which may be estimated as ½ of the two-direction volume and includes the traffic volume in the HO and GP lanes combined. Application of the SPFs to sites with AADT volumes substantially outside these ranges may not provide reliable results. </a:t>
            </a:r>
          </a:p>
          <a:p>
            <a:endParaRPr lang="en-US" dirty="0"/>
          </a:p>
        </p:txBody>
      </p:sp>
      <p:sp>
        <p:nvSpPr>
          <p:cNvPr id="4" name="Slide Number Placeholder 3"/>
          <p:cNvSpPr>
            <a:spLocks noGrp="1"/>
          </p:cNvSpPr>
          <p:nvPr>
            <p:ph type="sldNum" sz="quarter" idx="5"/>
          </p:nvPr>
        </p:nvSpPr>
        <p:spPr/>
        <p:txBody>
          <a:bodyPr/>
          <a:lstStyle/>
          <a:p>
            <a:fld id="{5A5C9095-3390-46AF-BF4E-CB8B8A8645B8}" type="slidenum">
              <a:rPr lang="en-US" smtClean="0"/>
              <a:t>22</a:t>
            </a:fld>
            <a:endParaRPr lang="en-US"/>
          </a:p>
        </p:txBody>
      </p:sp>
    </p:spTree>
    <p:extLst>
      <p:ext uri="{BB962C8B-B14F-4D97-AF65-F5344CB8AC3E}">
        <p14:creationId xmlns:p14="http://schemas.microsoft.com/office/powerpoint/2010/main" val="2229150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table provides the base conditions for geometric and traffic variables included in the predictive method for speed-change lane segments with HOV/HOT lanes. </a:t>
            </a:r>
          </a:p>
          <a:p>
            <a:endParaRPr lang="en-US" dirty="0"/>
          </a:p>
        </p:txBody>
      </p:sp>
      <p:sp>
        <p:nvSpPr>
          <p:cNvPr id="4" name="Slide Number Placeholder 3"/>
          <p:cNvSpPr>
            <a:spLocks noGrp="1"/>
          </p:cNvSpPr>
          <p:nvPr>
            <p:ph type="sldNum" sz="quarter" idx="5"/>
          </p:nvPr>
        </p:nvSpPr>
        <p:spPr/>
        <p:txBody>
          <a:bodyPr/>
          <a:lstStyle/>
          <a:p>
            <a:fld id="{5A5C9095-3390-46AF-BF4E-CB8B8A8645B8}" type="slidenum">
              <a:rPr lang="en-US" smtClean="0"/>
              <a:t>23</a:t>
            </a:fld>
            <a:endParaRPr lang="en-US"/>
          </a:p>
        </p:txBody>
      </p:sp>
    </p:spTree>
    <p:extLst>
      <p:ext uri="{BB962C8B-B14F-4D97-AF65-F5344CB8AC3E}">
        <p14:creationId xmlns:p14="http://schemas.microsoft.com/office/powerpoint/2010/main" val="10291361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project can be a freeway network, a freeway facility, or a site. A site is either a speed-change lane or a freeway segment. Both site types represent one direction of travel.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project limits are defined in this step. They will depend on the purpose of the study. The study may be limited to one specific site or to a group of contiguous sites. Alternatively, the limits can be expanded to include a very long corridor for the purposes of network screening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comparative analysis of design alternatives, the project limits should be the same for all alternatives.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analyst should identify (or establish) a reference line for the freeway in the subject direction of travel. For this predictive method, the </a:t>
            </a:r>
            <a:r>
              <a:rPr lang="en-US" sz="1200" i="1" kern="1200" dirty="0">
                <a:solidFill>
                  <a:schemeClr val="tx1"/>
                </a:solidFill>
                <a:effectLst/>
                <a:latin typeface="+mn-lt"/>
                <a:ea typeface="+mn-ea"/>
                <a:cs typeface="+mn-cs"/>
              </a:rPr>
              <a:t>reference line</a:t>
            </a:r>
            <a:r>
              <a:rPr lang="en-US" sz="1200" kern="1200" dirty="0">
                <a:solidFill>
                  <a:schemeClr val="tx1"/>
                </a:solidFill>
                <a:effectLst/>
                <a:latin typeface="+mn-lt"/>
                <a:ea typeface="+mn-ea"/>
                <a:cs typeface="+mn-cs"/>
              </a:rPr>
              <a:t> is defined as the inner edge line of the inside GP through lane for the subject direction of travel, where the </a:t>
            </a:r>
            <a:r>
              <a:rPr lang="en-US" sz="1200" i="1" kern="1200" dirty="0">
                <a:solidFill>
                  <a:schemeClr val="tx1"/>
                </a:solidFill>
                <a:effectLst/>
                <a:latin typeface="+mn-lt"/>
                <a:ea typeface="+mn-ea"/>
                <a:cs typeface="+mn-cs"/>
              </a:rPr>
              <a:t>inner edge line</a:t>
            </a:r>
            <a:r>
              <a:rPr lang="en-US" sz="1200" kern="1200" dirty="0">
                <a:solidFill>
                  <a:schemeClr val="tx1"/>
                </a:solidFill>
                <a:effectLst/>
                <a:latin typeface="+mn-lt"/>
                <a:ea typeface="+mn-ea"/>
                <a:cs typeface="+mn-cs"/>
              </a:rPr>
              <a:t> is the line separating the inside GP through lane and one of the following cross section elements: (a) the HO lane if lane line separation is used, (b) the buffer if buffer separation is used, or (c) the pavement supporting the barrier if barrier separation is used. The location of the reference line is shown in the figure. Locations along the reference line are specified using a linear referencing system, and are identified using the label “milepost </a:t>
            </a:r>
            <a:r>
              <a:rPr lang="en-US" sz="1200" i="1" kern="1200" dirty="0">
                <a:solidFill>
                  <a:schemeClr val="tx1"/>
                </a:solidFill>
                <a:effectLst/>
                <a:latin typeface="+mn-lt"/>
                <a:ea typeface="+mn-ea"/>
                <a:cs typeface="+mn-cs"/>
              </a:rPr>
              <a:t>X</a:t>
            </a:r>
            <a:r>
              <a:rPr lang="en-US" sz="1200" kern="1200" dirty="0">
                <a:solidFill>
                  <a:schemeClr val="tx1"/>
                </a:solidFill>
                <a:effectLst/>
                <a:latin typeface="+mn-lt"/>
                <a:ea typeface="+mn-ea"/>
                <a:cs typeface="+mn-cs"/>
              </a:rPr>
              <a:t>,” where the number for </a:t>
            </a:r>
            <a:r>
              <a:rPr lang="en-US" sz="1200" i="1" kern="1200" dirty="0">
                <a:solidFill>
                  <a:schemeClr val="tx1"/>
                </a:solidFill>
                <a:effectLst/>
                <a:latin typeface="+mn-lt"/>
                <a:ea typeface="+mn-ea"/>
                <a:cs typeface="+mn-cs"/>
              </a:rPr>
              <a:t>X</a:t>
            </a:r>
            <a:r>
              <a:rPr lang="en-US" sz="1200" kern="1200" dirty="0">
                <a:solidFill>
                  <a:schemeClr val="tx1"/>
                </a:solidFill>
                <a:effectLst/>
                <a:latin typeface="+mn-lt"/>
                <a:ea typeface="+mn-ea"/>
                <a:cs typeface="+mn-cs"/>
              </a:rPr>
              <a:t> has units of miles (e.g., milepost 1.4).</a:t>
            </a:r>
          </a:p>
          <a:p>
            <a:endParaRPr lang="en-US" dirty="0"/>
          </a:p>
        </p:txBody>
      </p:sp>
      <p:sp>
        <p:nvSpPr>
          <p:cNvPr id="4" name="Slide Number Placeholder 3"/>
          <p:cNvSpPr>
            <a:spLocks noGrp="1"/>
          </p:cNvSpPr>
          <p:nvPr>
            <p:ph type="sldNum" sz="quarter" idx="5"/>
          </p:nvPr>
        </p:nvSpPr>
        <p:spPr/>
        <p:txBody>
          <a:bodyPr/>
          <a:lstStyle/>
          <a:p>
            <a:fld id="{5A5C9095-3390-46AF-BF4E-CB8B8A8645B8}" type="slidenum">
              <a:rPr lang="en-US" smtClean="0"/>
              <a:t>25</a:t>
            </a:fld>
            <a:endParaRPr lang="en-US"/>
          </a:p>
        </p:txBody>
      </p:sp>
    </p:spTree>
    <p:extLst>
      <p:ext uri="{BB962C8B-B14F-4D97-AF65-F5344CB8AC3E}">
        <p14:creationId xmlns:p14="http://schemas.microsoft.com/office/powerpoint/2010/main" val="114820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5C9095-3390-46AF-BF4E-CB8B8A8645B8}" type="slidenum">
              <a:rPr lang="en-US" smtClean="0"/>
              <a:t>2</a:t>
            </a:fld>
            <a:endParaRPr lang="en-US"/>
          </a:p>
        </p:txBody>
      </p:sp>
    </p:spTree>
    <p:extLst>
      <p:ext uri="{BB962C8B-B14F-4D97-AF65-F5344CB8AC3E}">
        <p14:creationId xmlns:p14="http://schemas.microsoft.com/office/powerpoint/2010/main" val="15222180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All periods are measured in years.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If the EB Method is not used, then the study period is the same as the evaluation period.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If the EB Method is used and the crash period is not fully included in the study period, then the predictive models need to be applied to the study years </a:t>
            </a:r>
            <a:r>
              <a:rPr lang="en-US" sz="1200" i="1" kern="1200" dirty="0">
                <a:solidFill>
                  <a:schemeClr val="tx1"/>
                </a:solidFill>
                <a:effectLst/>
                <a:latin typeface="+mn-lt"/>
                <a:ea typeface="+mn-ea"/>
                <a:cs typeface="+mn-cs"/>
              </a:rPr>
              <a:t>plus</a:t>
            </a:r>
            <a:r>
              <a:rPr lang="en-US" sz="1200" kern="1200" dirty="0">
                <a:solidFill>
                  <a:schemeClr val="tx1"/>
                </a:solidFill>
                <a:effectLst/>
                <a:latin typeface="+mn-lt"/>
                <a:ea typeface="+mn-ea"/>
                <a:cs typeface="+mn-cs"/>
              </a:rPr>
              <a:t> each year of the crash period not represented in the study period. In this situation, the evaluation period includes the study period and any additional years represented by the crash data </a:t>
            </a:r>
            <a:r>
              <a:rPr lang="en-US" sz="1200" b="1" kern="1200" dirty="0">
                <a:solidFill>
                  <a:schemeClr val="tx1"/>
                </a:solidFill>
                <a:effectLst/>
                <a:latin typeface="+mn-lt"/>
                <a:ea typeface="+mn-ea"/>
                <a:cs typeface="+mn-cs"/>
              </a:rPr>
              <a:t>not</a:t>
            </a:r>
            <a:r>
              <a:rPr lang="en-US" sz="1200" kern="1200" dirty="0">
                <a:solidFill>
                  <a:schemeClr val="tx1"/>
                </a:solidFill>
                <a:effectLst/>
                <a:latin typeface="+mn-lt"/>
                <a:ea typeface="+mn-ea"/>
                <a:cs typeface="+mn-cs"/>
              </a:rPr>
              <a:t> in the study period. For example, let the study period be defined as the years 2010, 2011, and 2012. If crash data are available for 2008, 2009, and 2010, then the evaluation period is 2008, 2009, 2010, 2011, and 2012.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study period can represent either a past time period or a future time period and depends upon the purpose of the study:</a:t>
            </a:r>
          </a:p>
          <a:p>
            <a:pPr marL="171450" lvl="0" indent="-171450">
              <a:buFont typeface="Courier New" panose="02070309020205020404" pitchFamily="49" charset="0"/>
              <a:buChar char="o"/>
            </a:pPr>
            <a:r>
              <a:rPr lang="en-US" sz="1200" kern="1200" dirty="0">
                <a:solidFill>
                  <a:schemeClr val="tx1"/>
                </a:solidFill>
                <a:effectLst/>
                <a:latin typeface="+mn-lt"/>
                <a:ea typeface="+mn-ea"/>
                <a:cs typeface="+mn-cs"/>
              </a:rPr>
              <a:t>A past period for:</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An existing freeway network, facility, or site. If observed crash data are available, the study period is the period of time for which the observed crash data are available and the site geometric design features, traffic control features, and traffic volumes are known.</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An existing freeway network, facility, or site for which alternative geometric design or traffic control features are proposed (for near-term conditions) and site traffic volumes are known.</a:t>
            </a:r>
          </a:p>
          <a:p>
            <a:pPr marL="171450" lvl="0" indent="-171450">
              <a:buFont typeface="Courier New" panose="02070309020205020404" pitchFamily="49" charset="0"/>
              <a:buChar char="o"/>
            </a:pPr>
            <a:r>
              <a:rPr lang="en-US" sz="1200" kern="1200" dirty="0">
                <a:solidFill>
                  <a:schemeClr val="tx1"/>
                </a:solidFill>
                <a:effectLst/>
                <a:latin typeface="+mn-lt"/>
                <a:ea typeface="+mn-ea"/>
                <a:cs typeface="+mn-cs"/>
              </a:rPr>
              <a:t>A future period for:</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An existing freeway network, facility, or site for a future period where forecast traffic volumes are available.</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An existing freeway network, facility, or site for which alternative geometric design or traffic control features are proposed and forecast traffic volumes are available.</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A new freeway network, facility, or site that does not currently exist but is proposed for construction and for which forecast traffic volumes are available.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A5C9095-3390-46AF-BF4E-CB8B8A8645B8}" type="slidenum">
              <a:rPr lang="en-US" smtClean="0"/>
              <a:t>26</a:t>
            </a:fld>
            <a:endParaRPr lang="en-US"/>
          </a:p>
        </p:txBody>
      </p:sp>
    </p:spTree>
    <p:extLst>
      <p:ext uri="{BB962C8B-B14F-4D97-AF65-F5344CB8AC3E}">
        <p14:creationId xmlns:p14="http://schemas.microsoft.com/office/powerpoint/2010/main" val="33695688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Traffic volume data are acquired in this step.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Decide if EB Method will be applied. If applied, then:</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kern="1200" dirty="0">
                <a:solidFill>
                  <a:schemeClr val="tx1"/>
                </a:solidFill>
                <a:effectLst/>
                <a:latin typeface="+mn-lt"/>
                <a:ea typeface="+mn-ea"/>
                <a:cs typeface="+mn-cs"/>
              </a:rPr>
              <a:t>it must also be decided whether the site-specific or project-level EB Method will be applied.</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kern="1200" dirty="0">
                <a:solidFill>
                  <a:schemeClr val="tx1"/>
                </a:solidFill>
                <a:effectLst/>
                <a:latin typeface="+mn-lt"/>
                <a:ea typeface="+mn-ea"/>
                <a:cs typeface="+mn-cs"/>
              </a:rPr>
              <a:t>the observed crash data are also acquired in this step.</a:t>
            </a:r>
          </a:p>
          <a:p>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x-none" sz="1200" b="1" kern="1200" dirty="0">
                <a:solidFill>
                  <a:schemeClr val="tx1"/>
                </a:solidFill>
                <a:effectLst/>
                <a:latin typeface="+mn-lt"/>
                <a:ea typeface="+mn-ea"/>
                <a:cs typeface="+mn-cs"/>
              </a:rPr>
              <a:t>Determining Traffic Volumes</a:t>
            </a:r>
            <a:endParaRPr lang="en-US" sz="1200" b="1" kern="1200" dirty="0">
              <a:solidFill>
                <a:schemeClr val="tx1"/>
              </a:solidFill>
              <a:effectLst/>
              <a:latin typeface="+mn-lt"/>
              <a:ea typeface="+mn-ea"/>
              <a:cs typeface="+mn-cs"/>
            </a:endParaRP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For each freeway segment, the AADT volume of the freeway segment is required. For each speed-change lane site, two values are required: (a) the AADT volume of the freeway segment and (b) the AADT volume of the ramp.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AADT volumes are needed for each year of the evaluation period. The AADT volume for a given year represents an annual average daily 24-hour traffic volume. The freeway segment AADT volume is a one-way volume (i.e., the volume in the subject travel direction).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 many cases, it is expected that AADT data will not be available for all years of the evaluation period. In that case, an estimate of AADT volume for each missing year is interpolated or extrapolated, as appropriate. If there is not an established procedure for doing this, the following rules may be applied within the predictive method to estimate the AADT volumes for years when such data are not available. If these rules are applied, the fact that some AADT volumes are estimated should be documented with the analysis results.</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If AADT volume is available for only a single year, that same volume is assumed to apply to all years of the evaluation period.</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If two or more years of AADT data are available, the AADT volumes for intervening years are computed by interpolation.</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The AADT volumes for years before the first year for which data are available are assumed to be equal to the AADT volume for that first year.</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The AADT volumes for years after the last year for which data are available are assumed to be equal to the AADT volume for that last year.</a:t>
            </a:r>
          </a:p>
          <a:p>
            <a:pPr marL="628650" lvl="1" indent="-171450">
              <a:buFont typeface="Courier New" panose="02070309020205020404" pitchFamily="49" charset="0"/>
              <a:buChar char="o"/>
            </a:pPr>
            <a:endParaRPr lang="en-US" sz="1200" b="1" kern="1200" dirty="0">
              <a:solidFill>
                <a:schemeClr val="tx1"/>
              </a:solidFill>
              <a:effectLst/>
              <a:latin typeface="+mn-lt"/>
              <a:ea typeface="+mn-ea"/>
              <a:cs typeface="+mn-cs"/>
            </a:endParaRPr>
          </a:p>
          <a:p>
            <a:pPr marL="0" lvl="0" indent="0">
              <a:buFont typeface="Courier New" panose="02070309020205020404" pitchFamily="49" charset="0"/>
              <a:buNone/>
            </a:pPr>
            <a:r>
              <a:rPr lang="x-none" sz="1200" b="1" kern="1200" dirty="0">
                <a:solidFill>
                  <a:schemeClr val="tx1"/>
                </a:solidFill>
                <a:effectLst/>
                <a:latin typeface="+mn-lt"/>
                <a:ea typeface="+mn-ea"/>
                <a:cs typeface="+mn-cs"/>
              </a:rPr>
              <a:t>Determining Availability of Observed Crash Data</a:t>
            </a:r>
            <a:endParaRPr lang="en-US" sz="1200" b="1" kern="1200" dirty="0">
              <a:solidFill>
                <a:schemeClr val="tx1"/>
              </a:solidFill>
              <a:effectLst/>
              <a:latin typeface="+mn-lt"/>
              <a:ea typeface="+mn-ea"/>
              <a:cs typeface="+mn-cs"/>
            </a:endParaRPr>
          </a:p>
          <a:p>
            <a:pPr marL="0" lvl="0" indent="0">
              <a:buFont typeface="Courier New" panose="02070309020205020404" pitchFamily="49" charset="0"/>
              <a:buNone/>
            </a:pPr>
            <a:endParaRPr lang="en-US" sz="1200" b="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Where an existing site (or an alternative condition for an existing site) is being considered, the EB Method can be used to obtain a more reliable estimate of the average crash frequency. The EB Method is applicable when crash data are available for the entire project, or for its individual sites. Crash data may be obtained directly from the jurisdiction’s crash report system. At least two years of crash data are desirable to apply the EB Method.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EB Method can be applied at the site-specific level or at the project level. At the site-specific level, crash data are assigned to specific sites in Step 6. The site-specific EB Method is applied in Step 13. At the project level, crash data are assigned to a group of sites (typically because they cannot be assigned to individual sites). The project-level EB Method is applied in Step 15. The site-specific EB Method will provide the best results if crash data can be accurately assigned to the sites. </a:t>
            </a:r>
          </a:p>
          <a:p>
            <a:endParaRPr lang="en-US" dirty="0"/>
          </a:p>
        </p:txBody>
      </p:sp>
      <p:sp>
        <p:nvSpPr>
          <p:cNvPr id="4" name="Slide Number Placeholder 3"/>
          <p:cNvSpPr>
            <a:spLocks noGrp="1"/>
          </p:cNvSpPr>
          <p:nvPr>
            <p:ph type="sldNum" sz="quarter" idx="5"/>
          </p:nvPr>
        </p:nvSpPr>
        <p:spPr/>
        <p:txBody>
          <a:bodyPr/>
          <a:lstStyle/>
          <a:p>
            <a:fld id="{5A5C9095-3390-46AF-BF4E-CB8B8A8645B8}" type="slidenum">
              <a:rPr lang="en-US" smtClean="0"/>
              <a:t>27</a:t>
            </a:fld>
            <a:endParaRPr lang="en-US"/>
          </a:p>
        </p:txBody>
      </p:sp>
    </p:spTree>
    <p:extLst>
      <p:ext uri="{BB962C8B-B14F-4D97-AF65-F5344CB8AC3E}">
        <p14:creationId xmlns:p14="http://schemas.microsoft.com/office/powerpoint/2010/main" val="39459737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5C9095-3390-46AF-BF4E-CB8B8A8645B8}" type="slidenum">
              <a:rPr lang="en-US" smtClean="0"/>
              <a:t>28</a:t>
            </a:fld>
            <a:endParaRPr lang="en-US"/>
          </a:p>
        </p:txBody>
      </p:sp>
    </p:spTree>
    <p:extLst>
      <p:ext uri="{BB962C8B-B14F-4D97-AF65-F5344CB8AC3E}">
        <p14:creationId xmlns:p14="http://schemas.microsoft.com/office/powerpoint/2010/main" val="28257708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i="1" kern="1200" dirty="0">
                <a:solidFill>
                  <a:schemeClr val="tx1"/>
                </a:solidFill>
                <a:effectLst/>
                <a:latin typeface="+mn-lt"/>
                <a:ea typeface="+mn-ea"/>
                <a:cs typeface="+mn-cs"/>
              </a:rPr>
              <a:t>Number of general-purpose (GP) through lanes</a:t>
            </a:r>
            <a:r>
              <a:rPr lang="en-US" sz="1200" kern="1200" dirty="0">
                <a:solidFill>
                  <a:schemeClr val="tx1"/>
                </a:solidFill>
                <a:effectLst/>
                <a:latin typeface="+mn-lt"/>
                <a:ea typeface="+mn-ea"/>
                <a:cs typeface="+mn-cs"/>
              </a:rPr>
              <a:t>—For a freeway segment, use the total number of GP through lanes in the subject direction of travel. For a speed-change lane site, use the number of GP through lanes in the portion of freeway adjacent to the speed-change lane. The predictive models are limited to freeways with two to seven GP through lanes. A segment with a lane-add (or lane-drop) taper is considered to have the same number of through lanes as the roadway just downstream of the lane-add (or lane-drop) taper. This guidance is shown in Figure 20‑2. The definition of “GP through lane” is provided in Section 20.4.1.</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Do not include any HOV, HOT, or other managed lanes.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Do not include any auxiliary lanes that are associated with a weaving section, unless the weaving section length exceeds 0.85 mi (4,500 ft). If this length is exceeded, then the auxiliary lane is counted as a GP through lane that starts as a lane-add ramp entrance and ends as a lane-drop ramp exit.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Do not include the speed-change lane that is associated with a ramp that merges with (or diverges from) the freeway, unless its length exceeds 0.30 mi (1,600 ft). If this length is exceeded, then the speed-change lane is counted as a GP through lane that starts as a lane-add ramp entrance and ends as a lane drop by taper (or starts as a lane add by taper and ends as a lane-drop ramp exit).</a:t>
            </a:r>
          </a:p>
          <a:p>
            <a:endParaRPr lang="en-US" dirty="0"/>
          </a:p>
        </p:txBody>
      </p:sp>
      <p:sp>
        <p:nvSpPr>
          <p:cNvPr id="4" name="Slide Number Placeholder 3"/>
          <p:cNvSpPr>
            <a:spLocks noGrp="1"/>
          </p:cNvSpPr>
          <p:nvPr>
            <p:ph type="sldNum" sz="quarter" idx="5"/>
          </p:nvPr>
        </p:nvSpPr>
        <p:spPr/>
        <p:txBody>
          <a:bodyPr/>
          <a:lstStyle/>
          <a:p>
            <a:fld id="{5A5C9095-3390-46AF-BF4E-CB8B8A8645B8}" type="slidenum">
              <a:rPr lang="en-US" smtClean="0"/>
              <a:t>29</a:t>
            </a:fld>
            <a:endParaRPr lang="en-US"/>
          </a:p>
        </p:txBody>
      </p:sp>
    </p:spTree>
    <p:extLst>
      <p:ext uri="{BB962C8B-B14F-4D97-AF65-F5344CB8AC3E}">
        <p14:creationId xmlns:p14="http://schemas.microsoft.com/office/powerpoint/2010/main" val="41787168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5C9095-3390-46AF-BF4E-CB8B8A8645B8}" type="slidenum">
              <a:rPr lang="en-US" smtClean="0"/>
              <a:t>30</a:t>
            </a:fld>
            <a:endParaRPr lang="en-US"/>
          </a:p>
        </p:txBody>
      </p:sp>
    </p:spTree>
    <p:extLst>
      <p:ext uri="{BB962C8B-B14F-4D97-AF65-F5344CB8AC3E}">
        <p14:creationId xmlns:p14="http://schemas.microsoft.com/office/powerpoint/2010/main" val="15101178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i="1" kern="1200" dirty="0">
                <a:solidFill>
                  <a:schemeClr val="tx1"/>
                </a:solidFill>
                <a:effectLst/>
                <a:latin typeface="+mn-lt"/>
                <a:ea typeface="+mn-ea"/>
                <a:cs typeface="+mn-cs"/>
              </a:rPr>
              <a:t>Number of HO lanes (at speed-change lane sites)</a:t>
            </a:r>
            <a:r>
              <a:rPr lang="en-US" sz="1200" kern="1200" dirty="0">
                <a:solidFill>
                  <a:schemeClr val="tx1"/>
                </a:solidFill>
                <a:effectLst/>
                <a:latin typeface="+mn-lt"/>
                <a:ea typeface="+mn-ea"/>
                <a:cs typeface="+mn-cs"/>
              </a:rPr>
              <a:t>—The number of HO lanes in the portion of freeway adjacent to the speed-change lane. The predictive models are limited to freeways with one to four HO lanes. The definition of “HO lane” is provided in Section 20.4.1.</a:t>
            </a:r>
          </a:p>
          <a:p>
            <a:pPr lvl="0"/>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Length of freeway segment, length of speed-change lane site, and length of speed-change lane (if present)</a:t>
            </a:r>
            <a:r>
              <a:rPr lang="en-US" sz="1200" kern="1200" dirty="0">
                <a:solidFill>
                  <a:schemeClr val="tx1"/>
                </a:solidFill>
                <a:effectLst/>
                <a:latin typeface="+mn-lt"/>
                <a:ea typeface="+mn-ea"/>
                <a:cs typeface="+mn-cs"/>
              </a:rPr>
              <a:t>—As discussed in Section 20.4.1, a speed-change lane site has a length that is less than or equal to that of the associated speed-change lane. The speed-change lane length is measured from the gore point to the taper point. Figure 20‑3 illustrates these measurement points for a ramp entrance and a ramp exit speed-change lane with the parallel and taper design, respectively.</a:t>
            </a:r>
          </a:p>
          <a:p>
            <a:endParaRPr lang="en-US" dirty="0"/>
          </a:p>
        </p:txBody>
      </p:sp>
      <p:sp>
        <p:nvSpPr>
          <p:cNvPr id="4" name="Slide Number Placeholder 3"/>
          <p:cNvSpPr>
            <a:spLocks noGrp="1"/>
          </p:cNvSpPr>
          <p:nvPr>
            <p:ph type="sldNum" sz="quarter" idx="5"/>
          </p:nvPr>
        </p:nvSpPr>
        <p:spPr/>
        <p:txBody>
          <a:bodyPr/>
          <a:lstStyle/>
          <a:p>
            <a:fld id="{5A5C9095-3390-46AF-BF4E-CB8B8A8645B8}" type="slidenum">
              <a:rPr lang="en-US" smtClean="0"/>
              <a:t>31</a:t>
            </a:fld>
            <a:endParaRPr lang="en-US"/>
          </a:p>
        </p:txBody>
      </p:sp>
    </p:spTree>
    <p:extLst>
      <p:ext uri="{BB962C8B-B14F-4D97-AF65-F5344CB8AC3E}">
        <p14:creationId xmlns:p14="http://schemas.microsoft.com/office/powerpoint/2010/main" val="6968269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i="1" kern="1200" dirty="0">
                <a:solidFill>
                  <a:schemeClr val="tx1"/>
                </a:solidFill>
                <a:effectLst/>
                <a:latin typeface="+mn-lt"/>
                <a:ea typeface="+mn-ea"/>
                <a:cs typeface="+mn-cs"/>
              </a:rPr>
              <a:t>Presence of horizontal curve</a:t>
            </a:r>
            <a:r>
              <a:rPr lang="en-US" sz="1200" kern="1200" dirty="0">
                <a:solidFill>
                  <a:schemeClr val="tx1"/>
                </a:solidFill>
                <a:effectLst/>
                <a:latin typeface="+mn-lt"/>
                <a:ea typeface="+mn-ea"/>
                <a:cs typeface="+mn-cs"/>
              </a:rPr>
              <a:t>—If a curve is present, then the two data elements described in the following list are needed.</a:t>
            </a:r>
          </a:p>
          <a:p>
            <a:pPr lvl="0"/>
            <a:endParaRPr lang="en-US" sz="1200"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Length of curve</a:t>
            </a:r>
            <a:r>
              <a:rPr lang="en-US" sz="1200" kern="1200" dirty="0">
                <a:solidFill>
                  <a:schemeClr val="tx1"/>
                </a:solidFill>
                <a:effectLst/>
                <a:latin typeface="+mn-lt"/>
                <a:ea typeface="+mn-ea"/>
                <a:cs typeface="+mn-cs"/>
              </a:rPr>
              <a:t>—Curve length is measured along the reference line from the point where the tangent ends and the curve begins (i.e., the PC) to the point where the curve ends and the tangent begins (PT). If the curve PC and PT do not lie on the reference line, then they must be projected onto this line and the curve length measured between these projected points along the reference line.</a:t>
            </a:r>
          </a:p>
          <a:p>
            <a:pPr lvl="1"/>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the curve has spiral transitions, then measure from the “effective” PC point to the “effective” PT point. The effective PC point is located midway between the TS and SC, where the TS is the point of change from tangent to spiral and the SC is the point of change from spiral to circular curve. The effective PT is located midway between the CS and ST, where CS is the point of change from circular curve to spiral and ST is the point of change from spiral to tangent.</a:t>
            </a:r>
          </a:p>
          <a:p>
            <a:endParaRPr lang="en-US" sz="1200"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Length of curve in site</a:t>
            </a:r>
            <a:r>
              <a:rPr lang="en-US" sz="1200" kern="1200" dirty="0">
                <a:solidFill>
                  <a:schemeClr val="tx1"/>
                </a:solidFill>
                <a:effectLst/>
                <a:latin typeface="+mn-lt"/>
                <a:ea typeface="+mn-ea"/>
                <a:cs typeface="+mn-cs"/>
              </a:rPr>
              <a:t>—The length of the curve within the boundaries of the site (i.e., segment or speed-change lane). This length cannot exceed the site length or the curve length.</a:t>
            </a:r>
          </a:p>
          <a:p>
            <a:pPr lvl="1"/>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Speed limit</a:t>
            </a:r>
            <a:r>
              <a:rPr lang="en-US" sz="1200" kern="1200" dirty="0">
                <a:solidFill>
                  <a:schemeClr val="tx1"/>
                </a:solidFill>
                <a:effectLst/>
                <a:latin typeface="+mn-lt"/>
                <a:ea typeface="+mn-ea"/>
                <a:cs typeface="+mn-cs"/>
              </a:rPr>
              <a:t>—Regulatory speed limit for passenger cars traveling on the freeway in the subject direction of travel. Based on the posted speed limit sign at the site (or just upstream of the site if a sign is not present at the site). </a:t>
            </a:r>
          </a:p>
          <a:p>
            <a:endParaRPr lang="en-US" dirty="0"/>
          </a:p>
        </p:txBody>
      </p:sp>
      <p:sp>
        <p:nvSpPr>
          <p:cNvPr id="4" name="Slide Number Placeholder 3"/>
          <p:cNvSpPr>
            <a:spLocks noGrp="1"/>
          </p:cNvSpPr>
          <p:nvPr>
            <p:ph type="sldNum" sz="quarter" idx="5"/>
          </p:nvPr>
        </p:nvSpPr>
        <p:spPr/>
        <p:txBody>
          <a:bodyPr/>
          <a:lstStyle/>
          <a:p>
            <a:fld id="{5A5C9095-3390-46AF-BF4E-CB8B8A8645B8}" type="slidenum">
              <a:rPr lang="en-US" smtClean="0"/>
              <a:t>32</a:t>
            </a:fld>
            <a:endParaRPr lang="en-US"/>
          </a:p>
        </p:txBody>
      </p:sp>
    </p:spTree>
    <p:extLst>
      <p:ext uri="{BB962C8B-B14F-4D97-AF65-F5344CB8AC3E}">
        <p14:creationId xmlns:p14="http://schemas.microsoft.com/office/powerpoint/2010/main" val="38395125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These cross section data elements should not be measured where one or more edges are discontinuous or tapered. Rather, they should be measured where the cross section is constant, such as along line A or B in Figure 20‑5. If a width varies along the segment or speed-change lane site (but not enough to justify beginning a new site), then compute the length-weighted average width. </a:t>
            </a:r>
          </a:p>
          <a:p>
            <a:endParaRPr lang="en-US" sz="1200"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Shoulder width</a:t>
            </a:r>
            <a:r>
              <a:rPr lang="en-US" sz="1200" kern="1200" dirty="0">
                <a:solidFill>
                  <a:schemeClr val="tx1"/>
                </a:solidFill>
                <a:effectLst/>
                <a:latin typeface="+mn-lt"/>
                <a:ea typeface="+mn-ea"/>
                <a:cs typeface="+mn-cs"/>
              </a:rPr>
              <a:t>—This width represents only the paved width.</a:t>
            </a:r>
          </a:p>
          <a:p>
            <a:pPr lvl="1"/>
            <a:r>
              <a:rPr lang="en-US" sz="1200" i="1" kern="1200" dirty="0">
                <a:solidFill>
                  <a:schemeClr val="tx1"/>
                </a:solidFill>
                <a:effectLst/>
                <a:latin typeface="+mn-lt"/>
                <a:ea typeface="+mn-ea"/>
                <a:cs typeface="+mn-cs"/>
              </a:rPr>
              <a:t>Median width</a:t>
            </a:r>
            <a:r>
              <a:rPr lang="en-US" sz="1200" kern="1200" dirty="0">
                <a:solidFill>
                  <a:schemeClr val="tx1"/>
                </a:solidFill>
                <a:effectLst/>
                <a:latin typeface="+mn-lt"/>
                <a:ea typeface="+mn-ea"/>
                <a:cs typeface="+mn-cs"/>
              </a:rPr>
              <a:t>—This width is measured between the edges of the traveled way for the two roadways serving opposing directions of travel. The median width includes the width of the inside shoulders that are present in the subject and opposing travel directions. The median width does </a:t>
            </a:r>
            <a:r>
              <a:rPr lang="en-US" sz="1200" i="1" kern="1200" dirty="0">
                <a:solidFill>
                  <a:schemeClr val="tx1"/>
                </a:solidFill>
                <a:effectLst/>
                <a:latin typeface="+mn-lt"/>
                <a:ea typeface="+mn-ea"/>
                <a:cs typeface="+mn-cs"/>
              </a:rPr>
              <a:t>not</a:t>
            </a:r>
            <a:r>
              <a:rPr lang="en-US" sz="1200" kern="1200" dirty="0">
                <a:solidFill>
                  <a:schemeClr val="tx1"/>
                </a:solidFill>
                <a:effectLst/>
                <a:latin typeface="+mn-lt"/>
                <a:ea typeface="+mn-ea"/>
                <a:cs typeface="+mn-cs"/>
              </a:rPr>
              <a:t> include the width of the HO lane(s), buffer width, or the barrier support width between the GP lane and the HO lane.</a:t>
            </a:r>
          </a:p>
          <a:p>
            <a:endParaRPr lang="en-US" dirty="0"/>
          </a:p>
        </p:txBody>
      </p:sp>
      <p:sp>
        <p:nvSpPr>
          <p:cNvPr id="4" name="Slide Number Placeholder 3"/>
          <p:cNvSpPr>
            <a:spLocks noGrp="1"/>
          </p:cNvSpPr>
          <p:nvPr>
            <p:ph type="sldNum" sz="quarter" idx="5"/>
          </p:nvPr>
        </p:nvSpPr>
        <p:spPr/>
        <p:txBody>
          <a:bodyPr/>
          <a:lstStyle/>
          <a:p>
            <a:fld id="{5A5C9095-3390-46AF-BF4E-CB8B8A8645B8}" type="slidenum">
              <a:rPr lang="en-US" smtClean="0"/>
              <a:t>33</a:t>
            </a:fld>
            <a:endParaRPr lang="en-US"/>
          </a:p>
        </p:txBody>
      </p:sp>
    </p:spTree>
    <p:extLst>
      <p:ext uri="{BB962C8B-B14F-4D97-AF65-F5344CB8AC3E}">
        <p14:creationId xmlns:p14="http://schemas.microsoft.com/office/powerpoint/2010/main" val="29060810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These cross section data elements should not be measured where one or more edges are discontinuous or tapered. Rather, they should be measured where the cross section is constant, such as along line A or B in Figure 20‑5. If a width varies along the segment or speed-change lane site (but not enough to justify beginning a new site), then compute the length-weighted average width. </a:t>
            </a:r>
          </a:p>
          <a:p>
            <a:endParaRPr lang="en-US" sz="1200"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Buffer width</a:t>
            </a:r>
            <a:r>
              <a:rPr lang="en-US" sz="1200" kern="1200" dirty="0">
                <a:solidFill>
                  <a:schemeClr val="tx1"/>
                </a:solidFill>
                <a:effectLst/>
                <a:latin typeface="+mn-lt"/>
                <a:ea typeface="+mn-ea"/>
                <a:cs typeface="+mn-cs"/>
              </a:rPr>
              <a:t>—This width is needed only if the lateral separation type is “flush buffer.”</a:t>
            </a:r>
          </a:p>
          <a:p>
            <a:pPr lvl="1"/>
            <a:r>
              <a:rPr lang="en-US" sz="1200" i="1" kern="1200" dirty="0">
                <a:solidFill>
                  <a:schemeClr val="tx1"/>
                </a:solidFill>
                <a:effectLst/>
                <a:latin typeface="+mn-lt"/>
                <a:ea typeface="+mn-ea"/>
                <a:cs typeface="+mn-cs"/>
              </a:rPr>
              <a:t>Shoulder width</a:t>
            </a:r>
            <a:r>
              <a:rPr lang="en-US" sz="1200" kern="1200" dirty="0">
                <a:solidFill>
                  <a:schemeClr val="tx1"/>
                </a:solidFill>
                <a:effectLst/>
                <a:latin typeface="+mn-lt"/>
                <a:ea typeface="+mn-ea"/>
                <a:cs typeface="+mn-cs"/>
              </a:rPr>
              <a:t>—This width represents only the paved width.</a:t>
            </a:r>
          </a:p>
          <a:p>
            <a:pPr lvl="1"/>
            <a:r>
              <a:rPr lang="en-US" sz="1200" i="1" kern="1200" dirty="0">
                <a:solidFill>
                  <a:schemeClr val="tx1"/>
                </a:solidFill>
                <a:effectLst/>
                <a:latin typeface="+mn-lt"/>
                <a:ea typeface="+mn-ea"/>
                <a:cs typeface="+mn-cs"/>
              </a:rPr>
              <a:t>Median width</a:t>
            </a:r>
            <a:r>
              <a:rPr lang="en-US" sz="1200" kern="1200" dirty="0">
                <a:solidFill>
                  <a:schemeClr val="tx1"/>
                </a:solidFill>
                <a:effectLst/>
                <a:latin typeface="+mn-lt"/>
                <a:ea typeface="+mn-ea"/>
                <a:cs typeface="+mn-cs"/>
              </a:rPr>
              <a:t>—This width is measured between the edges of the traveled way for the two roadways serving opposing directions of travel. The median width includes the width of the inside shoulders that are present in the subject and opposing travel directions. The median width does </a:t>
            </a:r>
            <a:r>
              <a:rPr lang="en-US" sz="1200" i="1" kern="1200" dirty="0">
                <a:solidFill>
                  <a:schemeClr val="tx1"/>
                </a:solidFill>
                <a:effectLst/>
                <a:latin typeface="+mn-lt"/>
                <a:ea typeface="+mn-ea"/>
                <a:cs typeface="+mn-cs"/>
              </a:rPr>
              <a:t>not</a:t>
            </a:r>
            <a:r>
              <a:rPr lang="en-US" sz="1200" kern="1200" dirty="0">
                <a:solidFill>
                  <a:schemeClr val="tx1"/>
                </a:solidFill>
                <a:effectLst/>
                <a:latin typeface="+mn-lt"/>
                <a:ea typeface="+mn-ea"/>
                <a:cs typeface="+mn-cs"/>
              </a:rPr>
              <a:t> include the width of the HO lane(s), buffer width, or the barrier support width between the GP lane and the HO lane.</a:t>
            </a:r>
          </a:p>
          <a:p>
            <a:endParaRPr lang="en-US" dirty="0"/>
          </a:p>
        </p:txBody>
      </p:sp>
      <p:sp>
        <p:nvSpPr>
          <p:cNvPr id="4" name="Slide Number Placeholder 3"/>
          <p:cNvSpPr>
            <a:spLocks noGrp="1"/>
          </p:cNvSpPr>
          <p:nvPr>
            <p:ph type="sldNum" sz="quarter" idx="5"/>
          </p:nvPr>
        </p:nvSpPr>
        <p:spPr/>
        <p:txBody>
          <a:bodyPr/>
          <a:lstStyle/>
          <a:p>
            <a:fld id="{5A5C9095-3390-46AF-BF4E-CB8B8A8645B8}" type="slidenum">
              <a:rPr lang="en-US" smtClean="0"/>
              <a:t>34</a:t>
            </a:fld>
            <a:endParaRPr lang="en-US"/>
          </a:p>
        </p:txBody>
      </p:sp>
    </p:spTree>
    <p:extLst>
      <p:ext uri="{BB962C8B-B14F-4D97-AF65-F5344CB8AC3E}">
        <p14:creationId xmlns:p14="http://schemas.microsoft.com/office/powerpoint/2010/main" val="19108313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These cross section data elements should not be measured where one or more edges are discontinuous or tapered. Rather, they should be measured where the cross section is constant, such as along line A or B in Figure 20‑5. If a width varies along the segment or speed-change lane site (but not enough to justify beginning a new site), then compute the length-weighted average width. </a:t>
            </a:r>
          </a:p>
          <a:p>
            <a:endParaRPr lang="en-US" sz="1200"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Shoulder width</a:t>
            </a:r>
            <a:r>
              <a:rPr lang="en-US" sz="1200" kern="1200" dirty="0">
                <a:solidFill>
                  <a:schemeClr val="tx1"/>
                </a:solidFill>
                <a:effectLst/>
                <a:latin typeface="+mn-lt"/>
                <a:ea typeface="+mn-ea"/>
                <a:cs typeface="+mn-cs"/>
              </a:rPr>
              <a:t>—This width represents only the paved width.</a:t>
            </a:r>
          </a:p>
          <a:p>
            <a:pPr lvl="1"/>
            <a:r>
              <a:rPr lang="en-US" sz="1200" i="1" kern="1200" dirty="0">
                <a:solidFill>
                  <a:schemeClr val="tx1"/>
                </a:solidFill>
                <a:effectLst/>
                <a:latin typeface="+mn-lt"/>
                <a:ea typeface="+mn-ea"/>
                <a:cs typeface="+mn-cs"/>
              </a:rPr>
              <a:t>Median width</a:t>
            </a:r>
            <a:r>
              <a:rPr lang="en-US" sz="1200" kern="1200" dirty="0">
                <a:solidFill>
                  <a:schemeClr val="tx1"/>
                </a:solidFill>
                <a:effectLst/>
                <a:latin typeface="+mn-lt"/>
                <a:ea typeface="+mn-ea"/>
                <a:cs typeface="+mn-cs"/>
              </a:rPr>
              <a:t>—This width is measured between the edges of the traveled way for the two roadways serving opposing directions of travel. The median width includes the width of the inside shoulders that are present in the subject and opposing travel directions. The median width does </a:t>
            </a:r>
            <a:r>
              <a:rPr lang="en-US" sz="1200" i="1" kern="1200" dirty="0">
                <a:solidFill>
                  <a:schemeClr val="tx1"/>
                </a:solidFill>
                <a:effectLst/>
                <a:latin typeface="+mn-lt"/>
                <a:ea typeface="+mn-ea"/>
                <a:cs typeface="+mn-cs"/>
              </a:rPr>
              <a:t>not</a:t>
            </a:r>
            <a:r>
              <a:rPr lang="en-US" sz="1200" kern="1200" dirty="0">
                <a:solidFill>
                  <a:schemeClr val="tx1"/>
                </a:solidFill>
                <a:effectLst/>
                <a:latin typeface="+mn-lt"/>
                <a:ea typeface="+mn-ea"/>
                <a:cs typeface="+mn-cs"/>
              </a:rPr>
              <a:t> include the width of the HO lane(s), buffer width, or the barrier support width between the GP lane and the HO lane.</a:t>
            </a:r>
          </a:p>
          <a:p>
            <a:pPr lvl="1"/>
            <a:r>
              <a:rPr lang="en-US" sz="1200" kern="1200" dirty="0">
                <a:solidFill>
                  <a:schemeClr val="tx1"/>
                </a:solidFill>
                <a:effectLst/>
                <a:latin typeface="+mn-lt"/>
                <a:ea typeface="+mn-ea"/>
                <a:cs typeface="+mn-cs"/>
              </a:rPr>
              <a:t>Barrier support width – This represents either the physical width of the barrier.</a:t>
            </a:r>
          </a:p>
          <a:p>
            <a:endParaRPr lang="en-US" dirty="0"/>
          </a:p>
        </p:txBody>
      </p:sp>
      <p:sp>
        <p:nvSpPr>
          <p:cNvPr id="4" name="Slide Number Placeholder 3"/>
          <p:cNvSpPr>
            <a:spLocks noGrp="1"/>
          </p:cNvSpPr>
          <p:nvPr>
            <p:ph type="sldNum" sz="quarter" idx="5"/>
          </p:nvPr>
        </p:nvSpPr>
        <p:spPr/>
        <p:txBody>
          <a:bodyPr/>
          <a:lstStyle/>
          <a:p>
            <a:fld id="{5A5C9095-3390-46AF-BF4E-CB8B8A8645B8}" type="slidenum">
              <a:rPr lang="en-US" smtClean="0"/>
              <a:t>35</a:t>
            </a:fld>
            <a:endParaRPr lang="en-US"/>
          </a:p>
        </p:txBody>
      </p:sp>
    </p:spTree>
    <p:extLst>
      <p:ext uri="{BB962C8B-B14F-4D97-AF65-F5344CB8AC3E}">
        <p14:creationId xmlns:p14="http://schemas.microsoft.com/office/powerpoint/2010/main" val="3319727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an effort to relieve highway congestion and promote the movement of people, some State Departments of Transportation (DOTs) have modified their freeway facilities to include high-occupancy vehicle (HOV) lanes, high occupancy toll (HOT) lanes, and other managed-lane (ML) strategies.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Fitzpatrick et al. (2016) define HOV lanes as MLs restricted to high occupancy vehicles with no tolling applied. The study estimated that about 85 percent of HOV facilities use a “2+” eligibility policy and about 50 percent of facilities operate on a time-of-day basis. </a:t>
            </a:r>
          </a:p>
          <a:p>
            <a:endParaRPr lang="en-US" dirty="0"/>
          </a:p>
        </p:txBody>
      </p:sp>
      <p:sp>
        <p:nvSpPr>
          <p:cNvPr id="4" name="Slide Number Placeholder 3"/>
          <p:cNvSpPr>
            <a:spLocks noGrp="1"/>
          </p:cNvSpPr>
          <p:nvPr>
            <p:ph type="sldNum" sz="quarter" idx="5"/>
          </p:nvPr>
        </p:nvSpPr>
        <p:spPr/>
        <p:txBody>
          <a:bodyPr/>
          <a:lstStyle/>
          <a:p>
            <a:fld id="{5A5C9095-3390-46AF-BF4E-CB8B8A8645B8}" type="slidenum">
              <a:rPr lang="en-US" smtClean="0"/>
              <a:t>7</a:t>
            </a:fld>
            <a:endParaRPr lang="en-US"/>
          </a:p>
        </p:txBody>
      </p:sp>
    </p:spTree>
    <p:extLst>
      <p:ext uri="{BB962C8B-B14F-4D97-AF65-F5344CB8AC3E}">
        <p14:creationId xmlns:p14="http://schemas.microsoft.com/office/powerpoint/2010/main" val="29687682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i="1" kern="1200" dirty="0">
                <a:solidFill>
                  <a:schemeClr val="tx1"/>
                </a:solidFill>
                <a:effectLst/>
                <a:latin typeface="+mn-lt"/>
                <a:ea typeface="+mn-ea"/>
                <a:cs typeface="+mn-cs"/>
              </a:rPr>
              <a:t>Length of the barrier in the median and the barrier on the roadside</a:t>
            </a:r>
            <a:r>
              <a:rPr lang="en-US" sz="1200" kern="1200" dirty="0">
                <a:solidFill>
                  <a:schemeClr val="tx1"/>
                </a:solidFill>
                <a:effectLst/>
                <a:latin typeface="+mn-lt"/>
                <a:ea typeface="+mn-ea"/>
                <a:cs typeface="+mn-cs"/>
              </a:rPr>
              <a:t>—This length is measured for each piece of barrier “associated” with the subject site (i.e., freeway segment or speed-change lane). A barrier is associated with the site if its offset from the near edge of traveled way is 30 ft or less. Barrier adjacent to a ramp (as shown in Figure 20‑5) but also within 30 ft of the freeway traveled way should also be associated with the subject site. </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Each piece of barrier is represented once for a site. Barrier length is measured along the reference line. </a:t>
            </a:r>
          </a:p>
          <a:p>
            <a:endParaRPr lang="en-US" dirty="0"/>
          </a:p>
        </p:txBody>
      </p:sp>
      <p:sp>
        <p:nvSpPr>
          <p:cNvPr id="4" name="Slide Number Placeholder 3"/>
          <p:cNvSpPr>
            <a:spLocks noGrp="1"/>
          </p:cNvSpPr>
          <p:nvPr>
            <p:ph type="sldNum" sz="quarter" idx="5"/>
          </p:nvPr>
        </p:nvSpPr>
        <p:spPr/>
        <p:txBody>
          <a:bodyPr/>
          <a:lstStyle/>
          <a:p>
            <a:fld id="{5A5C9095-3390-46AF-BF4E-CB8B8A8645B8}" type="slidenum">
              <a:rPr lang="en-US" smtClean="0"/>
              <a:t>36</a:t>
            </a:fld>
            <a:endParaRPr lang="en-US"/>
          </a:p>
        </p:txBody>
      </p:sp>
    </p:spTree>
    <p:extLst>
      <p:ext uri="{BB962C8B-B14F-4D97-AF65-F5344CB8AC3E}">
        <p14:creationId xmlns:p14="http://schemas.microsoft.com/office/powerpoint/2010/main" val="18063987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i="1" kern="1200" dirty="0">
                <a:solidFill>
                  <a:schemeClr val="tx1"/>
                </a:solidFill>
                <a:effectLst/>
                <a:latin typeface="+mn-lt"/>
                <a:ea typeface="+mn-ea"/>
                <a:cs typeface="+mn-cs"/>
              </a:rPr>
              <a:t>Presence of a one-sided Type C weaving section</a:t>
            </a:r>
            <a:r>
              <a:rPr lang="en-US" sz="1200" kern="1200" dirty="0">
                <a:solidFill>
                  <a:schemeClr val="tx1"/>
                </a:solidFill>
                <a:effectLst/>
                <a:latin typeface="+mn-lt"/>
                <a:ea typeface="+mn-ea"/>
                <a:cs typeface="+mn-cs"/>
              </a:rPr>
              <a:t>—This weaving section has the following characteristics: (a) one of the two weaving movements can be made without making any lane changes, (b) the other weaving movement requires two or more lane changes, and (c) the ramp entrance and ramp exit associated with the weaving section are located on the right side of the freeway. The typical one-sided Type C weaving section is shown in Figure 20‑6. </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the subject freeway travel direction has the aforementioned characteristics within a length of 0.85 mi (4,500ft) or less, then a one-sided Type C weaving section is consider to be present. This length is measured along the edge of the freeway traveled way from the gore point of the ramp entrance to the gore point of the next ramp exit, as shown in Figure 20‑6. If the measured gore-to-gore distance exceeds 0.85 mi (4,500 ft), then a weaving section is not considered to exist. Rather, the entrance ramp is a “lane add” and the exit ramp is a “lane drop.”  </a:t>
            </a:r>
          </a:p>
          <a:p>
            <a:endParaRPr lang="en-US" dirty="0"/>
          </a:p>
        </p:txBody>
      </p:sp>
      <p:sp>
        <p:nvSpPr>
          <p:cNvPr id="4" name="Slide Number Placeholder 3"/>
          <p:cNvSpPr>
            <a:spLocks noGrp="1"/>
          </p:cNvSpPr>
          <p:nvPr>
            <p:ph type="sldNum" sz="quarter" idx="5"/>
          </p:nvPr>
        </p:nvSpPr>
        <p:spPr/>
        <p:txBody>
          <a:bodyPr/>
          <a:lstStyle/>
          <a:p>
            <a:fld id="{5A5C9095-3390-46AF-BF4E-CB8B8A8645B8}" type="slidenum">
              <a:rPr lang="en-US" smtClean="0"/>
              <a:t>37</a:t>
            </a:fld>
            <a:endParaRPr lang="en-US"/>
          </a:p>
        </p:txBody>
      </p:sp>
    </p:spTree>
    <p:extLst>
      <p:ext uri="{BB962C8B-B14F-4D97-AF65-F5344CB8AC3E}">
        <p14:creationId xmlns:p14="http://schemas.microsoft.com/office/powerpoint/2010/main" val="16181239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i="1" kern="1200" dirty="0">
                <a:solidFill>
                  <a:schemeClr val="tx1"/>
                </a:solidFill>
                <a:effectLst/>
                <a:latin typeface="+mn-lt"/>
                <a:ea typeface="+mn-ea"/>
                <a:cs typeface="+mn-cs"/>
              </a:rPr>
              <a:t>Distance to nearest upstream entrance ramp</a:t>
            </a:r>
            <a:r>
              <a:rPr lang="en-US" sz="1200" kern="1200" dirty="0">
                <a:solidFill>
                  <a:schemeClr val="tx1"/>
                </a:solidFill>
                <a:effectLst/>
                <a:latin typeface="+mn-lt"/>
                <a:ea typeface="+mn-ea"/>
                <a:cs typeface="+mn-cs"/>
              </a:rPr>
              <a:t>—The value assigned to this data element represents the distance from the segment boundary to the ramp gore point, as measured along the reference line. The distance to the nearest upstream entrance ramp is shown in Figure 20‑7 using the variable </a:t>
            </a:r>
            <a:r>
              <a:rPr lang="en-US" sz="1200" i="1" kern="1200" dirty="0" err="1">
                <a:solidFill>
                  <a:schemeClr val="tx1"/>
                </a:solidFill>
                <a:effectLst/>
                <a:latin typeface="+mn-lt"/>
                <a:ea typeface="+mn-ea"/>
                <a:cs typeface="+mn-cs"/>
              </a:rPr>
              <a:t>X</a:t>
            </a:r>
            <a:r>
              <a:rPr lang="en-US" sz="1200" i="1" kern="1200" baseline="-25000" dirty="0" err="1">
                <a:solidFill>
                  <a:schemeClr val="tx1"/>
                </a:solidFill>
                <a:effectLst/>
                <a:latin typeface="+mn-lt"/>
                <a:ea typeface="+mn-ea"/>
                <a:cs typeface="+mn-cs"/>
              </a:rPr>
              <a:t>b,ent</a:t>
            </a:r>
            <a:r>
              <a:rPr lang="en-US" sz="1200" kern="1200" dirty="0">
                <a:solidFill>
                  <a:schemeClr val="tx1"/>
                </a:solidFill>
                <a:effectLst/>
                <a:latin typeface="+mn-lt"/>
                <a:ea typeface="+mn-ea"/>
                <a:cs typeface="+mn-cs"/>
              </a:rPr>
              <a:t>. If the ramp entrance is located at the start of the subject segment (as in Figure 20‑7b), then the corresponding distance is equal to 0.0 mi. If the ramp does not exist or it is located more than 2.0 mi from the segment, then this distance can be set to 2.0 mi in the predictive method to obtain the correct results.</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Figure 20‑7a shows a freeway segment with an upstream exit ramp serving travel in the subject direction of travel. Upstream exit ramps are not of interest to the evaluation of the subject segment and data are not needed for them if they exist in the vicinity of the segment.</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Distance to nearest downstream exit ramp</a:t>
            </a:r>
            <a:r>
              <a:rPr lang="en-US" sz="1200" kern="1200" dirty="0">
                <a:solidFill>
                  <a:schemeClr val="tx1"/>
                </a:solidFill>
                <a:effectLst/>
                <a:latin typeface="+mn-lt"/>
                <a:ea typeface="+mn-ea"/>
                <a:cs typeface="+mn-cs"/>
              </a:rPr>
              <a:t>—The measurement technique and maximum value for this data element is the same as for upstream entrance ramps. This distance is shown in Figure 20‑7 using the variable </a:t>
            </a:r>
            <a:r>
              <a:rPr lang="en-US" sz="1200" i="1" kern="1200" dirty="0" err="1">
                <a:solidFill>
                  <a:schemeClr val="tx1"/>
                </a:solidFill>
                <a:effectLst/>
                <a:latin typeface="+mn-lt"/>
                <a:ea typeface="+mn-ea"/>
                <a:cs typeface="+mn-cs"/>
              </a:rPr>
              <a:t>X</a:t>
            </a:r>
            <a:r>
              <a:rPr lang="en-US" sz="1200" i="1" kern="1200" baseline="-25000" dirty="0" err="1">
                <a:solidFill>
                  <a:schemeClr val="tx1"/>
                </a:solidFill>
                <a:effectLst/>
                <a:latin typeface="+mn-lt"/>
                <a:ea typeface="+mn-ea"/>
                <a:cs typeface="+mn-cs"/>
              </a:rPr>
              <a:t>e,ext</a:t>
            </a:r>
            <a:r>
              <a:rPr lang="en-US" sz="1200" kern="1200" dirty="0">
                <a:solidFill>
                  <a:schemeClr val="tx1"/>
                </a:solidFill>
                <a:effectLst/>
                <a:latin typeface="+mn-lt"/>
                <a:ea typeface="+mn-ea"/>
                <a:cs typeface="+mn-cs"/>
              </a:rPr>
              <a:t>. Downstream entrance ramps are not of direct interest, and their data are not needed.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Entrance ramp AADT volume, Exit ramp AADT volume</a:t>
            </a:r>
            <a:r>
              <a:rPr lang="en-US" sz="1200" kern="1200" dirty="0">
                <a:solidFill>
                  <a:schemeClr val="tx1"/>
                </a:solidFill>
                <a:effectLst/>
                <a:latin typeface="+mn-lt"/>
                <a:ea typeface="+mn-ea"/>
                <a:cs typeface="+mn-cs"/>
              </a:rPr>
              <a:t>—The annual average daily traffic volume of the ramp. This volume includes vehicles using the GP lanes and the HO bypass lane (if present) on the ramp. The evaluation of a freeway segment requires the nearest upstream entrance ramp AADT volume (if within 2.0 miles of the segment) and the nearest downstream exit ramp volume (if within 2.0 miles of the segment). The evaluation of a ramp entrance speed-change lane requires the entrance ramp AADT volume and the nearest downstream exit ramp volume (if within 2.0 miles of the site). The evaluation of a ramp exit speed-change lane requires the exit ramp AADT volume and the nearest upstream entrance ramp volume (if within 2.0 miles of the site).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A5C9095-3390-46AF-BF4E-CB8B8A8645B8}" type="slidenum">
              <a:rPr lang="en-US" smtClean="0"/>
              <a:t>38</a:t>
            </a:fld>
            <a:endParaRPr lang="en-US"/>
          </a:p>
        </p:txBody>
      </p:sp>
    </p:spTree>
    <p:extLst>
      <p:ext uri="{BB962C8B-B14F-4D97-AF65-F5344CB8AC3E}">
        <p14:creationId xmlns:p14="http://schemas.microsoft.com/office/powerpoint/2010/main" val="6229425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i="1" kern="1200" dirty="0">
                <a:solidFill>
                  <a:schemeClr val="tx1"/>
                </a:solidFill>
                <a:effectLst/>
                <a:latin typeface="+mn-lt"/>
                <a:ea typeface="+mn-ea"/>
                <a:cs typeface="+mn-cs"/>
              </a:rPr>
              <a:t>Distance to nearest upstream entrance ramp</a:t>
            </a:r>
            <a:r>
              <a:rPr lang="en-US" sz="1200" kern="1200" dirty="0">
                <a:solidFill>
                  <a:schemeClr val="tx1"/>
                </a:solidFill>
                <a:effectLst/>
                <a:latin typeface="+mn-lt"/>
                <a:ea typeface="+mn-ea"/>
                <a:cs typeface="+mn-cs"/>
              </a:rPr>
              <a:t>—The value assigned to this data element represents the distance from the segment boundary to the ramp gore point, as measured along the reference line. The distance to the nearest upstream entrance ramp is shown in Figure 20‑7 using the variable </a:t>
            </a:r>
            <a:r>
              <a:rPr lang="en-US" sz="1200" i="1" kern="1200" dirty="0" err="1">
                <a:solidFill>
                  <a:schemeClr val="tx1"/>
                </a:solidFill>
                <a:effectLst/>
                <a:latin typeface="+mn-lt"/>
                <a:ea typeface="+mn-ea"/>
                <a:cs typeface="+mn-cs"/>
              </a:rPr>
              <a:t>X</a:t>
            </a:r>
            <a:r>
              <a:rPr lang="en-US" sz="1200" i="1" kern="1200" baseline="-25000" dirty="0" err="1">
                <a:solidFill>
                  <a:schemeClr val="tx1"/>
                </a:solidFill>
                <a:effectLst/>
                <a:latin typeface="+mn-lt"/>
                <a:ea typeface="+mn-ea"/>
                <a:cs typeface="+mn-cs"/>
              </a:rPr>
              <a:t>b,ent</a:t>
            </a:r>
            <a:r>
              <a:rPr lang="en-US" sz="1200" kern="1200" dirty="0">
                <a:solidFill>
                  <a:schemeClr val="tx1"/>
                </a:solidFill>
                <a:effectLst/>
                <a:latin typeface="+mn-lt"/>
                <a:ea typeface="+mn-ea"/>
                <a:cs typeface="+mn-cs"/>
              </a:rPr>
              <a:t>. If the ramp entrance is located at the start of the subject segment (as in Figure 20‑7b), then the corresponding distance is equal to 0.0 mi. If the ramp does not exist or it is located more than 2.0 mi from the segment, then this distance can be set to 2.0 mi in the predictive method to obtain the correct results.</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Figure 20‑7a shows a freeway segment with an upstream exit ramp serving travel in the subject direction of travel. Upstream exit ramps are not of interest to the evaluation of the subject segment and data are not needed for them if they exist in the vicinity of the segment.</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Distance to nearest downstream exit ramp</a:t>
            </a:r>
            <a:r>
              <a:rPr lang="en-US" sz="1200" kern="1200" dirty="0">
                <a:solidFill>
                  <a:schemeClr val="tx1"/>
                </a:solidFill>
                <a:effectLst/>
                <a:latin typeface="+mn-lt"/>
                <a:ea typeface="+mn-ea"/>
                <a:cs typeface="+mn-cs"/>
              </a:rPr>
              <a:t>—The measurement technique and maximum value for this data element is the same as for upstream entrance ramps. This distance is shown in Figure 20‑7 using the variable </a:t>
            </a:r>
            <a:r>
              <a:rPr lang="en-US" sz="1200" i="1" kern="1200" dirty="0" err="1">
                <a:solidFill>
                  <a:schemeClr val="tx1"/>
                </a:solidFill>
                <a:effectLst/>
                <a:latin typeface="+mn-lt"/>
                <a:ea typeface="+mn-ea"/>
                <a:cs typeface="+mn-cs"/>
              </a:rPr>
              <a:t>X</a:t>
            </a:r>
            <a:r>
              <a:rPr lang="en-US" sz="1200" i="1" kern="1200" baseline="-25000" dirty="0" err="1">
                <a:solidFill>
                  <a:schemeClr val="tx1"/>
                </a:solidFill>
                <a:effectLst/>
                <a:latin typeface="+mn-lt"/>
                <a:ea typeface="+mn-ea"/>
                <a:cs typeface="+mn-cs"/>
              </a:rPr>
              <a:t>e,ext</a:t>
            </a:r>
            <a:r>
              <a:rPr lang="en-US" sz="1200" kern="1200" dirty="0">
                <a:solidFill>
                  <a:schemeClr val="tx1"/>
                </a:solidFill>
                <a:effectLst/>
                <a:latin typeface="+mn-lt"/>
                <a:ea typeface="+mn-ea"/>
                <a:cs typeface="+mn-cs"/>
              </a:rPr>
              <a:t>. Downstream entrance ramps are not of direct interest, and their data are not needed.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Entrance ramp AADT volume, Exit ramp AADT volume</a:t>
            </a:r>
            <a:r>
              <a:rPr lang="en-US" sz="1200" kern="1200" dirty="0">
                <a:solidFill>
                  <a:schemeClr val="tx1"/>
                </a:solidFill>
                <a:effectLst/>
                <a:latin typeface="+mn-lt"/>
                <a:ea typeface="+mn-ea"/>
                <a:cs typeface="+mn-cs"/>
              </a:rPr>
              <a:t>—The annual average daily traffic volume of the ramp. This volume includes vehicles using the GP lanes and the HO bypass lane (if present) on the ramp. The evaluation of a freeway segment requires the nearest upstream entrance ramp AADT volume (if within 2.0 miles of the segment) and the nearest downstream exit ramp volume (if within 2.0 miles of the segment). The evaluation of a ramp entrance speed-change lane requires the entrance ramp AADT volume and the nearest downstream exit ramp volume (if within 2.0 miles of the site). The evaluation of a ramp exit speed-change lane requires the exit ramp AADT volume and the nearest upstream entrance ramp volume (if within 2.0 miles of the site).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A5C9095-3390-46AF-BF4E-CB8B8A8645B8}" type="slidenum">
              <a:rPr lang="en-US" smtClean="0"/>
              <a:t>39</a:t>
            </a:fld>
            <a:endParaRPr lang="en-US"/>
          </a:p>
        </p:txBody>
      </p:sp>
    </p:spTree>
    <p:extLst>
      <p:ext uri="{BB962C8B-B14F-4D97-AF65-F5344CB8AC3E}">
        <p14:creationId xmlns:p14="http://schemas.microsoft.com/office/powerpoint/2010/main" val="34063722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Proportion of hours in the average day where the lane volume exceeds 1,000 vehicles per hour per lane (</a:t>
            </a:r>
            <a:r>
              <a:rPr lang="en-US" sz="1200" i="1" kern="1200" dirty="0" err="1">
                <a:solidFill>
                  <a:schemeClr val="tx1"/>
                </a:solidFill>
                <a:effectLst/>
                <a:latin typeface="+mn-lt"/>
                <a:ea typeface="+mn-ea"/>
                <a:cs typeface="+mn-cs"/>
              </a:rPr>
              <a:t>veh</a:t>
            </a:r>
            <a:r>
              <a:rPr lang="en-US" sz="1200" i="1" kern="1200" dirty="0">
                <a:solidFill>
                  <a:schemeClr val="tx1"/>
                </a:solidFill>
                <a:effectLst/>
                <a:latin typeface="+mn-lt"/>
                <a:ea typeface="+mn-ea"/>
                <a:cs typeface="+mn-cs"/>
              </a:rPr>
              <a:t>/h/ln)</a:t>
            </a:r>
            <a:r>
              <a:rPr lang="en-US" sz="1200" kern="1200" dirty="0">
                <a:solidFill>
                  <a:schemeClr val="tx1"/>
                </a:solidFill>
                <a:effectLst/>
                <a:latin typeface="+mn-lt"/>
                <a:ea typeface="+mn-ea"/>
                <a:cs typeface="+mn-cs"/>
              </a:rPr>
              <a:t>—The lane volume for hour </a:t>
            </a:r>
            <a:r>
              <a:rPr lang="en-US" sz="1200" i="1"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LV</a:t>
            </a:r>
            <a:r>
              <a:rPr lang="en-US" sz="1200" i="1" kern="1200" baseline="-250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is computed as </a:t>
            </a:r>
            <a:r>
              <a:rPr lang="en-US" sz="1200" i="1" kern="1200" dirty="0" err="1">
                <a:solidFill>
                  <a:schemeClr val="tx1"/>
                </a:solidFill>
                <a:effectLst/>
                <a:latin typeface="+mn-lt"/>
                <a:ea typeface="+mn-ea"/>
                <a:cs typeface="+mn-cs"/>
              </a:rPr>
              <a:t>LV</a:t>
            </a:r>
            <a:r>
              <a:rPr lang="en-US" sz="1200" i="1" kern="1200" baseline="-250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 </a:t>
            </a:r>
            <a:r>
              <a:rPr lang="en-US" sz="1200" i="1" kern="1200" dirty="0" err="1">
                <a:solidFill>
                  <a:schemeClr val="tx1"/>
                </a:solidFill>
                <a:effectLst/>
                <a:latin typeface="+mn-lt"/>
                <a:ea typeface="+mn-ea"/>
                <a:cs typeface="+mn-cs"/>
              </a:rPr>
              <a:t>HV</a:t>
            </a:r>
            <a:r>
              <a:rPr lang="en-US" sz="1200" i="1" kern="1200" baseline="-250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a:t>
            </a:r>
            <a:r>
              <a:rPr lang="en-US" sz="1200" i="1" kern="1200" dirty="0" err="1">
                <a:solidFill>
                  <a:schemeClr val="tx1"/>
                </a:solidFill>
                <a:effectLst/>
                <a:latin typeface="+mn-lt"/>
                <a:ea typeface="+mn-ea"/>
                <a:cs typeface="+mn-cs"/>
              </a:rPr>
              <a:t>n</a:t>
            </a:r>
            <a:r>
              <a:rPr lang="en-US" sz="1200" i="1" kern="1200" baseline="-25000" dirty="0" err="1">
                <a:solidFill>
                  <a:schemeClr val="tx1"/>
                </a:solidFill>
                <a:effectLst/>
                <a:latin typeface="+mn-lt"/>
                <a:ea typeface="+mn-ea"/>
                <a:cs typeface="+mn-cs"/>
              </a:rPr>
              <a:t>GPL</a:t>
            </a:r>
            <a:r>
              <a:rPr lang="en-US" sz="1200" kern="1200" dirty="0">
                <a:solidFill>
                  <a:schemeClr val="tx1"/>
                </a:solidFill>
                <a:effectLst/>
                <a:latin typeface="+mn-lt"/>
                <a:ea typeface="+mn-ea"/>
                <a:cs typeface="+mn-cs"/>
              </a:rPr>
              <a:t> where </a:t>
            </a:r>
            <a:r>
              <a:rPr lang="en-US" sz="1200" i="1" kern="1200" dirty="0" err="1">
                <a:solidFill>
                  <a:schemeClr val="tx1"/>
                </a:solidFill>
                <a:effectLst/>
                <a:latin typeface="+mn-lt"/>
                <a:ea typeface="+mn-ea"/>
                <a:cs typeface="+mn-cs"/>
              </a:rPr>
              <a:t>HV</a:t>
            </a:r>
            <a:r>
              <a:rPr lang="en-US" sz="1200" i="1" kern="1200" baseline="-250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is the volume during hour </a:t>
            </a:r>
            <a:r>
              <a:rPr lang="en-US" sz="1200" i="1"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 1, 2, 3, ... , 24) and </a:t>
            </a:r>
            <a:r>
              <a:rPr lang="en-US" sz="1200" i="1" kern="1200" dirty="0" err="1">
                <a:solidFill>
                  <a:schemeClr val="tx1"/>
                </a:solidFill>
                <a:effectLst/>
                <a:latin typeface="+mn-lt"/>
                <a:ea typeface="+mn-ea"/>
                <a:cs typeface="+mn-cs"/>
              </a:rPr>
              <a:t>n</a:t>
            </a:r>
            <a:r>
              <a:rPr lang="en-US" sz="1200" i="1" kern="1200" baseline="-25000" dirty="0" err="1">
                <a:solidFill>
                  <a:schemeClr val="tx1"/>
                </a:solidFill>
                <a:effectLst/>
                <a:latin typeface="+mn-lt"/>
                <a:ea typeface="+mn-ea"/>
                <a:cs typeface="+mn-cs"/>
              </a:rPr>
              <a:t>GPL</a:t>
            </a:r>
            <a:r>
              <a:rPr lang="en-US" sz="1200" kern="1200" dirty="0">
                <a:solidFill>
                  <a:schemeClr val="tx1"/>
                </a:solidFill>
                <a:effectLst/>
                <a:latin typeface="+mn-lt"/>
                <a:ea typeface="+mn-ea"/>
                <a:cs typeface="+mn-cs"/>
              </a:rPr>
              <a:t> is the number of GP through lanes. The desired proportion </a:t>
            </a:r>
            <a:r>
              <a:rPr lang="en-US" sz="1200" i="1" kern="1200" dirty="0" err="1">
                <a:solidFill>
                  <a:schemeClr val="tx1"/>
                </a:solidFill>
                <a:effectLst/>
                <a:latin typeface="+mn-lt"/>
                <a:ea typeface="+mn-ea"/>
                <a:cs typeface="+mn-cs"/>
              </a:rPr>
              <a:t>P</a:t>
            </a:r>
            <a:r>
              <a:rPr lang="en-US" sz="1200" i="1" kern="1200" baseline="-25000" dirty="0" err="1">
                <a:solidFill>
                  <a:schemeClr val="tx1"/>
                </a:solidFill>
                <a:effectLst/>
                <a:latin typeface="+mn-lt"/>
                <a:ea typeface="+mn-ea"/>
                <a:cs typeface="+mn-cs"/>
              </a:rPr>
              <a:t>hvh</a:t>
            </a:r>
            <a:r>
              <a:rPr lang="en-US" sz="1200" kern="1200" dirty="0">
                <a:solidFill>
                  <a:schemeClr val="tx1"/>
                </a:solidFill>
                <a:effectLst/>
                <a:latin typeface="+mn-lt"/>
                <a:ea typeface="+mn-ea"/>
                <a:cs typeface="+mn-cs"/>
              </a:rPr>
              <a:t> is computed as </a:t>
            </a:r>
            <a:r>
              <a:rPr lang="en-US" sz="1200" i="1" kern="1200" dirty="0" err="1">
                <a:solidFill>
                  <a:schemeClr val="tx1"/>
                </a:solidFill>
                <a:effectLst/>
                <a:latin typeface="+mn-lt"/>
                <a:ea typeface="+mn-ea"/>
                <a:cs typeface="+mn-cs"/>
              </a:rPr>
              <a:t>P</a:t>
            </a:r>
            <a:r>
              <a:rPr lang="en-US" sz="1200" i="1" kern="1200" baseline="-25000" dirty="0" err="1">
                <a:solidFill>
                  <a:schemeClr val="tx1"/>
                </a:solidFill>
                <a:effectLst/>
                <a:latin typeface="+mn-lt"/>
                <a:ea typeface="+mn-ea"/>
                <a:cs typeface="+mn-cs"/>
              </a:rPr>
              <a:t>hvh</a:t>
            </a:r>
            <a:r>
              <a:rPr lang="en-US" sz="1200" kern="1200" baseline="-25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(Σ </a:t>
            </a:r>
            <a:r>
              <a:rPr lang="en-US" sz="1200" i="1" kern="1200" dirty="0">
                <a:solidFill>
                  <a:schemeClr val="tx1"/>
                </a:solidFill>
                <a:effectLst/>
                <a:latin typeface="+mn-lt"/>
                <a:ea typeface="+mn-ea"/>
                <a:cs typeface="+mn-cs"/>
              </a:rPr>
              <a:t>m</a:t>
            </a:r>
            <a:r>
              <a:rPr lang="en-US" sz="1200" kern="1200" dirty="0">
                <a:solidFill>
                  <a:schemeClr val="tx1"/>
                </a:solidFill>
                <a:effectLst/>
                <a:latin typeface="+mn-lt"/>
                <a:ea typeface="+mn-ea"/>
                <a:cs typeface="+mn-cs"/>
              </a:rPr>
              <a:t>)/24 where Σ </a:t>
            </a:r>
            <a:r>
              <a:rPr lang="en-US" sz="1200" i="1" kern="1200" dirty="0">
                <a:solidFill>
                  <a:schemeClr val="tx1"/>
                </a:solidFill>
                <a:effectLst/>
                <a:latin typeface="+mn-lt"/>
                <a:ea typeface="+mn-ea"/>
                <a:cs typeface="+mn-cs"/>
              </a:rPr>
              <a:t>m</a:t>
            </a:r>
            <a:r>
              <a:rPr lang="en-US" sz="1200" kern="1200" dirty="0">
                <a:solidFill>
                  <a:schemeClr val="tx1"/>
                </a:solidFill>
                <a:effectLst/>
                <a:latin typeface="+mn-lt"/>
                <a:ea typeface="+mn-ea"/>
                <a:cs typeface="+mn-cs"/>
              </a:rPr>
              <a:t> is the count of hours where the lane volume exceeds 1,000 </a:t>
            </a:r>
            <a:r>
              <a:rPr lang="en-US" sz="1200" kern="1200" dirty="0" err="1">
                <a:solidFill>
                  <a:schemeClr val="tx1"/>
                </a:solidFill>
                <a:effectLst/>
                <a:latin typeface="+mn-lt"/>
                <a:ea typeface="+mn-ea"/>
                <a:cs typeface="+mn-cs"/>
              </a:rPr>
              <a:t>veh</a:t>
            </a:r>
            <a:r>
              <a:rPr lang="en-US" sz="1200" kern="1200" dirty="0">
                <a:solidFill>
                  <a:schemeClr val="tx1"/>
                </a:solidFill>
                <a:effectLst/>
                <a:latin typeface="+mn-lt"/>
                <a:ea typeface="+mn-ea"/>
                <a:cs typeface="+mn-cs"/>
              </a:rPr>
              <a:t>/h/ln. The </a:t>
            </a:r>
            <a:r>
              <a:rPr lang="en-US" sz="1200" i="1" kern="1200" dirty="0">
                <a:solidFill>
                  <a:schemeClr val="tx1"/>
                </a:solidFill>
                <a:effectLst/>
                <a:latin typeface="+mn-lt"/>
                <a:ea typeface="+mn-ea"/>
                <a:cs typeface="+mn-cs"/>
              </a:rPr>
              <a:t>HV</a:t>
            </a:r>
            <a:r>
              <a:rPr lang="en-US" sz="1200" kern="1200" dirty="0">
                <a:solidFill>
                  <a:schemeClr val="tx1"/>
                </a:solidFill>
                <a:effectLst/>
                <a:latin typeface="+mn-lt"/>
                <a:ea typeface="+mn-ea"/>
                <a:cs typeface="+mn-cs"/>
              </a:rPr>
              <a:t> and </a:t>
            </a:r>
            <a:r>
              <a:rPr lang="en-US" sz="1200" i="1" kern="1200" dirty="0" err="1">
                <a:solidFill>
                  <a:schemeClr val="tx1"/>
                </a:solidFill>
                <a:effectLst/>
                <a:latin typeface="+mn-lt"/>
                <a:ea typeface="+mn-ea"/>
                <a:cs typeface="+mn-cs"/>
              </a:rPr>
              <a:t>n</a:t>
            </a:r>
            <a:r>
              <a:rPr lang="en-US" sz="1200" i="1" kern="1200" baseline="-25000" dirty="0" err="1">
                <a:solidFill>
                  <a:schemeClr val="tx1"/>
                </a:solidFill>
                <a:effectLst/>
                <a:latin typeface="+mn-lt"/>
                <a:ea typeface="+mn-ea"/>
                <a:cs typeface="+mn-cs"/>
              </a:rPr>
              <a:t>GPL</a:t>
            </a:r>
            <a:r>
              <a:rPr lang="en-US" sz="1200" kern="1200" dirty="0">
                <a:solidFill>
                  <a:schemeClr val="tx1"/>
                </a:solidFill>
                <a:effectLst/>
                <a:latin typeface="+mn-lt"/>
                <a:ea typeface="+mn-ea"/>
                <a:cs typeface="+mn-cs"/>
              </a:rPr>
              <a:t> variables represent the subject travel direction (i.e., they are one-directional values). These data will typically be obtained from the continuous traffic counting station that (a) is nearest to the subject freeway and (b) has similar traffic demand and peaking characteristics. A default value can be computed using the following equation.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Note that proportion of hours in this context differs from Chapter 18 of the HSM, which uses proportion of volume during high-volume hours. </a:t>
            </a:r>
          </a:p>
          <a:p>
            <a:endParaRPr lang="en-US" dirty="0"/>
          </a:p>
          <a:p>
            <a:pPr lvl="0"/>
            <a:r>
              <a:rPr lang="en-US" sz="1200" i="1" kern="1200" dirty="0">
                <a:solidFill>
                  <a:schemeClr val="tx1"/>
                </a:solidFill>
                <a:effectLst/>
                <a:latin typeface="+mn-lt"/>
                <a:ea typeface="+mn-ea"/>
                <a:cs typeface="+mn-cs"/>
              </a:rPr>
              <a:t>Average speed differential between the inside GP lane and the HO lane(s)</a:t>
            </a:r>
            <a:r>
              <a:rPr lang="en-US" sz="1200" kern="1200" dirty="0">
                <a:solidFill>
                  <a:schemeClr val="tx1"/>
                </a:solidFill>
                <a:effectLst/>
                <a:latin typeface="+mn-lt"/>
                <a:ea typeface="+mn-ea"/>
                <a:cs typeface="+mn-cs"/>
              </a:rPr>
              <a:t>—This average is computed using the measured spot speed of the motorized vehicle traffic stream in the inside GP lane and in the HO lane(s). For a given month </a:t>
            </a:r>
            <a:r>
              <a:rPr lang="en-US" sz="1200" i="1"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the speed of each vehicle using a lane of interest is measured. These speeds are then averaged for the GP lane and for the HO lane(s). Their difference (</a:t>
            </a:r>
            <a:r>
              <a:rPr lang="en-US" sz="1200" i="1" kern="1200" dirty="0">
                <a:solidFill>
                  <a:schemeClr val="tx1"/>
                </a:solidFill>
                <a:effectLst/>
                <a:latin typeface="+mn-lt"/>
                <a:ea typeface="+mn-ea"/>
                <a:cs typeface="+mn-cs"/>
              </a:rPr>
              <a:t>∆</a:t>
            </a:r>
            <a:r>
              <a:rPr lang="en-US" sz="1200" i="1" kern="1200" baseline="-25000" dirty="0" err="1">
                <a:solidFill>
                  <a:schemeClr val="tx1"/>
                </a:solidFill>
                <a:effectLst/>
                <a:latin typeface="+mn-lt"/>
                <a:ea typeface="+mn-ea"/>
                <a:cs typeface="+mn-cs"/>
              </a:rPr>
              <a:t>v,i</a:t>
            </a:r>
            <a:r>
              <a:rPr lang="en-US" sz="1200" kern="1200" dirty="0">
                <a:solidFill>
                  <a:schemeClr val="tx1"/>
                </a:solidFill>
                <a:effectLst/>
                <a:latin typeface="+mn-lt"/>
                <a:ea typeface="+mn-ea"/>
                <a:cs typeface="+mn-cs"/>
              </a:rPr>
              <a:t> = </a:t>
            </a:r>
            <a:r>
              <a:rPr lang="en-US" sz="1200" i="1" kern="1200" dirty="0" err="1">
                <a:solidFill>
                  <a:schemeClr val="tx1"/>
                </a:solidFill>
                <a:effectLst/>
                <a:latin typeface="+mn-lt"/>
                <a:ea typeface="+mn-ea"/>
                <a:cs typeface="+mn-cs"/>
              </a:rPr>
              <a:t>Speed</a:t>
            </a:r>
            <a:r>
              <a:rPr lang="en-US" sz="1200" i="1" kern="1200" baseline="-25000" dirty="0" err="1">
                <a:solidFill>
                  <a:schemeClr val="tx1"/>
                </a:solidFill>
                <a:effectLst/>
                <a:latin typeface="+mn-lt"/>
                <a:ea typeface="+mn-ea"/>
                <a:cs typeface="+mn-cs"/>
              </a:rPr>
              <a:t>HO,i</a:t>
            </a:r>
            <a:r>
              <a:rPr lang="en-US" sz="1200" kern="1200" dirty="0">
                <a:solidFill>
                  <a:schemeClr val="tx1"/>
                </a:solidFill>
                <a:effectLst/>
                <a:latin typeface="+mn-lt"/>
                <a:ea typeface="+mn-ea"/>
                <a:cs typeface="+mn-cs"/>
              </a:rPr>
              <a:t> – </a:t>
            </a:r>
            <a:r>
              <a:rPr lang="en-US" sz="1200" i="1" kern="1200" dirty="0" err="1">
                <a:solidFill>
                  <a:schemeClr val="tx1"/>
                </a:solidFill>
                <a:effectLst/>
                <a:latin typeface="+mn-lt"/>
                <a:ea typeface="+mn-ea"/>
                <a:cs typeface="+mn-cs"/>
              </a:rPr>
              <a:t>Speed</a:t>
            </a:r>
            <a:r>
              <a:rPr lang="en-US" sz="1200" i="1" kern="1200" baseline="-25000" dirty="0" err="1">
                <a:solidFill>
                  <a:schemeClr val="tx1"/>
                </a:solidFill>
                <a:effectLst/>
                <a:latin typeface="+mn-lt"/>
                <a:ea typeface="+mn-ea"/>
                <a:cs typeface="+mn-cs"/>
              </a:rPr>
              <a:t>GP,i</a:t>
            </a:r>
            <a:r>
              <a:rPr lang="en-US" sz="1200" kern="1200" dirty="0">
                <a:solidFill>
                  <a:schemeClr val="tx1"/>
                </a:solidFill>
                <a:effectLst/>
                <a:latin typeface="+mn-lt"/>
                <a:ea typeface="+mn-ea"/>
                <a:cs typeface="+mn-cs"/>
              </a:rPr>
              <a:t>) is computed for month </a:t>
            </a:r>
            <a:r>
              <a:rPr lang="en-US" sz="1200" i="1"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This process is repeated for all months of the year. The 12 monthly speed differences are then averaged for the year of interest and, if this annual average difference is negative, it is set to 0.0. </a:t>
            </a:r>
          </a:p>
          <a:p>
            <a:r>
              <a:rPr lang="en-US" sz="1200" kern="1200" dirty="0">
                <a:solidFill>
                  <a:schemeClr val="tx1"/>
                </a:solidFill>
                <a:effectLst/>
                <a:latin typeface="+mn-lt"/>
                <a:ea typeface="+mn-ea"/>
                <a:cs typeface="+mn-cs"/>
              </a:rPr>
              <a:t>The speed data used for this calculation can be obtained from the continuous traffic counting station that (a) is nearest to the subject freeway and (b) has similar traffic demand and peaking characteristics. Data for a sample of representative days of the month and months of the year can be used to reduce the amount of data needed for this calculation. A default value can be computed using the following equation.</a:t>
            </a:r>
          </a:p>
          <a:p>
            <a:endParaRPr lang="en-US" dirty="0"/>
          </a:p>
        </p:txBody>
      </p:sp>
      <p:sp>
        <p:nvSpPr>
          <p:cNvPr id="4" name="Slide Number Placeholder 3"/>
          <p:cNvSpPr>
            <a:spLocks noGrp="1"/>
          </p:cNvSpPr>
          <p:nvPr>
            <p:ph type="sldNum" sz="quarter" idx="5"/>
          </p:nvPr>
        </p:nvSpPr>
        <p:spPr/>
        <p:txBody>
          <a:bodyPr/>
          <a:lstStyle/>
          <a:p>
            <a:fld id="{5A5C9095-3390-46AF-BF4E-CB8B8A8645B8}" type="slidenum">
              <a:rPr lang="en-US" smtClean="0"/>
              <a:t>40</a:t>
            </a:fld>
            <a:endParaRPr lang="en-US"/>
          </a:p>
        </p:txBody>
      </p:sp>
    </p:spTree>
    <p:extLst>
      <p:ext uri="{BB962C8B-B14F-4D97-AF65-F5344CB8AC3E}">
        <p14:creationId xmlns:p14="http://schemas.microsoft.com/office/powerpoint/2010/main" val="28661647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HO lane access restriction by time of day</a:t>
            </a:r>
            <a:r>
              <a:rPr lang="en-US" sz="1200" kern="1200" dirty="0">
                <a:solidFill>
                  <a:schemeClr val="tx1"/>
                </a:solidFill>
                <a:effectLst/>
                <a:latin typeface="+mn-lt"/>
                <a:ea typeface="+mn-ea"/>
                <a:cs typeface="+mn-cs"/>
              </a:rPr>
              <a:t>—A through lane may operate as a </a:t>
            </a:r>
            <a:r>
              <a:rPr lang="en-US" sz="1200" i="1" kern="1200" dirty="0">
                <a:solidFill>
                  <a:schemeClr val="tx1"/>
                </a:solidFill>
                <a:effectLst/>
                <a:latin typeface="+mn-lt"/>
                <a:ea typeface="+mn-ea"/>
                <a:cs typeface="+mn-cs"/>
              </a:rPr>
              <a:t>part-time HO lane</a:t>
            </a:r>
            <a:r>
              <a:rPr lang="en-US" sz="1200" kern="1200" dirty="0">
                <a:solidFill>
                  <a:schemeClr val="tx1"/>
                </a:solidFill>
                <a:effectLst/>
                <a:latin typeface="+mn-lt"/>
                <a:ea typeface="+mn-ea"/>
                <a:cs typeface="+mn-cs"/>
              </a:rPr>
              <a:t> or a </a:t>
            </a:r>
            <a:r>
              <a:rPr lang="en-US" sz="1200" i="1" kern="1200" dirty="0">
                <a:solidFill>
                  <a:schemeClr val="tx1"/>
                </a:solidFill>
                <a:effectLst/>
                <a:latin typeface="+mn-lt"/>
                <a:ea typeface="+mn-ea"/>
                <a:cs typeface="+mn-cs"/>
              </a:rPr>
              <a:t>full-time HO lane</a:t>
            </a:r>
            <a:r>
              <a:rPr lang="en-US" sz="1200" kern="1200" dirty="0">
                <a:solidFill>
                  <a:schemeClr val="tx1"/>
                </a:solidFill>
                <a:effectLst/>
                <a:latin typeface="+mn-lt"/>
                <a:ea typeface="+mn-ea"/>
                <a:cs typeface="+mn-cs"/>
              </a:rPr>
              <a:t>. A part-time HO lane operates as an HO lane during specific times of day (e.g., peak hours) and as a GP lane during the other hours of the day. In contrast, a full-time HO lane operates as an HO lane throughout the day (i.e., it operates as an HO lane during all 24 hours of the day). This data element is used to indicate whether the subject site has a part-time HO lane or a full-time HO lane.</a:t>
            </a:r>
          </a:p>
          <a:p>
            <a:pPr lvl="0"/>
            <a:endParaRPr lang="en-US" dirty="0"/>
          </a:p>
        </p:txBody>
      </p:sp>
      <p:sp>
        <p:nvSpPr>
          <p:cNvPr id="4" name="Slide Number Placeholder 3"/>
          <p:cNvSpPr>
            <a:spLocks noGrp="1"/>
          </p:cNvSpPr>
          <p:nvPr>
            <p:ph type="sldNum" sz="quarter" idx="5"/>
          </p:nvPr>
        </p:nvSpPr>
        <p:spPr/>
        <p:txBody>
          <a:bodyPr/>
          <a:lstStyle/>
          <a:p>
            <a:fld id="{5A5C9095-3390-46AF-BF4E-CB8B8A8645B8}" type="slidenum">
              <a:rPr lang="en-US" smtClean="0"/>
              <a:t>41</a:t>
            </a:fld>
            <a:endParaRPr lang="en-US"/>
          </a:p>
        </p:txBody>
      </p:sp>
    </p:spTree>
    <p:extLst>
      <p:ext uri="{BB962C8B-B14F-4D97-AF65-F5344CB8AC3E}">
        <p14:creationId xmlns:p14="http://schemas.microsoft.com/office/powerpoint/2010/main" val="7893531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i="1" kern="1200" dirty="0">
                <a:solidFill>
                  <a:schemeClr val="tx1"/>
                </a:solidFill>
                <a:effectLst/>
                <a:latin typeface="+mn-lt"/>
                <a:ea typeface="+mn-ea"/>
                <a:cs typeface="+mn-cs"/>
              </a:rPr>
              <a:t>Distance from the last HO lane egress point to the next exit ramp</a:t>
            </a:r>
            <a:r>
              <a:rPr lang="en-US" sz="1200" kern="1200" dirty="0">
                <a:solidFill>
                  <a:schemeClr val="tx1"/>
                </a:solidFill>
                <a:effectLst/>
                <a:latin typeface="+mn-lt"/>
                <a:ea typeface="+mn-ea"/>
                <a:cs typeface="+mn-cs"/>
              </a:rPr>
              <a:t>—The value assigned to this data element represents the distance between the last egress point of the HO lane and the gore point of the next exit ramp. This distance is measured along the reference line. It is shown in Figure 20‑8 using the variable </a:t>
            </a:r>
            <a:r>
              <a:rPr lang="en-US" sz="1200" i="1" kern="1200" dirty="0">
                <a:solidFill>
                  <a:schemeClr val="tx1"/>
                </a:solidFill>
                <a:effectLst/>
                <a:latin typeface="+mn-lt"/>
                <a:ea typeface="+mn-ea"/>
                <a:cs typeface="+mn-cs"/>
              </a:rPr>
              <a:t>X</a:t>
            </a:r>
            <a:r>
              <a:rPr lang="en-US" sz="1200" i="1" kern="1200" baseline="-25000" dirty="0">
                <a:solidFill>
                  <a:schemeClr val="tx1"/>
                </a:solidFill>
                <a:effectLst/>
                <a:latin typeface="+mn-lt"/>
                <a:ea typeface="+mn-ea"/>
                <a:cs typeface="+mn-cs"/>
              </a:rPr>
              <a:t>DA</a:t>
            </a:r>
            <a:r>
              <a:rPr lang="en-US" sz="1200" kern="1200" dirty="0">
                <a:solidFill>
                  <a:schemeClr val="tx1"/>
                </a:solidFill>
                <a:effectLst/>
                <a:latin typeface="+mn-lt"/>
                <a:ea typeface="+mn-ea"/>
                <a:cs typeface="+mn-cs"/>
              </a:rPr>
              <a:t>. This variable is required when the HO lane has at-grade entrance and exit zones and the subject site begins and ends within the distance </a:t>
            </a:r>
            <a:r>
              <a:rPr lang="en-US" sz="1200" i="1" kern="1200" dirty="0">
                <a:solidFill>
                  <a:schemeClr val="tx1"/>
                </a:solidFill>
                <a:effectLst/>
                <a:latin typeface="+mn-lt"/>
                <a:ea typeface="+mn-ea"/>
                <a:cs typeface="+mn-cs"/>
              </a:rPr>
              <a:t>X</a:t>
            </a:r>
            <a:r>
              <a:rPr lang="en-US" sz="1200" i="1" kern="1200" baseline="-25000" dirty="0">
                <a:solidFill>
                  <a:schemeClr val="tx1"/>
                </a:solidFill>
                <a:effectLst/>
                <a:latin typeface="+mn-lt"/>
                <a:ea typeface="+mn-ea"/>
                <a:cs typeface="+mn-cs"/>
              </a:rPr>
              <a:t>DA</a:t>
            </a:r>
            <a:r>
              <a:rPr lang="en-US" sz="1200" kern="1200" dirty="0">
                <a:solidFill>
                  <a:schemeClr val="tx1"/>
                </a:solidFill>
                <a:effectLst/>
                <a:latin typeface="+mn-lt"/>
                <a:ea typeface="+mn-ea"/>
                <a:cs typeface="+mn-cs"/>
              </a:rPr>
              <a:t> [i.e., it is not needed if (a) the HO lane has continuous access, (b) the site ends before or at the egress point, or (c) the site starts at or after the gore point].</a:t>
            </a:r>
          </a:p>
          <a:p>
            <a:pPr lvl="0"/>
            <a:endParaRPr lang="en-US" dirty="0"/>
          </a:p>
        </p:txBody>
      </p:sp>
      <p:sp>
        <p:nvSpPr>
          <p:cNvPr id="4" name="Slide Number Placeholder 3"/>
          <p:cNvSpPr>
            <a:spLocks noGrp="1"/>
          </p:cNvSpPr>
          <p:nvPr>
            <p:ph type="sldNum" sz="quarter" idx="5"/>
          </p:nvPr>
        </p:nvSpPr>
        <p:spPr/>
        <p:txBody>
          <a:bodyPr/>
          <a:lstStyle/>
          <a:p>
            <a:fld id="{5A5C9095-3390-46AF-BF4E-CB8B8A8645B8}" type="slidenum">
              <a:rPr lang="en-US" smtClean="0"/>
              <a:t>42</a:t>
            </a:fld>
            <a:endParaRPr lang="en-US"/>
          </a:p>
        </p:txBody>
      </p:sp>
    </p:spTree>
    <p:extLst>
      <p:ext uri="{BB962C8B-B14F-4D97-AF65-F5344CB8AC3E}">
        <p14:creationId xmlns:p14="http://schemas.microsoft.com/office/powerpoint/2010/main" val="23009880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Divide the freeway into individual sites (i.e., freeway segments and speed-change lanes) using the information from Step 1 and Step 4. </a:t>
            </a:r>
            <a:endParaRPr lang="en-US" dirty="0"/>
          </a:p>
        </p:txBody>
      </p:sp>
      <p:sp>
        <p:nvSpPr>
          <p:cNvPr id="4" name="Slide Number Placeholder 3"/>
          <p:cNvSpPr>
            <a:spLocks noGrp="1"/>
          </p:cNvSpPr>
          <p:nvPr>
            <p:ph type="sldNum" sz="quarter" idx="5"/>
          </p:nvPr>
        </p:nvSpPr>
        <p:spPr/>
        <p:txBody>
          <a:bodyPr/>
          <a:lstStyle/>
          <a:p>
            <a:fld id="{5A5C9095-3390-46AF-BF4E-CB8B8A8645B8}" type="slidenum">
              <a:rPr lang="en-US" smtClean="0"/>
              <a:t>43</a:t>
            </a:fld>
            <a:endParaRPr lang="en-US"/>
          </a:p>
        </p:txBody>
      </p:sp>
    </p:spTree>
    <p:extLst>
      <p:ext uri="{BB962C8B-B14F-4D97-AF65-F5344CB8AC3E}">
        <p14:creationId xmlns:p14="http://schemas.microsoft.com/office/powerpoint/2010/main" val="19784912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slide provides an indication of the factors used to divide segments into homogeneous sites. Changes in the factors provided serve as boundaries for homogeneous segments. </a:t>
            </a:r>
            <a:endParaRPr lang="en-US" dirty="0"/>
          </a:p>
        </p:txBody>
      </p:sp>
      <p:sp>
        <p:nvSpPr>
          <p:cNvPr id="4" name="Slide Number Placeholder 3"/>
          <p:cNvSpPr>
            <a:spLocks noGrp="1"/>
          </p:cNvSpPr>
          <p:nvPr>
            <p:ph type="sldNum" sz="quarter" idx="5"/>
          </p:nvPr>
        </p:nvSpPr>
        <p:spPr/>
        <p:txBody>
          <a:bodyPr/>
          <a:lstStyle/>
          <a:p>
            <a:fld id="{5A5C9095-3390-46AF-BF4E-CB8B8A8645B8}" type="slidenum">
              <a:rPr lang="en-US" smtClean="0"/>
              <a:t>44</a:t>
            </a:fld>
            <a:endParaRPr lang="en-US"/>
          </a:p>
        </p:txBody>
      </p:sp>
    </p:spTree>
    <p:extLst>
      <p:ext uri="{BB962C8B-B14F-4D97-AF65-F5344CB8AC3E}">
        <p14:creationId xmlns:p14="http://schemas.microsoft.com/office/powerpoint/2010/main" val="26717719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provides a specific definition for entrance and exit speed-change lanes. The entrance speed-change lane shows an example parallel design. The speed change lane is shown by the shaded area marked A defined by the gore and taper points. The exit speed-change lane shows an example taper design. Again, the speed change lane is shown by the shaded area marked A defined by the paint-based gore and taper point. </a:t>
            </a:r>
          </a:p>
        </p:txBody>
      </p:sp>
      <p:sp>
        <p:nvSpPr>
          <p:cNvPr id="4" name="Slide Number Placeholder 3"/>
          <p:cNvSpPr>
            <a:spLocks noGrp="1"/>
          </p:cNvSpPr>
          <p:nvPr>
            <p:ph type="sldNum" sz="quarter" idx="5"/>
          </p:nvPr>
        </p:nvSpPr>
        <p:spPr/>
        <p:txBody>
          <a:bodyPr/>
          <a:lstStyle/>
          <a:p>
            <a:fld id="{5A5C9095-3390-46AF-BF4E-CB8B8A8645B8}" type="slidenum">
              <a:rPr lang="en-US" smtClean="0"/>
              <a:t>46</a:t>
            </a:fld>
            <a:endParaRPr lang="en-US"/>
          </a:p>
        </p:txBody>
      </p:sp>
    </p:spTree>
    <p:extLst>
      <p:ext uri="{BB962C8B-B14F-4D97-AF65-F5344CB8AC3E}">
        <p14:creationId xmlns:p14="http://schemas.microsoft.com/office/powerpoint/2010/main" val="4075902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an effort to relieve highway congestion and promote the movement of people, some State Departments of Transportation (DOTs) have modified their freeway facilities to include high-occupancy vehicle (HOV) lanes, high occupancy toll (HOT) lanes, and other managed-lane (ML) strategies.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their review of national trends related to ML facilities, </a:t>
            </a:r>
            <a:r>
              <a:rPr lang="en-US" sz="1200" kern="1200" dirty="0" err="1">
                <a:solidFill>
                  <a:schemeClr val="tx1"/>
                </a:solidFill>
                <a:effectLst/>
                <a:latin typeface="+mn-lt"/>
                <a:ea typeface="+mn-ea"/>
                <a:cs typeface="+mn-cs"/>
              </a:rPr>
              <a:t>Fuhs</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Obenberger</a:t>
            </a:r>
            <a:r>
              <a:rPr lang="en-US" sz="1200" kern="1200" dirty="0">
                <a:solidFill>
                  <a:schemeClr val="tx1"/>
                </a:solidFill>
                <a:effectLst/>
                <a:latin typeface="+mn-lt"/>
                <a:ea typeface="+mn-ea"/>
                <a:cs typeface="+mn-cs"/>
              </a:rPr>
              <a:t> (2002) found that there were about 1,200 route-miles of HOV facilities and 50 route-miles of HOT facilities in 2001. These numbers increased to 1,800 route-miles of HOV facilities and 500 route-miles of HOT facilities by 2015 (Fitzpatrick et al, 2016). In 2021, Wood et al. (2021) developed an inventory of specialty lanes and highways located on non-signalized freeway systems that are not typically for general-purpose use. The inventory identified 2,875 lane-miles of HOV facilities and 1,141 lane-miles of HOT facilities. This guide refers to facilities with HOV and HOT as high-occupancy (HO) lane facilities.  Figure 1 provides a graphical representation of States with a HO lane facility as of 2021.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Fitzpatrick et al. (2016) define HOV lanes as MLs restricted to high occupancy vehicles with no tolling applied. The study estimated that about 85 percent of HOV facilities use a “2+” eligibility policy and about 50 percent of facilities operate on a time-of-day basis. </a:t>
            </a:r>
          </a:p>
          <a:p>
            <a:endParaRPr lang="en-US" dirty="0"/>
          </a:p>
        </p:txBody>
      </p:sp>
      <p:sp>
        <p:nvSpPr>
          <p:cNvPr id="4" name="Slide Number Placeholder 3"/>
          <p:cNvSpPr>
            <a:spLocks noGrp="1"/>
          </p:cNvSpPr>
          <p:nvPr>
            <p:ph type="sldNum" sz="quarter" idx="5"/>
          </p:nvPr>
        </p:nvSpPr>
        <p:spPr/>
        <p:txBody>
          <a:bodyPr/>
          <a:lstStyle/>
          <a:p>
            <a:fld id="{5A5C9095-3390-46AF-BF4E-CB8B8A8645B8}" type="slidenum">
              <a:rPr lang="en-US" smtClean="0"/>
              <a:t>8</a:t>
            </a:fld>
            <a:endParaRPr lang="en-US"/>
          </a:p>
        </p:txBody>
      </p:sp>
    </p:spTree>
    <p:extLst>
      <p:ext uri="{BB962C8B-B14F-4D97-AF65-F5344CB8AC3E}">
        <p14:creationId xmlns:p14="http://schemas.microsoft.com/office/powerpoint/2010/main" val="11355651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a first step of the segmentation process, the freeway in the subject direction of travel is subdivided into sites. A speed-change lane site begins at the gore (or taper) point and ends at the associated taper (or gore) point. These points are shown in Figure 20‑10. Any site that is not a speed-change lane site is a freeway segment. A freeway segment or a speed-change lane site can be subdivided into two or more sites if dictated by the segmentation guidelines described in subsequent paragraphs.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A5C9095-3390-46AF-BF4E-CB8B8A8645B8}" type="slidenum">
              <a:rPr lang="en-US" smtClean="0"/>
              <a:t>47</a:t>
            </a:fld>
            <a:endParaRPr lang="en-US"/>
          </a:p>
        </p:txBody>
      </p:sp>
    </p:spTree>
    <p:extLst>
      <p:ext uri="{BB962C8B-B14F-4D97-AF65-F5344CB8AC3E}">
        <p14:creationId xmlns:p14="http://schemas.microsoft.com/office/powerpoint/2010/main" val="27588559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a second step of the segmentation process, the sites identified in the first step are further subdivided (if needed) to ensure that they are homogeneous with respect to characteristics such as traffic volume, key geometric design features, and traffic control features. A new site begins where there is a change in at least one of the characteristics identified in the following list. The phrases “GP through lanes” and “HO lane” are defined in Section 20.4.1. The listed characteristics are described in Section 20.5.2.</a:t>
            </a:r>
          </a:p>
          <a:p>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Number of GP through lanes</a:t>
            </a:r>
            <a:r>
              <a:rPr lang="en-US" sz="1200" kern="1200" dirty="0">
                <a:solidFill>
                  <a:schemeClr val="tx1"/>
                </a:solidFill>
                <a:effectLst/>
                <a:latin typeface="+mn-lt"/>
                <a:ea typeface="+mn-ea"/>
                <a:cs typeface="+mn-cs"/>
              </a:rPr>
              <a:t>—Begin a site at the gore point if the GP lane is added or dropped at a ramp. Begin a segment at the upstream start of taper if the GP lane is added or dropped by taper. Guidance in this regard is described in the text accompanying Figure 20‑2.</a:t>
            </a:r>
          </a:p>
          <a:p>
            <a:pPr lvl="0"/>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Number of HO lanes</a:t>
            </a:r>
            <a:r>
              <a:rPr lang="en-US" sz="1200" kern="1200" dirty="0">
                <a:solidFill>
                  <a:schemeClr val="tx1"/>
                </a:solidFill>
                <a:effectLst/>
                <a:latin typeface="+mn-lt"/>
                <a:ea typeface="+mn-ea"/>
                <a:cs typeface="+mn-cs"/>
              </a:rPr>
              <a:t>—Begin a site at the gore point if an HOV or HOT lane is added or dropped at a ramp. Begin a site at the upstream start of taper if an HOV or HOT lane is added or dropped by taper.</a:t>
            </a:r>
          </a:p>
          <a:p>
            <a:pPr lvl="0"/>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Speed limit</a:t>
            </a:r>
            <a:r>
              <a:rPr lang="en-US" sz="1200" kern="1200" dirty="0">
                <a:solidFill>
                  <a:schemeClr val="tx1"/>
                </a:solidFill>
                <a:effectLst/>
                <a:latin typeface="+mn-lt"/>
                <a:ea typeface="+mn-ea"/>
                <a:cs typeface="+mn-cs"/>
              </a:rPr>
              <a:t>—Begin a site at the point where the posted speed limit sign is located that indicates a change in the regulatory speed limit.</a:t>
            </a:r>
          </a:p>
          <a:p>
            <a:pPr lvl="0"/>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Buffer width</a:t>
            </a:r>
            <a:r>
              <a:rPr lang="en-US" sz="1200" kern="1200" dirty="0">
                <a:solidFill>
                  <a:schemeClr val="tx1"/>
                </a:solidFill>
                <a:effectLst/>
                <a:latin typeface="+mn-lt"/>
                <a:ea typeface="+mn-ea"/>
                <a:cs typeface="+mn-cs"/>
              </a:rPr>
              <a:t>—If a flush buffer is used for lateral separation, measure the buffer width at successive points along the roadway. Compute an average buffer width for each point and round this average to the nearest 0.5 ft. Begin a new site if the rounded value for the current point changes from that of the previous point (e.g., from 3.0 to 3.5 ft).</a:t>
            </a:r>
          </a:p>
          <a:p>
            <a:pPr lvl="0"/>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Outside shoulder width</a:t>
            </a:r>
            <a:r>
              <a:rPr lang="en-US" sz="1200" kern="1200" dirty="0">
                <a:solidFill>
                  <a:schemeClr val="tx1"/>
                </a:solidFill>
                <a:effectLst/>
                <a:latin typeface="+mn-lt"/>
                <a:ea typeface="+mn-ea"/>
                <a:cs typeface="+mn-cs"/>
              </a:rPr>
              <a:t>—Measure the outside shoulder width at successive points along the roadway. Compute an average shoulder width for each point and round this average to the nearest 1.0 ft.</a:t>
            </a:r>
          </a:p>
          <a:p>
            <a:pPr lvl="0"/>
            <a:r>
              <a:rPr lang="en-US" sz="1200" kern="1200" dirty="0">
                <a:solidFill>
                  <a:schemeClr val="tx1"/>
                </a:solidFill>
                <a:effectLst/>
                <a:latin typeface="+mn-lt"/>
                <a:ea typeface="+mn-ea"/>
                <a:cs typeface="+mn-cs"/>
              </a:rPr>
              <a:t>Begin a new site if the rounded value for the current point changes from that of the previous point (e.g., from 6 to 7 ft).</a:t>
            </a:r>
          </a:p>
          <a:p>
            <a:pPr lvl="0"/>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Inside shoulder width</a:t>
            </a:r>
            <a:r>
              <a:rPr lang="en-US" sz="1200" kern="1200" dirty="0">
                <a:solidFill>
                  <a:schemeClr val="tx1"/>
                </a:solidFill>
                <a:effectLst/>
                <a:latin typeface="+mn-lt"/>
                <a:ea typeface="+mn-ea"/>
                <a:cs typeface="+mn-cs"/>
              </a:rPr>
              <a:t>—Measure the inside shoulder width at successive points along the roadway. Compute an average shoulder width for each point and round this average to the nearest 1.0 ft. Begin a new site if the rounded value for the current point changes from that of the previous point (e.g., from 6 to 5 ft).</a:t>
            </a:r>
          </a:p>
          <a:p>
            <a:pPr lvl="0"/>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Median width</a:t>
            </a:r>
            <a:r>
              <a:rPr lang="en-US" sz="1200" kern="1200" dirty="0">
                <a:solidFill>
                  <a:schemeClr val="tx1"/>
                </a:solidFill>
                <a:effectLst/>
                <a:latin typeface="+mn-lt"/>
                <a:ea typeface="+mn-ea"/>
                <a:cs typeface="+mn-cs"/>
              </a:rPr>
              <a:t>—Measure the median width at successive points along the roadway. Round the measured median width at each point to the nearest 10 ft. If the rounded value exceeds 90 ft, then set it to 90 ft. Begin a new site if the rounded value for the current point changes from that of the previous point (e.g., from 30 to 20 ft).</a:t>
            </a:r>
          </a:p>
          <a:p>
            <a:pPr lvl="0"/>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Ramp presence</a:t>
            </a:r>
            <a:r>
              <a:rPr lang="en-US" sz="1200" kern="1200" dirty="0">
                <a:solidFill>
                  <a:schemeClr val="tx1"/>
                </a:solidFill>
                <a:effectLst/>
                <a:latin typeface="+mn-lt"/>
                <a:ea typeface="+mn-ea"/>
                <a:cs typeface="+mn-cs"/>
              </a:rPr>
              <a:t>—Begin a site at the ramp gore point.</a:t>
            </a:r>
          </a:p>
          <a:p>
            <a:pPr lvl="0"/>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Lateral separation</a:t>
            </a:r>
            <a:r>
              <a:rPr lang="en-US" sz="1200" kern="1200" dirty="0">
                <a:solidFill>
                  <a:schemeClr val="tx1"/>
                </a:solidFill>
                <a:effectLst/>
                <a:latin typeface="+mn-lt"/>
                <a:ea typeface="+mn-ea"/>
                <a:cs typeface="+mn-cs"/>
              </a:rPr>
              <a:t>—As shown in Table 20‑1, four types of lateral separation are addressed by the predictive method (i.e., lane line, flush buffer, pylon buffer, and barrier). Begin a site at the point where there is a change in lateral separation type.</a:t>
            </a:r>
          </a:p>
          <a:p>
            <a:pPr lvl="0"/>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HO lane access restriction by time of day</a:t>
            </a:r>
            <a:r>
              <a:rPr lang="en-US" sz="1200" kern="1200" dirty="0">
                <a:solidFill>
                  <a:schemeClr val="tx1"/>
                </a:solidFill>
                <a:effectLst/>
                <a:latin typeface="+mn-lt"/>
                <a:ea typeface="+mn-ea"/>
                <a:cs typeface="+mn-cs"/>
              </a:rPr>
              <a:t>—If the HO lane access hours change from part-time to full-time (or vice versa), begin a site at the point where the change occurs.</a:t>
            </a:r>
          </a:p>
          <a:p>
            <a:pPr lvl="0"/>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HO lane egress point</a:t>
            </a:r>
            <a:r>
              <a:rPr lang="en-US" sz="1200" kern="1200" dirty="0">
                <a:solidFill>
                  <a:schemeClr val="tx1"/>
                </a:solidFill>
                <a:effectLst/>
                <a:latin typeface="+mn-lt"/>
                <a:ea typeface="+mn-ea"/>
                <a:cs typeface="+mn-cs"/>
              </a:rPr>
              <a:t>—If the HO lane has at-grade entrance and/or exit zones, begin a site at the downstream end of any zone where egress from the HO lane is allowed. Specifically, begin a site at the egress point (as shown in Figure 20‑8).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A5C9095-3390-46AF-BF4E-CB8B8A8645B8}" type="slidenum">
              <a:rPr lang="en-US" smtClean="0"/>
              <a:t>48</a:t>
            </a:fld>
            <a:endParaRPr lang="en-US"/>
          </a:p>
        </p:txBody>
      </p:sp>
    </p:spTree>
    <p:extLst>
      <p:ext uri="{BB962C8B-B14F-4D97-AF65-F5344CB8AC3E}">
        <p14:creationId xmlns:p14="http://schemas.microsoft.com/office/powerpoint/2010/main" val="5340004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provides a sample segmentation for both directions of travel. Note that the westbound HOV lane ends with freeway segment 4 and the eastbound begins with freeway segment 6. This section includes one direction of freeway facility with an HOV lane and one direction without. Freeway segments 2 and 4 are Type A weaving sections and there are not speed-change lanes in this sample. </a:t>
            </a:r>
          </a:p>
        </p:txBody>
      </p:sp>
      <p:sp>
        <p:nvSpPr>
          <p:cNvPr id="4" name="Slide Number Placeholder 3"/>
          <p:cNvSpPr>
            <a:spLocks noGrp="1"/>
          </p:cNvSpPr>
          <p:nvPr>
            <p:ph type="sldNum" sz="quarter" idx="5"/>
          </p:nvPr>
        </p:nvSpPr>
        <p:spPr/>
        <p:txBody>
          <a:bodyPr/>
          <a:lstStyle/>
          <a:p>
            <a:fld id="{5A5C9095-3390-46AF-BF4E-CB8B8A8645B8}" type="slidenum">
              <a:rPr lang="en-US" smtClean="0"/>
              <a:t>49</a:t>
            </a:fld>
            <a:endParaRPr lang="en-US"/>
          </a:p>
        </p:txBody>
      </p:sp>
    </p:spTree>
    <p:extLst>
      <p:ext uri="{BB962C8B-B14F-4D97-AF65-F5344CB8AC3E}">
        <p14:creationId xmlns:p14="http://schemas.microsoft.com/office/powerpoint/2010/main" val="4524040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Step 6. If sufficient data exist, assign observed crashes to the individual site.</a:t>
            </a:r>
          </a:p>
          <a:p>
            <a:pPr marL="0" indent="0">
              <a:buNone/>
            </a:pPr>
            <a:endParaRPr lang="en-US" dirty="0"/>
          </a:p>
          <a:p>
            <a:pPr marL="171450" lvl="0" indent="-171450">
              <a:lnSpc>
                <a:spcPct val="100000"/>
              </a:lnSpc>
              <a:spcBef>
                <a:spcPts val="0"/>
              </a:spcBef>
              <a:defRPr/>
            </a:pPr>
            <a:r>
              <a:rPr lang="en-US" dirty="0"/>
              <a:t>Step 6 applies if it was determined in Step 3 that the site-specific EB Method is applicable.</a:t>
            </a:r>
          </a:p>
          <a:p>
            <a:pPr marL="171450" lvl="0" indent="-171450">
              <a:lnSpc>
                <a:spcPct val="100000"/>
              </a:lnSpc>
              <a:spcBef>
                <a:spcPts val="0"/>
              </a:spcBef>
              <a:defRPr/>
            </a:pPr>
            <a:r>
              <a:rPr lang="en-US" dirty="0"/>
              <a:t>If the site-specific EB Method is not applicable, then proceed to Step 7. </a:t>
            </a:r>
          </a:p>
          <a:p>
            <a:pPr marL="171450" lvl="0" indent="-171450">
              <a:lnSpc>
                <a:spcPct val="100000"/>
              </a:lnSpc>
              <a:spcBef>
                <a:spcPts val="0"/>
              </a:spcBef>
              <a:defRPr/>
            </a:pPr>
            <a:r>
              <a:rPr lang="en-US" dirty="0"/>
              <a:t>In this step, the observed crash data are assigned to the individual sites (both freeway segments and speed-change lanes.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5A5C9095-3390-46AF-BF4E-CB8B8A8645B8}" type="slidenum">
              <a:rPr lang="en-US" smtClean="0"/>
              <a:t>50</a:t>
            </a:fld>
            <a:endParaRPr lang="en-US"/>
          </a:p>
        </p:txBody>
      </p:sp>
    </p:spTree>
    <p:extLst>
      <p:ext uri="{BB962C8B-B14F-4D97-AF65-F5344CB8AC3E}">
        <p14:creationId xmlns:p14="http://schemas.microsoft.com/office/powerpoint/2010/main" val="27591008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Step 7. Select the first or next individual site in the project limits. If there are no more sites to be evaluated, proceed to Step 15</a:t>
            </a:r>
          </a:p>
          <a:p>
            <a:pPr marL="0" indent="0">
              <a:buNone/>
            </a:pPr>
            <a:endParaRPr lang="en-US" dirty="0"/>
          </a:p>
          <a:p>
            <a:pPr marL="171450" lvl="0" indent="-171450">
              <a:lnSpc>
                <a:spcPct val="100000"/>
              </a:lnSpc>
              <a:spcBef>
                <a:spcPts val="0"/>
              </a:spcBef>
              <a:defRPr/>
            </a:pPr>
            <a:r>
              <a:rPr lang="en-US" dirty="0"/>
              <a:t>Steps 7 through 14 are repeated for each site within the project limits. </a:t>
            </a:r>
          </a:p>
          <a:p>
            <a:pPr marL="171450" lvl="0" indent="-171450">
              <a:lnSpc>
                <a:spcPct val="100000"/>
              </a:lnSpc>
              <a:spcBef>
                <a:spcPts val="0"/>
              </a:spcBef>
              <a:defRPr/>
            </a:pPr>
            <a:r>
              <a:rPr lang="en-US" dirty="0"/>
              <a:t>Any site can be selected for evaluation because each site is considered to be independent of the other sites. </a:t>
            </a:r>
          </a:p>
          <a:p>
            <a:pPr marL="171450" lvl="0" indent="-171450">
              <a:lnSpc>
                <a:spcPct val="100000"/>
              </a:lnSpc>
              <a:spcBef>
                <a:spcPts val="0"/>
              </a:spcBef>
              <a:defRPr/>
            </a:pPr>
            <a:r>
              <a:rPr lang="en-US" dirty="0"/>
              <a:t>Good practice is to select sites in an orderly manner, such as in the order of their physical occurrence in the subject direction of travel.</a:t>
            </a:r>
          </a:p>
          <a:p>
            <a:endParaRPr lang="en-US" dirty="0"/>
          </a:p>
        </p:txBody>
      </p:sp>
      <p:sp>
        <p:nvSpPr>
          <p:cNvPr id="4" name="Slide Number Placeholder 3"/>
          <p:cNvSpPr>
            <a:spLocks noGrp="1"/>
          </p:cNvSpPr>
          <p:nvPr>
            <p:ph type="sldNum" sz="quarter" idx="5"/>
          </p:nvPr>
        </p:nvSpPr>
        <p:spPr/>
        <p:txBody>
          <a:bodyPr/>
          <a:lstStyle/>
          <a:p>
            <a:fld id="{5A5C9095-3390-46AF-BF4E-CB8B8A8645B8}" type="slidenum">
              <a:rPr lang="en-US" smtClean="0"/>
              <a:t>51</a:t>
            </a:fld>
            <a:endParaRPr lang="en-US"/>
          </a:p>
        </p:txBody>
      </p:sp>
    </p:spTree>
    <p:extLst>
      <p:ext uri="{BB962C8B-B14F-4D97-AF65-F5344CB8AC3E}">
        <p14:creationId xmlns:p14="http://schemas.microsoft.com/office/powerpoint/2010/main" val="34657989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Step 8. For the selected site, select the first or next year in the period of interest </a:t>
            </a:r>
          </a:p>
          <a:p>
            <a:pPr marL="0" indent="0">
              <a:buNone/>
            </a:pPr>
            <a:r>
              <a:rPr lang="en-US" dirty="0"/>
              <a:t>If there are no more years to be evaluated for that site, proceed to Step 13</a:t>
            </a:r>
          </a:p>
          <a:p>
            <a:pPr marL="0" indent="0">
              <a:buNone/>
            </a:pPr>
            <a:endParaRPr lang="en-US" dirty="0"/>
          </a:p>
          <a:p>
            <a:pPr marL="171450" lvl="0" indent="-171450">
              <a:lnSpc>
                <a:spcPct val="100000"/>
              </a:lnSpc>
              <a:spcBef>
                <a:spcPts val="0"/>
              </a:spcBef>
              <a:defRPr/>
            </a:pPr>
            <a:r>
              <a:rPr lang="en-US" dirty="0"/>
              <a:t>Steps 8-12 are repeated for each year in evaluation period for site. </a:t>
            </a:r>
          </a:p>
          <a:p>
            <a:pPr>
              <a:lnSpc>
                <a:spcPct val="100000"/>
              </a:lnSpc>
              <a:spcBef>
                <a:spcPts val="0"/>
              </a:spcBef>
              <a:defRPr/>
            </a:pPr>
            <a:r>
              <a:rPr lang="en-US" dirty="0"/>
              <a:t>Individual years of evaluation period are analyzed one year at a time. SPFs and some AFs are dependent on AADT volume, which may change from year to year.</a:t>
            </a:r>
          </a:p>
          <a:p>
            <a:endParaRPr lang="en-US" dirty="0"/>
          </a:p>
        </p:txBody>
      </p:sp>
      <p:sp>
        <p:nvSpPr>
          <p:cNvPr id="4" name="Slide Number Placeholder 3"/>
          <p:cNvSpPr>
            <a:spLocks noGrp="1"/>
          </p:cNvSpPr>
          <p:nvPr>
            <p:ph type="sldNum" sz="quarter" idx="5"/>
          </p:nvPr>
        </p:nvSpPr>
        <p:spPr/>
        <p:txBody>
          <a:bodyPr/>
          <a:lstStyle/>
          <a:p>
            <a:fld id="{5A5C9095-3390-46AF-BF4E-CB8B8A8645B8}" type="slidenum">
              <a:rPr lang="en-US" smtClean="0"/>
              <a:t>52</a:t>
            </a:fld>
            <a:endParaRPr lang="en-US"/>
          </a:p>
        </p:txBody>
      </p:sp>
    </p:spTree>
    <p:extLst>
      <p:ext uri="{BB962C8B-B14F-4D97-AF65-F5344CB8AC3E}">
        <p14:creationId xmlns:p14="http://schemas.microsoft.com/office/powerpoint/2010/main" val="2642511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Step 9. For the selected site, determine and apply the appropriate SPF. The appropriate SPF is based on site type and number of GP lanes. </a:t>
            </a:r>
          </a:p>
          <a:p>
            <a:pPr marL="0" indent="0">
              <a:buNone/>
            </a:pPr>
            <a:endParaRPr lang="en-US" dirty="0"/>
          </a:p>
          <a:p>
            <a:pPr marL="171450" indent="-171450"/>
            <a:r>
              <a:rPr lang="en-US" dirty="0"/>
              <a:t>The SPF determines the predicted average crash frequency for a site with features that match the SPF’s base conditions. </a:t>
            </a:r>
          </a:p>
          <a:p>
            <a:pPr marL="171450" indent="-171450"/>
            <a:r>
              <a:rPr lang="en-US" dirty="0"/>
              <a:t>Determine the appropriate SPF for selected site based on site type and cross section.</a:t>
            </a:r>
          </a:p>
          <a:p>
            <a:pPr marL="171450" indent="-171450"/>
            <a:r>
              <a:rPr lang="en-US" dirty="0"/>
              <a:t>The SPF is used to compute the crash frequency for the selected year using the AADT volume for that year, as determined in Step 3.</a:t>
            </a:r>
          </a:p>
          <a:p>
            <a:endParaRPr lang="en-US" dirty="0"/>
          </a:p>
        </p:txBody>
      </p:sp>
      <p:sp>
        <p:nvSpPr>
          <p:cNvPr id="4" name="Slide Number Placeholder 3"/>
          <p:cNvSpPr>
            <a:spLocks noGrp="1"/>
          </p:cNvSpPr>
          <p:nvPr>
            <p:ph type="sldNum" sz="quarter" idx="5"/>
          </p:nvPr>
        </p:nvSpPr>
        <p:spPr/>
        <p:txBody>
          <a:bodyPr/>
          <a:lstStyle/>
          <a:p>
            <a:fld id="{5A5C9095-3390-46AF-BF4E-CB8B8A8645B8}" type="slidenum">
              <a:rPr lang="en-US" smtClean="0"/>
              <a:t>53</a:t>
            </a:fld>
            <a:endParaRPr lang="en-US"/>
          </a:p>
        </p:txBody>
      </p:sp>
    </p:spTree>
    <p:extLst>
      <p:ext uri="{BB962C8B-B14F-4D97-AF65-F5344CB8AC3E}">
        <p14:creationId xmlns:p14="http://schemas.microsoft.com/office/powerpoint/2010/main" val="10831096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provides an example SPF, that for a basic freeway segment with an HO lane. The components of the SPF are defined on the slide. </a:t>
            </a:r>
          </a:p>
          <a:p>
            <a:endParaRPr lang="en-US" dirty="0"/>
          </a:p>
          <a:p>
            <a:r>
              <a:rPr lang="en-US" sz="1200" i="1" dirty="0"/>
              <a:t>N</a:t>
            </a:r>
            <a:r>
              <a:rPr lang="en-US" sz="1200" i="1" baseline="-25000" dirty="0"/>
              <a:t>spf,fs,n,y,as </a:t>
            </a:r>
            <a:r>
              <a:rPr lang="en-US" sz="1200" dirty="0"/>
              <a:t>= predicted average crash frequency of a freeway segment with base conditions, n lanes, crash type y, and all severities (crashes/</a:t>
            </a:r>
            <a:r>
              <a:rPr lang="en-US" sz="1200" dirty="0" err="1"/>
              <a:t>yr</a:t>
            </a:r>
            <a:r>
              <a:rPr lang="en-US" sz="1200" dirty="0"/>
              <a:t>)</a:t>
            </a:r>
          </a:p>
          <a:p>
            <a:r>
              <a:rPr lang="en-US" sz="1200" i="1" dirty="0" err="1"/>
              <a:t>L</a:t>
            </a:r>
            <a:r>
              <a:rPr lang="en-US" sz="1200" i="1" baseline="-25000" dirty="0" err="1"/>
              <a:t>s,fs</a:t>
            </a:r>
            <a:r>
              <a:rPr lang="en-US" sz="1200" i="1" baseline="-25000" dirty="0"/>
              <a:t> </a:t>
            </a:r>
            <a:r>
              <a:rPr lang="en-US" sz="1200" dirty="0"/>
              <a:t>= length of freeway segment (mi)</a:t>
            </a:r>
          </a:p>
          <a:p>
            <a:r>
              <a:rPr lang="en-US" sz="1200" dirty="0"/>
              <a:t>a, b = regression coefficients</a:t>
            </a:r>
          </a:p>
          <a:p>
            <a:r>
              <a:rPr lang="en-US" sz="1200" i="1" dirty="0" err="1"/>
              <a:t>AADT</a:t>
            </a:r>
            <a:r>
              <a:rPr lang="en-US" sz="1200" i="1" baseline="-25000" dirty="0" err="1"/>
              <a:t>fs</a:t>
            </a:r>
            <a:r>
              <a:rPr lang="en-US" sz="1200" i="1" baseline="-25000" dirty="0"/>
              <a:t> </a:t>
            </a:r>
            <a:r>
              <a:rPr lang="en-US" sz="1200" dirty="0"/>
              <a:t>= one-directional AADT volume of freeway segment (including vehicles in the HO lane) (</a:t>
            </a:r>
            <a:r>
              <a:rPr lang="en-US" sz="1200" dirty="0" err="1"/>
              <a:t>veh</a:t>
            </a:r>
            <a:r>
              <a:rPr lang="en-US" sz="1200" dirty="0"/>
              <a:t>/day)</a:t>
            </a:r>
            <a:endParaRPr lang="en-US" dirty="0"/>
          </a:p>
        </p:txBody>
      </p:sp>
      <p:sp>
        <p:nvSpPr>
          <p:cNvPr id="4" name="Slide Number Placeholder 3"/>
          <p:cNvSpPr>
            <a:spLocks noGrp="1"/>
          </p:cNvSpPr>
          <p:nvPr>
            <p:ph type="sldNum" sz="quarter" idx="5"/>
          </p:nvPr>
        </p:nvSpPr>
        <p:spPr/>
        <p:txBody>
          <a:bodyPr/>
          <a:lstStyle/>
          <a:p>
            <a:fld id="{5A5C9095-3390-46AF-BF4E-CB8B8A8645B8}" type="slidenum">
              <a:rPr lang="en-US" smtClean="0"/>
              <a:t>54</a:t>
            </a:fld>
            <a:endParaRPr lang="en-US"/>
          </a:p>
        </p:txBody>
      </p:sp>
    </p:spTree>
    <p:extLst>
      <p:ext uri="{BB962C8B-B14F-4D97-AF65-F5344CB8AC3E}">
        <p14:creationId xmlns:p14="http://schemas.microsoft.com/office/powerpoint/2010/main" val="27097542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provides graphical representations of the sample SPF, for a basic freeway segment with an HO lane. The SPFs are based on directional AADT and predict total crash frequency and multiple-vehicle crash frequency. </a:t>
            </a:r>
          </a:p>
        </p:txBody>
      </p:sp>
      <p:sp>
        <p:nvSpPr>
          <p:cNvPr id="4" name="Slide Number Placeholder 3"/>
          <p:cNvSpPr>
            <a:spLocks noGrp="1"/>
          </p:cNvSpPr>
          <p:nvPr>
            <p:ph type="sldNum" sz="quarter" idx="5"/>
          </p:nvPr>
        </p:nvSpPr>
        <p:spPr/>
        <p:txBody>
          <a:bodyPr/>
          <a:lstStyle/>
          <a:p>
            <a:fld id="{5A5C9095-3390-46AF-BF4E-CB8B8A8645B8}" type="slidenum">
              <a:rPr lang="en-US" smtClean="0"/>
              <a:t>55</a:t>
            </a:fld>
            <a:endParaRPr lang="en-US"/>
          </a:p>
        </p:txBody>
      </p:sp>
    </p:spTree>
    <p:extLst>
      <p:ext uri="{BB962C8B-B14F-4D97-AF65-F5344CB8AC3E}">
        <p14:creationId xmlns:p14="http://schemas.microsoft.com/office/powerpoint/2010/main" val="14818613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Step 10—Multiply the result obtained in Step 9 by the appropriate AFs.</a:t>
            </a:r>
          </a:p>
          <a:p>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Collectively, the AFs are used in the predictive model to adjust the SPF estimate from Step 9 so that the resulting predicted average crash frequency accurately reflects the geometric design and traffic control features of the selected site. The available AFs are described in Sections 20.7.2 and 20.8.2.</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All AFs presented in this chapter have the same base conditions as the SPFs in this chapter. Only the AFs presented in Sections 20.7.2 and 20.8.2 may be used as part of the predictive method described in this chapter.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the selected site, determine the appropriate AFs for the site type, geometric design features, and traffic control features present. The AF’s designation by crash type must match that of the SPF with which it is used (unless indicated otherwise in the AF description). The AFs for the selected site are calculated using the geometric design and traffic control features determined in Step 4.</a:t>
            </a:r>
          </a:p>
          <a:p>
            <a:r>
              <a:rPr lang="en-US" sz="1200" kern="1200" dirty="0">
                <a:solidFill>
                  <a:schemeClr val="tx1"/>
                </a:solidFill>
                <a:effectLst/>
                <a:latin typeface="+mn-lt"/>
                <a:ea typeface="+mn-ea"/>
                <a:cs typeface="+mn-cs"/>
              </a:rPr>
              <a:t>Multiply the result from Step 9 by the appropriate AFs.</a:t>
            </a:r>
          </a:p>
          <a:p>
            <a:endParaRPr lang="en-US" dirty="0"/>
          </a:p>
        </p:txBody>
      </p:sp>
      <p:sp>
        <p:nvSpPr>
          <p:cNvPr id="4" name="Slide Number Placeholder 3"/>
          <p:cNvSpPr>
            <a:spLocks noGrp="1"/>
          </p:cNvSpPr>
          <p:nvPr>
            <p:ph type="sldNum" sz="quarter" idx="5"/>
          </p:nvPr>
        </p:nvSpPr>
        <p:spPr/>
        <p:txBody>
          <a:bodyPr/>
          <a:lstStyle/>
          <a:p>
            <a:fld id="{5A5C9095-3390-46AF-BF4E-CB8B8A8645B8}" type="slidenum">
              <a:rPr lang="en-US" smtClean="0"/>
              <a:t>56</a:t>
            </a:fld>
            <a:endParaRPr lang="en-US"/>
          </a:p>
        </p:txBody>
      </p:sp>
    </p:spTree>
    <p:extLst>
      <p:ext uri="{BB962C8B-B14F-4D97-AF65-F5344CB8AC3E}">
        <p14:creationId xmlns:p14="http://schemas.microsoft.com/office/powerpoint/2010/main" val="1540120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18 of the HSM Supplement provides the current predictive method used for freeway facilities. ISATe is used as the implementation tool for this predictive method. The existing crash prediction methodology does not include safety impacts of HO lanes. The current methodology asks users to ignore presence of those facilities when estimating safety performance on those facilities. Ignoring those lanes; however, does not ignore the potential interaction effect with general purpose lanes. Further research was needed to address HO facilities:</a:t>
            </a:r>
          </a:p>
          <a:p>
            <a:endParaRPr lang="en-US" dirty="0"/>
          </a:p>
          <a:p>
            <a:pPr marL="628650" lvl="1" indent="-171450">
              <a:buFont typeface="Arial" panose="020B0604020202020204" pitchFamily="34" charset="0"/>
              <a:buChar char="•"/>
            </a:pPr>
            <a:r>
              <a:rPr lang="en-US" dirty="0"/>
              <a:t>NCHRP Project 17-89: Safety Performance of Part-Time Shoulder Use on Freeways</a:t>
            </a:r>
          </a:p>
          <a:p>
            <a:pPr marL="628650" lvl="1" indent="-171450">
              <a:buFont typeface="Arial" panose="020B0604020202020204" pitchFamily="34" charset="0"/>
              <a:buChar char="•"/>
            </a:pPr>
            <a:r>
              <a:rPr lang="en-US" dirty="0"/>
              <a:t>NCHRP Project 17-89A: HOV/HOT Crash Prediction Method for the HSM</a:t>
            </a:r>
          </a:p>
          <a:p>
            <a:pPr marL="457200" lvl="1" indent="0">
              <a:buFont typeface="Arial" panose="020B0604020202020204" pitchFamily="34" charset="0"/>
              <a:buNone/>
            </a:pPr>
            <a:endParaRPr lang="en-US" dirty="0"/>
          </a:p>
          <a:p>
            <a:pPr marL="457200" lvl="1" indent="0">
              <a:buFont typeface="Arial" panose="020B0604020202020204" pitchFamily="34" charset="0"/>
              <a:buNone/>
            </a:pPr>
            <a:r>
              <a:rPr lang="en-US" dirty="0"/>
              <a:t>This presentation documents the resulting predictive method for NCHRP Project 17-89A.</a:t>
            </a:r>
          </a:p>
          <a:p>
            <a:endParaRPr lang="en-US" dirty="0"/>
          </a:p>
        </p:txBody>
      </p:sp>
      <p:sp>
        <p:nvSpPr>
          <p:cNvPr id="4" name="Slide Number Placeholder 3"/>
          <p:cNvSpPr>
            <a:spLocks noGrp="1"/>
          </p:cNvSpPr>
          <p:nvPr>
            <p:ph type="sldNum" sz="quarter" idx="5"/>
          </p:nvPr>
        </p:nvSpPr>
        <p:spPr/>
        <p:txBody>
          <a:bodyPr/>
          <a:lstStyle/>
          <a:p>
            <a:fld id="{5A5C9095-3390-46AF-BF4E-CB8B8A8645B8}" type="slidenum">
              <a:rPr lang="en-US" smtClean="0"/>
              <a:t>9</a:t>
            </a:fld>
            <a:endParaRPr lang="en-US"/>
          </a:p>
        </p:txBody>
      </p:sp>
    </p:spTree>
    <p:extLst>
      <p:ext uri="{BB962C8B-B14F-4D97-AF65-F5344CB8AC3E}">
        <p14:creationId xmlns:p14="http://schemas.microsoft.com/office/powerpoint/2010/main" val="41813026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Step 10—Multiply the result obtained in Step 9 by the appropriate AFs.</a:t>
            </a:r>
          </a:p>
          <a:p>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table on this slide provides an overview of the SPF adjustment factors and their applicability for freeway segments and speed-change lane segments. A checkmark in the box means that adjustment factor is applicable for that site subtype. Further, the fourth column provides an indication if the SPF adjustment factor is unique to this predictive method. </a:t>
            </a:r>
          </a:p>
          <a:p>
            <a:endParaRPr lang="en-US" dirty="0"/>
          </a:p>
        </p:txBody>
      </p:sp>
      <p:sp>
        <p:nvSpPr>
          <p:cNvPr id="4" name="Slide Number Placeholder 3"/>
          <p:cNvSpPr>
            <a:spLocks noGrp="1"/>
          </p:cNvSpPr>
          <p:nvPr>
            <p:ph type="sldNum" sz="quarter" idx="5"/>
          </p:nvPr>
        </p:nvSpPr>
        <p:spPr/>
        <p:txBody>
          <a:bodyPr/>
          <a:lstStyle/>
          <a:p>
            <a:fld id="{5A5C9095-3390-46AF-BF4E-CB8B8A8645B8}" type="slidenum">
              <a:rPr lang="en-US" smtClean="0"/>
              <a:t>57</a:t>
            </a:fld>
            <a:endParaRPr lang="en-US"/>
          </a:p>
        </p:txBody>
      </p:sp>
    </p:spTree>
    <p:extLst>
      <p:ext uri="{BB962C8B-B14F-4D97-AF65-F5344CB8AC3E}">
        <p14:creationId xmlns:p14="http://schemas.microsoft.com/office/powerpoint/2010/main" val="33739440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Step 11. Multiply the result obtained in Step 10 by the appropriate calibration factor. </a:t>
            </a:r>
          </a:p>
          <a:p>
            <a:pPr marL="0" indent="0">
              <a:buNone/>
            </a:pPr>
            <a:endParaRPr lang="en-US" dirty="0"/>
          </a:p>
          <a:p>
            <a:pPr marL="171450" indent="-171450"/>
            <a:r>
              <a:rPr lang="en-US" dirty="0"/>
              <a:t>The SPFs and AFs have each been developed with data from specific jurisdictions and time periods.</a:t>
            </a:r>
          </a:p>
          <a:p>
            <a:pPr marL="171450" indent="-171450"/>
            <a:r>
              <a:rPr lang="en-US" dirty="0"/>
              <a:t> </a:t>
            </a:r>
          </a:p>
          <a:p>
            <a:pPr marL="171450" indent="-171450"/>
            <a:r>
              <a:rPr lang="en-US" dirty="0"/>
              <a:t>Calibration to local conditions will account for any differences between these conditions and those present at the selected sites.</a:t>
            </a:r>
          </a:p>
          <a:p>
            <a:pPr marL="171450" indent="-171450"/>
            <a:r>
              <a:rPr lang="en-US" dirty="0"/>
              <a:t> </a:t>
            </a:r>
          </a:p>
          <a:p>
            <a:pPr marL="171450" indent="-171450"/>
            <a:r>
              <a:rPr lang="en-US" dirty="0"/>
              <a:t>A calibration factor is applied to each SPF in the predictive method.</a:t>
            </a:r>
          </a:p>
          <a:p>
            <a:pPr marL="171450" indent="-171450"/>
            <a:endParaRPr lang="en-US" dirty="0"/>
          </a:p>
          <a:p>
            <a:pPr marL="171450" indent="-171450"/>
            <a:r>
              <a:rPr lang="en-US" dirty="0"/>
              <a:t>Multiply the result from Step 10 by the calibration factor to obtain the predicted average crash frequency.</a:t>
            </a:r>
          </a:p>
          <a:p>
            <a:endParaRPr lang="en-US" dirty="0"/>
          </a:p>
        </p:txBody>
      </p:sp>
      <p:sp>
        <p:nvSpPr>
          <p:cNvPr id="4" name="Slide Number Placeholder 3"/>
          <p:cNvSpPr>
            <a:spLocks noGrp="1"/>
          </p:cNvSpPr>
          <p:nvPr>
            <p:ph type="sldNum" sz="quarter" idx="5"/>
          </p:nvPr>
        </p:nvSpPr>
        <p:spPr/>
        <p:txBody>
          <a:bodyPr/>
          <a:lstStyle/>
          <a:p>
            <a:fld id="{5A5C9095-3390-46AF-BF4E-CB8B8A8645B8}" type="slidenum">
              <a:rPr lang="en-US" smtClean="0"/>
              <a:t>58</a:t>
            </a:fld>
            <a:endParaRPr lang="en-US"/>
          </a:p>
        </p:txBody>
      </p:sp>
    </p:spTree>
    <p:extLst>
      <p:ext uri="{BB962C8B-B14F-4D97-AF65-F5344CB8AC3E}">
        <p14:creationId xmlns:p14="http://schemas.microsoft.com/office/powerpoint/2010/main" val="35236845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step creates a loop from Step 8 through Step 12 that is repeated for each year of the evaluation period for the selected site.</a:t>
            </a:r>
          </a:p>
          <a:p>
            <a:endParaRPr lang="en-US" dirty="0"/>
          </a:p>
        </p:txBody>
      </p:sp>
      <p:sp>
        <p:nvSpPr>
          <p:cNvPr id="4" name="Slide Number Placeholder 3"/>
          <p:cNvSpPr>
            <a:spLocks noGrp="1"/>
          </p:cNvSpPr>
          <p:nvPr>
            <p:ph type="sldNum" sz="quarter" idx="5"/>
          </p:nvPr>
        </p:nvSpPr>
        <p:spPr/>
        <p:txBody>
          <a:bodyPr/>
          <a:lstStyle/>
          <a:p>
            <a:fld id="{5A5C9095-3390-46AF-BF4E-CB8B8A8645B8}" type="slidenum">
              <a:rPr lang="en-US" smtClean="0"/>
              <a:t>59</a:t>
            </a:fld>
            <a:endParaRPr lang="en-US"/>
          </a:p>
        </p:txBody>
      </p:sp>
    </p:spTree>
    <p:extLst>
      <p:ext uri="{BB962C8B-B14F-4D97-AF65-F5344CB8AC3E}">
        <p14:creationId xmlns:p14="http://schemas.microsoft.com/office/powerpoint/2010/main" val="26345806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site-specific EB Method combines the </a:t>
            </a:r>
            <a:r>
              <a:rPr lang="en-US" sz="1200" i="1" kern="1200" dirty="0">
                <a:solidFill>
                  <a:schemeClr val="tx1"/>
                </a:solidFill>
                <a:effectLst/>
                <a:latin typeface="+mn-lt"/>
                <a:ea typeface="+mn-ea"/>
                <a:cs typeface="+mn-cs"/>
              </a:rPr>
              <a:t>predicted</a:t>
            </a:r>
            <a:r>
              <a:rPr lang="en-US" sz="1200" kern="1200" dirty="0">
                <a:solidFill>
                  <a:schemeClr val="tx1"/>
                </a:solidFill>
                <a:effectLst/>
                <a:latin typeface="+mn-lt"/>
                <a:ea typeface="+mn-ea"/>
                <a:cs typeface="+mn-cs"/>
              </a:rPr>
              <a:t> average crash frequency computed in Step 11 with the observed crash frequency of the selected site to produce an estimate of the </a:t>
            </a:r>
            <a:r>
              <a:rPr lang="en-US" sz="1200" i="1" kern="1200" dirty="0">
                <a:solidFill>
                  <a:schemeClr val="tx1"/>
                </a:solidFill>
                <a:effectLst/>
                <a:latin typeface="+mn-lt"/>
                <a:ea typeface="+mn-ea"/>
                <a:cs typeface="+mn-cs"/>
              </a:rPr>
              <a:t>expected</a:t>
            </a:r>
            <a:r>
              <a:rPr lang="en-US" sz="1200" kern="1200" dirty="0">
                <a:solidFill>
                  <a:schemeClr val="tx1"/>
                </a:solidFill>
                <a:effectLst/>
                <a:latin typeface="+mn-lt"/>
                <a:ea typeface="+mn-ea"/>
                <a:cs typeface="+mn-cs"/>
              </a:rPr>
              <a:t> average crash frequency. The expected average crash frequency is more statistically reliable than the predicted average crash frequency obtained in Step 11. The procedure for applying the site-specific EB Method is provided in the appendix for Part C.</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the EB Method is used, then an estimate of expected average crash frequency is obtained for each year of the crash period (i.e., the period for which the observed crash data are available). The individual years of the crash period are analyzed one year at a time because the SPFs and SDFs are dependent on AADT volume, which may change from year to year.</a:t>
            </a:r>
          </a:p>
          <a:p>
            <a:pPr marL="628650" lvl="1" indent="-171450">
              <a:buFont typeface="Arial" panose="020B0604020202020204" pitchFamily="34" charset="0"/>
              <a:buChar cha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A5C9095-3390-46AF-BF4E-CB8B8A8645B8}" type="slidenum">
              <a:rPr lang="en-US" smtClean="0"/>
              <a:t>60</a:t>
            </a:fld>
            <a:endParaRPr lang="en-US"/>
          </a:p>
        </p:txBody>
      </p:sp>
    </p:spTree>
    <p:extLst>
      <p:ext uri="{BB962C8B-B14F-4D97-AF65-F5344CB8AC3E}">
        <p14:creationId xmlns:p14="http://schemas.microsoft.com/office/powerpoint/2010/main" val="250772155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step creates a loop from Step 7 through Step 14 that is repeated for each site of interest.</a:t>
            </a:r>
          </a:p>
          <a:p>
            <a:endParaRPr lang="en-US" dirty="0"/>
          </a:p>
        </p:txBody>
      </p:sp>
      <p:sp>
        <p:nvSpPr>
          <p:cNvPr id="4" name="Slide Number Placeholder 3"/>
          <p:cNvSpPr>
            <a:spLocks noGrp="1"/>
          </p:cNvSpPr>
          <p:nvPr>
            <p:ph type="sldNum" sz="quarter" idx="5"/>
          </p:nvPr>
        </p:nvSpPr>
        <p:spPr/>
        <p:txBody>
          <a:bodyPr/>
          <a:lstStyle/>
          <a:p>
            <a:fld id="{5A5C9095-3390-46AF-BF4E-CB8B8A8645B8}" type="slidenum">
              <a:rPr lang="en-US" smtClean="0"/>
              <a:t>61</a:t>
            </a:fld>
            <a:endParaRPr lang="en-US"/>
          </a:p>
        </p:txBody>
      </p:sp>
    </p:spTree>
    <p:extLst>
      <p:ext uri="{BB962C8B-B14F-4D97-AF65-F5344CB8AC3E}">
        <p14:creationId xmlns:p14="http://schemas.microsoft.com/office/powerpoint/2010/main" val="2606017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The project-level EB Method combines the project-level </a:t>
            </a:r>
            <a:r>
              <a:rPr lang="en-US" sz="1200" i="1" kern="1200" dirty="0">
                <a:solidFill>
                  <a:schemeClr val="tx1"/>
                </a:solidFill>
                <a:effectLst/>
                <a:latin typeface="+mn-lt"/>
                <a:ea typeface="+mn-ea"/>
                <a:cs typeface="+mn-cs"/>
              </a:rPr>
              <a:t>predicted</a:t>
            </a:r>
            <a:r>
              <a:rPr lang="en-US" sz="1200" kern="1200" dirty="0">
                <a:solidFill>
                  <a:schemeClr val="tx1"/>
                </a:solidFill>
                <a:effectLst/>
                <a:latin typeface="+mn-lt"/>
                <a:ea typeface="+mn-ea"/>
                <a:cs typeface="+mn-cs"/>
              </a:rPr>
              <a:t> average crash frequency with the observed crash frequency for all sites within the project limits to produce an estimate of the project-level </a:t>
            </a:r>
            <a:r>
              <a:rPr lang="en-US" sz="1200" i="1" kern="1200" dirty="0">
                <a:solidFill>
                  <a:schemeClr val="tx1"/>
                </a:solidFill>
                <a:effectLst/>
                <a:latin typeface="+mn-lt"/>
                <a:ea typeface="+mn-ea"/>
                <a:cs typeface="+mn-cs"/>
              </a:rPr>
              <a:t>expected</a:t>
            </a:r>
            <a:r>
              <a:rPr lang="en-US" sz="1200" kern="1200" dirty="0">
                <a:solidFill>
                  <a:schemeClr val="tx1"/>
                </a:solidFill>
                <a:effectLst/>
                <a:latin typeface="+mn-lt"/>
                <a:ea typeface="+mn-ea"/>
                <a:cs typeface="+mn-cs"/>
              </a:rPr>
              <a:t> average crash frequency. The project-level expected average crash frequency is more statistically reliable than the project-level predicted average crash frequency.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If the EB Method is used, then an estimate of the project-level expected crash frequency is obtained for each year of the crash period (i.e., the period for which the observed crash data are available). The individual years of the crash period are analyzed one year at a time because the SPFs and SDFs are dependent on AADT volume, which may change from year to year.</a:t>
            </a:r>
          </a:p>
          <a:p>
            <a:pPr lvl="3"/>
            <a:endParaRPr lang="en-US" sz="1200" b="1" kern="1200" dirty="0">
              <a:solidFill>
                <a:schemeClr val="tx1"/>
              </a:solidFill>
              <a:effectLst/>
              <a:latin typeface="+mn-lt"/>
              <a:ea typeface="+mn-ea"/>
              <a:cs typeface="+mn-cs"/>
            </a:endParaRPr>
          </a:p>
          <a:p>
            <a:pPr lvl="0"/>
            <a:r>
              <a:rPr lang="x-none" sz="1200" b="1" kern="1200" dirty="0">
                <a:solidFill>
                  <a:schemeClr val="tx1"/>
                </a:solidFill>
                <a:effectLst/>
                <a:latin typeface="+mn-lt"/>
                <a:ea typeface="+mn-ea"/>
                <a:cs typeface="+mn-cs"/>
              </a:rPr>
              <a:t>Apply the project-level EB Method to a future time period, if appropriate.</a:t>
            </a: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Follow the same guidance as provided in Step 13 using the estimate from the project-level EB Method.</a:t>
            </a:r>
          </a:p>
          <a:p>
            <a:pPr lvl="0"/>
            <a:endParaRPr lang="en-US" sz="1200" b="1" kern="1200" dirty="0">
              <a:solidFill>
                <a:schemeClr val="tx1"/>
              </a:solidFill>
              <a:effectLst/>
              <a:latin typeface="+mn-lt"/>
              <a:ea typeface="+mn-ea"/>
              <a:cs typeface="+mn-cs"/>
            </a:endParaRPr>
          </a:p>
          <a:p>
            <a:pPr lvl="0"/>
            <a:r>
              <a:rPr lang="x-none" sz="1200" b="1" kern="1200" dirty="0">
                <a:solidFill>
                  <a:schemeClr val="tx1"/>
                </a:solidFill>
                <a:effectLst/>
                <a:latin typeface="+mn-lt"/>
                <a:ea typeface="+mn-ea"/>
                <a:cs typeface="+mn-cs"/>
              </a:rPr>
              <a:t>Apply the severity distribution, if desired.</a:t>
            </a: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Follow the same guidance as provided in Step 13 using the estimate from the project-level EB Method.</a:t>
            </a:r>
          </a:p>
          <a:p>
            <a:pPr lvl="0"/>
            <a:endParaRPr lang="en-US" sz="1200" b="1" kern="1200" dirty="0">
              <a:solidFill>
                <a:schemeClr val="tx1"/>
              </a:solidFill>
              <a:effectLst/>
              <a:latin typeface="+mn-lt"/>
              <a:ea typeface="+mn-ea"/>
              <a:cs typeface="+mn-cs"/>
            </a:endParaRPr>
          </a:p>
          <a:p>
            <a:pPr lvl="0"/>
            <a:r>
              <a:rPr lang="x-none" sz="1200" b="1" kern="1200" dirty="0">
                <a:solidFill>
                  <a:schemeClr val="tx1"/>
                </a:solidFill>
                <a:effectLst/>
                <a:latin typeface="+mn-lt"/>
                <a:ea typeface="+mn-ea"/>
                <a:cs typeface="+mn-cs"/>
              </a:rPr>
              <a:t>Apply the crash type distribution, if desired.</a:t>
            </a: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Follow the same guidance as provided in Step 13 using the estimate from the project-level EB Method.</a:t>
            </a:r>
          </a:p>
          <a:p>
            <a:endParaRPr lang="en-US" dirty="0"/>
          </a:p>
        </p:txBody>
      </p:sp>
      <p:sp>
        <p:nvSpPr>
          <p:cNvPr id="4" name="Slide Number Placeholder 3"/>
          <p:cNvSpPr>
            <a:spLocks noGrp="1"/>
          </p:cNvSpPr>
          <p:nvPr>
            <p:ph type="sldNum" sz="quarter" idx="5"/>
          </p:nvPr>
        </p:nvSpPr>
        <p:spPr/>
        <p:txBody>
          <a:bodyPr/>
          <a:lstStyle/>
          <a:p>
            <a:fld id="{5A5C9095-3390-46AF-BF4E-CB8B8A8645B8}" type="slidenum">
              <a:rPr lang="en-US" smtClean="0"/>
              <a:t>62</a:t>
            </a:fld>
            <a:endParaRPr lang="en-US"/>
          </a:p>
        </p:txBody>
      </p:sp>
    </p:spTree>
    <p:extLst>
      <p:ext uri="{BB962C8B-B14F-4D97-AF65-F5344CB8AC3E}">
        <p14:creationId xmlns:p14="http://schemas.microsoft.com/office/powerpoint/2010/main" val="4326287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One outcome of the predictive method is the total (predicted or expected) average crash frequency.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term “total” indicates that the estimate includes all crash types and severities.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 It is computed from an estimate of the total number of crashes, which represents the sum of the total average crash frequency for each site and for each year in the study period.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total </a:t>
            </a:r>
            <a:r>
              <a:rPr lang="en-US" sz="1200" i="1" kern="1200" dirty="0">
                <a:solidFill>
                  <a:schemeClr val="tx1"/>
                </a:solidFill>
                <a:effectLst/>
                <a:latin typeface="+mn-lt"/>
                <a:ea typeface="+mn-ea"/>
                <a:cs typeface="+mn-cs"/>
              </a:rPr>
              <a:t>expected</a:t>
            </a:r>
            <a:r>
              <a:rPr lang="en-US" sz="1200" kern="1200" dirty="0">
                <a:solidFill>
                  <a:schemeClr val="tx1"/>
                </a:solidFill>
                <a:effectLst/>
                <a:latin typeface="+mn-lt"/>
                <a:ea typeface="+mn-ea"/>
                <a:cs typeface="+mn-cs"/>
              </a:rPr>
              <a:t> number of crashes during the study period is calculated using the equation shown.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same equation can be used to calculate the total </a:t>
            </a:r>
            <a:r>
              <a:rPr lang="en-US" sz="1200" i="1" kern="1200" dirty="0">
                <a:solidFill>
                  <a:schemeClr val="tx1"/>
                </a:solidFill>
                <a:effectLst/>
                <a:latin typeface="+mn-lt"/>
                <a:ea typeface="+mn-ea"/>
                <a:cs typeface="+mn-cs"/>
              </a:rPr>
              <a:t>predicted</a:t>
            </a:r>
            <a:r>
              <a:rPr lang="en-US" sz="1200" kern="1200" dirty="0">
                <a:solidFill>
                  <a:schemeClr val="tx1"/>
                </a:solidFill>
                <a:effectLst/>
                <a:latin typeface="+mn-lt"/>
                <a:ea typeface="+mn-ea"/>
                <a:cs typeface="+mn-cs"/>
              </a:rPr>
              <a:t> number of crashes by substituting the subscript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 for the subscript “</a:t>
            </a:r>
            <a:r>
              <a:rPr lang="en-US" sz="1200" i="1" kern="1200" dirty="0">
                <a:solidFill>
                  <a:schemeClr val="tx1"/>
                </a:solidFill>
                <a:effectLst/>
                <a:latin typeface="+mn-lt"/>
                <a:ea typeface="+mn-ea"/>
                <a:cs typeface="+mn-cs"/>
              </a:rPr>
              <a:t>e</a:t>
            </a:r>
            <a:r>
              <a:rPr lang="en-US" sz="1200"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Equation is used to compute the total expected number of crashes estimated to occur in the project limits during the study period.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‘CLICK MOUSE’ The next equation is used to estimate the overall expected average crash frequency within the project limits during the study period. The same equation can be used to calculate the total </a:t>
            </a:r>
            <a:r>
              <a:rPr lang="en-US" sz="1200" i="1" kern="1200" dirty="0">
                <a:solidFill>
                  <a:schemeClr val="tx1"/>
                </a:solidFill>
                <a:effectLst/>
                <a:latin typeface="+mn-lt"/>
                <a:ea typeface="+mn-ea"/>
                <a:cs typeface="+mn-cs"/>
              </a:rPr>
              <a:t>predicted</a:t>
            </a:r>
            <a:r>
              <a:rPr lang="en-US" sz="1200" kern="1200" dirty="0">
                <a:solidFill>
                  <a:schemeClr val="tx1"/>
                </a:solidFill>
                <a:effectLst/>
                <a:latin typeface="+mn-lt"/>
                <a:ea typeface="+mn-ea"/>
                <a:cs typeface="+mn-cs"/>
              </a:rPr>
              <a:t> number of crashes by substituting the subscript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 for the subscript “</a:t>
            </a:r>
            <a:r>
              <a:rPr lang="en-US" sz="1200" i="1" kern="1200" dirty="0">
                <a:solidFill>
                  <a:schemeClr val="tx1"/>
                </a:solidFill>
                <a:effectLst/>
                <a:latin typeface="+mn-lt"/>
                <a:ea typeface="+mn-ea"/>
                <a:cs typeface="+mn-cs"/>
              </a:rPr>
              <a:t>e</a:t>
            </a:r>
            <a:r>
              <a:rPr lang="en-US" sz="1200"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A5C9095-3390-46AF-BF4E-CB8B8A8645B8}" type="slidenum">
              <a:rPr lang="en-US" smtClean="0"/>
              <a:t>63</a:t>
            </a:fld>
            <a:endParaRPr lang="en-US"/>
          </a:p>
        </p:txBody>
      </p:sp>
    </p:spTree>
    <p:extLst>
      <p:ext uri="{BB962C8B-B14F-4D97-AF65-F5344CB8AC3E}">
        <p14:creationId xmlns:p14="http://schemas.microsoft.com/office/powerpoint/2010/main" val="10790507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Steps 3 through 17 are repeated as appropriate for the same project limits but for alternative conditions, treatments, periods of interest, or forecast AADT volumes.</a:t>
            </a:r>
          </a:p>
          <a:p>
            <a:endParaRPr lang="en-US" dirty="0"/>
          </a:p>
        </p:txBody>
      </p:sp>
      <p:sp>
        <p:nvSpPr>
          <p:cNvPr id="4" name="Slide Number Placeholder 3"/>
          <p:cNvSpPr>
            <a:spLocks noGrp="1"/>
          </p:cNvSpPr>
          <p:nvPr>
            <p:ph type="sldNum" sz="quarter" idx="5"/>
          </p:nvPr>
        </p:nvSpPr>
        <p:spPr/>
        <p:txBody>
          <a:bodyPr/>
          <a:lstStyle/>
          <a:p>
            <a:fld id="{5A5C9095-3390-46AF-BF4E-CB8B8A8645B8}" type="slidenum">
              <a:rPr lang="en-US" smtClean="0"/>
              <a:t>64</a:t>
            </a:fld>
            <a:endParaRPr lang="en-US"/>
          </a:p>
        </p:txBody>
      </p:sp>
    </p:spTree>
    <p:extLst>
      <p:ext uri="{BB962C8B-B14F-4D97-AF65-F5344CB8AC3E}">
        <p14:creationId xmlns:p14="http://schemas.microsoft.com/office/powerpoint/2010/main" val="40580226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crash frequency estimates obtained from the previous steps represent statistically reliable estimates of the (expected or predicted) average crash frequency for each configuration (e.g., existing condition, alternative design) that is evaluated. The estimates are based on the configuration’s specified project limits, study period, geometric design, traffic control features, and AADT volume. The estimates can be used to assess the safety associated with each site and the overall project based on consideration of crash type and severity. The estimates can be used to identify treatments or design changes that have the potential for reducing crash frequency, severity, or both. The estimates can also be used to compare the relative safety of alternative designs.</a:t>
            </a:r>
          </a:p>
          <a:p>
            <a:endParaRPr lang="en-US" dirty="0"/>
          </a:p>
        </p:txBody>
      </p:sp>
      <p:sp>
        <p:nvSpPr>
          <p:cNvPr id="4" name="Slide Number Placeholder 3"/>
          <p:cNvSpPr>
            <a:spLocks noGrp="1"/>
          </p:cNvSpPr>
          <p:nvPr>
            <p:ph type="sldNum" sz="quarter" idx="5"/>
          </p:nvPr>
        </p:nvSpPr>
        <p:spPr/>
        <p:txBody>
          <a:bodyPr/>
          <a:lstStyle/>
          <a:p>
            <a:fld id="{5A5C9095-3390-46AF-BF4E-CB8B8A8645B8}" type="slidenum">
              <a:rPr lang="en-US" smtClean="0"/>
              <a:t>65</a:t>
            </a:fld>
            <a:endParaRPr lang="en-US"/>
          </a:p>
        </p:txBody>
      </p:sp>
    </p:spTree>
    <p:extLst>
      <p:ext uri="{BB962C8B-B14F-4D97-AF65-F5344CB8AC3E}">
        <p14:creationId xmlns:p14="http://schemas.microsoft.com/office/powerpoint/2010/main" val="181874465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Applicable to Urban Freeways with Concurrent HOV or HOT Lanes.</a:t>
            </a:r>
            <a:r>
              <a:rPr lang="en-US" sz="1200" kern="1200" dirty="0">
                <a:solidFill>
                  <a:schemeClr val="tx1"/>
                </a:solidFill>
                <a:effectLst/>
                <a:latin typeface="+mn-lt"/>
                <a:ea typeface="+mn-ea"/>
                <a:cs typeface="+mn-cs"/>
              </a:rPr>
              <a:t> As indicated by Table 1, the predictive method is applicable to the evaluation of urban freeways with one or more concurrent HOV or HOT lanes. The method does not differentiate between HOV or HOT operation. The HOV or HOT lanes must be located to the left of the GP lanes and have one of the design configurations identified in the following list:</a:t>
            </a:r>
          </a:p>
          <a:p>
            <a:pPr lvl="0"/>
            <a:r>
              <a:rPr lang="en-US" sz="1200" kern="1200" dirty="0">
                <a:solidFill>
                  <a:schemeClr val="tx1"/>
                </a:solidFill>
                <a:effectLst/>
                <a:latin typeface="+mn-lt"/>
                <a:ea typeface="+mn-ea"/>
                <a:cs typeface="+mn-cs"/>
              </a:rPr>
              <a:t>Lane line lateral separation with continuous access or with limited access via at-grade entrance/exit zones.</a:t>
            </a:r>
          </a:p>
          <a:p>
            <a:pPr lvl="0"/>
            <a:r>
              <a:rPr lang="en-US" sz="1200" kern="1200" dirty="0">
                <a:solidFill>
                  <a:schemeClr val="tx1"/>
                </a:solidFill>
                <a:effectLst/>
                <a:latin typeface="+mn-lt"/>
                <a:ea typeface="+mn-ea"/>
                <a:cs typeface="+mn-cs"/>
              </a:rPr>
              <a:t>Flush buffer lateral separation with limited access via at-grade entrance/exit zones.</a:t>
            </a:r>
          </a:p>
          <a:p>
            <a:pPr lvl="0"/>
            <a:r>
              <a:rPr lang="en-US" sz="1200" kern="1200" dirty="0">
                <a:solidFill>
                  <a:schemeClr val="tx1"/>
                </a:solidFill>
                <a:effectLst/>
                <a:latin typeface="+mn-lt"/>
                <a:ea typeface="+mn-ea"/>
                <a:cs typeface="+mn-cs"/>
              </a:rPr>
              <a:t>Pylon buffer lateral separation with limited access via at-grade entrance/exit zones.</a:t>
            </a:r>
          </a:p>
          <a:p>
            <a:pPr lvl="0"/>
            <a:r>
              <a:rPr lang="en-US" sz="1200" kern="1200" dirty="0">
                <a:solidFill>
                  <a:schemeClr val="tx1"/>
                </a:solidFill>
                <a:effectLst/>
                <a:latin typeface="+mn-lt"/>
                <a:ea typeface="+mn-ea"/>
                <a:cs typeface="+mn-cs"/>
              </a:rPr>
              <a:t>Barrier separation with limited access via at-grade entrance/exit zones.</a:t>
            </a:r>
          </a:p>
          <a:p>
            <a:r>
              <a:rPr lang="en-US" sz="1200" b="1" kern="1200" dirty="0">
                <a:solidFill>
                  <a:schemeClr val="tx1"/>
                </a:solidFill>
                <a:effectLst/>
                <a:latin typeface="+mn-lt"/>
                <a:ea typeface="+mn-ea"/>
                <a:cs typeface="+mn-cs"/>
              </a:rPr>
              <a:t>Projects Adding HOV or HOT Lanes.</a:t>
            </a:r>
            <a:r>
              <a:rPr lang="en-US" sz="1200" kern="1200" dirty="0">
                <a:solidFill>
                  <a:schemeClr val="tx1"/>
                </a:solidFill>
                <a:effectLst/>
                <a:latin typeface="+mn-lt"/>
                <a:ea typeface="+mn-ea"/>
                <a:cs typeface="+mn-cs"/>
              </a:rPr>
              <a:t> The predictive method described in this chapter can be used to evaluate a freeway facility with one or more HOV or HOT lanes. The predictive method provided in Chapter 18 of the 2014 supplement to the HSM (</a:t>
            </a:r>
            <a:r>
              <a:rPr lang="en-US" sz="1200" i="1" kern="12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can be used to evaluate a freeway facility without HOV or HOT lanes. Together, they can be used to evaluate the change in crash potential associated with the addition of an HOT or HOT lane. However, the predictive models provided in Chapter 18 and those described in this chapter were developed using data from freeways in different states and different time periods. When the predictions from these models are to be compared or combined, both sets of models </a:t>
            </a:r>
            <a:r>
              <a:rPr lang="en-US" sz="1200" i="1" kern="1200" dirty="0">
                <a:solidFill>
                  <a:schemeClr val="tx1"/>
                </a:solidFill>
                <a:effectLst/>
                <a:latin typeface="+mn-lt"/>
                <a:ea typeface="+mn-ea"/>
                <a:cs typeface="+mn-cs"/>
              </a:rPr>
              <a:t>must</a:t>
            </a:r>
            <a:r>
              <a:rPr lang="en-US" sz="1200" kern="1200" dirty="0">
                <a:solidFill>
                  <a:schemeClr val="tx1"/>
                </a:solidFill>
                <a:effectLst/>
                <a:latin typeface="+mn-lt"/>
                <a:ea typeface="+mn-ea"/>
                <a:cs typeface="+mn-cs"/>
              </a:rPr>
              <a:t> be calibrated for the region of interest to ensure that the results are reliable. Guidance is provided in Section 2.11.2 for using Chapter 18 to evaluate one travel direction of a freeway.</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Weaving Section Analysis. </a:t>
            </a:r>
            <a:r>
              <a:rPr lang="en-US" sz="1200" kern="1200" dirty="0">
                <a:solidFill>
                  <a:schemeClr val="tx1"/>
                </a:solidFill>
                <a:effectLst/>
                <a:latin typeface="+mn-lt"/>
                <a:ea typeface="+mn-ea"/>
                <a:cs typeface="+mn-cs"/>
              </a:rPr>
              <a:t>The predictive method was developed using data for freeways with and without weaving. Several weaving section types (i.e., configurations) were represented in the data. However, only the “one-sided Type C weaving section” was found to be associated with a change in crash frequency, relative to non-weaving sections. The </a:t>
            </a:r>
            <a:r>
              <a:rPr lang="en-US" sz="1200" i="1" kern="1200" dirty="0">
                <a:solidFill>
                  <a:schemeClr val="tx1"/>
                </a:solidFill>
                <a:effectLst/>
                <a:latin typeface="+mn-lt"/>
                <a:ea typeface="+mn-ea"/>
                <a:cs typeface="+mn-cs"/>
              </a:rPr>
              <a:t>one-sided Type C weaving section</a:t>
            </a:r>
            <a:r>
              <a:rPr lang="en-US" sz="1200" kern="1200" dirty="0">
                <a:solidFill>
                  <a:schemeClr val="tx1"/>
                </a:solidFill>
                <a:effectLst/>
                <a:latin typeface="+mn-lt"/>
                <a:ea typeface="+mn-ea"/>
                <a:cs typeface="+mn-cs"/>
              </a:rPr>
              <a:t> has the following characteristics: (a) one of the two weaving movements can be made without making any lane changes, (b) the other weaving movement requires two or more lane changes, and (c) the ramp entrance and ramp exit associated with the weaving section are located on the right side of the freeway (as shown in Figure 6). Freeways with other weaving section types can be evaluated using this method; however, the method does not include AFs that explicitly address these configurations.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Alternative Cross Section Analysis.</a:t>
            </a:r>
            <a:r>
              <a:rPr lang="en-US" sz="1200" kern="1200" dirty="0">
                <a:solidFill>
                  <a:schemeClr val="tx1"/>
                </a:solidFill>
                <a:effectLst/>
                <a:latin typeface="+mn-lt"/>
                <a:ea typeface="+mn-ea"/>
                <a:cs typeface="+mn-cs"/>
              </a:rPr>
              <a:t> The predictive method was developed using data for freeways with lane widths commonly in the range of 11 to 12 feet. However, a correlation between average lane width and crash frequency was not confirmed through statistical analysis of the data. As a result, the method does not include an AF that explicitly addresses lane width. Alternative cross sections can be evaluated with the method provided that the average lane width is in the range of 11 to 12 feet.</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Not Applicable to Left-Side Ramps.</a:t>
            </a:r>
            <a:r>
              <a:rPr lang="en-US" sz="1200" kern="1200" dirty="0">
                <a:solidFill>
                  <a:schemeClr val="tx1"/>
                </a:solidFill>
                <a:effectLst/>
                <a:latin typeface="+mn-lt"/>
                <a:ea typeface="+mn-ea"/>
                <a:cs typeface="+mn-cs"/>
              </a:rPr>
              <a:t> The predictive method described in this chapter cannot be used to evaluate the safety influence of speed-change lanes that provide left-side access to the GP lanes.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Not Able to Predict HOV- or HOT-Related Crash Frequency.</a:t>
            </a:r>
            <a:r>
              <a:rPr lang="en-US" sz="1200" kern="1200" dirty="0">
                <a:solidFill>
                  <a:schemeClr val="tx1"/>
                </a:solidFill>
                <a:effectLst/>
                <a:latin typeface="+mn-lt"/>
                <a:ea typeface="+mn-ea"/>
                <a:cs typeface="+mn-cs"/>
              </a:rPr>
              <a:t> The estimated average crash frequency obtained from the predictive method includes the crashes that occur in the GP lanes plus those that occur in the HOV or HOT lanes. It does not predict the frequency of just the HOV- or HOT-related crashes. The report by Fitzpatrick and Avelar </a:t>
            </a:r>
            <a:r>
              <a:rPr lang="en-US" sz="1200" i="1" kern="12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provides some information about the distribution of crashes between the HOV or HOT lanes and the GP lanes. The information in this report may be useful to the analyst desiring some insight as to the frequency of just the HOV- or HOT-related crashes.</a:t>
            </a:r>
          </a:p>
          <a:p>
            <a:endParaRPr lang="en-US" dirty="0"/>
          </a:p>
        </p:txBody>
      </p:sp>
      <p:sp>
        <p:nvSpPr>
          <p:cNvPr id="4" name="Slide Number Placeholder 3"/>
          <p:cNvSpPr>
            <a:spLocks noGrp="1"/>
          </p:cNvSpPr>
          <p:nvPr>
            <p:ph type="sldNum" sz="quarter" idx="5"/>
          </p:nvPr>
        </p:nvSpPr>
        <p:spPr/>
        <p:txBody>
          <a:bodyPr/>
          <a:lstStyle/>
          <a:p>
            <a:fld id="{5A5C9095-3390-46AF-BF4E-CB8B8A8645B8}" type="slidenum">
              <a:rPr lang="en-US" smtClean="0"/>
              <a:t>66</a:t>
            </a:fld>
            <a:endParaRPr lang="en-US"/>
          </a:p>
        </p:txBody>
      </p:sp>
    </p:spTree>
    <p:extLst>
      <p:ext uri="{BB962C8B-B14F-4D97-AF65-F5344CB8AC3E}">
        <p14:creationId xmlns:p14="http://schemas.microsoft.com/office/powerpoint/2010/main" val="175081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The primary purpose of this project was to develop a predictive method for freeway facilities with HOV/HOT lanes including objectives to</a:t>
            </a:r>
          </a:p>
          <a:p>
            <a:pPr marL="628650" lvl="1" indent="-171450">
              <a:buFont typeface="Arial" panose="020B0604020202020204" pitchFamily="34" charset="0"/>
              <a:buChar char="•"/>
            </a:pPr>
            <a:r>
              <a:rPr lang="en-US" dirty="0"/>
              <a:t>Predict total crash frequency and multiple-vehicle crash frequency.</a:t>
            </a:r>
          </a:p>
          <a:p>
            <a:pPr marL="628650" lvl="1" indent="-171450">
              <a:buFont typeface="Arial" panose="020B0604020202020204" pitchFamily="34" charset="0"/>
              <a:buChar char="•"/>
            </a:pPr>
            <a:r>
              <a:rPr lang="en-US" dirty="0"/>
              <a:t>Develop severity distribution functions to predict crash severity.</a:t>
            </a:r>
          </a:p>
          <a:p>
            <a:pPr marL="628650" lvl="1" indent="-171450">
              <a:buFont typeface="Arial" panose="020B0604020202020204" pitchFamily="34" charset="0"/>
              <a:buChar char="•"/>
            </a:pPr>
            <a:r>
              <a:rPr lang="en-US" dirty="0"/>
              <a:t>Focus on directional freeway segments.</a:t>
            </a:r>
          </a:p>
          <a:p>
            <a:pPr marL="628650" lvl="1" indent="-171450">
              <a:buFont typeface="Arial" panose="020B0604020202020204" pitchFamily="34" charset="0"/>
              <a:buChar char="•"/>
            </a:pPr>
            <a:endParaRPr lang="en-US" dirty="0"/>
          </a:p>
          <a:p>
            <a:pPr marL="0" indent="0">
              <a:buFont typeface="Arial" panose="020B0604020202020204" pitchFamily="34" charset="0"/>
              <a:buNone/>
            </a:pPr>
            <a:r>
              <a:rPr lang="en-US" dirty="0"/>
              <a:t>Further, the project objectives included developing proposed text for inclusion in the HSM and developing an implementation tool for the predictive method.</a:t>
            </a:r>
          </a:p>
          <a:p>
            <a:endParaRPr lang="en-US" dirty="0"/>
          </a:p>
        </p:txBody>
      </p:sp>
      <p:sp>
        <p:nvSpPr>
          <p:cNvPr id="4" name="Slide Number Placeholder 3"/>
          <p:cNvSpPr>
            <a:spLocks noGrp="1"/>
          </p:cNvSpPr>
          <p:nvPr>
            <p:ph type="sldNum" sz="quarter" idx="5"/>
          </p:nvPr>
        </p:nvSpPr>
        <p:spPr/>
        <p:txBody>
          <a:bodyPr/>
          <a:lstStyle/>
          <a:p>
            <a:fld id="{5A5C9095-3390-46AF-BF4E-CB8B8A8645B8}" type="slidenum">
              <a:rPr lang="en-US" smtClean="0"/>
              <a:t>10</a:t>
            </a:fld>
            <a:endParaRPr lang="en-US"/>
          </a:p>
        </p:txBody>
      </p:sp>
    </p:spTree>
    <p:extLst>
      <p:ext uri="{BB962C8B-B14F-4D97-AF65-F5344CB8AC3E}">
        <p14:creationId xmlns:p14="http://schemas.microsoft.com/office/powerpoint/2010/main" val="313772427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sz="1200" b="1" kern="1200" dirty="0">
                <a:solidFill>
                  <a:schemeClr val="tx1"/>
                </a:solidFill>
                <a:effectLst/>
                <a:latin typeface="+mn-lt"/>
                <a:ea typeface="+mn-ea"/>
                <a:cs typeface="+mn-cs"/>
              </a:rPr>
              <a:t>Freeways with Toll Facilities</a:t>
            </a: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predictive method can be used to evaluate a freeway section that is part of toll facility provided that the section is sufficiently distant from the toll plaza that the plaza does not influence vehicle operation. The predictive method is not directly applicable to any portion of the freeway that (a) is in the immediate vicinity of a toll plaza, (b) is widened to accommodate vehicle movements through the toll plaza, (c) experiences toll-related traffic queues, or (d) experiences toll-related speed changes.</a:t>
            </a:r>
          </a:p>
          <a:p>
            <a:endParaRPr lang="en-US" sz="1200" kern="1200" dirty="0">
              <a:solidFill>
                <a:schemeClr val="tx1"/>
              </a:solidFill>
              <a:effectLst/>
              <a:latin typeface="+mn-lt"/>
              <a:ea typeface="+mn-ea"/>
              <a:cs typeface="+mn-cs"/>
            </a:endParaRPr>
          </a:p>
          <a:p>
            <a:r>
              <a:rPr lang="x-none" sz="1200" b="1" kern="1200" dirty="0">
                <a:solidFill>
                  <a:schemeClr val="tx1"/>
                </a:solidFill>
                <a:effectLst/>
                <a:latin typeface="+mn-lt"/>
                <a:ea typeface="+mn-ea"/>
                <a:cs typeface="+mn-cs"/>
              </a:rPr>
              <a:t>Evaluation of Freeway Facilities without HOV or HOT Lanes</a:t>
            </a: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evaluating some freeway facilities with HOV or HOT lanes, it may be useful to evaluate a one-directional site that does not have HO lanes. Two cases are described in the following paragraphs and guidance is provided for using the method described in Chapter 18 of the HSM Supplement (</a:t>
            </a:r>
            <a:r>
              <a:rPr lang="en-US" sz="1200" i="1" kern="12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to evaluate the one-directional site that does not have HO lanes.</a:t>
            </a:r>
          </a:p>
          <a:p>
            <a:endParaRPr lang="en-US" sz="1200" b="1" kern="1200" dirty="0">
              <a:solidFill>
                <a:schemeClr val="tx1"/>
              </a:solidFill>
              <a:effectLst/>
              <a:latin typeface="+mn-lt"/>
              <a:ea typeface="+mn-ea"/>
              <a:cs typeface="+mn-cs"/>
            </a:endParaRPr>
          </a:p>
          <a:p>
            <a:r>
              <a:rPr lang="x-none" sz="1200" b="1" kern="1200" dirty="0">
                <a:solidFill>
                  <a:schemeClr val="tx1"/>
                </a:solidFill>
                <a:effectLst/>
                <a:latin typeface="+mn-lt"/>
                <a:ea typeface="+mn-ea"/>
                <a:cs typeface="+mn-cs"/>
              </a:rPr>
              <a:t>Case A. HO Lanes in Only One Direction</a:t>
            </a: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this case, the freeway facility of interest has one or more HO lanes in one travel direction but not in the other travel direction. In this situation, the predictive method described in this chapter can be used to evaluate the travel direction that provides the HO lanes and the method described in Chapter 18 of the HSM Supplement (</a:t>
            </a:r>
            <a:r>
              <a:rPr lang="en-US" sz="1200" i="1" kern="12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can be used to evaluate the opposing travel direction that does not have HO lanes. </a:t>
            </a:r>
          </a:p>
          <a:p>
            <a:endParaRPr lang="en-US" sz="1200" b="1" kern="1200" dirty="0">
              <a:solidFill>
                <a:schemeClr val="tx1"/>
              </a:solidFill>
              <a:effectLst/>
              <a:latin typeface="+mn-lt"/>
              <a:ea typeface="+mn-ea"/>
              <a:cs typeface="+mn-cs"/>
            </a:endParaRPr>
          </a:p>
          <a:p>
            <a:r>
              <a:rPr lang="x-none" sz="1200" b="1" kern="1200" dirty="0">
                <a:solidFill>
                  <a:schemeClr val="tx1"/>
                </a:solidFill>
                <a:effectLst/>
                <a:latin typeface="+mn-lt"/>
                <a:ea typeface="+mn-ea"/>
                <a:cs typeface="+mn-cs"/>
              </a:rPr>
              <a:t>Case B. Existing Freeway Does Not Have HO Lanes</a:t>
            </a: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this case, the travel direction of interest for an existing freeway facility does not have an HO lane but a proposed alternative is to include one or more HO lanes. In this situation, the predictive method described in this chapter can be used to evaluate the proposed alternative and the method described in Chapter 18 of the HSM Supplement (</a:t>
            </a:r>
            <a:r>
              <a:rPr lang="en-US" sz="1200" i="1" kern="12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can be used to evaluate the existing condition.</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A5C9095-3390-46AF-BF4E-CB8B8A8645B8}" type="slidenum">
              <a:rPr lang="en-US" smtClean="0"/>
              <a:t>67</a:t>
            </a:fld>
            <a:endParaRPr lang="en-US"/>
          </a:p>
        </p:txBody>
      </p:sp>
    </p:spTree>
    <p:extLst>
      <p:ext uri="{BB962C8B-B14F-4D97-AF65-F5344CB8AC3E}">
        <p14:creationId xmlns:p14="http://schemas.microsoft.com/office/powerpoint/2010/main" val="73724129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section discusses limitations of the predictive models described in this chapter. The predictive method does not account for the influence of the following conditions on crash potential: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Freeways in rural areas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Freeways with managed lanes other than HOV or HOT lanes (e.g., truck-restricted lanes, truck-only lanes, or bus-only lanes)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Freeways with eight or more GP through lanes in the subject travel direction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Freeways where HOV or HOT lanes are accommodated (a) a separate roadway, (b) a reversible lane, or (c) a contraflow lane.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Freeways with concurrent HOV or HOT lanes with a flush buffer and continuous access.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Freeways with HOV or HOT lanes that are accessed by grade-separated entrance/exit points.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Freeways with part-time shoulder use or bus-on-shoulder operation.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Shoulder rumble strip presence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Ramp metering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Toll plazas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Work zone presence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Speed-change lanes that provide left-side access to the freeway</a:t>
            </a:r>
          </a:p>
          <a:p>
            <a:r>
              <a:rPr lang="en-US" sz="1200" kern="1200" dirty="0">
                <a:solidFill>
                  <a:schemeClr val="tx1"/>
                </a:solidFill>
                <a:effectLst/>
                <a:latin typeface="+mn-lt"/>
                <a:ea typeface="+mn-ea"/>
                <a:cs typeface="+mn-cs"/>
              </a:rPr>
              <a:t>The predictive method does not distinguish between barrier types (i.e., cable barrier, concrete barrier, guardrail, and bridge rail) in terms of their possible unique influence on crash severity.</a:t>
            </a:r>
          </a:p>
          <a:p>
            <a:endParaRPr lang="en-US" dirty="0"/>
          </a:p>
        </p:txBody>
      </p:sp>
      <p:sp>
        <p:nvSpPr>
          <p:cNvPr id="4" name="Slide Number Placeholder 3"/>
          <p:cNvSpPr>
            <a:spLocks noGrp="1"/>
          </p:cNvSpPr>
          <p:nvPr>
            <p:ph type="sldNum" sz="quarter" idx="5"/>
          </p:nvPr>
        </p:nvSpPr>
        <p:spPr/>
        <p:txBody>
          <a:bodyPr/>
          <a:lstStyle/>
          <a:p>
            <a:fld id="{5A5C9095-3390-46AF-BF4E-CB8B8A8645B8}" type="slidenum">
              <a:rPr lang="en-US" smtClean="0"/>
              <a:t>68</a:t>
            </a:fld>
            <a:endParaRPr lang="en-US"/>
          </a:p>
        </p:txBody>
      </p:sp>
    </p:spTree>
    <p:extLst>
      <p:ext uri="{BB962C8B-B14F-4D97-AF65-F5344CB8AC3E}">
        <p14:creationId xmlns:p14="http://schemas.microsoft.com/office/powerpoint/2010/main" val="408119811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NCHRP 17-89A project team developed a spreadsheet-based implementation tool for the predictive methodology .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spreadsheet tool provides: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predicted SV and MV crash frequencies,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FI and PDO crash frequencies, the distribution of FI crashes by severity level,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distribution of crash types for SV and MV crashes.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 direct application of the predictive methodology and does not include any additions or extensions. </a:t>
            </a:r>
          </a:p>
          <a:p>
            <a:endParaRPr lang="en-US" dirty="0"/>
          </a:p>
        </p:txBody>
      </p:sp>
      <p:sp>
        <p:nvSpPr>
          <p:cNvPr id="4" name="Slide Number Placeholder 3"/>
          <p:cNvSpPr>
            <a:spLocks noGrp="1"/>
          </p:cNvSpPr>
          <p:nvPr>
            <p:ph type="sldNum" sz="quarter" idx="5"/>
          </p:nvPr>
        </p:nvSpPr>
        <p:spPr/>
        <p:txBody>
          <a:bodyPr/>
          <a:lstStyle/>
          <a:p>
            <a:fld id="{5A5C9095-3390-46AF-BF4E-CB8B8A8645B8}" type="slidenum">
              <a:rPr lang="en-US" smtClean="0"/>
              <a:t>80</a:t>
            </a:fld>
            <a:endParaRPr lang="en-US"/>
          </a:p>
        </p:txBody>
      </p:sp>
    </p:spTree>
    <p:extLst>
      <p:ext uri="{BB962C8B-B14F-4D97-AF65-F5344CB8AC3E}">
        <p14:creationId xmlns:p14="http://schemas.microsoft.com/office/powerpoint/2010/main" val="217418083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provides guidance on entering data into the main Segment worksheets.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analyst only needs to use the number of worksheets for which there are segments being analyzed; however, if more than 20 worksheets are needed, then the analyst will need to use multiple workbooks to complete the analysis. The results on the summary sheet can be aggregated separately.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Figure provides a sample partial screenshot of Segment input data. Under the General Information section, the analyst may input their name, their agency or company, and date the analysis was performed (the worksheet defaults to the current date). The worksheet also allows the analyst to enter location information for the study segment and analysis year.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For the segment data, there are several items for which the analyst should be aware, including the following:</a:t>
            </a: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Cell color: </a:t>
            </a:r>
            <a:r>
              <a:rPr lang="en-US" sz="1200" kern="1200" dirty="0">
                <a:solidFill>
                  <a:schemeClr val="tx1"/>
                </a:solidFill>
                <a:effectLst/>
                <a:latin typeface="+mn-lt"/>
                <a:ea typeface="+mn-ea"/>
                <a:cs typeface="+mn-cs"/>
              </a:rPr>
              <a:t>has an important meaning for input data requirements and types. However, the analyst should be further aware of two colors:</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Grayed-out rows. Based on prior inputs, some cells will be grayed-out because they are not applicable for the given circumstances. For example, when the segment is a basic freeway segment, the entrance ramp AADT and exit ramp AADT are not applicable. If the analyst does not have operational data available, the input row will be grayed-out since the default will be selected instead. Analysts should note that while the row is grayed-out, data can be entered but will not be used by the spreadsheet. If the analyst changes an input value leading to the row no longer being grayed-out, the data element will be used by the tool.  </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Red cells. If data exceed the bounds of the predictive method or fails an input check, the data entry cell will turn red. Additionally, the input check will provide an indication of the issue. This is intended as a warning to the analyst, but the spreadsheet will still complete the calculation. </a:t>
            </a: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Base condition</a:t>
            </a:r>
            <a:r>
              <a:rPr lang="en-US" sz="1200" kern="1200" dirty="0">
                <a:solidFill>
                  <a:schemeClr val="tx1"/>
                </a:solidFill>
                <a:effectLst/>
                <a:latin typeface="+mn-lt"/>
                <a:ea typeface="+mn-ea"/>
                <a:cs typeface="+mn-cs"/>
              </a:rPr>
              <a:t>: When applicable, this cell provides the assumed base condition for the predictive method</a:t>
            </a:r>
          </a:p>
          <a:p>
            <a:pPr marL="628650" lvl="1" indent="-171450">
              <a:buFont typeface="Arial" panose="020B0604020202020204" pitchFamily="34" charset="0"/>
              <a:buChar char="•"/>
            </a:pPr>
            <a:r>
              <a:rPr lang="en-US" b="1" dirty="0">
                <a:effectLst/>
              </a:rPr>
              <a:t>Input checks: </a:t>
            </a:r>
            <a:r>
              <a:rPr lang="en-US" dirty="0">
                <a:effectLst/>
              </a:rPr>
              <a:t>For most data elements, the spreadsheet employs simple logic (not macro-based) to compare entered site conditions against a minimum or maximum value (when applicable) or against other values as appropriate. For example, if the length of segment with inside median barrier is longer than the total segment length, the spreadsheet will assume a maximum proportion of segment with inside median barrier of 1.0 but will alert the analyst that the segment length with inside median barrier is too large. If the input check does not find any errors, it will return “OK”. If there is no applicable value the analyst may enter, the input check will return “N/A”. </a:t>
            </a: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Notes: </a:t>
            </a:r>
            <a:r>
              <a:rPr lang="en-US" sz="1200" kern="1200" dirty="0">
                <a:solidFill>
                  <a:schemeClr val="tx1"/>
                </a:solidFill>
                <a:effectLst/>
                <a:latin typeface="+mn-lt"/>
                <a:ea typeface="+mn-ea"/>
                <a:cs typeface="+mn-cs"/>
              </a:rPr>
              <a:t>To support the analyst when entering data, the spreadsheet provides data entry notes. The cells with red markers in the upper right-hand corner include notes with supporting information. </a:t>
            </a: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Default values: </a:t>
            </a:r>
            <a:r>
              <a:rPr lang="en-US" sz="1200" kern="1200" dirty="0">
                <a:solidFill>
                  <a:schemeClr val="tx1"/>
                </a:solidFill>
                <a:effectLst/>
                <a:latin typeface="+mn-lt"/>
                <a:ea typeface="+mn-ea"/>
                <a:cs typeface="+mn-cs"/>
              </a:rPr>
              <a:t>For operational data elements, it is possible the analyst will not have access to supporting data. The analyst may select yes to enter operational data if available, or may choose to use a default value if the answer is no. The spreadsheet calculates the default value for operational measures using freeway mainline AADT with the equations provided in Chapter 2. </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A5C9095-3390-46AF-BF4E-CB8B8A8645B8}" type="slidenum">
              <a:rPr lang="en-US" smtClean="0"/>
              <a:t>81</a:t>
            </a:fld>
            <a:endParaRPr lang="en-US"/>
          </a:p>
        </p:txBody>
      </p:sp>
    </p:spTree>
    <p:extLst>
      <p:ext uri="{BB962C8B-B14F-4D97-AF65-F5344CB8AC3E}">
        <p14:creationId xmlns:p14="http://schemas.microsoft.com/office/powerpoint/2010/main" val="90412391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Shown is a sample application of local calibration factors entered into the </a:t>
            </a:r>
            <a:r>
              <a:rPr lang="en-US" sz="1200" kern="1200" dirty="0" err="1">
                <a:solidFill>
                  <a:schemeClr val="tx1"/>
                </a:solidFill>
                <a:effectLst/>
                <a:latin typeface="+mn-lt"/>
                <a:ea typeface="+mn-ea"/>
                <a:cs typeface="+mn-cs"/>
              </a:rPr>
              <a:t>LocalValues</a:t>
            </a:r>
            <a:r>
              <a:rPr lang="en-US" sz="1200" kern="1200" dirty="0">
                <a:solidFill>
                  <a:schemeClr val="tx1"/>
                </a:solidFill>
                <a:effectLst/>
                <a:latin typeface="+mn-lt"/>
                <a:ea typeface="+mn-ea"/>
                <a:cs typeface="+mn-cs"/>
              </a:rPr>
              <a:t> worksheet. If available, local calibration values are preferred for use in the predictive models.</a:t>
            </a:r>
          </a:p>
          <a:p>
            <a:endParaRPr lang="en-US" dirty="0"/>
          </a:p>
        </p:txBody>
      </p:sp>
      <p:sp>
        <p:nvSpPr>
          <p:cNvPr id="4" name="Slide Number Placeholder 3"/>
          <p:cNvSpPr>
            <a:spLocks noGrp="1"/>
          </p:cNvSpPr>
          <p:nvPr>
            <p:ph type="sldNum" sz="quarter" idx="5"/>
          </p:nvPr>
        </p:nvSpPr>
        <p:spPr/>
        <p:txBody>
          <a:bodyPr/>
          <a:lstStyle/>
          <a:p>
            <a:fld id="{5A5C9095-3390-46AF-BF4E-CB8B8A8645B8}" type="slidenum">
              <a:rPr lang="en-US" smtClean="0"/>
              <a:t>82</a:t>
            </a:fld>
            <a:endParaRPr lang="en-US"/>
          </a:p>
        </p:txBody>
      </p:sp>
    </p:spTree>
    <p:extLst>
      <p:ext uri="{BB962C8B-B14F-4D97-AF65-F5344CB8AC3E}">
        <p14:creationId xmlns:p14="http://schemas.microsoft.com/office/powerpoint/2010/main" val="331179473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kern="1200" dirty="0">
                <a:solidFill>
                  <a:schemeClr val="tx1"/>
                </a:solidFill>
                <a:effectLst/>
                <a:latin typeface="+mn-lt"/>
                <a:ea typeface="+mn-ea"/>
                <a:cs typeface="+mn-cs"/>
              </a:rPr>
              <a:t>Figure provides an example screenshot of the summary worksheet. </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n-US" sz="1200" kern="1200" dirty="0">
                <a:solidFill>
                  <a:schemeClr val="tx1"/>
                </a:solidFill>
                <a:effectLst/>
                <a:latin typeface="+mn-lt"/>
                <a:ea typeface="+mn-ea"/>
                <a:cs typeface="+mn-cs"/>
              </a:rPr>
              <a:t>This worksheet aggregates the predicted average crash frequency for all segments in which analysts enter data. The segment type and description for each segment also translates to the summary worksheet. </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n-US" sz="1200" kern="1200" dirty="0">
                <a:solidFill>
                  <a:schemeClr val="tx1"/>
                </a:solidFill>
                <a:effectLst/>
                <a:latin typeface="+mn-lt"/>
                <a:ea typeface="+mn-ea"/>
                <a:cs typeface="+mn-cs"/>
              </a:rPr>
              <a:t>The analyst may choose to select yes for the option to conduct a site-based EB analysis and enter the number of years of crash data. </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n-US" sz="1200" kern="1200" dirty="0">
                <a:solidFill>
                  <a:schemeClr val="tx1"/>
                </a:solidFill>
                <a:effectLst/>
                <a:latin typeface="+mn-lt"/>
                <a:ea typeface="+mn-ea"/>
                <a:cs typeface="+mn-cs"/>
              </a:rPr>
              <a:t>The spreadsheet automatically calculates the overdispersion parameter and weighted adjustment. </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n-US" sz="1200" kern="1200" dirty="0">
                <a:solidFill>
                  <a:schemeClr val="tx1"/>
                </a:solidFill>
                <a:effectLst/>
                <a:latin typeface="+mn-lt"/>
                <a:ea typeface="+mn-ea"/>
                <a:cs typeface="+mn-cs"/>
              </a:rPr>
              <a:t>The analyst enters the crash data (all years combined for each site) in the orange cells for each row (separately for FI and PDO crashes). </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n-US" sz="1200" kern="1200" dirty="0">
                <a:solidFill>
                  <a:schemeClr val="tx1"/>
                </a:solidFill>
                <a:effectLst/>
                <a:latin typeface="+mn-lt"/>
                <a:ea typeface="+mn-ea"/>
                <a:cs typeface="+mn-cs"/>
              </a:rPr>
              <a:t>From this, the spreadsheet determines expected FI crashes and expected PDO crashes.</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n-US" sz="1200" kern="1200" dirty="0">
                <a:solidFill>
                  <a:schemeClr val="tx1"/>
                </a:solidFill>
                <a:effectLst/>
                <a:latin typeface="+mn-lt"/>
                <a:ea typeface="+mn-ea"/>
                <a:cs typeface="+mn-cs"/>
              </a:rPr>
              <a:t>The spreadsheet calculates project totals as shown in green cells. </a:t>
            </a:r>
            <a:endParaRPr lang="en-US" dirty="0"/>
          </a:p>
        </p:txBody>
      </p:sp>
      <p:sp>
        <p:nvSpPr>
          <p:cNvPr id="4" name="Slide Number Placeholder 3"/>
          <p:cNvSpPr>
            <a:spLocks noGrp="1"/>
          </p:cNvSpPr>
          <p:nvPr>
            <p:ph type="sldNum" sz="quarter" idx="5"/>
          </p:nvPr>
        </p:nvSpPr>
        <p:spPr/>
        <p:txBody>
          <a:bodyPr/>
          <a:lstStyle/>
          <a:p>
            <a:fld id="{5A5C9095-3390-46AF-BF4E-CB8B8A8645B8}" type="slidenum">
              <a:rPr lang="en-US" smtClean="0"/>
              <a:t>83</a:t>
            </a:fld>
            <a:endParaRPr lang="en-US"/>
          </a:p>
        </p:txBody>
      </p:sp>
    </p:spTree>
    <p:extLst>
      <p:ext uri="{BB962C8B-B14F-4D97-AF65-F5344CB8AC3E}">
        <p14:creationId xmlns:p14="http://schemas.microsoft.com/office/powerpoint/2010/main" val="48800179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several key relationships from the predictive method for freeway facilities (including speed change lane segments) with HO lanes, including the following: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Compared to a base condition of a lane line lateral separation type, narrow flush buffers (approximately less than 3.5 feet) are associated with an increase in total crash frequency, while wider flush buffers are associated with a decrease in total crash frequency.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Compared to a base condition of a lane line lateral separation type, pylon and barrier lateral separation are associated with a decrease in total crash frequency.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For facilities with lane line lateral separation and flush buffer separation, total crash frequency is expected to increase as the speed differential between the HO lane and the left-most GP lane increases.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For speed change lane segments, the presence of two or more HO lanes is associated with higher total crash frequency.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For facilities with access to and from HO lanes and the GP lanes via at-grade entrance and exit points, shorter distances from the HO lane access point to the nearest downstream right-side exit gore are associated with higher total crash frequency.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presence of a Type C weaving section is associated with higher total crash frequency. </a:t>
            </a:r>
          </a:p>
          <a:p>
            <a:endParaRPr lang="en-US" dirty="0"/>
          </a:p>
        </p:txBody>
      </p:sp>
      <p:sp>
        <p:nvSpPr>
          <p:cNvPr id="4" name="Slide Number Placeholder 3"/>
          <p:cNvSpPr>
            <a:spLocks noGrp="1"/>
          </p:cNvSpPr>
          <p:nvPr>
            <p:ph type="sldNum" sz="quarter" idx="5"/>
          </p:nvPr>
        </p:nvSpPr>
        <p:spPr/>
        <p:txBody>
          <a:bodyPr/>
          <a:lstStyle/>
          <a:p>
            <a:fld id="{5A5C9095-3390-46AF-BF4E-CB8B8A8645B8}" type="slidenum">
              <a:rPr lang="en-US" smtClean="0"/>
              <a:t>85</a:t>
            </a:fld>
            <a:endParaRPr lang="en-US"/>
          </a:p>
        </p:txBody>
      </p:sp>
    </p:spTree>
    <p:extLst>
      <p:ext uri="{BB962C8B-B14F-4D97-AF65-F5344CB8AC3E}">
        <p14:creationId xmlns:p14="http://schemas.microsoft.com/office/powerpoint/2010/main" val="270443123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also several key relationships between geometric elements and crash outcome severity. The following summarizes those for freeway facilities (including speed change lane segments) with HO lanes.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Higher posted speed limits are associated with an increased probability of more severe crash outcomes.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Facilities with at-grade entrance and exit zones are associated with less severe crash outcomes.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Facilities with median and outside barrier are associated with a decreased probability of fatal and serious injury crash outcomes.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Facilities with 24-hour access restriction are associated with an increased probability of more severe crash outcomes.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Facilities with a higher proportion of horizontal curves are associated with an increased probability of more severe crash outcomes.</a:t>
            </a:r>
          </a:p>
          <a:p>
            <a:endParaRPr lang="en-US" dirty="0"/>
          </a:p>
        </p:txBody>
      </p:sp>
      <p:sp>
        <p:nvSpPr>
          <p:cNvPr id="4" name="Slide Number Placeholder 3"/>
          <p:cNvSpPr>
            <a:spLocks noGrp="1"/>
          </p:cNvSpPr>
          <p:nvPr>
            <p:ph type="sldNum" sz="quarter" idx="5"/>
          </p:nvPr>
        </p:nvSpPr>
        <p:spPr/>
        <p:txBody>
          <a:bodyPr/>
          <a:lstStyle/>
          <a:p>
            <a:fld id="{5A5C9095-3390-46AF-BF4E-CB8B8A8645B8}" type="slidenum">
              <a:rPr lang="en-US" smtClean="0"/>
              <a:t>86</a:t>
            </a:fld>
            <a:endParaRPr lang="en-US"/>
          </a:p>
        </p:txBody>
      </p:sp>
    </p:spTree>
    <p:extLst>
      <p:ext uri="{BB962C8B-B14F-4D97-AF65-F5344CB8AC3E}">
        <p14:creationId xmlns:p14="http://schemas.microsoft.com/office/powerpoint/2010/main" val="18962430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5C9095-3390-46AF-BF4E-CB8B8A8645B8}" type="slidenum">
              <a:rPr lang="en-US" smtClean="0"/>
              <a:t>87</a:t>
            </a:fld>
            <a:endParaRPr lang="en-US"/>
          </a:p>
        </p:txBody>
      </p:sp>
    </p:spTree>
    <p:extLst>
      <p:ext uri="{BB962C8B-B14F-4D97-AF65-F5344CB8AC3E}">
        <p14:creationId xmlns:p14="http://schemas.microsoft.com/office/powerpoint/2010/main" val="674508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dirty="0"/>
              <a:t>The predictive method includes an 18-step procedure for estimating average crash frequency consistent with previous chapters in the HSM Part C. Specifically, this predictive method </a:t>
            </a:r>
            <a:r>
              <a:rPr lang="en-US" b="0" i="0" dirty="0"/>
              <a:t>includes a </a:t>
            </a:r>
            <a:r>
              <a:rPr lang="en-US" i="0" dirty="0"/>
              <a:t>predictive model for freeway </a:t>
            </a:r>
            <a:r>
              <a:rPr lang="en-US" dirty="0"/>
              <a:t>segments and a predictive model speed-change lane sites.</a:t>
            </a:r>
          </a:p>
          <a:p>
            <a:pPr marL="0" indent="0">
              <a:buNone/>
            </a:pPr>
            <a:endParaRPr lang="en-US" dirty="0"/>
          </a:p>
          <a:p>
            <a:pPr marL="0" indent="0">
              <a:buNone/>
            </a:pPr>
            <a:r>
              <a:rPr lang="en-US" dirty="0"/>
              <a:t>The </a:t>
            </a:r>
            <a:r>
              <a:rPr lang="en-US" b="0" dirty="0"/>
              <a:t>Site types addressed by the predictive method include a o</a:t>
            </a:r>
            <a:r>
              <a:rPr lang="en-US" dirty="0"/>
              <a:t>ne direction basic freeway segment with two to seven general-purpose through lanes and one to four concurrent HOV/HOT lanes in the subject travel direction. Chapter 18 of the HSM includes a bi-directional approach for basic segments. It also includes a one-direction speed-change lane site (and adjacent through lanes) providing right-side freeway access for an entrance ramp or an exit ramp (which is consistent with Chapter 18 of the HSM).</a:t>
            </a:r>
          </a:p>
          <a:p>
            <a:endParaRPr lang="en-US" dirty="0"/>
          </a:p>
        </p:txBody>
      </p:sp>
      <p:sp>
        <p:nvSpPr>
          <p:cNvPr id="4" name="Slide Number Placeholder 3"/>
          <p:cNvSpPr>
            <a:spLocks noGrp="1"/>
          </p:cNvSpPr>
          <p:nvPr>
            <p:ph type="sldNum" sz="quarter" idx="5"/>
          </p:nvPr>
        </p:nvSpPr>
        <p:spPr/>
        <p:txBody>
          <a:bodyPr/>
          <a:lstStyle/>
          <a:p>
            <a:fld id="{5A5C9095-3390-46AF-BF4E-CB8B8A8645B8}" type="slidenum">
              <a:rPr lang="en-US" smtClean="0"/>
              <a:t>12</a:t>
            </a:fld>
            <a:endParaRPr lang="en-US"/>
          </a:p>
        </p:txBody>
      </p:sp>
    </p:spTree>
    <p:extLst>
      <p:ext uri="{BB962C8B-B14F-4D97-AF65-F5344CB8AC3E}">
        <p14:creationId xmlns:p14="http://schemas.microsoft.com/office/powerpoint/2010/main" val="1758789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table on this slide provides an overview of HOV and HOT lane design configurations, how often they are used, and whether they were addressed in this research or not. For example, reversible lanes are often used and were initially included in this research, but the sample size was very low. Therefore, this site type is not currently addressed by the method. With more data, reversible lanes can be addressed in the future. </a:t>
            </a:r>
          </a:p>
        </p:txBody>
      </p:sp>
      <p:sp>
        <p:nvSpPr>
          <p:cNvPr id="4" name="Slide Number Placeholder 3"/>
          <p:cNvSpPr>
            <a:spLocks noGrp="1"/>
          </p:cNvSpPr>
          <p:nvPr>
            <p:ph type="sldNum" sz="quarter" idx="5"/>
          </p:nvPr>
        </p:nvSpPr>
        <p:spPr/>
        <p:txBody>
          <a:bodyPr/>
          <a:lstStyle/>
          <a:p>
            <a:fld id="{5A5C9095-3390-46AF-BF4E-CB8B8A8645B8}" type="slidenum">
              <a:rPr lang="en-US" smtClean="0"/>
              <a:t>13</a:t>
            </a:fld>
            <a:endParaRPr lang="en-US"/>
          </a:p>
        </p:txBody>
      </p:sp>
    </p:spTree>
    <p:extLst>
      <p:ext uri="{BB962C8B-B14F-4D97-AF65-F5344CB8AC3E}">
        <p14:creationId xmlns:p14="http://schemas.microsoft.com/office/powerpoint/2010/main" val="3611650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5C9095-3390-46AF-BF4E-CB8B8A8645B8}" type="slidenum">
              <a:rPr lang="en-US" smtClean="0"/>
              <a:t>14</a:t>
            </a:fld>
            <a:endParaRPr lang="en-US"/>
          </a:p>
        </p:txBody>
      </p:sp>
    </p:spTree>
    <p:extLst>
      <p:ext uri="{BB962C8B-B14F-4D97-AF65-F5344CB8AC3E}">
        <p14:creationId xmlns:p14="http://schemas.microsoft.com/office/powerpoint/2010/main" val="186973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87786-B7CB-4E1D-BD9C-815FE1AB5A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4D1F8F-61EE-4722-9958-FF180B5F68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1D701B-5B50-48EF-BF80-25FA6E49223C}"/>
              </a:ext>
            </a:extLst>
          </p:cNvPr>
          <p:cNvSpPr>
            <a:spLocks noGrp="1"/>
          </p:cNvSpPr>
          <p:nvPr>
            <p:ph type="dt" sz="half" idx="10"/>
          </p:nvPr>
        </p:nvSpPr>
        <p:spPr/>
        <p:txBody>
          <a:bodyPr/>
          <a:lstStyle/>
          <a:p>
            <a:fld id="{DEB060CE-D008-4FBC-9A13-E489B35A38F4}" type="datetimeFigureOut">
              <a:rPr lang="en-US" smtClean="0"/>
              <a:t>12/8/2023</a:t>
            </a:fld>
            <a:endParaRPr lang="en-US"/>
          </a:p>
        </p:txBody>
      </p:sp>
      <p:sp>
        <p:nvSpPr>
          <p:cNvPr id="5" name="Footer Placeholder 4">
            <a:extLst>
              <a:ext uri="{FF2B5EF4-FFF2-40B4-BE49-F238E27FC236}">
                <a16:creationId xmlns:a16="http://schemas.microsoft.com/office/drawing/2014/main" id="{E9DB7620-B80A-4C5E-8A9D-FE9DBEDE67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1A3E2D-C438-44C8-89F6-6FCA481DABAC}"/>
              </a:ext>
            </a:extLst>
          </p:cNvPr>
          <p:cNvSpPr>
            <a:spLocks noGrp="1"/>
          </p:cNvSpPr>
          <p:nvPr>
            <p:ph type="sldNum" sz="quarter" idx="12"/>
          </p:nvPr>
        </p:nvSpPr>
        <p:spPr/>
        <p:txBody>
          <a:bodyPr/>
          <a:lstStyle/>
          <a:p>
            <a:fld id="{2909ECAE-50D3-4801-92FE-7760F962A1F7}" type="slidenum">
              <a:rPr lang="en-US" smtClean="0"/>
              <a:t>‹#›</a:t>
            </a:fld>
            <a:endParaRPr lang="en-US"/>
          </a:p>
        </p:txBody>
      </p:sp>
    </p:spTree>
    <p:extLst>
      <p:ext uri="{BB962C8B-B14F-4D97-AF65-F5344CB8AC3E}">
        <p14:creationId xmlns:p14="http://schemas.microsoft.com/office/powerpoint/2010/main" val="1220436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55794-8A8E-4C23-978E-4A0052E1E1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B29F6B-5133-4994-98E8-7307828DA0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261FC9-A7F5-4081-9AAB-ECB57A43F4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8CC13F-DD37-4CC8-A4F3-F58A913A6993}"/>
              </a:ext>
            </a:extLst>
          </p:cNvPr>
          <p:cNvSpPr>
            <a:spLocks noGrp="1"/>
          </p:cNvSpPr>
          <p:nvPr>
            <p:ph type="dt" sz="half" idx="10"/>
          </p:nvPr>
        </p:nvSpPr>
        <p:spPr/>
        <p:txBody>
          <a:bodyPr/>
          <a:lstStyle/>
          <a:p>
            <a:fld id="{DEB060CE-D008-4FBC-9A13-E489B35A38F4}" type="datetimeFigureOut">
              <a:rPr lang="en-US" smtClean="0"/>
              <a:t>12/8/2023</a:t>
            </a:fld>
            <a:endParaRPr lang="en-US"/>
          </a:p>
        </p:txBody>
      </p:sp>
      <p:sp>
        <p:nvSpPr>
          <p:cNvPr id="6" name="Footer Placeholder 5">
            <a:extLst>
              <a:ext uri="{FF2B5EF4-FFF2-40B4-BE49-F238E27FC236}">
                <a16:creationId xmlns:a16="http://schemas.microsoft.com/office/drawing/2014/main" id="{CD033524-8888-4FA1-A739-B04403D31A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1FAB46-A993-46F0-8D29-8049EB882078}"/>
              </a:ext>
            </a:extLst>
          </p:cNvPr>
          <p:cNvSpPr>
            <a:spLocks noGrp="1"/>
          </p:cNvSpPr>
          <p:nvPr>
            <p:ph type="sldNum" sz="quarter" idx="12"/>
          </p:nvPr>
        </p:nvSpPr>
        <p:spPr/>
        <p:txBody>
          <a:bodyPr/>
          <a:lstStyle/>
          <a:p>
            <a:fld id="{2909ECAE-50D3-4801-92FE-7760F962A1F7}" type="slidenum">
              <a:rPr lang="en-US" smtClean="0"/>
              <a:t>‹#›</a:t>
            </a:fld>
            <a:endParaRPr lang="en-US"/>
          </a:p>
        </p:txBody>
      </p:sp>
    </p:spTree>
    <p:extLst>
      <p:ext uri="{BB962C8B-B14F-4D97-AF65-F5344CB8AC3E}">
        <p14:creationId xmlns:p14="http://schemas.microsoft.com/office/powerpoint/2010/main" val="1152305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D56CB-B00E-459A-93FE-A29ED89B8D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0CB5A0-B8EB-4F4F-9FD4-08F9C08B0F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BDABB23-DB02-4732-AEF3-2314EC8CC1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67691B-7818-403D-A9FC-36EEE910544D}"/>
              </a:ext>
            </a:extLst>
          </p:cNvPr>
          <p:cNvSpPr>
            <a:spLocks noGrp="1"/>
          </p:cNvSpPr>
          <p:nvPr>
            <p:ph type="dt" sz="half" idx="10"/>
          </p:nvPr>
        </p:nvSpPr>
        <p:spPr/>
        <p:txBody>
          <a:bodyPr/>
          <a:lstStyle/>
          <a:p>
            <a:fld id="{DEB060CE-D008-4FBC-9A13-E489B35A38F4}" type="datetimeFigureOut">
              <a:rPr lang="en-US" smtClean="0"/>
              <a:t>12/8/2023</a:t>
            </a:fld>
            <a:endParaRPr lang="en-US"/>
          </a:p>
        </p:txBody>
      </p:sp>
      <p:sp>
        <p:nvSpPr>
          <p:cNvPr id="6" name="Footer Placeholder 5">
            <a:extLst>
              <a:ext uri="{FF2B5EF4-FFF2-40B4-BE49-F238E27FC236}">
                <a16:creationId xmlns:a16="http://schemas.microsoft.com/office/drawing/2014/main" id="{1022237C-5D64-433E-96D2-4D954FBC71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1C1667-2CB8-46C6-833B-8989DB5AF2A3}"/>
              </a:ext>
            </a:extLst>
          </p:cNvPr>
          <p:cNvSpPr>
            <a:spLocks noGrp="1"/>
          </p:cNvSpPr>
          <p:nvPr>
            <p:ph type="sldNum" sz="quarter" idx="12"/>
          </p:nvPr>
        </p:nvSpPr>
        <p:spPr/>
        <p:txBody>
          <a:bodyPr/>
          <a:lstStyle/>
          <a:p>
            <a:fld id="{2909ECAE-50D3-4801-92FE-7760F962A1F7}" type="slidenum">
              <a:rPr lang="en-US" smtClean="0"/>
              <a:t>‹#›</a:t>
            </a:fld>
            <a:endParaRPr lang="en-US"/>
          </a:p>
        </p:txBody>
      </p:sp>
    </p:spTree>
    <p:extLst>
      <p:ext uri="{BB962C8B-B14F-4D97-AF65-F5344CB8AC3E}">
        <p14:creationId xmlns:p14="http://schemas.microsoft.com/office/powerpoint/2010/main" val="2841417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4D82C-7087-47A3-A308-90082EB5FB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E428BCD-8A9B-49CB-8C31-6FC7A212B4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EF1FCB-FC6E-487D-ACEC-B463ABA0100C}"/>
              </a:ext>
            </a:extLst>
          </p:cNvPr>
          <p:cNvSpPr>
            <a:spLocks noGrp="1"/>
          </p:cNvSpPr>
          <p:nvPr>
            <p:ph type="dt" sz="half" idx="10"/>
          </p:nvPr>
        </p:nvSpPr>
        <p:spPr/>
        <p:txBody>
          <a:bodyPr/>
          <a:lstStyle/>
          <a:p>
            <a:fld id="{DEB060CE-D008-4FBC-9A13-E489B35A38F4}" type="datetimeFigureOut">
              <a:rPr lang="en-US" smtClean="0"/>
              <a:t>12/8/2023</a:t>
            </a:fld>
            <a:endParaRPr lang="en-US"/>
          </a:p>
        </p:txBody>
      </p:sp>
      <p:sp>
        <p:nvSpPr>
          <p:cNvPr id="5" name="Footer Placeholder 4">
            <a:extLst>
              <a:ext uri="{FF2B5EF4-FFF2-40B4-BE49-F238E27FC236}">
                <a16:creationId xmlns:a16="http://schemas.microsoft.com/office/drawing/2014/main" id="{AD114538-CAFE-492C-A511-CEDC41854B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762CF4-0E29-4749-A967-5C72360750F7}"/>
              </a:ext>
            </a:extLst>
          </p:cNvPr>
          <p:cNvSpPr>
            <a:spLocks noGrp="1"/>
          </p:cNvSpPr>
          <p:nvPr>
            <p:ph type="sldNum" sz="quarter" idx="12"/>
          </p:nvPr>
        </p:nvSpPr>
        <p:spPr/>
        <p:txBody>
          <a:bodyPr/>
          <a:lstStyle/>
          <a:p>
            <a:fld id="{2909ECAE-50D3-4801-92FE-7760F962A1F7}" type="slidenum">
              <a:rPr lang="en-US" smtClean="0"/>
              <a:t>‹#›</a:t>
            </a:fld>
            <a:endParaRPr lang="en-US"/>
          </a:p>
        </p:txBody>
      </p:sp>
    </p:spTree>
    <p:extLst>
      <p:ext uri="{BB962C8B-B14F-4D97-AF65-F5344CB8AC3E}">
        <p14:creationId xmlns:p14="http://schemas.microsoft.com/office/powerpoint/2010/main" val="2794264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D36943-15B3-4013-A429-EC4E1484CF5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5FC0EB-9FE8-47E9-8CE0-8610118041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6E585A-5A30-43C8-9866-E344856A3662}"/>
              </a:ext>
            </a:extLst>
          </p:cNvPr>
          <p:cNvSpPr>
            <a:spLocks noGrp="1"/>
          </p:cNvSpPr>
          <p:nvPr>
            <p:ph type="dt" sz="half" idx="10"/>
          </p:nvPr>
        </p:nvSpPr>
        <p:spPr/>
        <p:txBody>
          <a:bodyPr/>
          <a:lstStyle/>
          <a:p>
            <a:fld id="{DEB060CE-D008-4FBC-9A13-E489B35A38F4}" type="datetimeFigureOut">
              <a:rPr lang="en-US" smtClean="0"/>
              <a:t>12/8/2023</a:t>
            </a:fld>
            <a:endParaRPr lang="en-US"/>
          </a:p>
        </p:txBody>
      </p:sp>
      <p:sp>
        <p:nvSpPr>
          <p:cNvPr id="5" name="Footer Placeholder 4">
            <a:extLst>
              <a:ext uri="{FF2B5EF4-FFF2-40B4-BE49-F238E27FC236}">
                <a16:creationId xmlns:a16="http://schemas.microsoft.com/office/drawing/2014/main" id="{D2989AD0-805A-4DC6-AAFF-C952F597EB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965073-E437-4069-8A93-42F568165399}"/>
              </a:ext>
            </a:extLst>
          </p:cNvPr>
          <p:cNvSpPr>
            <a:spLocks noGrp="1"/>
          </p:cNvSpPr>
          <p:nvPr>
            <p:ph type="sldNum" sz="quarter" idx="12"/>
          </p:nvPr>
        </p:nvSpPr>
        <p:spPr/>
        <p:txBody>
          <a:bodyPr/>
          <a:lstStyle/>
          <a:p>
            <a:fld id="{2909ECAE-50D3-4801-92FE-7760F962A1F7}" type="slidenum">
              <a:rPr lang="en-US" smtClean="0"/>
              <a:t>‹#›</a:t>
            </a:fld>
            <a:endParaRPr lang="en-US"/>
          </a:p>
        </p:txBody>
      </p:sp>
    </p:spTree>
    <p:extLst>
      <p:ext uri="{BB962C8B-B14F-4D97-AF65-F5344CB8AC3E}">
        <p14:creationId xmlns:p14="http://schemas.microsoft.com/office/powerpoint/2010/main" val="1968787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E4C82-7D1B-432C-8593-D924F2ED8A33}"/>
              </a:ext>
            </a:extLst>
          </p:cNvPr>
          <p:cNvSpPr>
            <a:spLocks noGrp="1"/>
          </p:cNvSpPr>
          <p:nvPr>
            <p:ph type="title"/>
          </p:nvPr>
        </p:nvSpPr>
        <p:spPr/>
        <p:txBody>
          <a:bodyPr/>
          <a:lstStyle>
            <a:lvl1pPr>
              <a:defRPr>
                <a:solidFill>
                  <a:srgbClr val="17587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A261CC0B-2683-441C-950A-36A5C9464C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DFF4CA-AC16-493A-8CD9-880C5E52AA33}"/>
              </a:ext>
            </a:extLst>
          </p:cNvPr>
          <p:cNvSpPr>
            <a:spLocks noGrp="1"/>
          </p:cNvSpPr>
          <p:nvPr>
            <p:ph type="dt" sz="half" idx="10"/>
          </p:nvPr>
        </p:nvSpPr>
        <p:spPr/>
        <p:txBody>
          <a:bodyPr/>
          <a:lstStyle/>
          <a:p>
            <a:fld id="{DEB060CE-D008-4FBC-9A13-E489B35A38F4}" type="datetimeFigureOut">
              <a:rPr lang="en-US" smtClean="0"/>
              <a:t>12/8/2023</a:t>
            </a:fld>
            <a:endParaRPr lang="en-US"/>
          </a:p>
        </p:txBody>
      </p:sp>
      <p:sp>
        <p:nvSpPr>
          <p:cNvPr id="5" name="Footer Placeholder 4">
            <a:extLst>
              <a:ext uri="{FF2B5EF4-FFF2-40B4-BE49-F238E27FC236}">
                <a16:creationId xmlns:a16="http://schemas.microsoft.com/office/drawing/2014/main" id="{3C61CE9D-B2C9-4EE1-921E-FBBA456D5B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F9C548-0B7E-419C-98EF-6C56B8E125A9}"/>
              </a:ext>
            </a:extLst>
          </p:cNvPr>
          <p:cNvSpPr>
            <a:spLocks noGrp="1"/>
          </p:cNvSpPr>
          <p:nvPr>
            <p:ph type="sldNum" sz="quarter" idx="12"/>
          </p:nvPr>
        </p:nvSpPr>
        <p:spPr/>
        <p:txBody>
          <a:bodyPr/>
          <a:lstStyle/>
          <a:p>
            <a:fld id="{2909ECAE-50D3-4801-92FE-7760F962A1F7}" type="slidenum">
              <a:rPr lang="en-US" smtClean="0"/>
              <a:t>‹#›</a:t>
            </a:fld>
            <a:endParaRPr lang="en-US"/>
          </a:p>
        </p:txBody>
      </p:sp>
      <p:pic>
        <p:nvPicPr>
          <p:cNvPr id="9" name="Graphic 8">
            <a:extLst>
              <a:ext uri="{FF2B5EF4-FFF2-40B4-BE49-F238E27FC236}">
                <a16:creationId xmlns:a16="http://schemas.microsoft.com/office/drawing/2014/main" id="{65CE8260-6906-45BA-8581-D976F5CB7DA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85866" y="-32269"/>
            <a:ext cx="12277866" cy="524914"/>
          </a:xfrm>
          <a:prstGeom prst="rect">
            <a:avLst/>
          </a:prstGeom>
        </p:spPr>
      </p:pic>
    </p:spTree>
    <p:extLst>
      <p:ext uri="{BB962C8B-B14F-4D97-AF65-F5344CB8AC3E}">
        <p14:creationId xmlns:p14="http://schemas.microsoft.com/office/powerpoint/2010/main" val="4102075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eg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E4C82-7D1B-432C-8593-D924F2ED8A33}"/>
              </a:ext>
            </a:extLst>
          </p:cNvPr>
          <p:cNvSpPr>
            <a:spLocks noGrp="1"/>
          </p:cNvSpPr>
          <p:nvPr>
            <p:ph type="title"/>
          </p:nvPr>
        </p:nvSpPr>
        <p:spPr/>
        <p:txBody>
          <a:bodyPr/>
          <a:lstStyle>
            <a:lvl1pPr>
              <a:defRPr>
                <a:solidFill>
                  <a:srgbClr val="17587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A261CC0B-2683-441C-950A-36A5C9464C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DFF4CA-AC16-493A-8CD9-880C5E52AA33}"/>
              </a:ext>
            </a:extLst>
          </p:cNvPr>
          <p:cNvSpPr>
            <a:spLocks noGrp="1"/>
          </p:cNvSpPr>
          <p:nvPr>
            <p:ph type="dt" sz="half" idx="10"/>
          </p:nvPr>
        </p:nvSpPr>
        <p:spPr/>
        <p:txBody>
          <a:bodyPr/>
          <a:lstStyle/>
          <a:p>
            <a:fld id="{DEB060CE-D008-4FBC-9A13-E489B35A38F4}" type="datetimeFigureOut">
              <a:rPr lang="en-US" smtClean="0"/>
              <a:t>12/8/2023</a:t>
            </a:fld>
            <a:endParaRPr lang="en-US"/>
          </a:p>
        </p:txBody>
      </p:sp>
      <p:sp>
        <p:nvSpPr>
          <p:cNvPr id="5" name="Footer Placeholder 4">
            <a:extLst>
              <a:ext uri="{FF2B5EF4-FFF2-40B4-BE49-F238E27FC236}">
                <a16:creationId xmlns:a16="http://schemas.microsoft.com/office/drawing/2014/main" id="{3C61CE9D-B2C9-4EE1-921E-FBBA456D5B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F9C548-0B7E-419C-98EF-6C56B8E125A9}"/>
              </a:ext>
            </a:extLst>
          </p:cNvPr>
          <p:cNvSpPr>
            <a:spLocks noGrp="1"/>
          </p:cNvSpPr>
          <p:nvPr>
            <p:ph type="sldNum" sz="quarter" idx="12"/>
          </p:nvPr>
        </p:nvSpPr>
        <p:spPr/>
        <p:txBody>
          <a:bodyPr/>
          <a:lstStyle/>
          <a:p>
            <a:fld id="{2909ECAE-50D3-4801-92FE-7760F962A1F7}" type="slidenum">
              <a:rPr lang="en-US" smtClean="0"/>
              <a:t>‹#›</a:t>
            </a:fld>
            <a:endParaRPr lang="en-US"/>
          </a:p>
        </p:txBody>
      </p:sp>
      <p:grpSp>
        <p:nvGrpSpPr>
          <p:cNvPr id="13" name="Group 12">
            <a:extLst>
              <a:ext uri="{FF2B5EF4-FFF2-40B4-BE49-F238E27FC236}">
                <a16:creationId xmlns:a16="http://schemas.microsoft.com/office/drawing/2014/main" id="{FC55BF98-4AC2-43CE-9A6D-A8454DB9003A}"/>
              </a:ext>
            </a:extLst>
          </p:cNvPr>
          <p:cNvGrpSpPr/>
          <p:nvPr userDrawn="1"/>
        </p:nvGrpSpPr>
        <p:grpSpPr>
          <a:xfrm>
            <a:off x="-1" y="0"/>
            <a:ext cx="12192001" cy="230188"/>
            <a:chOff x="-1" y="-1"/>
            <a:chExt cx="12192001" cy="519437"/>
          </a:xfrm>
        </p:grpSpPr>
        <p:sp>
          <p:nvSpPr>
            <p:cNvPr id="7" name="Rectangle 6">
              <a:extLst>
                <a:ext uri="{FF2B5EF4-FFF2-40B4-BE49-F238E27FC236}">
                  <a16:creationId xmlns:a16="http://schemas.microsoft.com/office/drawing/2014/main" id="{E4600AF3-990C-426C-952C-B8F731E79B9C}"/>
                </a:ext>
              </a:extLst>
            </p:cNvPr>
            <p:cNvSpPr/>
            <p:nvPr userDrawn="1"/>
          </p:nvSpPr>
          <p:spPr>
            <a:xfrm>
              <a:off x="-1" y="-1"/>
              <a:ext cx="3034767" cy="519437"/>
            </a:xfrm>
            <a:prstGeom prst="rect">
              <a:avLst/>
            </a:prstGeom>
            <a:solidFill>
              <a:srgbClr val="014B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66B8289-915A-454E-83E3-18F9C67ECD99}"/>
                </a:ext>
              </a:extLst>
            </p:cNvPr>
            <p:cNvSpPr/>
            <p:nvPr userDrawn="1"/>
          </p:nvSpPr>
          <p:spPr>
            <a:xfrm>
              <a:off x="3052410" y="-1"/>
              <a:ext cx="3034767" cy="519437"/>
            </a:xfrm>
            <a:prstGeom prst="rect">
              <a:avLst/>
            </a:prstGeom>
            <a:solidFill>
              <a:srgbClr val="4EA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3C6FF43-2801-4906-97F6-E91A3031A447}"/>
                </a:ext>
              </a:extLst>
            </p:cNvPr>
            <p:cNvSpPr/>
            <p:nvPr userDrawn="1"/>
          </p:nvSpPr>
          <p:spPr>
            <a:xfrm>
              <a:off x="6104821" y="-1"/>
              <a:ext cx="3034767" cy="519437"/>
            </a:xfrm>
            <a:prstGeom prst="rect">
              <a:avLst/>
            </a:prstGeom>
            <a:solidFill>
              <a:srgbClr val="ACD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ECA9434-B089-4292-9FCB-F3327B1E1BFE}"/>
                </a:ext>
              </a:extLst>
            </p:cNvPr>
            <p:cNvSpPr/>
            <p:nvPr userDrawn="1"/>
          </p:nvSpPr>
          <p:spPr>
            <a:xfrm>
              <a:off x="9157233" y="-1"/>
              <a:ext cx="3034767" cy="519437"/>
            </a:xfrm>
            <a:prstGeom prst="rect">
              <a:avLst/>
            </a:prstGeom>
            <a:solidFill>
              <a:srgbClr val="CEE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93439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712CA-D677-420F-BB30-620E981C26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69B37F-5746-499F-9C9F-B82C723F00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D31D43-8C6F-4044-A936-91BD820CC247}"/>
              </a:ext>
            </a:extLst>
          </p:cNvPr>
          <p:cNvSpPr>
            <a:spLocks noGrp="1"/>
          </p:cNvSpPr>
          <p:nvPr>
            <p:ph type="dt" sz="half" idx="10"/>
          </p:nvPr>
        </p:nvSpPr>
        <p:spPr/>
        <p:txBody>
          <a:bodyPr/>
          <a:lstStyle/>
          <a:p>
            <a:fld id="{DEB060CE-D008-4FBC-9A13-E489B35A38F4}" type="datetimeFigureOut">
              <a:rPr lang="en-US" smtClean="0"/>
              <a:t>12/8/2023</a:t>
            </a:fld>
            <a:endParaRPr lang="en-US"/>
          </a:p>
        </p:txBody>
      </p:sp>
      <p:sp>
        <p:nvSpPr>
          <p:cNvPr id="5" name="Footer Placeholder 4">
            <a:extLst>
              <a:ext uri="{FF2B5EF4-FFF2-40B4-BE49-F238E27FC236}">
                <a16:creationId xmlns:a16="http://schemas.microsoft.com/office/drawing/2014/main" id="{64EA6942-2031-4E04-923A-04FE481082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80E739-54FE-4658-A3A4-C7331897232C}"/>
              </a:ext>
            </a:extLst>
          </p:cNvPr>
          <p:cNvSpPr>
            <a:spLocks noGrp="1"/>
          </p:cNvSpPr>
          <p:nvPr>
            <p:ph type="sldNum" sz="quarter" idx="12"/>
          </p:nvPr>
        </p:nvSpPr>
        <p:spPr/>
        <p:txBody>
          <a:bodyPr/>
          <a:lstStyle/>
          <a:p>
            <a:fld id="{2909ECAE-50D3-4801-92FE-7760F962A1F7}" type="slidenum">
              <a:rPr lang="en-US" smtClean="0"/>
              <a:t>‹#›</a:t>
            </a:fld>
            <a:endParaRPr lang="en-US"/>
          </a:p>
        </p:txBody>
      </p:sp>
    </p:spTree>
    <p:extLst>
      <p:ext uri="{BB962C8B-B14F-4D97-AF65-F5344CB8AC3E}">
        <p14:creationId xmlns:p14="http://schemas.microsoft.com/office/powerpoint/2010/main" val="4290484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35692-5C6A-4D91-AEA5-4591D2E888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D2EA50-BC0D-481E-A3D8-D65FBA2EB5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1746D1-4431-4DCB-B027-07642D9F27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1B3A01-F072-4AA1-9943-E632F3F04FB6}"/>
              </a:ext>
            </a:extLst>
          </p:cNvPr>
          <p:cNvSpPr>
            <a:spLocks noGrp="1"/>
          </p:cNvSpPr>
          <p:nvPr>
            <p:ph type="dt" sz="half" idx="10"/>
          </p:nvPr>
        </p:nvSpPr>
        <p:spPr/>
        <p:txBody>
          <a:bodyPr/>
          <a:lstStyle/>
          <a:p>
            <a:fld id="{DEB060CE-D008-4FBC-9A13-E489B35A38F4}" type="datetimeFigureOut">
              <a:rPr lang="en-US" smtClean="0"/>
              <a:t>12/8/2023</a:t>
            </a:fld>
            <a:endParaRPr lang="en-US"/>
          </a:p>
        </p:txBody>
      </p:sp>
      <p:sp>
        <p:nvSpPr>
          <p:cNvPr id="6" name="Footer Placeholder 5">
            <a:extLst>
              <a:ext uri="{FF2B5EF4-FFF2-40B4-BE49-F238E27FC236}">
                <a16:creationId xmlns:a16="http://schemas.microsoft.com/office/drawing/2014/main" id="{18604D7F-6167-4DD9-BC70-7BD51A8746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D6E95D-E606-4EEA-9F32-67B099022CD0}"/>
              </a:ext>
            </a:extLst>
          </p:cNvPr>
          <p:cNvSpPr>
            <a:spLocks noGrp="1"/>
          </p:cNvSpPr>
          <p:nvPr>
            <p:ph type="sldNum" sz="quarter" idx="12"/>
          </p:nvPr>
        </p:nvSpPr>
        <p:spPr/>
        <p:txBody>
          <a:bodyPr/>
          <a:lstStyle/>
          <a:p>
            <a:fld id="{2909ECAE-50D3-4801-92FE-7760F962A1F7}" type="slidenum">
              <a:rPr lang="en-US" smtClean="0"/>
              <a:t>‹#›</a:t>
            </a:fld>
            <a:endParaRPr lang="en-US"/>
          </a:p>
        </p:txBody>
      </p:sp>
    </p:spTree>
    <p:extLst>
      <p:ext uri="{BB962C8B-B14F-4D97-AF65-F5344CB8AC3E}">
        <p14:creationId xmlns:p14="http://schemas.microsoft.com/office/powerpoint/2010/main" val="87229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1F622-14F5-48FF-B450-8490895490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7284BE-5BB6-40B3-850D-6EC9F650D9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20FF41-DECF-43AE-BC61-C341E962C9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76C51A-41B0-4595-8803-1C8E8CFDAA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DC55DD-6B19-4CC0-8EA9-3E3ABF4E13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D9538F-8B75-42AF-970B-A161A609D359}"/>
              </a:ext>
            </a:extLst>
          </p:cNvPr>
          <p:cNvSpPr>
            <a:spLocks noGrp="1"/>
          </p:cNvSpPr>
          <p:nvPr>
            <p:ph type="dt" sz="half" idx="10"/>
          </p:nvPr>
        </p:nvSpPr>
        <p:spPr/>
        <p:txBody>
          <a:bodyPr/>
          <a:lstStyle/>
          <a:p>
            <a:fld id="{DEB060CE-D008-4FBC-9A13-E489B35A38F4}" type="datetimeFigureOut">
              <a:rPr lang="en-US" smtClean="0"/>
              <a:t>12/8/2023</a:t>
            </a:fld>
            <a:endParaRPr lang="en-US"/>
          </a:p>
        </p:txBody>
      </p:sp>
      <p:sp>
        <p:nvSpPr>
          <p:cNvPr id="8" name="Footer Placeholder 7">
            <a:extLst>
              <a:ext uri="{FF2B5EF4-FFF2-40B4-BE49-F238E27FC236}">
                <a16:creationId xmlns:a16="http://schemas.microsoft.com/office/drawing/2014/main" id="{FA81FD36-E4B1-4009-BA61-37607F70CF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7903B2-A750-4E90-8ECD-58ADB0C8258E}"/>
              </a:ext>
            </a:extLst>
          </p:cNvPr>
          <p:cNvSpPr>
            <a:spLocks noGrp="1"/>
          </p:cNvSpPr>
          <p:nvPr>
            <p:ph type="sldNum" sz="quarter" idx="12"/>
          </p:nvPr>
        </p:nvSpPr>
        <p:spPr/>
        <p:txBody>
          <a:bodyPr/>
          <a:lstStyle/>
          <a:p>
            <a:fld id="{2909ECAE-50D3-4801-92FE-7760F962A1F7}" type="slidenum">
              <a:rPr lang="en-US" smtClean="0"/>
              <a:t>‹#›</a:t>
            </a:fld>
            <a:endParaRPr lang="en-US"/>
          </a:p>
        </p:txBody>
      </p:sp>
    </p:spTree>
    <p:extLst>
      <p:ext uri="{BB962C8B-B14F-4D97-AF65-F5344CB8AC3E}">
        <p14:creationId xmlns:p14="http://schemas.microsoft.com/office/powerpoint/2010/main" val="1566669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C2ACB-37C8-49F0-9FE6-8D1726D92B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2C5E5A-2625-437D-860A-02BA9C528402}"/>
              </a:ext>
            </a:extLst>
          </p:cNvPr>
          <p:cNvSpPr>
            <a:spLocks noGrp="1"/>
          </p:cNvSpPr>
          <p:nvPr>
            <p:ph type="dt" sz="half" idx="10"/>
          </p:nvPr>
        </p:nvSpPr>
        <p:spPr/>
        <p:txBody>
          <a:bodyPr/>
          <a:lstStyle/>
          <a:p>
            <a:fld id="{DEB060CE-D008-4FBC-9A13-E489B35A38F4}" type="datetimeFigureOut">
              <a:rPr lang="en-US" smtClean="0"/>
              <a:t>12/8/2023</a:t>
            </a:fld>
            <a:endParaRPr lang="en-US"/>
          </a:p>
        </p:txBody>
      </p:sp>
      <p:sp>
        <p:nvSpPr>
          <p:cNvPr id="4" name="Footer Placeholder 3">
            <a:extLst>
              <a:ext uri="{FF2B5EF4-FFF2-40B4-BE49-F238E27FC236}">
                <a16:creationId xmlns:a16="http://schemas.microsoft.com/office/drawing/2014/main" id="{6A3DED25-5A85-473B-A0F9-B36DDD4695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E6AA423-6555-41A8-9836-2EA77A59CFC2}"/>
              </a:ext>
            </a:extLst>
          </p:cNvPr>
          <p:cNvSpPr>
            <a:spLocks noGrp="1"/>
          </p:cNvSpPr>
          <p:nvPr>
            <p:ph type="sldNum" sz="quarter" idx="12"/>
          </p:nvPr>
        </p:nvSpPr>
        <p:spPr/>
        <p:txBody>
          <a:bodyPr/>
          <a:lstStyle/>
          <a:p>
            <a:fld id="{2909ECAE-50D3-4801-92FE-7760F962A1F7}" type="slidenum">
              <a:rPr lang="en-US" smtClean="0"/>
              <a:t>‹#›</a:t>
            </a:fld>
            <a:endParaRPr lang="en-US"/>
          </a:p>
        </p:txBody>
      </p:sp>
    </p:spTree>
    <p:extLst>
      <p:ext uri="{BB962C8B-B14F-4D97-AF65-F5344CB8AC3E}">
        <p14:creationId xmlns:p14="http://schemas.microsoft.com/office/powerpoint/2010/main" val="2987204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830201-A74F-4912-9E7F-E34D8F566304}"/>
              </a:ext>
            </a:extLst>
          </p:cNvPr>
          <p:cNvSpPr>
            <a:spLocks noGrp="1"/>
          </p:cNvSpPr>
          <p:nvPr>
            <p:ph type="dt" sz="half" idx="10"/>
          </p:nvPr>
        </p:nvSpPr>
        <p:spPr/>
        <p:txBody>
          <a:bodyPr/>
          <a:lstStyle/>
          <a:p>
            <a:fld id="{DEB060CE-D008-4FBC-9A13-E489B35A38F4}" type="datetimeFigureOut">
              <a:rPr lang="en-US" smtClean="0"/>
              <a:t>12/8/2023</a:t>
            </a:fld>
            <a:endParaRPr lang="en-US"/>
          </a:p>
        </p:txBody>
      </p:sp>
      <p:sp>
        <p:nvSpPr>
          <p:cNvPr id="3" name="Footer Placeholder 2">
            <a:extLst>
              <a:ext uri="{FF2B5EF4-FFF2-40B4-BE49-F238E27FC236}">
                <a16:creationId xmlns:a16="http://schemas.microsoft.com/office/drawing/2014/main" id="{B72A044C-5447-4373-99AB-F09BACDEF0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D56AFB-CBA1-415A-80EB-11BB51BFADA7}"/>
              </a:ext>
            </a:extLst>
          </p:cNvPr>
          <p:cNvSpPr>
            <a:spLocks noGrp="1"/>
          </p:cNvSpPr>
          <p:nvPr>
            <p:ph type="sldNum" sz="quarter" idx="12"/>
          </p:nvPr>
        </p:nvSpPr>
        <p:spPr/>
        <p:txBody>
          <a:bodyPr/>
          <a:lstStyle/>
          <a:p>
            <a:fld id="{2909ECAE-50D3-4801-92FE-7760F962A1F7}" type="slidenum">
              <a:rPr lang="en-US" smtClean="0"/>
              <a:t>‹#›</a:t>
            </a:fld>
            <a:endParaRPr lang="en-US"/>
          </a:p>
        </p:txBody>
      </p:sp>
    </p:spTree>
    <p:extLst>
      <p:ext uri="{BB962C8B-B14F-4D97-AF65-F5344CB8AC3E}">
        <p14:creationId xmlns:p14="http://schemas.microsoft.com/office/powerpoint/2010/main" val="1021888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830201-A74F-4912-9E7F-E34D8F566304}"/>
              </a:ext>
            </a:extLst>
          </p:cNvPr>
          <p:cNvSpPr>
            <a:spLocks noGrp="1"/>
          </p:cNvSpPr>
          <p:nvPr>
            <p:ph type="dt" sz="half" idx="10"/>
          </p:nvPr>
        </p:nvSpPr>
        <p:spPr/>
        <p:txBody>
          <a:bodyPr/>
          <a:lstStyle/>
          <a:p>
            <a:fld id="{DEB060CE-D008-4FBC-9A13-E489B35A38F4}" type="datetimeFigureOut">
              <a:rPr lang="en-US" smtClean="0"/>
              <a:t>12/8/2023</a:t>
            </a:fld>
            <a:endParaRPr lang="en-US"/>
          </a:p>
        </p:txBody>
      </p:sp>
      <p:sp>
        <p:nvSpPr>
          <p:cNvPr id="3" name="Footer Placeholder 2">
            <a:extLst>
              <a:ext uri="{FF2B5EF4-FFF2-40B4-BE49-F238E27FC236}">
                <a16:creationId xmlns:a16="http://schemas.microsoft.com/office/drawing/2014/main" id="{B72A044C-5447-4373-99AB-F09BACDEF0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D56AFB-CBA1-415A-80EB-11BB51BFADA7}"/>
              </a:ext>
            </a:extLst>
          </p:cNvPr>
          <p:cNvSpPr>
            <a:spLocks noGrp="1"/>
          </p:cNvSpPr>
          <p:nvPr>
            <p:ph type="sldNum" sz="quarter" idx="12"/>
          </p:nvPr>
        </p:nvSpPr>
        <p:spPr/>
        <p:txBody>
          <a:bodyPr/>
          <a:lstStyle/>
          <a:p>
            <a:fld id="{2909ECAE-50D3-4801-92FE-7760F962A1F7}" type="slidenum">
              <a:rPr lang="en-US" smtClean="0"/>
              <a:t>‹#›</a:t>
            </a:fld>
            <a:endParaRPr lang="en-US"/>
          </a:p>
        </p:txBody>
      </p:sp>
      <p:pic>
        <p:nvPicPr>
          <p:cNvPr id="5" name="Graphic 4">
            <a:extLst>
              <a:ext uri="{FF2B5EF4-FFF2-40B4-BE49-F238E27FC236}">
                <a16:creationId xmlns:a16="http://schemas.microsoft.com/office/drawing/2014/main" id="{7792AE32-8AC2-43CA-9915-9184BF7B69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19877" y="2728912"/>
            <a:ext cx="2933700" cy="1400175"/>
          </a:xfrm>
          <a:prstGeom prst="rect">
            <a:avLst/>
          </a:prstGeom>
        </p:spPr>
      </p:pic>
    </p:spTree>
    <p:extLst>
      <p:ext uri="{BB962C8B-B14F-4D97-AF65-F5344CB8AC3E}">
        <p14:creationId xmlns:p14="http://schemas.microsoft.com/office/powerpoint/2010/main" val="878274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407B4B-5209-406E-B3B6-492D2E4530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01C919-9ACC-459E-88C4-D26DCA9D56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1936C0-EE36-4EB6-AECB-4D32AFA607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B060CE-D008-4FBC-9A13-E489B35A38F4}" type="datetimeFigureOut">
              <a:rPr lang="en-US" smtClean="0"/>
              <a:t>12/8/2023</a:t>
            </a:fld>
            <a:endParaRPr lang="en-US"/>
          </a:p>
        </p:txBody>
      </p:sp>
      <p:sp>
        <p:nvSpPr>
          <p:cNvPr id="5" name="Footer Placeholder 4">
            <a:extLst>
              <a:ext uri="{FF2B5EF4-FFF2-40B4-BE49-F238E27FC236}">
                <a16:creationId xmlns:a16="http://schemas.microsoft.com/office/drawing/2014/main" id="{E4379194-587E-413F-A6CE-4A7330CF80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FEA702-2D6D-4A4D-BFA6-2207545042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09ECAE-50D3-4801-92FE-7760F962A1F7}" type="slidenum">
              <a:rPr lang="en-US" smtClean="0"/>
              <a:t>‹#›</a:t>
            </a:fld>
            <a:endParaRPr lang="en-US"/>
          </a:p>
        </p:txBody>
      </p:sp>
    </p:spTree>
    <p:extLst>
      <p:ext uri="{BB962C8B-B14F-4D97-AF65-F5344CB8AC3E}">
        <p14:creationId xmlns:p14="http://schemas.microsoft.com/office/powerpoint/2010/main" val="4278364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52" r:id="rId5"/>
    <p:sldLayoutId id="2147483653" r:id="rId6"/>
    <p:sldLayoutId id="2147483654" r:id="rId7"/>
    <p:sldLayoutId id="2147483655" r:id="rId8"/>
    <p:sldLayoutId id="2147483660"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nap.nationalacademies.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sv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6.svg"/></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6.svg"/></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6.svg"/></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6.svg"/></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6.svg"/></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6.svg"/></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16.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4.svg"/></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6.svg"/></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8.svg"/></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0.svg"/></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41.emf"/><Relationship Id="rId4" Type="http://schemas.openxmlformats.org/officeDocument/2006/relationships/image" Target="../media/image40.svg"/></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42.emf"/><Relationship Id="rId4" Type="http://schemas.openxmlformats.org/officeDocument/2006/relationships/image" Target="../media/image40.svg"/></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45.emf"/><Relationship Id="rId4" Type="http://schemas.openxmlformats.org/officeDocument/2006/relationships/image" Target="../media/image44.svg"/></Relationships>
</file>

<file path=ppt/slides/_rels/slide5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4.svg"/></Relationships>
</file>

<file path=ppt/slides/_rels/slide5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7.svg"/></Relationships>
</file>

<file path=ppt/slides/_rels/slide5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49.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51.svg"/></Relationships>
</file>

<file path=ppt/slides/_rels/slide6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53.svg"/></Relationships>
</file>

<file path=ppt/slides/_rels/slide6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55.svg"/></Relationships>
</file>

<file path=ppt/slides/_rels/slide6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58.emf"/><Relationship Id="rId5" Type="http://schemas.openxmlformats.org/officeDocument/2006/relationships/image" Target="../media/image340.png"/><Relationship Id="rId4" Type="http://schemas.openxmlformats.org/officeDocument/2006/relationships/image" Target="../media/image57.svg"/></Relationships>
</file>

<file path=ppt/slides/_rels/slide6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60.svg"/></Relationships>
</file>

<file path=ppt/slides/_rels/slide6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62.sv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png"/><Relationship Id="rId1" Type="http://schemas.openxmlformats.org/officeDocument/2006/relationships/slideLayout" Target="../slideLayouts/slideLayout2.xml"/><Relationship Id="rId5" Type="http://schemas.openxmlformats.org/officeDocument/2006/relationships/image" Target="../media/image69.svg"/><Relationship Id="rId4" Type="http://schemas.openxmlformats.org/officeDocument/2006/relationships/image" Target="../media/image68.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50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30.png"/><Relationship Id="rId2" Type="http://schemas.openxmlformats.org/officeDocument/2006/relationships/image" Target="../media/image52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10.png"/><Relationship Id="rId2" Type="http://schemas.openxmlformats.org/officeDocument/2006/relationships/image" Target="../media/image70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027BBC7-33B8-43CA-8633-E73154BD82FB}"/>
              </a:ext>
            </a:extLst>
          </p:cNvPr>
          <p:cNvSpPr/>
          <p:nvPr/>
        </p:nvSpPr>
        <p:spPr>
          <a:xfrm>
            <a:off x="0" y="0"/>
            <a:ext cx="12192000" cy="6858000"/>
          </a:xfrm>
          <a:prstGeom prst="rect">
            <a:avLst/>
          </a:prstGeom>
          <a:solidFill>
            <a:srgbClr val="014B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E0A0CF-19C3-4A67-98DC-1D2CA9B92993}"/>
              </a:ext>
            </a:extLst>
          </p:cNvPr>
          <p:cNvSpPr>
            <a:spLocks noGrp="1"/>
          </p:cNvSpPr>
          <p:nvPr>
            <p:ph type="ctrTitle"/>
          </p:nvPr>
        </p:nvSpPr>
        <p:spPr>
          <a:xfrm>
            <a:off x="2995694" y="4220954"/>
            <a:ext cx="9144000" cy="1734951"/>
          </a:xfrm>
        </p:spPr>
        <p:txBody>
          <a:bodyPr>
            <a:normAutofit/>
          </a:bodyPr>
          <a:lstStyle/>
          <a:p>
            <a:pPr algn="l"/>
            <a:r>
              <a:rPr lang="en-US" sz="4000" b="1" dirty="0">
                <a:solidFill>
                  <a:schemeClr val="bg1"/>
                </a:solidFill>
                <a:latin typeface="+mn-lt"/>
              </a:rPr>
              <a:t>Safety Prediction Model for Freeway Facilities with High Occupancy (HO) Lanes</a:t>
            </a:r>
            <a:endParaRPr lang="en-US" sz="4000" dirty="0">
              <a:solidFill>
                <a:schemeClr val="bg1"/>
              </a:solidFill>
            </a:endParaRPr>
          </a:p>
        </p:txBody>
      </p:sp>
      <p:sp>
        <p:nvSpPr>
          <p:cNvPr id="4" name="Rectangle 3">
            <a:extLst>
              <a:ext uri="{FF2B5EF4-FFF2-40B4-BE49-F238E27FC236}">
                <a16:creationId xmlns:a16="http://schemas.microsoft.com/office/drawing/2014/main" id="{AD3AC3FB-DFE1-4687-AF62-A93CE6B07CAA}"/>
              </a:ext>
            </a:extLst>
          </p:cNvPr>
          <p:cNvSpPr/>
          <p:nvPr/>
        </p:nvSpPr>
        <p:spPr>
          <a:xfrm rot="18900000">
            <a:off x="925015" y="6431789"/>
            <a:ext cx="852422" cy="852422"/>
          </a:xfrm>
          <a:prstGeom prst="rect">
            <a:avLst/>
          </a:prstGeom>
          <a:noFill/>
          <a:ln w="174625">
            <a:solidFill>
              <a:srgbClr val="ACD3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4611F8F-477C-4FFA-8290-9BDF2F06E5A5}"/>
              </a:ext>
            </a:extLst>
          </p:cNvPr>
          <p:cNvSpPr/>
          <p:nvPr/>
        </p:nvSpPr>
        <p:spPr>
          <a:xfrm rot="18900000">
            <a:off x="925013" y="3002790"/>
            <a:ext cx="852422" cy="852422"/>
          </a:xfrm>
          <a:prstGeom prst="rect">
            <a:avLst/>
          </a:prstGeom>
          <a:noFill/>
          <a:ln w="174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5B0EC6C-8544-4DEE-AA6D-8F0010928866}"/>
              </a:ext>
            </a:extLst>
          </p:cNvPr>
          <p:cNvSpPr/>
          <p:nvPr/>
        </p:nvSpPr>
        <p:spPr>
          <a:xfrm rot="18900000">
            <a:off x="925014" y="-426211"/>
            <a:ext cx="852422" cy="852422"/>
          </a:xfrm>
          <a:prstGeom prst="rect">
            <a:avLst/>
          </a:prstGeom>
          <a:noFill/>
          <a:ln w="174625">
            <a:solidFill>
              <a:srgbClr val="CEE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992E8CC-D1A0-44AE-84E4-D3535BD2DABD}"/>
              </a:ext>
            </a:extLst>
          </p:cNvPr>
          <p:cNvSpPr/>
          <p:nvPr/>
        </p:nvSpPr>
        <p:spPr>
          <a:xfrm>
            <a:off x="2864224" y="0"/>
            <a:ext cx="9327776" cy="359064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759A81A5-5101-41C3-8A7D-F763D0F8C931}"/>
              </a:ext>
            </a:extLst>
          </p:cNvPr>
          <p:cNvCxnSpPr/>
          <p:nvPr/>
        </p:nvCxnSpPr>
        <p:spPr>
          <a:xfrm>
            <a:off x="2864224"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13B4374C-663A-411B-8A41-0B0C7E29B87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864223" y="-25909"/>
            <a:ext cx="9327775" cy="3616554"/>
          </a:xfrm>
          <a:prstGeom prst="rect">
            <a:avLst/>
          </a:prstGeom>
          <a:noFill/>
          <a:ln>
            <a:noFill/>
          </a:ln>
        </p:spPr>
      </p:pic>
      <p:sp>
        <p:nvSpPr>
          <p:cNvPr id="3" name="TextBox 2">
            <a:extLst>
              <a:ext uri="{FF2B5EF4-FFF2-40B4-BE49-F238E27FC236}">
                <a16:creationId xmlns:a16="http://schemas.microsoft.com/office/drawing/2014/main" id="{77F125E9-7832-4295-97DF-751BEB7752CB}"/>
              </a:ext>
            </a:extLst>
          </p:cNvPr>
          <p:cNvSpPr txBox="1"/>
          <p:nvPr/>
        </p:nvSpPr>
        <p:spPr>
          <a:xfrm>
            <a:off x="2864219" y="3590645"/>
            <a:ext cx="9327776" cy="276999"/>
          </a:xfrm>
          <a:prstGeom prst="rect">
            <a:avLst/>
          </a:prstGeom>
          <a:noFill/>
        </p:spPr>
        <p:txBody>
          <a:bodyPr wrap="square" rtlCol="0">
            <a:spAutoFit/>
          </a:bodyPr>
          <a:lstStyle/>
          <a:p>
            <a:r>
              <a:rPr lang="en-US" sz="1200" dirty="0">
                <a:solidFill>
                  <a:schemeClr val="bg1"/>
                </a:solidFill>
              </a:rPr>
              <a:t>Source: Dwight D. Eisenhower Highway. 38deg39’21.97” N and 121deg21’58.34” W. Google Earth. May 10, 2018. December 13, 2021. </a:t>
            </a:r>
          </a:p>
        </p:txBody>
      </p:sp>
    </p:spTree>
    <p:extLst>
      <p:ext uri="{BB962C8B-B14F-4D97-AF65-F5344CB8AC3E}">
        <p14:creationId xmlns:p14="http://schemas.microsoft.com/office/powerpoint/2010/main" val="2223371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98DD9-9D3C-41D3-9802-6A4945BEFBBF}"/>
              </a:ext>
            </a:extLst>
          </p:cNvPr>
          <p:cNvSpPr>
            <a:spLocks noGrp="1"/>
          </p:cNvSpPr>
          <p:nvPr>
            <p:ph type="title"/>
          </p:nvPr>
        </p:nvSpPr>
        <p:spPr>
          <a:xfrm>
            <a:off x="370997" y="365125"/>
            <a:ext cx="10515600" cy="1325563"/>
          </a:xfrm>
        </p:spPr>
        <p:txBody>
          <a:bodyPr/>
          <a:lstStyle/>
          <a:p>
            <a:r>
              <a:rPr lang="en-US" dirty="0"/>
              <a:t>Project Purpose</a:t>
            </a:r>
          </a:p>
        </p:txBody>
      </p:sp>
      <p:sp>
        <p:nvSpPr>
          <p:cNvPr id="3" name="Content Placeholder 2">
            <a:extLst>
              <a:ext uri="{FF2B5EF4-FFF2-40B4-BE49-F238E27FC236}">
                <a16:creationId xmlns:a16="http://schemas.microsoft.com/office/drawing/2014/main" id="{ABEB02FA-EF62-47E6-A893-E4BFFB38E9BD}"/>
              </a:ext>
            </a:extLst>
          </p:cNvPr>
          <p:cNvSpPr>
            <a:spLocks noGrp="1"/>
          </p:cNvSpPr>
          <p:nvPr>
            <p:ph idx="1"/>
          </p:nvPr>
        </p:nvSpPr>
        <p:spPr>
          <a:xfrm>
            <a:off x="370996" y="1825625"/>
            <a:ext cx="11540917" cy="4667250"/>
          </a:xfrm>
        </p:spPr>
        <p:txBody>
          <a:bodyPr>
            <a:normAutofit/>
          </a:bodyPr>
          <a:lstStyle/>
          <a:p>
            <a:r>
              <a:rPr lang="en-US" dirty="0"/>
              <a:t>Develop a predictive method for freeway facilities with HOV/HOT lanes</a:t>
            </a:r>
          </a:p>
          <a:p>
            <a:pPr lvl="1"/>
            <a:r>
              <a:rPr lang="en-US" dirty="0"/>
              <a:t>Predict total crash frequency and multiple-vehicle crash frequency</a:t>
            </a:r>
          </a:p>
          <a:p>
            <a:pPr lvl="1"/>
            <a:r>
              <a:rPr lang="en-US" dirty="0"/>
              <a:t>Develop severity distribution functions to predict crash severity</a:t>
            </a:r>
          </a:p>
          <a:p>
            <a:pPr lvl="1"/>
            <a:r>
              <a:rPr lang="en-US" dirty="0"/>
              <a:t>Focus on directional freeway segments</a:t>
            </a:r>
          </a:p>
          <a:p>
            <a:r>
              <a:rPr lang="en-US" dirty="0"/>
              <a:t>Develop proposed text for inclusion in the HSM</a:t>
            </a:r>
          </a:p>
          <a:p>
            <a:r>
              <a:rPr lang="en-US" dirty="0"/>
              <a:t>Develop an implementation tool for the predictive method</a:t>
            </a:r>
          </a:p>
          <a:p>
            <a:endParaRPr lang="en-US" dirty="0"/>
          </a:p>
        </p:txBody>
      </p:sp>
    </p:spTree>
    <p:extLst>
      <p:ext uri="{BB962C8B-B14F-4D97-AF65-F5344CB8AC3E}">
        <p14:creationId xmlns:p14="http://schemas.microsoft.com/office/powerpoint/2010/main" val="1726520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5BD1A53-6CB2-4EE5-8A92-B7024C9785B4}"/>
              </a:ext>
            </a:extLst>
          </p:cNvPr>
          <p:cNvSpPr/>
          <p:nvPr/>
        </p:nvSpPr>
        <p:spPr>
          <a:xfrm>
            <a:off x="0" y="3106270"/>
            <a:ext cx="12192000" cy="3751729"/>
          </a:xfrm>
          <a:prstGeom prst="rect">
            <a:avLst/>
          </a:prstGeom>
          <a:solidFill>
            <a:srgbClr val="175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198DD9-9D3C-41D3-9802-6A4945BEFBBF}"/>
              </a:ext>
            </a:extLst>
          </p:cNvPr>
          <p:cNvSpPr>
            <a:spLocks noGrp="1"/>
          </p:cNvSpPr>
          <p:nvPr>
            <p:ph type="title"/>
          </p:nvPr>
        </p:nvSpPr>
        <p:spPr>
          <a:xfrm>
            <a:off x="745323" y="3429000"/>
            <a:ext cx="6162103" cy="1325563"/>
          </a:xfrm>
        </p:spPr>
        <p:txBody>
          <a:bodyPr/>
          <a:lstStyle/>
          <a:p>
            <a:r>
              <a:rPr lang="en-US" dirty="0">
                <a:solidFill>
                  <a:schemeClr val="bg1"/>
                </a:solidFill>
              </a:rPr>
              <a:t>The Predictive Method</a:t>
            </a:r>
          </a:p>
        </p:txBody>
      </p:sp>
      <p:sp>
        <p:nvSpPr>
          <p:cNvPr id="9" name="Rectangle 8">
            <a:extLst>
              <a:ext uri="{FF2B5EF4-FFF2-40B4-BE49-F238E27FC236}">
                <a16:creationId xmlns:a16="http://schemas.microsoft.com/office/drawing/2014/main" id="{DC1B713A-A95B-436C-979A-4366CD6E0ED8}"/>
              </a:ext>
            </a:extLst>
          </p:cNvPr>
          <p:cNvSpPr/>
          <p:nvPr/>
        </p:nvSpPr>
        <p:spPr>
          <a:xfrm>
            <a:off x="0" y="0"/>
            <a:ext cx="12192000" cy="3106271"/>
          </a:xfrm>
          <a:prstGeom prst="rect">
            <a:avLst/>
          </a:prstGeom>
          <a:solidFill>
            <a:srgbClr val="CEE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BD9A333-0EA6-4813-8CB8-7408AD512A17}"/>
              </a:ext>
            </a:extLst>
          </p:cNvPr>
          <p:cNvSpPr/>
          <p:nvPr/>
        </p:nvSpPr>
        <p:spPr>
          <a:xfrm rot="18900000">
            <a:off x="1001560" y="934527"/>
            <a:ext cx="1237216" cy="1237216"/>
          </a:xfrm>
          <a:prstGeom prst="rect">
            <a:avLst/>
          </a:prstGeom>
          <a:noFill/>
          <a:ln w="2095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49056513-8AB4-42A2-9D14-D60FF016828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041885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98DD9-9D3C-41D3-9802-6A4945BEFBBF}"/>
              </a:ext>
            </a:extLst>
          </p:cNvPr>
          <p:cNvSpPr>
            <a:spLocks noGrp="1"/>
          </p:cNvSpPr>
          <p:nvPr>
            <p:ph type="title"/>
          </p:nvPr>
        </p:nvSpPr>
        <p:spPr>
          <a:xfrm>
            <a:off x="370997" y="365125"/>
            <a:ext cx="10515600" cy="1325563"/>
          </a:xfrm>
        </p:spPr>
        <p:txBody>
          <a:bodyPr/>
          <a:lstStyle/>
          <a:p>
            <a:r>
              <a:rPr lang="en-US" dirty="0"/>
              <a:t>The Predictive Method (PM)</a:t>
            </a:r>
          </a:p>
        </p:txBody>
      </p:sp>
      <p:sp>
        <p:nvSpPr>
          <p:cNvPr id="3" name="Content Placeholder 2">
            <a:extLst>
              <a:ext uri="{FF2B5EF4-FFF2-40B4-BE49-F238E27FC236}">
                <a16:creationId xmlns:a16="http://schemas.microsoft.com/office/drawing/2014/main" id="{ABEB02FA-EF62-47E6-A893-E4BFFB38E9BD}"/>
              </a:ext>
            </a:extLst>
          </p:cNvPr>
          <p:cNvSpPr>
            <a:spLocks noGrp="1"/>
          </p:cNvSpPr>
          <p:nvPr>
            <p:ph idx="1"/>
          </p:nvPr>
        </p:nvSpPr>
        <p:spPr>
          <a:xfrm>
            <a:off x="370996" y="1825625"/>
            <a:ext cx="11540917" cy="4667250"/>
          </a:xfrm>
        </p:spPr>
        <p:txBody>
          <a:bodyPr>
            <a:normAutofit/>
          </a:bodyPr>
          <a:lstStyle/>
          <a:p>
            <a:pPr marL="0" indent="0">
              <a:buNone/>
            </a:pPr>
            <a:r>
              <a:rPr lang="en-US" b="1" dirty="0"/>
              <a:t>PM includes:</a:t>
            </a:r>
            <a:endParaRPr lang="en-US" dirty="0"/>
          </a:p>
          <a:p>
            <a:r>
              <a:rPr lang="en-US" dirty="0"/>
              <a:t>18-step procedure for estimating average crash frequency</a:t>
            </a:r>
          </a:p>
          <a:p>
            <a:r>
              <a:rPr lang="en-US" i="1" dirty="0"/>
              <a:t>Predictive model </a:t>
            </a:r>
            <a:r>
              <a:rPr lang="en-US" dirty="0"/>
              <a:t>for freeway segments and speed-change lane sites </a:t>
            </a:r>
          </a:p>
          <a:p>
            <a:pPr marL="0" indent="0">
              <a:buNone/>
            </a:pPr>
            <a:r>
              <a:rPr lang="en-US" b="1" dirty="0"/>
              <a:t>Site types addressed by PM:</a:t>
            </a:r>
          </a:p>
          <a:p>
            <a:r>
              <a:rPr lang="en-US" dirty="0"/>
              <a:t>One direction basic freeway segment with two to seven general-purpose through lanes and one to four concurrent HOV/HOT lanes in the subject travel direction.</a:t>
            </a:r>
          </a:p>
          <a:p>
            <a:r>
              <a:rPr lang="en-US" dirty="0"/>
              <a:t>Speed-change lane site (and adjacent through lanes) providing right-side freeway access for an entrance ramp or an exit ramp.</a:t>
            </a:r>
          </a:p>
          <a:p>
            <a:endParaRPr lang="en-US" dirty="0"/>
          </a:p>
        </p:txBody>
      </p:sp>
    </p:spTree>
    <p:extLst>
      <p:ext uri="{BB962C8B-B14F-4D97-AF65-F5344CB8AC3E}">
        <p14:creationId xmlns:p14="http://schemas.microsoft.com/office/powerpoint/2010/main" val="200039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98DD9-9D3C-41D3-9802-6A4945BEFBBF}"/>
              </a:ext>
            </a:extLst>
          </p:cNvPr>
          <p:cNvSpPr>
            <a:spLocks noGrp="1"/>
          </p:cNvSpPr>
          <p:nvPr>
            <p:ph type="title"/>
          </p:nvPr>
        </p:nvSpPr>
        <p:spPr/>
        <p:txBody>
          <a:bodyPr/>
          <a:lstStyle/>
          <a:p>
            <a:r>
              <a:rPr lang="en-US" dirty="0"/>
              <a:t>Applicable Freeways</a:t>
            </a:r>
          </a:p>
        </p:txBody>
      </p:sp>
      <p:graphicFrame>
        <p:nvGraphicFramePr>
          <p:cNvPr id="4" name="Content Placeholder 3">
            <a:extLst>
              <a:ext uri="{FF2B5EF4-FFF2-40B4-BE49-F238E27FC236}">
                <a16:creationId xmlns:a16="http://schemas.microsoft.com/office/drawing/2014/main" id="{75E0AC39-BB34-4606-8EB1-8B3608A8C53B}"/>
              </a:ext>
            </a:extLst>
          </p:cNvPr>
          <p:cNvGraphicFramePr>
            <a:graphicFrameLocks/>
          </p:cNvGraphicFramePr>
          <p:nvPr>
            <p:extLst>
              <p:ext uri="{D42A27DB-BD31-4B8C-83A1-F6EECF244321}">
                <p14:modId xmlns:p14="http://schemas.microsoft.com/office/powerpoint/2010/main" val="3418067268"/>
              </p:ext>
            </p:extLst>
          </p:nvPr>
        </p:nvGraphicFramePr>
        <p:xfrm>
          <a:off x="269311" y="1889624"/>
          <a:ext cx="11653377" cy="4000189"/>
        </p:xfrm>
        <a:graphic>
          <a:graphicData uri="http://schemas.openxmlformats.org/drawingml/2006/table">
            <a:tbl>
              <a:tblPr firstRow="1" firstCol="1" bandRow="1"/>
              <a:tblGrid>
                <a:gridCol w="1519148">
                  <a:extLst>
                    <a:ext uri="{9D8B030D-6E8A-4147-A177-3AD203B41FA5}">
                      <a16:colId xmlns:a16="http://schemas.microsoft.com/office/drawing/2014/main" val="2903962671"/>
                    </a:ext>
                  </a:extLst>
                </a:gridCol>
                <a:gridCol w="3267635">
                  <a:extLst>
                    <a:ext uri="{9D8B030D-6E8A-4147-A177-3AD203B41FA5}">
                      <a16:colId xmlns:a16="http://schemas.microsoft.com/office/drawing/2014/main" val="3645273641"/>
                    </a:ext>
                  </a:extLst>
                </a:gridCol>
                <a:gridCol w="3267635">
                  <a:extLst>
                    <a:ext uri="{9D8B030D-6E8A-4147-A177-3AD203B41FA5}">
                      <a16:colId xmlns:a16="http://schemas.microsoft.com/office/drawing/2014/main" val="1039042759"/>
                    </a:ext>
                  </a:extLst>
                </a:gridCol>
                <a:gridCol w="1199653">
                  <a:extLst>
                    <a:ext uri="{9D8B030D-6E8A-4147-A177-3AD203B41FA5}">
                      <a16:colId xmlns:a16="http://schemas.microsoft.com/office/drawing/2014/main" val="1573943542"/>
                    </a:ext>
                  </a:extLst>
                </a:gridCol>
                <a:gridCol w="1199653">
                  <a:extLst>
                    <a:ext uri="{9D8B030D-6E8A-4147-A177-3AD203B41FA5}">
                      <a16:colId xmlns:a16="http://schemas.microsoft.com/office/drawing/2014/main" val="2712637207"/>
                    </a:ext>
                  </a:extLst>
                </a:gridCol>
                <a:gridCol w="1199653">
                  <a:extLst>
                    <a:ext uri="{9D8B030D-6E8A-4147-A177-3AD203B41FA5}">
                      <a16:colId xmlns:a16="http://schemas.microsoft.com/office/drawing/2014/main" val="1516558884"/>
                    </a:ext>
                  </a:extLst>
                </a:gridCol>
              </a:tblGrid>
              <a:tr h="363654">
                <a:tc rowSpan="2">
                  <a:txBody>
                    <a:bodyPr/>
                    <a:lstStyle/>
                    <a:p>
                      <a:pPr marL="0" marR="0">
                        <a:spcBef>
                          <a:spcPts val="400"/>
                        </a:spcBef>
                        <a:spcAft>
                          <a:spcPts val="40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Lateral Separation</a:t>
                      </a:r>
                    </a:p>
                  </a:txBody>
                  <a:tcPr marL="68580" marR="68580"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rowSpan="2">
                  <a:txBody>
                    <a:bodyPr/>
                    <a:lstStyle/>
                    <a:p>
                      <a:pPr marL="0" marR="0">
                        <a:spcBef>
                          <a:spcPts val="400"/>
                        </a:spcBef>
                        <a:spcAft>
                          <a:spcPts val="400"/>
                        </a:spcAft>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HOV and HOT Access Type</a:t>
                      </a:r>
                    </a:p>
                  </a:txBody>
                  <a:tcPr marL="68580" marR="68580"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gridSpan="4">
                  <a:txBody>
                    <a:bodyPr/>
                    <a:lstStyle/>
                    <a:p>
                      <a:pPr marL="0" marR="0" algn="ctr">
                        <a:spcBef>
                          <a:spcPts val="400"/>
                        </a:spcBef>
                        <a:spcAft>
                          <a:spcPts val="40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HOV and HOT Application Frequency by Lane Orientation</a:t>
                      </a:r>
                      <a:r>
                        <a:rPr lang="en-US" sz="1400" b="1" baseline="30000" dirty="0">
                          <a:effectLst/>
                          <a:latin typeface="Times New Roman" panose="02020603050405020304" pitchFamily="18" charset="0"/>
                          <a:ea typeface="Times New Roman" panose="02020603050405020304" pitchFamily="18" charset="0"/>
                          <a:cs typeface="Times New Roman" panose="02020603050405020304" pitchFamily="18" charset="0"/>
                        </a:rPr>
                        <a:t> a, b</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08517166"/>
                  </a:ext>
                </a:extLst>
              </a:tr>
              <a:tr h="727303">
                <a:tc vMerge="1">
                  <a:txBody>
                    <a:bodyPr/>
                    <a:lstStyle/>
                    <a:p>
                      <a:endParaRPr lang="en-US"/>
                    </a:p>
                  </a:txBody>
                  <a:tcPr/>
                </a:tc>
                <a:tc vMerge="1">
                  <a:txBody>
                    <a:bodyPr/>
                    <a:lstStyle/>
                    <a:p>
                      <a:endParaRPr lang="en-US"/>
                    </a:p>
                  </a:txBody>
                  <a:tcPr/>
                </a:tc>
                <a:tc>
                  <a:txBody>
                    <a:bodyPr/>
                    <a:lstStyle/>
                    <a:p>
                      <a:pPr marL="0" marR="0" algn="ctr">
                        <a:spcBef>
                          <a:spcPts val="400"/>
                        </a:spcBef>
                        <a:spcAft>
                          <a:spcPts val="400"/>
                        </a:spcAft>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Concurrent Lane</a:t>
                      </a:r>
                    </a:p>
                  </a:txBody>
                  <a:tcPr marL="68580" marR="68580"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400"/>
                        </a:spcBef>
                        <a:spcAft>
                          <a:spcPts val="400"/>
                        </a:spcAft>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Separate Roadway</a:t>
                      </a:r>
                    </a:p>
                  </a:txBody>
                  <a:tcPr marL="68580" marR="68580"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400"/>
                        </a:spcBef>
                        <a:spcAft>
                          <a:spcPts val="400"/>
                        </a:spcAft>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Reversible Lane</a:t>
                      </a:r>
                    </a:p>
                  </a:txBody>
                  <a:tcPr marL="68580" marR="68580"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400"/>
                        </a:spcBef>
                        <a:spcAft>
                          <a:spcPts val="40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Contraflow Lane</a:t>
                      </a:r>
                    </a:p>
                  </a:txBody>
                  <a:tcPr marL="68580" marR="68580"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6715024"/>
                  </a:ext>
                </a:extLst>
              </a:tr>
              <a:tr h="363654">
                <a:tc rowSpan="2">
                  <a:txBody>
                    <a:bodyPr/>
                    <a:lstStyle/>
                    <a:p>
                      <a:pPr marL="0" marR="0">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Lane line</a:t>
                      </a:r>
                    </a:p>
                  </a:txBody>
                  <a:tcPr marL="68580" marR="68580"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Continuous (dashed)</a:t>
                      </a:r>
                    </a:p>
                  </a:txBody>
                  <a:tcPr marL="68580" marR="68580"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Often used; addressed by method</a:t>
                      </a:r>
                    </a:p>
                  </a:txBody>
                  <a:tcPr marL="68580" marR="68580"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400"/>
                        </a:spcBef>
                        <a:spcAft>
                          <a:spcPts val="4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400"/>
                        </a:spcBef>
                        <a:spcAft>
                          <a:spcPts val="4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400"/>
                        </a:spcBef>
                        <a:spcAft>
                          <a:spcPts val="4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589737292"/>
                  </a:ext>
                </a:extLst>
              </a:tr>
              <a:tr h="363654">
                <a:tc vMerge="1">
                  <a:txBody>
                    <a:bodyPr/>
                    <a:lstStyle/>
                    <a:p>
                      <a:endParaRPr lang="en-US"/>
                    </a:p>
                  </a:txBody>
                  <a:tcPr/>
                </a:tc>
                <a:tc>
                  <a:txBody>
                    <a:bodyPr/>
                    <a:lstStyle/>
                    <a:p>
                      <a:pPr marL="0" marR="0">
                        <a:spcBef>
                          <a:spcPts val="400"/>
                        </a:spcBef>
                        <a:spcAft>
                          <a:spcPts val="4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At-grade entrance and exit zones</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400"/>
                        </a:spcBef>
                        <a:spcAft>
                          <a:spcPts val="4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Often used; addressed by method</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400"/>
                        </a:spcBef>
                        <a:spcAft>
                          <a:spcPts val="4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400"/>
                        </a:spcBef>
                        <a:spcAft>
                          <a:spcPts val="4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400"/>
                        </a:spcBef>
                        <a:spcAft>
                          <a:spcPts val="4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219277311"/>
                  </a:ext>
                </a:extLst>
              </a:tr>
              <a:tr h="363654">
                <a:tc rowSpan="2">
                  <a:txBody>
                    <a:bodyPr/>
                    <a:lstStyle/>
                    <a:p>
                      <a:pPr marL="0" marR="0">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Flush buffer</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400"/>
                        </a:spcBef>
                        <a:spcAft>
                          <a:spcPts val="4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Continuous (dashed)</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400"/>
                        </a:spcBef>
                        <a:spcAft>
                          <a:spcPts val="4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Occasionally used</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400"/>
                        </a:spcBef>
                        <a:spcAft>
                          <a:spcPts val="4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400"/>
                        </a:spcBef>
                        <a:spcAft>
                          <a:spcPts val="4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400"/>
                        </a:spcBef>
                        <a:spcAft>
                          <a:spcPts val="4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118090549"/>
                  </a:ext>
                </a:extLst>
              </a:tr>
              <a:tr h="363654">
                <a:tc vMerge="1">
                  <a:txBody>
                    <a:bodyPr/>
                    <a:lstStyle/>
                    <a:p>
                      <a:endParaRPr lang="en-US"/>
                    </a:p>
                  </a:txBody>
                  <a:tcPr/>
                </a:tc>
                <a:tc>
                  <a:txBody>
                    <a:bodyPr/>
                    <a:lstStyle/>
                    <a:p>
                      <a:pPr marL="0" marR="0">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At-grade entrance and exit zones</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400"/>
                        </a:spcBef>
                        <a:spcAft>
                          <a:spcPts val="4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Often used; addressed by method</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400"/>
                        </a:spcBef>
                        <a:spcAft>
                          <a:spcPts val="4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400"/>
                        </a:spcBef>
                        <a:spcAft>
                          <a:spcPts val="4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400"/>
                        </a:spcBef>
                        <a:spcAft>
                          <a:spcPts val="4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9001977"/>
                  </a:ext>
                </a:extLst>
              </a:tr>
              <a:tr h="363654">
                <a:tc rowSpan="2">
                  <a:txBody>
                    <a:bodyPr/>
                    <a:lstStyle/>
                    <a:p>
                      <a:pPr marL="0" marR="0">
                        <a:spcBef>
                          <a:spcPts val="400"/>
                        </a:spcBef>
                        <a:spcAft>
                          <a:spcPts val="4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Pylon buffer</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400"/>
                        </a:spcBef>
                        <a:spcAft>
                          <a:spcPts val="4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Grade-separated entrance and exit points</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400"/>
                        </a:spcBef>
                        <a:spcAft>
                          <a:spcPts val="4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400"/>
                        </a:spcBef>
                        <a:spcAft>
                          <a:spcPts val="4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Often used</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400"/>
                        </a:spcBef>
                        <a:spcAft>
                          <a:spcPts val="4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400"/>
                        </a:spcBef>
                        <a:spcAft>
                          <a:spcPts val="4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667224511"/>
                  </a:ext>
                </a:extLst>
              </a:tr>
              <a:tr h="363654">
                <a:tc vMerge="1">
                  <a:txBody>
                    <a:bodyPr/>
                    <a:lstStyle/>
                    <a:p>
                      <a:endParaRPr lang="en-US"/>
                    </a:p>
                  </a:txBody>
                  <a:tcPr/>
                </a:tc>
                <a:tc>
                  <a:txBody>
                    <a:bodyPr/>
                    <a:lstStyle/>
                    <a:p>
                      <a:pPr marL="0" marR="0">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At-grade entrance and exit zones</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400"/>
                        </a:spcBef>
                        <a:spcAft>
                          <a:spcPts val="4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Often used; addressed by method</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400"/>
                        </a:spcBef>
                        <a:spcAft>
                          <a:spcPts val="4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400"/>
                        </a:spcBef>
                        <a:spcAft>
                          <a:spcPts val="4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400"/>
                        </a:spcBef>
                        <a:spcAft>
                          <a:spcPts val="4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Often used</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36738914"/>
                  </a:ext>
                </a:extLst>
              </a:tr>
              <a:tr h="363654">
                <a:tc rowSpan="2">
                  <a:txBody>
                    <a:bodyPr/>
                    <a:lstStyle/>
                    <a:p>
                      <a:pPr marL="0" marR="0">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Barrier</a:t>
                      </a:r>
                    </a:p>
                  </a:txBody>
                  <a:tcPr marL="68580" marR="68580" marT="0" marB="0" anchor="ctr">
                    <a:lnL>
                      <a:noFill/>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Grade-separated entrance and exit points</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400"/>
                        </a:spcBef>
                        <a:spcAft>
                          <a:spcPts val="4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400"/>
                        </a:spcBef>
                        <a:spcAft>
                          <a:spcPts val="4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Often used</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400"/>
                        </a:spcBef>
                        <a:spcAft>
                          <a:spcPts val="4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Often used</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400"/>
                        </a:spcBef>
                        <a:spcAft>
                          <a:spcPts val="4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285920531"/>
                  </a:ext>
                </a:extLst>
              </a:tr>
              <a:tr h="363654">
                <a:tc vMerge="1">
                  <a:txBody>
                    <a:bodyPr/>
                    <a:lstStyle/>
                    <a:p>
                      <a:endParaRPr lang="en-US"/>
                    </a:p>
                  </a:txBody>
                  <a:tcPr/>
                </a:tc>
                <a:tc>
                  <a:txBody>
                    <a:bodyPr/>
                    <a:lstStyle/>
                    <a:p>
                      <a:pPr marL="0" marR="0">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At-grade entrance and exit zones</a:t>
                      </a:r>
                    </a:p>
                  </a:txBody>
                  <a:tcPr marL="68580" marR="68580" marT="0" marB="0" anchor="ctr">
                    <a:lnL>
                      <a:noFill/>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400"/>
                        </a:spcBef>
                        <a:spcAft>
                          <a:spcPts val="4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Often used; addressed by method</a:t>
                      </a:r>
                    </a:p>
                  </a:txBody>
                  <a:tcPr marL="68580" marR="68580" marT="0" marB="0" anchor="ctr">
                    <a:lnL>
                      <a:noFill/>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400"/>
                        </a:spcBef>
                        <a:spcAft>
                          <a:spcPts val="4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400"/>
                        </a:spcBef>
                        <a:spcAft>
                          <a:spcPts val="4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Often used</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400"/>
                        </a:spcBef>
                        <a:spcAft>
                          <a:spcPts val="400"/>
                        </a:spcAft>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Often used</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668074843"/>
                  </a:ext>
                </a:extLst>
              </a:tr>
            </a:tbl>
          </a:graphicData>
        </a:graphic>
      </p:graphicFrame>
      <p:sp>
        <p:nvSpPr>
          <p:cNvPr id="5" name="TextBox 4">
            <a:extLst>
              <a:ext uri="{FF2B5EF4-FFF2-40B4-BE49-F238E27FC236}">
                <a16:creationId xmlns:a16="http://schemas.microsoft.com/office/drawing/2014/main" id="{F3FD03E2-A3A8-4A97-A2AE-690CD8D391B6}"/>
              </a:ext>
            </a:extLst>
          </p:cNvPr>
          <p:cNvSpPr txBox="1"/>
          <p:nvPr/>
        </p:nvSpPr>
        <p:spPr>
          <a:xfrm>
            <a:off x="838200" y="1367522"/>
            <a:ext cx="10729519" cy="646331"/>
          </a:xfrm>
          <a:prstGeom prst="rect">
            <a:avLst/>
          </a:prstGeom>
          <a:noFill/>
        </p:spPr>
        <p:txBody>
          <a:bodyPr wrap="square" rtlCol="0">
            <a:spAutoFit/>
          </a:bodyPr>
          <a:lstStyle/>
          <a:p>
            <a:r>
              <a:rPr lang="en-US" b="1" dirty="0"/>
              <a:t>HOV and HOT lane design configurations and application frequency.</a:t>
            </a:r>
          </a:p>
          <a:p>
            <a:endParaRPr lang="en-US" dirty="0"/>
          </a:p>
        </p:txBody>
      </p:sp>
      <p:sp>
        <p:nvSpPr>
          <p:cNvPr id="6" name="TextBox 5">
            <a:extLst>
              <a:ext uri="{FF2B5EF4-FFF2-40B4-BE49-F238E27FC236}">
                <a16:creationId xmlns:a16="http://schemas.microsoft.com/office/drawing/2014/main" id="{8D9055EE-B7C6-4E86-A1C2-9E6C7376BAE9}"/>
              </a:ext>
            </a:extLst>
          </p:cNvPr>
          <p:cNvSpPr txBox="1"/>
          <p:nvPr/>
        </p:nvSpPr>
        <p:spPr>
          <a:xfrm>
            <a:off x="838198" y="6031210"/>
            <a:ext cx="9974510" cy="923330"/>
          </a:xfrm>
          <a:prstGeom prst="rect">
            <a:avLst/>
          </a:prstGeom>
          <a:noFill/>
        </p:spPr>
        <p:txBody>
          <a:bodyPr wrap="square" rtlCol="0">
            <a:spAutoFit/>
          </a:bodyPr>
          <a:lstStyle/>
          <a:p>
            <a:r>
              <a:rPr lang="en-US" baseline="30000" dirty="0"/>
              <a:t>a</a:t>
            </a:r>
            <a:r>
              <a:rPr lang="en-US" dirty="0"/>
              <a:t> Predictive method addresses combinations associated with a cell having a white background.</a:t>
            </a:r>
          </a:p>
          <a:p>
            <a:r>
              <a:rPr lang="en-US" baseline="30000" dirty="0"/>
              <a:t>b</a:t>
            </a:r>
            <a:r>
              <a:rPr lang="en-US" dirty="0"/>
              <a:t> “—” identifies combinations not used (or rarely used).</a:t>
            </a:r>
          </a:p>
          <a:p>
            <a:endParaRPr lang="en-US" dirty="0"/>
          </a:p>
        </p:txBody>
      </p:sp>
    </p:spTree>
    <p:extLst>
      <p:ext uri="{BB962C8B-B14F-4D97-AF65-F5344CB8AC3E}">
        <p14:creationId xmlns:p14="http://schemas.microsoft.com/office/powerpoint/2010/main" val="1519323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98DD9-9D3C-41D3-9802-6A4945BEFBBF}"/>
              </a:ext>
            </a:extLst>
          </p:cNvPr>
          <p:cNvSpPr>
            <a:spLocks noGrp="1"/>
          </p:cNvSpPr>
          <p:nvPr>
            <p:ph type="title"/>
          </p:nvPr>
        </p:nvSpPr>
        <p:spPr/>
        <p:txBody>
          <a:bodyPr/>
          <a:lstStyle/>
          <a:p>
            <a:r>
              <a:rPr lang="en-US" dirty="0"/>
              <a:t>How to use the Predictive Method</a:t>
            </a:r>
          </a:p>
        </p:txBody>
      </p:sp>
      <p:sp>
        <p:nvSpPr>
          <p:cNvPr id="3" name="Content Placeholder 2">
            <a:extLst>
              <a:ext uri="{FF2B5EF4-FFF2-40B4-BE49-F238E27FC236}">
                <a16:creationId xmlns:a16="http://schemas.microsoft.com/office/drawing/2014/main" id="{ABEB02FA-EF62-47E6-A893-E4BFFB38E9BD}"/>
              </a:ext>
            </a:extLst>
          </p:cNvPr>
          <p:cNvSpPr>
            <a:spLocks noGrp="1"/>
          </p:cNvSpPr>
          <p:nvPr>
            <p:ph idx="1"/>
          </p:nvPr>
        </p:nvSpPr>
        <p:spPr>
          <a:xfrm>
            <a:off x="838200" y="1825625"/>
            <a:ext cx="10932622" cy="4351338"/>
          </a:xfrm>
        </p:spPr>
        <p:txBody>
          <a:bodyPr>
            <a:normAutofit/>
          </a:bodyPr>
          <a:lstStyle/>
          <a:p>
            <a:r>
              <a:rPr lang="en-US" dirty="0"/>
              <a:t>Evaluate freeway facilities with/without HO lanes provided jurisdiction has calibration factors for both predictive methods. </a:t>
            </a:r>
          </a:p>
          <a:p>
            <a:r>
              <a:rPr lang="en-US" dirty="0"/>
              <a:t>Evaluates sites serving </a:t>
            </a:r>
            <a:r>
              <a:rPr lang="en-US" i="1" dirty="0"/>
              <a:t>one direction of travel</a:t>
            </a:r>
            <a:r>
              <a:rPr lang="en-US" dirty="0"/>
              <a:t> </a:t>
            </a:r>
          </a:p>
          <a:p>
            <a:r>
              <a:rPr lang="en-US" dirty="0"/>
              <a:t>PM applies to basic freeway segments, entrance speed-change lanes, and exit speed-change lanes. Consists of:</a:t>
            </a:r>
          </a:p>
          <a:p>
            <a:pPr lvl="1"/>
            <a:r>
              <a:rPr lang="en-US" dirty="0"/>
              <a:t>Base safety performance functions (SPFs) </a:t>
            </a:r>
          </a:p>
          <a:p>
            <a:pPr lvl="1"/>
            <a:r>
              <a:rPr lang="en-US" dirty="0"/>
              <a:t>Adjustment factors (AFs)</a:t>
            </a:r>
          </a:p>
          <a:p>
            <a:pPr lvl="1"/>
            <a:r>
              <a:rPr lang="en-US" dirty="0"/>
              <a:t>Severity distribution functions (SDFs)</a:t>
            </a:r>
          </a:p>
        </p:txBody>
      </p:sp>
    </p:spTree>
    <p:extLst>
      <p:ext uri="{BB962C8B-B14F-4D97-AF65-F5344CB8AC3E}">
        <p14:creationId xmlns:p14="http://schemas.microsoft.com/office/powerpoint/2010/main" val="3588738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98DD9-9D3C-41D3-9802-6A4945BEFBBF}"/>
              </a:ext>
            </a:extLst>
          </p:cNvPr>
          <p:cNvSpPr>
            <a:spLocks noGrp="1"/>
          </p:cNvSpPr>
          <p:nvPr>
            <p:ph type="title"/>
          </p:nvPr>
        </p:nvSpPr>
        <p:spPr/>
        <p:txBody>
          <a:bodyPr/>
          <a:lstStyle/>
          <a:p>
            <a:r>
              <a:rPr lang="en-US" dirty="0"/>
              <a:t>The Predictive Method</a:t>
            </a:r>
          </a:p>
        </p:txBody>
      </p:sp>
      <p:sp>
        <p:nvSpPr>
          <p:cNvPr id="3" name="Content Placeholder 2">
            <a:extLst>
              <a:ext uri="{FF2B5EF4-FFF2-40B4-BE49-F238E27FC236}">
                <a16:creationId xmlns:a16="http://schemas.microsoft.com/office/drawing/2014/main" id="{ABEB02FA-EF62-47E6-A893-E4BFFB38E9BD}"/>
              </a:ext>
            </a:extLst>
          </p:cNvPr>
          <p:cNvSpPr>
            <a:spLocks noGrp="1"/>
          </p:cNvSpPr>
          <p:nvPr>
            <p:ph idx="1"/>
          </p:nvPr>
        </p:nvSpPr>
        <p:spPr/>
        <p:txBody>
          <a:bodyPr>
            <a:normAutofit/>
          </a:bodyPr>
          <a:lstStyle/>
          <a:p>
            <a:r>
              <a:rPr lang="en-US" dirty="0"/>
              <a:t>PM used to estimate average number of crashes for individual site</a:t>
            </a:r>
          </a:p>
          <a:p>
            <a:r>
              <a:rPr lang="en-US" dirty="0"/>
              <a:t>Estimate summed for all sites to compute average number of crashes for entire facility</a:t>
            </a:r>
          </a:p>
          <a:p>
            <a:r>
              <a:rPr lang="en-US" dirty="0"/>
              <a:t>Estimate represents a given time period of interest (in years) </a:t>
            </a:r>
          </a:p>
          <a:p>
            <a:pPr lvl="1"/>
            <a:r>
              <a:rPr lang="en-US" dirty="0"/>
              <a:t>Geometric design/traffic control features are unchanged </a:t>
            </a:r>
          </a:p>
          <a:p>
            <a:pPr lvl="1"/>
            <a:r>
              <a:rPr lang="en-US" dirty="0"/>
              <a:t>Traffic volumes are known or forecasted </a:t>
            </a:r>
          </a:p>
          <a:p>
            <a:r>
              <a:rPr lang="en-US" dirty="0"/>
              <a:t>Average crash frequency is obtained by dividing the average number of crashes by the number of years during this time period of interest </a:t>
            </a:r>
          </a:p>
        </p:txBody>
      </p:sp>
    </p:spTree>
    <p:extLst>
      <p:ext uri="{BB962C8B-B14F-4D97-AF65-F5344CB8AC3E}">
        <p14:creationId xmlns:p14="http://schemas.microsoft.com/office/powerpoint/2010/main" val="415947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98DD9-9D3C-41D3-9802-6A4945BEFBBF}"/>
              </a:ext>
            </a:extLst>
          </p:cNvPr>
          <p:cNvSpPr>
            <a:spLocks noGrp="1"/>
          </p:cNvSpPr>
          <p:nvPr>
            <p:ph type="title"/>
          </p:nvPr>
        </p:nvSpPr>
        <p:spPr/>
        <p:txBody>
          <a:bodyPr/>
          <a:lstStyle/>
          <a:p>
            <a:r>
              <a:rPr lang="en-US" dirty="0"/>
              <a:t>The Predictive Method</a:t>
            </a:r>
          </a:p>
        </p:txBody>
      </p:sp>
      <p:sp>
        <p:nvSpPr>
          <p:cNvPr id="3" name="Content Placeholder 2">
            <a:extLst>
              <a:ext uri="{FF2B5EF4-FFF2-40B4-BE49-F238E27FC236}">
                <a16:creationId xmlns:a16="http://schemas.microsoft.com/office/drawing/2014/main" id="{ABEB02FA-EF62-47E6-A893-E4BFFB38E9BD}"/>
              </a:ext>
            </a:extLst>
          </p:cNvPr>
          <p:cNvSpPr>
            <a:spLocks noGrp="1"/>
          </p:cNvSpPr>
          <p:nvPr>
            <p:ph idx="1"/>
          </p:nvPr>
        </p:nvSpPr>
        <p:spPr/>
        <p:txBody>
          <a:bodyPr>
            <a:normAutofit/>
          </a:bodyPr>
          <a:lstStyle/>
          <a:p>
            <a:r>
              <a:rPr lang="en-US" dirty="0"/>
              <a:t>The prediction from the predictive model can be combined with observed crash data using the empirical Bayes (EB) method </a:t>
            </a:r>
          </a:p>
          <a:p>
            <a:r>
              <a:rPr lang="en-US" dirty="0"/>
              <a:t>Combination produces more reliable estimate of the average crash frequency than from the predictive model alone </a:t>
            </a:r>
          </a:p>
          <a:p>
            <a:r>
              <a:rPr lang="en-US" dirty="0"/>
              <a:t>This estimate is referred to as the “expected” average crash frequency</a:t>
            </a:r>
          </a:p>
          <a:p>
            <a:r>
              <a:rPr lang="en-US" dirty="0"/>
              <a:t>Guidance for applying the EB Method is provided in the appendix for Part C of the HSM</a:t>
            </a:r>
          </a:p>
        </p:txBody>
      </p:sp>
    </p:spTree>
    <p:extLst>
      <p:ext uri="{BB962C8B-B14F-4D97-AF65-F5344CB8AC3E}">
        <p14:creationId xmlns:p14="http://schemas.microsoft.com/office/powerpoint/2010/main" val="1509458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21D2D7E-B132-4FBA-BA1D-8C80CB686367}"/>
              </a:ext>
            </a:extLst>
          </p:cNvPr>
          <p:cNvSpPr/>
          <p:nvPr/>
        </p:nvSpPr>
        <p:spPr>
          <a:xfrm>
            <a:off x="381000" y="1479176"/>
            <a:ext cx="11479306" cy="511856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198DD9-9D3C-41D3-9802-6A4945BEFBBF}"/>
              </a:ext>
            </a:extLst>
          </p:cNvPr>
          <p:cNvSpPr>
            <a:spLocks noGrp="1"/>
          </p:cNvSpPr>
          <p:nvPr>
            <p:ph type="title"/>
          </p:nvPr>
        </p:nvSpPr>
        <p:spPr/>
        <p:txBody>
          <a:bodyPr/>
          <a:lstStyle/>
          <a:p>
            <a:r>
              <a:rPr lang="en-US" dirty="0"/>
              <a:t>The Predictive Method Equation</a:t>
            </a:r>
          </a:p>
        </p:txBody>
      </p:sp>
      <p:sp>
        <p:nvSpPr>
          <p:cNvPr id="3" name="Content Placeholder 2">
            <a:extLst>
              <a:ext uri="{FF2B5EF4-FFF2-40B4-BE49-F238E27FC236}">
                <a16:creationId xmlns:a16="http://schemas.microsoft.com/office/drawing/2014/main" id="{ABEB02FA-EF62-47E6-A893-E4BFFB38E9BD}"/>
              </a:ext>
            </a:extLst>
          </p:cNvPr>
          <p:cNvSpPr>
            <a:spLocks noGrp="1"/>
          </p:cNvSpPr>
          <p:nvPr>
            <p:ph idx="1"/>
          </p:nvPr>
        </p:nvSpPr>
        <p:spPr>
          <a:xfrm>
            <a:off x="838200" y="2957605"/>
            <a:ext cx="10515600" cy="3504173"/>
          </a:xfrm>
        </p:spPr>
        <p:txBody>
          <a:bodyPr>
            <a:normAutofit/>
          </a:bodyPr>
          <a:lstStyle/>
          <a:p>
            <a:pPr marL="0" indent="0">
              <a:buNone/>
            </a:pPr>
            <a:r>
              <a:rPr lang="en-US" i="1" dirty="0"/>
              <a:t>where</a:t>
            </a:r>
          </a:p>
          <a:p>
            <a:pPr marL="0" indent="0">
              <a:buNone/>
            </a:pPr>
            <a:r>
              <a:rPr lang="en-US" sz="2200" i="1" dirty="0" err="1"/>
              <a:t>N</a:t>
            </a:r>
            <a:r>
              <a:rPr lang="en-US" sz="2200" i="1" baseline="-25000" dirty="0" err="1"/>
              <a:t>p,w,x,y,z</a:t>
            </a:r>
            <a:r>
              <a:rPr lang="en-US" sz="2200" i="1" baseline="-25000" dirty="0"/>
              <a:t> </a:t>
            </a:r>
            <a:r>
              <a:rPr lang="en-US" sz="2200" dirty="0"/>
              <a:t>= predicted average crash frequency for a specific year for site type </a:t>
            </a:r>
            <a:r>
              <a:rPr lang="en-US" sz="2200" i="1" dirty="0"/>
              <a:t>w</a:t>
            </a:r>
            <a:r>
              <a:rPr lang="en-US" sz="2200" dirty="0"/>
              <a:t>, cross section </a:t>
            </a:r>
            <a:r>
              <a:rPr lang="en-US" sz="2200" i="1" dirty="0"/>
              <a:t>x</a:t>
            </a:r>
            <a:r>
              <a:rPr lang="en-US" sz="2200" dirty="0"/>
              <a:t>, crash type </a:t>
            </a:r>
            <a:r>
              <a:rPr lang="en-US" sz="2200" i="1" dirty="0"/>
              <a:t>y</a:t>
            </a:r>
            <a:r>
              <a:rPr lang="en-US" sz="2200" dirty="0"/>
              <a:t>, and severity </a:t>
            </a:r>
            <a:r>
              <a:rPr lang="en-US" sz="2200" i="1" dirty="0"/>
              <a:t>z</a:t>
            </a:r>
            <a:r>
              <a:rPr lang="en-US" sz="2200" dirty="0"/>
              <a:t> (crashes/</a:t>
            </a:r>
            <a:r>
              <a:rPr lang="en-US" sz="2200" dirty="0" err="1"/>
              <a:t>yr</a:t>
            </a:r>
            <a:r>
              <a:rPr lang="en-US" sz="2200" dirty="0"/>
              <a:t>);</a:t>
            </a:r>
          </a:p>
          <a:p>
            <a:pPr marL="0" indent="0">
              <a:buNone/>
            </a:pPr>
            <a:r>
              <a:rPr lang="en-US" sz="2200" i="1" dirty="0" err="1"/>
              <a:t>N</a:t>
            </a:r>
            <a:r>
              <a:rPr lang="en-US" sz="2200" i="1" baseline="-25000" dirty="0" err="1"/>
              <a:t>spf,w,x,y,z</a:t>
            </a:r>
            <a:r>
              <a:rPr lang="en-US" sz="2200" i="1" baseline="-25000" dirty="0"/>
              <a:t> </a:t>
            </a:r>
            <a:r>
              <a:rPr lang="en-US" sz="2200" dirty="0"/>
              <a:t>= predicted average crash frequency determined for base conditions of the SPF developed for site type </a:t>
            </a:r>
            <a:r>
              <a:rPr lang="en-US" sz="2200" i="1" dirty="0"/>
              <a:t>w</a:t>
            </a:r>
            <a:r>
              <a:rPr lang="en-US" sz="2200" dirty="0"/>
              <a:t>, cross section </a:t>
            </a:r>
            <a:r>
              <a:rPr lang="en-US" sz="2200" i="1" dirty="0"/>
              <a:t>x</a:t>
            </a:r>
            <a:r>
              <a:rPr lang="en-US" sz="2200" dirty="0"/>
              <a:t>, crash type </a:t>
            </a:r>
            <a:r>
              <a:rPr lang="en-US" sz="2200" i="1" dirty="0"/>
              <a:t>y</a:t>
            </a:r>
            <a:r>
              <a:rPr lang="en-US" sz="2200" dirty="0"/>
              <a:t>, and severity </a:t>
            </a:r>
            <a:r>
              <a:rPr lang="en-US" sz="2200" i="1" dirty="0"/>
              <a:t>z</a:t>
            </a:r>
            <a:r>
              <a:rPr lang="en-US" sz="2200" dirty="0"/>
              <a:t> (crashes/</a:t>
            </a:r>
            <a:r>
              <a:rPr lang="en-US" sz="2200" dirty="0" err="1"/>
              <a:t>yr</a:t>
            </a:r>
            <a:r>
              <a:rPr lang="en-US" sz="2200" dirty="0"/>
              <a:t>);</a:t>
            </a:r>
          </a:p>
          <a:p>
            <a:pPr marL="0" indent="0">
              <a:buNone/>
            </a:pPr>
            <a:r>
              <a:rPr lang="en-US" sz="2200" i="1" dirty="0" err="1"/>
              <a:t>AF</a:t>
            </a:r>
            <a:r>
              <a:rPr lang="en-US" sz="2200" i="1" baseline="-25000" dirty="0" err="1"/>
              <a:t>m,w,x,y,z</a:t>
            </a:r>
            <a:r>
              <a:rPr lang="en-US" sz="2200" i="1" baseline="-25000" dirty="0"/>
              <a:t> </a:t>
            </a:r>
            <a:r>
              <a:rPr lang="en-US" sz="2200" dirty="0"/>
              <a:t>= adjustment factors specific to site type </a:t>
            </a:r>
            <a:r>
              <a:rPr lang="en-US" sz="2200" i="1" dirty="0"/>
              <a:t>w</a:t>
            </a:r>
            <a:r>
              <a:rPr lang="en-US" sz="2200" dirty="0"/>
              <a:t>, cross section </a:t>
            </a:r>
            <a:r>
              <a:rPr lang="en-US" sz="2200" i="1" dirty="0"/>
              <a:t>x</a:t>
            </a:r>
            <a:r>
              <a:rPr lang="en-US" sz="2200" dirty="0"/>
              <a:t>, crash type </a:t>
            </a:r>
            <a:r>
              <a:rPr lang="en-US" sz="2200" i="1" dirty="0"/>
              <a:t>y</a:t>
            </a:r>
            <a:r>
              <a:rPr lang="en-US" sz="2200" dirty="0"/>
              <a:t>, and severity </a:t>
            </a:r>
            <a:r>
              <a:rPr lang="en-US" sz="2200" i="1" dirty="0"/>
              <a:t>z </a:t>
            </a:r>
            <a:r>
              <a:rPr lang="en-US" sz="2200" dirty="0"/>
              <a:t>for geometric design and traffic control feature </a:t>
            </a:r>
            <a:r>
              <a:rPr lang="en-US" sz="2200" i="1" dirty="0"/>
              <a:t>m</a:t>
            </a:r>
            <a:r>
              <a:rPr lang="en-US" sz="2200" dirty="0"/>
              <a:t>; and</a:t>
            </a:r>
          </a:p>
          <a:p>
            <a:pPr marL="0" indent="0">
              <a:buNone/>
            </a:pPr>
            <a:r>
              <a:rPr lang="en-US" sz="2200" i="1" dirty="0" err="1"/>
              <a:t>C</a:t>
            </a:r>
            <a:r>
              <a:rPr lang="en-US" sz="2200" i="1" baseline="-25000" dirty="0" err="1"/>
              <a:t>w,x,y,z</a:t>
            </a:r>
            <a:r>
              <a:rPr lang="en-US" sz="2200" i="1" baseline="-25000" dirty="0"/>
              <a:t> </a:t>
            </a:r>
            <a:r>
              <a:rPr lang="en-US" sz="2200" dirty="0"/>
              <a:t>= calibration factor to adjust SPF for local conditions for site type </a:t>
            </a:r>
            <a:r>
              <a:rPr lang="en-US" sz="2200" i="1" dirty="0"/>
              <a:t>w</a:t>
            </a:r>
            <a:r>
              <a:rPr lang="en-US" sz="2200" dirty="0"/>
              <a:t>, cross section </a:t>
            </a:r>
            <a:r>
              <a:rPr lang="en-US" sz="2200" i="1" dirty="0"/>
              <a:t>x</a:t>
            </a:r>
            <a:r>
              <a:rPr lang="en-US" sz="2200" dirty="0"/>
              <a:t>, crash type </a:t>
            </a:r>
            <a:r>
              <a:rPr lang="en-US" sz="2200" i="1" dirty="0"/>
              <a:t>y</a:t>
            </a:r>
            <a:r>
              <a:rPr lang="en-US" sz="2200" dirty="0"/>
              <a:t>, and severity </a:t>
            </a:r>
            <a:r>
              <a:rPr lang="en-US" sz="2200" i="1" dirty="0"/>
              <a:t>z</a:t>
            </a:r>
            <a:r>
              <a:rPr lang="en-US" sz="2200" dirty="0"/>
              <a:t>.</a:t>
            </a:r>
            <a:endParaRPr lang="en-US" i="1" dirty="0"/>
          </a:p>
          <a:p>
            <a:pPr marL="0" indent="0">
              <a:buNone/>
            </a:pPr>
            <a:endParaRPr lang="en-US" dirty="0"/>
          </a:p>
        </p:txBody>
      </p:sp>
      <p:pic>
        <p:nvPicPr>
          <p:cNvPr id="4" name="Picture 3">
            <a:extLst>
              <a:ext uri="{FF2B5EF4-FFF2-40B4-BE49-F238E27FC236}">
                <a16:creationId xmlns:a16="http://schemas.microsoft.com/office/drawing/2014/main" id="{98FF5CA3-BA9E-4E51-9D66-B70D99ACBDF7}"/>
              </a:ext>
            </a:extLst>
          </p:cNvPr>
          <p:cNvPicPr>
            <a:picLocks noChangeAspect="1"/>
          </p:cNvPicPr>
          <p:nvPr/>
        </p:nvPicPr>
        <p:blipFill rotWithShape="1">
          <a:blip r:embed="rId3"/>
          <a:srcRect l="7648" t="-4961" r="7485" b="-1102"/>
          <a:stretch/>
        </p:blipFill>
        <p:spPr>
          <a:xfrm>
            <a:off x="838200" y="2095125"/>
            <a:ext cx="10460430" cy="635187"/>
          </a:xfrm>
          <a:prstGeom prst="rect">
            <a:avLst/>
          </a:prstGeom>
        </p:spPr>
      </p:pic>
      <p:sp>
        <p:nvSpPr>
          <p:cNvPr id="6" name="Rectangle 5">
            <a:extLst>
              <a:ext uri="{FF2B5EF4-FFF2-40B4-BE49-F238E27FC236}">
                <a16:creationId xmlns:a16="http://schemas.microsoft.com/office/drawing/2014/main" id="{F4B8D37B-926A-431E-BC09-465CC20E334C}"/>
              </a:ext>
            </a:extLst>
          </p:cNvPr>
          <p:cNvSpPr/>
          <p:nvPr/>
        </p:nvSpPr>
        <p:spPr>
          <a:xfrm rot="18900000">
            <a:off x="-351966" y="2060752"/>
            <a:ext cx="703931" cy="703931"/>
          </a:xfrm>
          <a:prstGeom prst="rect">
            <a:avLst/>
          </a:prstGeom>
          <a:noFill/>
          <a:ln w="146050">
            <a:solidFill>
              <a:srgbClr val="4EA6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7788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98DD9-9D3C-41D3-9802-6A4945BEFBBF}"/>
              </a:ext>
            </a:extLst>
          </p:cNvPr>
          <p:cNvSpPr>
            <a:spLocks noGrp="1"/>
          </p:cNvSpPr>
          <p:nvPr>
            <p:ph type="title"/>
          </p:nvPr>
        </p:nvSpPr>
        <p:spPr/>
        <p:txBody>
          <a:bodyPr/>
          <a:lstStyle/>
          <a:p>
            <a:r>
              <a:rPr lang="en-US" dirty="0"/>
              <a:t>The Predictive Method</a:t>
            </a:r>
          </a:p>
        </p:txBody>
      </p:sp>
      <p:sp>
        <p:nvSpPr>
          <p:cNvPr id="3" name="Content Placeholder 2">
            <a:extLst>
              <a:ext uri="{FF2B5EF4-FFF2-40B4-BE49-F238E27FC236}">
                <a16:creationId xmlns:a16="http://schemas.microsoft.com/office/drawing/2014/main" id="{ABEB02FA-EF62-47E6-A893-E4BFFB38E9BD}"/>
              </a:ext>
            </a:extLst>
          </p:cNvPr>
          <p:cNvSpPr>
            <a:spLocks noGrp="1"/>
          </p:cNvSpPr>
          <p:nvPr>
            <p:ph idx="1"/>
          </p:nvPr>
        </p:nvSpPr>
        <p:spPr/>
        <p:txBody>
          <a:bodyPr>
            <a:normAutofit/>
          </a:bodyPr>
          <a:lstStyle/>
          <a:p>
            <a:r>
              <a:rPr lang="en-US" dirty="0"/>
              <a:t>Predictive model equations available for total and multiple-vehicle crash frequency</a:t>
            </a:r>
          </a:p>
          <a:p>
            <a:r>
              <a:rPr lang="en-US" dirty="0"/>
              <a:t>Single-vehicle crash frequency estimated as the difference between total and multiple-vehicle crash frequency</a:t>
            </a:r>
          </a:p>
          <a:p>
            <a:r>
              <a:rPr lang="en-US" dirty="0"/>
              <a:t>Since it is possible for predicted multiple-vehicle crash frequency to exceed predicted total crash frequency, multiple-vehicle crash frequency is taken as the minimum of the two</a:t>
            </a:r>
          </a:p>
        </p:txBody>
      </p:sp>
    </p:spTree>
    <p:extLst>
      <p:ext uri="{BB962C8B-B14F-4D97-AF65-F5344CB8AC3E}">
        <p14:creationId xmlns:p14="http://schemas.microsoft.com/office/powerpoint/2010/main" val="4274820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98DD9-9D3C-41D3-9802-6A4945BEFBBF}"/>
              </a:ext>
            </a:extLst>
          </p:cNvPr>
          <p:cNvSpPr>
            <a:spLocks noGrp="1"/>
          </p:cNvSpPr>
          <p:nvPr>
            <p:ph type="title"/>
          </p:nvPr>
        </p:nvSpPr>
        <p:spPr/>
        <p:txBody>
          <a:bodyPr/>
          <a:lstStyle/>
          <a:p>
            <a:r>
              <a:rPr lang="en-US" dirty="0"/>
              <a:t>The Predictive Method</a:t>
            </a:r>
          </a:p>
        </p:txBody>
      </p:sp>
      <p:sp>
        <p:nvSpPr>
          <p:cNvPr id="3" name="Content Placeholder 2">
            <a:extLst>
              <a:ext uri="{FF2B5EF4-FFF2-40B4-BE49-F238E27FC236}">
                <a16:creationId xmlns:a16="http://schemas.microsoft.com/office/drawing/2014/main" id="{ABEB02FA-EF62-47E6-A893-E4BFFB38E9BD}"/>
              </a:ext>
            </a:extLst>
          </p:cNvPr>
          <p:cNvSpPr>
            <a:spLocks noGrp="1"/>
          </p:cNvSpPr>
          <p:nvPr>
            <p:ph idx="1"/>
          </p:nvPr>
        </p:nvSpPr>
        <p:spPr>
          <a:xfrm>
            <a:off x="838200" y="1825625"/>
            <a:ext cx="10941424" cy="4667250"/>
          </a:xfrm>
        </p:spPr>
        <p:txBody>
          <a:bodyPr>
            <a:normAutofit/>
          </a:bodyPr>
          <a:lstStyle/>
          <a:p>
            <a:r>
              <a:rPr lang="en-US" dirty="0"/>
              <a:t>Crash type distribution used with predictive model equations to quantify crash frequency for crash types.</a:t>
            </a:r>
          </a:p>
          <a:p>
            <a:r>
              <a:rPr lang="en-US" dirty="0"/>
              <a:t>SDF used to quantify crash frequency by severity levels: </a:t>
            </a:r>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r>
              <a:rPr lang="en-US" dirty="0"/>
              <a:t>“fatal-or-injury (FI) crash” is any crash designated has having a </a:t>
            </a:r>
            <a:r>
              <a:rPr lang="en-US" i="1" dirty="0"/>
              <a:t>K</a:t>
            </a:r>
            <a:r>
              <a:rPr lang="en-US" dirty="0"/>
              <a:t>, </a:t>
            </a:r>
            <a:r>
              <a:rPr lang="en-US" i="1" dirty="0"/>
              <a:t>A</a:t>
            </a:r>
            <a:r>
              <a:rPr lang="en-US" dirty="0"/>
              <a:t>, </a:t>
            </a:r>
            <a:r>
              <a:rPr lang="en-US" i="1" dirty="0"/>
              <a:t>B</a:t>
            </a:r>
            <a:r>
              <a:rPr lang="en-US" dirty="0"/>
              <a:t>, or </a:t>
            </a:r>
            <a:r>
              <a:rPr lang="en-US" i="1" dirty="0"/>
              <a:t>C</a:t>
            </a:r>
            <a:endParaRPr lang="en-US" dirty="0"/>
          </a:p>
        </p:txBody>
      </p:sp>
      <p:sp>
        <p:nvSpPr>
          <p:cNvPr id="5" name="Rectangle 4">
            <a:extLst>
              <a:ext uri="{FF2B5EF4-FFF2-40B4-BE49-F238E27FC236}">
                <a16:creationId xmlns:a16="http://schemas.microsoft.com/office/drawing/2014/main" id="{41F7970D-251A-482F-9F48-B8694BD5AE87}"/>
              </a:ext>
            </a:extLst>
          </p:cNvPr>
          <p:cNvSpPr/>
          <p:nvPr/>
        </p:nvSpPr>
        <p:spPr>
          <a:xfrm>
            <a:off x="1469102" y="3425004"/>
            <a:ext cx="1828800" cy="2312896"/>
          </a:xfrm>
          <a:prstGeom prst="rect">
            <a:avLst/>
          </a:prstGeom>
          <a:solidFill>
            <a:srgbClr val="418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60B5526-646F-477C-AAD8-358C34AE05DE}"/>
              </a:ext>
            </a:extLst>
          </p:cNvPr>
          <p:cNvSpPr/>
          <p:nvPr/>
        </p:nvSpPr>
        <p:spPr>
          <a:xfrm>
            <a:off x="3312456" y="3425004"/>
            <a:ext cx="1828800" cy="2312896"/>
          </a:xfrm>
          <a:prstGeom prst="rect">
            <a:avLst/>
          </a:prstGeom>
          <a:solidFill>
            <a:srgbClr val="175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267F8D0-DE61-44CD-8B7F-45C2ADF456B8}"/>
              </a:ext>
            </a:extLst>
          </p:cNvPr>
          <p:cNvSpPr/>
          <p:nvPr/>
        </p:nvSpPr>
        <p:spPr>
          <a:xfrm>
            <a:off x="5157829" y="3425004"/>
            <a:ext cx="1828800" cy="2312896"/>
          </a:xfrm>
          <a:prstGeom prst="rect">
            <a:avLst/>
          </a:prstGeom>
          <a:solidFill>
            <a:srgbClr val="418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16F7162-F18C-46A2-AA65-60C7AA1AD3A2}"/>
              </a:ext>
            </a:extLst>
          </p:cNvPr>
          <p:cNvSpPr/>
          <p:nvPr/>
        </p:nvSpPr>
        <p:spPr>
          <a:xfrm>
            <a:off x="6986627" y="3425004"/>
            <a:ext cx="1828800" cy="2312896"/>
          </a:xfrm>
          <a:prstGeom prst="rect">
            <a:avLst/>
          </a:prstGeom>
          <a:solidFill>
            <a:srgbClr val="014B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D156CDD-F94C-4E08-82DC-DFD323E07BBA}"/>
              </a:ext>
            </a:extLst>
          </p:cNvPr>
          <p:cNvSpPr txBox="1"/>
          <p:nvPr/>
        </p:nvSpPr>
        <p:spPr>
          <a:xfrm>
            <a:off x="1470209" y="3521333"/>
            <a:ext cx="1810857" cy="1569660"/>
          </a:xfrm>
          <a:prstGeom prst="rect">
            <a:avLst/>
          </a:prstGeom>
          <a:noFill/>
        </p:spPr>
        <p:txBody>
          <a:bodyPr wrap="square" rtlCol="0">
            <a:spAutoFit/>
          </a:bodyPr>
          <a:lstStyle/>
          <a:p>
            <a:pPr algn="ctr"/>
            <a:r>
              <a:rPr lang="en-US" sz="9600" b="1" dirty="0">
                <a:solidFill>
                  <a:schemeClr val="bg1"/>
                </a:solidFill>
              </a:rPr>
              <a:t>K</a:t>
            </a:r>
          </a:p>
        </p:txBody>
      </p:sp>
      <p:sp>
        <p:nvSpPr>
          <p:cNvPr id="10" name="Rectangle 9">
            <a:extLst>
              <a:ext uri="{FF2B5EF4-FFF2-40B4-BE49-F238E27FC236}">
                <a16:creationId xmlns:a16="http://schemas.microsoft.com/office/drawing/2014/main" id="{43E9B2AA-26FF-4F58-BD6F-8776B5575064}"/>
              </a:ext>
            </a:extLst>
          </p:cNvPr>
          <p:cNvSpPr/>
          <p:nvPr/>
        </p:nvSpPr>
        <p:spPr>
          <a:xfrm>
            <a:off x="1470208" y="4860160"/>
            <a:ext cx="1810858" cy="369332"/>
          </a:xfrm>
          <a:prstGeom prst="rect">
            <a:avLst/>
          </a:prstGeom>
        </p:spPr>
        <p:txBody>
          <a:bodyPr wrap="square">
            <a:spAutoFit/>
          </a:bodyPr>
          <a:lstStyle/>
          <a:p>
            <a:pPr algn="ctr"/>
            <a:r>
              <a:rPr lang="en-US" dirty="0">
                <a:solidFill>
                  <a:schemeClr val="bg1"/>
                </a:solidFill>
              </a:rPr>
              <a:t>FATAL</a:t>
            </a:r>
          </a:p>
        </p:txBody>
      </p:sp>
      <p:sp>
        <p:nvSpPr>
          <p:cNvPr id="11" name="TextBox 10">
            <a:extLst>
              <a:ext uri="{FF2B5EF4-FFF2-40B4-BE49-F238E27FC236}">
                <a16:creationId xmlns:a16="http://schemas.microsoft.com/office/drawing/2014/main" id="{20FFC12E-79B7-494D-AC95-62CA8AF043A3}"/>
              </a:ext>
            </a:extLst>
          </p:cNvPr>
          <p:cNvSpPr txBox="1"/>
          <p:nvPr/>
        </p:nvSpPr>
        <p:spPr>
          <a:xfrm>
            <a:off x="3294516" y="3517337"/>
            <a:ext cx="1846740" cy="1569660"/>
          </a:xfrm>
          <a:prstGeom prst="rect">
            <a:avLst/>
          </a:prstGeom>
          <a:noFill/>
        </p:spPr>
        <p:txBody>
          <a:bodyPr wrap="square" rtlCol="0">
            <a:spAutoFit/>
          </a:bodyPr>
          <a:lstStyle/>
          <a:p>
            <a:pPr algn="ctr"/>
            <a:r>
              <a:rPr lang="en-US" sz="9600" b="1" dirty="0">
                <a:solidFill>
                  <a:schemeClr val="bg1"/>
                </a:solidFill>
              </a:rPr>
              <a:t>A</a:t>
            </a:r>
          </a:p>
        </p:txBody>
      </p:sp>
      <p:sp>
        <p:nvSpPr>
          <p:cNvPr id="12" name="Rectangle 11">
            <a:extLst>
              <a:ext uri="{FF2B5EF4-FFF2-40B4-BE49-F238E27FC236}">
                <a16:creationId xmlns:a16="http://schemas.microsoft.com/office/drawing/2014/main" id="{57FC668C-5095-4369-9D5D-F9A22916225D}"/>
              </a:ext>
            </a:extLst>
          </p:cNvPr>
          <p:cNvSpPr/>
          <p:nvPr/>
        </p:nvSpPr>
        <p:spPr>
          <a:xfrm>
            <a:off x="3294515" y="4856164"/>
            <a:ext cx="1828800" cy="646331"/>
          </a:xfrm>
          <a:prstGeom prst="rect">
            <a:avLst/>
          </a:prstGeom>
        </p:spPr>
        <p:txBody>
          <a:bodyPr wrap="square">
            <a:spAutoFit/>
          </a:bodyPr>
          <a:lstStyle/>
          <a:p>
            <a:pPr algn="ctr"/>
            <a:r>
              <a:rPr lang="en-US" dirty="0">
                <a:solidFill>
                  <a:schemeClr val="bg1"/>
                </a:solidFill>
              </a:rPr>
              <a:t>INCAPACITATING INJURY </a:t>
            </a:r>
          </a:p>
        </p:txBody>
      </p:sp>
      <p:sp>
        <p:nvSpPr>
          <p:cNvPr id="13" name="TextBox 12">
            <a:extLst>
              <a:ext uri="{FF2B5EF4-FFF2-40B4-BE49-F238E27FC236}">
                <a16:creationId xmlns:a16="http://schemas.microsoft.com/office/drawing/2014/main" id="{7E872956-3F9D-49F6-9A7C-4EFAA52DA9A8}"/>
              </a:ext>
            </a:extLst>
          </p:cNvPr>
          <p:cNvSpPr txBox="1"/>
          <p:nvPr/>
        </p:nvSpPr>
        <p:spPr>
          <a:xfrm>
            <a:off x="5162322" y="3517337"/>
            <a:ext cx="1803242" cy="1569660"/>
          </a:xfrm>
          <a:prstGeom prst="rect">
            <a:avLst/>
          </a:prstGeom>
          <a:noFill/>
        </p:spPr>
        <p:txBody>
          <a:bodyPr wrap="square" rtlCol="0">
            <a:spAutoFit/>
          </a:bodyPr>
          <a:lstStyle/>
          <a:p>
            <a:pPr algn="ctr"/>
            <a:r>
              <a:rPr lang="en-US" sz="9600" b="1" dirty="0">
                <a:solidFill>
                  <a:schemeClr val="bg1"/>
                </a:solidFill>
              </a:rPr>
              <a:t>B</a:t>
            </a:r>
          </a:p>
        </p:txBody>
      </p:sp>
      <p:sp>
        <p:nvSpPr>
          <p:cNvPr id="14" name="Rectangle 13">
            <a:extLst>
              <a:ext uri="{FF2B5EF4-FFF2-40B4-BE49-F238E27FC236}">
                <a16:creationId xmlns:a16="http://schemas.microsoft.com/office/drawing/2014/main" id="{E0117973-3B9B-4A5B-B689-51F1FB451DFA}"/>
              </a:ext>
            </a:extLst>
          </p:cNvPr>
          <p:cNvSpPr/>
          <p:nvPr/>
        </p:nvSpPr>
        <p:spPr>
          <a:xfrm>
            <a:off x="5162320" y="4856164"/>
            <a:ext cx="1803243" cy="923330"/>
          </a:xfrm>
          <a:prstGeom prst="rect">
            <a:avLst/>
          </a:prstGeom>
        </p:spPr>
        <p:txBody>
          <a:bodyPr wrap="square">
            <a:spAutoFit/>
          </a:bodyPr>
          <a:lstStyle/>
          <a:p>
            <a:pPr algn="ctr"/>
            <a:r>
              <a:rPr lang="en-US" dirty="0">
                <a:solidFill>
                  <a:schemeClr val="bg1"/>
                </a:solidFill>
              </a:rPr>
              <a:t>NON-INCAPACITATING INJURY </a:t>
            </a:r>
          </a:p>
        </p:txBody>
      </p:sp>
      <p:sp>
        <p:nvSpPr>
          <p:cNvPr id="15" name="TextBox 14">
            <a:extLst>
              <a:ext uri="{FF2B5EF4-FFF2-40B4-BE49-F238E27FC236}">
                <a16:creationId xmlns:a16="http://schemas.microsoft.com/office/drawing/2014/main" id="{E5B7E2F6-8371-4116-8D99-5698CFCC5416}"/>
              </a:ext>
            </a:extLst>
          </p:cNvPr>
          <p:cNvSpPr txBox="1"/>
          <p:nvPr/>
        </p:nvSpPr>
        <p:spPr>
          <a:xfrm>
            <a:off x="6973179" y="3517337"/>
            <a:ext cx="1803242" cy="1569660"/>
          </a:xfrm>
          <a:prstGeom prst="rect">
            <a:avLst/>
          </a:prstGeom>
          <a:noFill/>
        </p:spPr>
        <p:txBody>
          <a:bodyPr wrap="square" rtlCol="0">
            <a:spAutoFit/>
          </a:bodyPr>
          <a:lstStyle/>
          <a:p>
            <a:pPr algn="ctr"/>
            <a:r>
              <a:rPr lang="en-US" sz="9600" b="1" dirty="0">
                <a:solidFill>
                  <a:schemeClr val="bg1"/>
                </a:solidFill>
              </a:rPr>
              <a:t>C</a:t>
            </a:r>
          </a:p>
        </p:txBody>
      </p:sp>
      <p:sp>
        <p:nvSpPr>
          <p:cNvPr id="16" name="Rectangle 15">
            <a:extLst>
              <a:ext uri="{FF2B5EF4-FFF2-40B4-BE49-F238E27FC236}">
                <a16:creationId xmlns:a16="http://schemas.microsoft.com/office/drawing/2014/main" id="{A87868A8-2EB9-460E-B666-6C44205473CF}"/>
              </a:ext>
            </a:extLst>
          </p:cNvPr>
          <p:cNvSpPr/>
          <p:nvPr/>
        </p:nvSpPr>
        <p:spPr>
          <a:xfrm>
            <a:off x="6973178" y="4856164"/>
            <a:ext cx="1821184" cy="369332"/>
          </a:xfrm>
          <a:prstGeom prst="rect">
            <a:avLst/>
          </a:prstGeom>
        </p:spPr>
        <p:txBody>
          <a:bodyPr wrap="square">
            <a:spAutoFit/>
          </a:bodyPr>
          <a:lstStyle/>
          <a:p>
            <a:pPr algn="ctr"/>
            <a:r>
              <a:rPr lang="en-US" dirty="0">
                <a:solidFill>
                  <a:schemeClr val="bg1"/>
                </a:solidFill>
              </a:rPr>
              <a:t>POSSIBLE INJURY </a:t>
            </a:r>
          </a:p>
        </p:txBody>
      </p:sp>
      <p:sp>
        <p:nvSpPr>
          <p:cNvPr id="17" name="Rectangle 16">
            <a:extLst>
              <a:ext uri="{FF2B5EF4-FFF2-40B4-BE49-F238E27FC236}">
                <a16:creationId xmlns:a16="http://schemas.microsoft.com/office/drawing/2014/main" id="{AF6C1813-E952-4097-87E5-5860277D7088}"/>
              </a:ext>
            </a:extLst>
          </p:cNvPr>
          <p:cNvSpPr/>
          <p:nvPr/>
        </p:nvSpPr>
        <p:spPr>
          <a:xfrm>
            <a:off x="8828875" y="3425004"/>
            <a:ext cx="1828800" cy="2312896"/>
          </a:xfrm>
          <a:prstGeom prst="rect">
            <a:avLst/>
          </a:prstGeom>
          <a:solidFill>
            <a:srgbClr val="418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CACD8C0-C7CF-406A-80DD-697D33AFAB69}"/>
              </a:ext>
            </a:extLst>
          </p:cNvPr>
          <p:cNvSpPr txBox="1"/>
          <p:nvPr/>
        </p:nvSpPr>
        <p:spPr>
          <a:xfrm>
            <a:off x="8828876" y="3517337"/>
            <a:ext cx="1810857" cy="1569660"/>
          </a:xfrm>
          <a:prstGeom prst="rect">
            <a:avLst/>
          </a:prstGeom>
          <a:noFill/>
        </p:spPr>
        <p:txBody>
          <a:bodyPr wrap="square" rtlCol="0">
            <a:spAutoFit/>
          </a:bodyPr>
          <a:lstStyle/>
          <a:p>
            <a:pPr algn="ctr"/>
            <a:r>
              <a:rPr lang="en-US" sz="9600" b="1" dirty="0">
                <a:solidFill>
                  <a:schemeClr val="bg1"/>
                </a:solidFill>
              </a:rPr>
              <a:t>O</a:t>
            </a:r>
          </a:p>
        </p:txBody>
      </p:sp>
      <p:sp>
        <p:nvSpPr>
          <p:cNvPr id="19" name="Rectangle 18">
            <a:extLst>
              <a:ext uri="{FF2B5EF4-FFF2-40B4-BE49-F238E27FC236}">
                <a16:creationId xmlns:a16="http://schemas.microsoft.com/office/drawing/2014/main" id="{BADD51B4-A29E-464A-94CE-BD17B4977DAB}"/>
              </a:ext>
            </a:extLst>
          </p:cNvPr>
          <p:cNvSpPr/>
          <p:nvPr/>
        </p:nvSpPr>
        <p:spPr>
          <a:xfrm>
            <a:off x="8828875" y="4856164"/>
            <a:ext cx="1810858" cy="646331"/>
          </a:xfrm>
          <a:prstGeom prst="rect">
            <a:avLst/>
          </a:prstGeom>
        </p:spPr>
        <p:txBody>
          <a:bodyPr wrap="square">
            <a:spAutoFit/>
          </a:bodyPr>
          <a:lstStyle/>
          <a:p>
            <a:pPr algn="ctr"/>
            <a:r>
              <a:rPr lang="en-US" dirty="0">
                <a:solidFill>
                  <a:schemeClr val="bg1"/>
                </a:solidFill>
              </a:rPr>
              <a:t>PROPERTY DAMAGE ONLY</a:t>
            </a:r>
          </a:p>
        </p:txBody>
      </p:sp>
    </p:spTree>
    <p:extLst>
      <p:ext uri="{BB962C8B-B14F-4D97-AF65-F5344CB8AC3E}">
        <p14:creationId xmlns:p14="http://schemas.microsoft.com/office/powerpoint/2010/main" val="1114353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E0D48-2C6E-4F54-AEC7-ADE50DCFD14F}"/>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A69F8EC6-A7C9-4BCC-9902-3B3A084A7AF3}"/>
              </a:ext>
            </a:extLst>
          </p:cNvPr>
          <p:cNvSpPr>
            <a:spLocks noGrp="1"/>
          </p:cNvSpPr>
          <p:nvPr>
            <p:ph idx="1"/>
          </p:nvPr>
        </p:nvSpPr>
        <p:spPr/>
        <p:txBody>
          <a:bodyPr>
            <a:normAutofit/>
          </a:bodyPr>
          <a:lstStyle/>
          <a:p>
            <a:r>
              <a:rPr lang="en-US" sz="2100" dirty="0"/>
              <a:t>This presentation was developed under NCHRP Project 17-89A. </a:t>
            </a:r>
          </a:p>
          <a:p>
            <a:r>
              <a:rPr lang="en-US" sz="2100" dirty="0"/>
              <a:t>More information is available in </a:t>
            </a:r>
            <a:r>
              <a:rPr lang="en-US" sz="2100" i="1" dirty="0"/>
              <a:t>NCHRP Web-Only Document 387: Safety Prediction Model for Freeway Facilities with High Occupancy Lanes</a:t>
            </a:r>
            <a:r>
              <a:rPr lang="en-US" sz="2100" dirty="0"/>
              <a:t>, which can be obtained from the National Academies Press website (https://nap.nationalacademies.org/).</a:t>
            </a:r>
          </a:p>
          <a:p>
            <a:r>
              <a:rPr lang="en-US" sz="2100" dirty="0"/>
              <a:t>NCHRP is sponsored by the individual state departments of transportation of the American Association of State Highway and Transportation Officials. NCHRP is administered by the Transportation Research Board (TRB), part of the National Academies of Sciences, Engineering, and Medicine, under a cooperative agreement with the Federal Highway Administration (FHWA).  Any opinions and conclusions expressed or implied in resulting research products are those of the individuals and organizations who performed the research and are not necessarily those of TRB; the National Academies of Sciences, Engineering, and Medicine; the FHWA; or NCHRP sponsors.</a:t>
            </a:r>
          </a:p>
          <a:p>
            <a:endParaRPr lang="en-US" dirty="0"/>
          </a:p>
          <a:p>
            <a:endParaRPr lang="en-US" dirty="0"/>
          </a:p>
        </p:txBody>
      </p:sp>
      <p:sp>
        <p:nvSpPr>
          <p:cNvPr id="4" name="Rectangle 3">
            <a:hlinkClick r:id="rId3"/>
            <a:extLst>
              <a:ext uri="{FF2B5EF4-FFF2-40B4-BE49-F238E27FC236}">
                <a16:creationId xmlns:a16="http://schemas.microsoft.com/office/drawing/2014/main" id="{EC50BFFF-6761-5AE4-A25C-C90CE2712CE4}"/>
              </a:ext>
            </a:extLst>
          </p:cNvPr>
          <p:cNvSpPr/>
          <p:nvPr/>
        </p:nvSpPr>
        <p:spPr>
          <a:xfrm>
            <a:off x="3981691" y="2916820"/>
            <a:ext cx="3889094" cy="1851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5709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2C504-0C36-438A-85E1-E757BE6A6F49}"/>
              </a:ext>
            </a:extLst>
          </p:cNvPr>
          <p:cNvSpPr>
            <a:spLocks noGrp="1"/>
          </p:cNvSpPr>
          <p:nvPr>
            <p:ph type="title"/>
          </p:nvPr>
        </p:nvSpPr>
        <p:spPr/>
        <p:txBody>
          <a:bodyPr/>
          <a:lstStyle/>
          <a:p>
            <a:r>
              <a:rPr lang="en-US" dirty="0"/>
              <a:t>SPFs for Freeway Segments</a:t>
            </a:r>
          </a:p>
        </p:txBody>
      </p:sp>
      <p:sp>
        <p:nvSpPr>
          <p:cNvPr id="3" name="Content Placeholder 2">
            <a:extLst>
              <a:ext uri="{FF2B5EF4-FFF2-40B4-BE49-F238E27FC236}">
                <a16:creationId xmlns:a16="http://schemas.microsoft.com/office/drawing/2014/main" id="{DC7FA13D-096A-42AC-843F-1577CA8F48C2}"/>
              </a:ext>
            </a:extLst>
          </p:cNvPr>
          <p:cNvSpPr>
            <a:spLocks noGrp="1"/>
          </p:cNvSpPr>
          <p:nvPr>
            <p:ph idx="1"/>
          </p:nvPr>
        </p:nvSpPr>
        <p:spPr>
          <a:xfrm>
            <a:off x="838200" y="1825625"/>
            <a:ext cx="10515600" cy="2758250"/>
          </a:xfrm>
        </p:spPr>
        <p:txBody>
          <a:bodyPr>
            <a:normAutofit/>
          </a:bodyPr>
          <a:lstStyle/>
          <a:p>
            <a:r>
              <a:rPr lang="en-US" sz="3600" dirty="0"/>
              <a:t>Provided for one-directional freeway segments with two to seven general purpose (GP) through lanes </a:t>
            </a:r>
          </a:p>
          <a:p>
            <a:r>
              <a:rPr lang="en-US" sz="3600" dirty="0"/>
              <a:t>Applicable AADT volume is a one-direction volume</a:t>
            </a:r>
          </a:p>
          <a:p>
            <a:pPr lvl="1"/>
            <a:r>
              <a:rPr lang="en-US" sz="3200" dirty="0"/>
              <a:t>May be estimated as ½ of the two-direction volume</a:t>
            </a:r>
          </a:p>
          <a:p>
            <a:pPr lvl="1"/>
            <a:r>
              <a:rPr lang="en-US" sz="3200" dirty="0"/>
              <a:t>Includes volume in the HO and GP lanes combined</a:t>
            </a:r>
          </a:p>
          <a:p>
            <a:endParaRPr lang="en-US" dirty="0"/>
          </a:p>
        </p:txBody>
      </p:sp>
      <p:graphicFrame>
        <p:nvGraphicFramePr>
          <p:cNvPr id="8" name="Table 7">
            <a:extLst>
              <a:ext uri="{FF2B5EF4-FFF2-40B4-BE49-F238E27FC236}">
                <a16:creationId xmlns:a16="http://schemas.microsoft.com/office/drawing/2014/main" id="{CB7BF453-7E62-494F-B85D-65DCBB2F9803}"/>
              </a:ext>
            </a:extLst>
          </p:cNvPr>
          <p:cNvGraphicFramePr>
            <a:graphicFrameLocks noGrp="1"/>
          </p:cNvGraphicFramePr>
          <p:nvPr>
            <p:extLst>
              <p:ext uri="{D42A27DB-BD31-4B8C-83A1-F6EECF244321}">
                <p14:modId xmlns:p14="http://schemas.microsoft.com/office/powerpoint/2010/main" val="2168970789"/>
              </p:ext>
            </p:extLst>
          </p:nvPr>
        </p:nvGraphicFramePr>
        <p:xfrm>
          <a:off x="838200" y="4583875"/>
          <a:ext cx="10515600" cy="2030682"/>
        </p:xfrm>
        <a:graphic>
          <a:graphicData uri="http://schemas.openxmlformats.org/drawingml/2006/table">
            <a:tbl>
              <a:tblPr firstRow="1" firstCol="1" lastRow="1" bandRow="1"/>
              <a:tblGrid>
                <a:gridCol w="4363192">
                  <a:extLst>
                    <a:ext uri="{9D8B030D-6E8A-4147-A177-3AD203B41FA5}">
                      <a16:colId xmlns:a16="http://schemas.microsoft.com/office/drawing/2014/main" val="3077012679"/>
                    </a:ext>
                  </a:extLst>
                </a:gridCol>
                <a:gridCol w="6152408">
                  <a:extLst>
                    <a:ext uri="{9D8B030D-6E8A-4147-A177-3AD203B41FA5}">
                      <a16:colId xmlns:a16="http://schemas.microsoft.com/office/drawing/2014/main" val="2081855069"/>
                    </a:ext>
                  </a:extLst>
                </a:gridCol>
              </a:tblGrid>
              <a:tr h="676894">
                <a:tc>
                  <a:txBody>
                    <a:bodyPr/>
                    <a:lstStyle/>
                    <a:p>
                      <a:pPr marL="0" marR="0" algn="ctr">
                        <a:spcBef>
                          <a:spcPts val="400"/>
                        </a:spcBef>
                        <a:spcAft>
                          <a:spcPts val="400"/>
                        </a:spcAft>
                      </a:pPr>
                      <a:r>
                        <a:rPr lang="en-US" sz="2400" b="1">
                          <a:solidFill>
                            <a:schemeClr val="bg1"/>
                          </a:solidFill>
                          <a:effectLst/>
                          <a:latin typeface="+mn-lt"/>
                          <a:ea typeface="Times New Roman" panose="02020603050405020304" pitchFamily="18" charset="0"/>
                          <a:cs typeface="Times New Roman" panose="02020603050405020304" pitchFamily="18" charset="0"/>
                        </a:rPr>
                        <a:t>Cross Section (</a:t>
                      </a:r>
                      <a:r>
                        <a:rPr lang="en-US" sz="2400" b="0" i="1">
                          <a:solidFill>
                            <a:schemeClr val="bg1"/>
                          </a:solidFill>
                          <a:effectLst/>
                          <a:latin typeface="+mn-lt"/>
                          <a:ea typeface="Times New Roman" panose="02020603050405020304" pitchFamily="18" charset="0"/>
                          <a:cs typeface="Times New Roman" panose="02020603050405020304" pitchFamily="18" charset="0"/>
                        </a:rPr>
                        <a:t>x</a:t>
                      </a:r>
                      <a:r>
                        <a:rPr lang="en-US" sz="2400" b="1">
                          <a:solidFill>
                            <a:schemeClr val="bg1"/>
                          </a:solidFill>
                          <a:effectLst/>
                          <a:latin typeface="+mn-lt"/>
                          <a:ea typeface="Times New Roman" panose="02020603050405020304" pitchFamily="18" charset="0"/>
                          <a:cs typeface="Times New Roman" panose="02020603050405020304" pitchFamily="18" charset="0"/>
                        </a:rPr>
                        <a:t>)</a:t>
                      </a:r>
                    </a:p>
                  </a:txBody>
                  <a:tcPr marL="36830" marR="36830"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EA649"/>
                    </a:solidFill>
                  </a:tcPr>
                </a:tc>
                <a:tc>
                  <a:txBody>
                    <a:bodyPr/>
                    <a:lstStyle/>
                    <a:p>
                      <a:pPr marL="0" marR="0" algn="ctr">
                        <a:spcBef>
                          <a:spcPts val="400"/>
                        </a:spcBef>
                        <a:spcAft>
                          <a:spcPts val="400"/>
                        </a:spcAft>
                      </a:pPr>
                      <a:r>
                        <a:rPr lang="en-US" sz="2400" b="1" dirty="0">
                          <a:solidFill>
                            <a:schemeClr val="bg1"/>
                          </a:solidFill>
                          <a:effectLst/>
                          <a:latin typeface="+mn-lt"/>
                          <a:ea typeface="Times New Roman" panose="02020603050405020304" pitchFamily="18" charset="0"/>
                          <a:cs typeface="Times New Roman" panose="02020603050405020304" pitchFamily="18" charset="0"/>
                        </a:rPr>
                        <a:t>Applicable AADT Volume Range (</a:t>
                      </a:r>
                      <a:r>
                        <a:rPr lang="en-US" sz="2400" b="1" dirty="0" err="1">
                          <a:solidFill>
                            <a:schemeClr val="bg1"/>
                          </a:solidFill>
                          <a:effectLst/>
                          <a:latin typeface="+mn-lt"/>
                          <a:ea typeface="Times New Roman" panose="02020603050405020304" pitchFamily="18" charset="0"/>
                          <a:cs typeface="Times New Roman" panose="02020603050405020304" pitchFamily="18" charset="0"/>
                        </a:rPr>
                        <a:t>veh</a:t>
                      </a:r>
                      <a:r>
                        <a:rPr lang="en-US" sz="2400" b="1" dirty="0">
                          <a:solidFill>
                            <a:schemeClr val="bg1"/>
                          </a:solidFill>
                          <a:effectLst/>
                          <a:latin typeface="+mn-lt"/>
                          <a:ea typeface="Times New Roman" panose="02020603050405020304" pitchFamily="18" charset="0"/>
                          <a:cs typeface="Times New Roman" panose="02020603050405020304" pitchFamily="18" charset="0"/>
                        </a:rPr>
                        <a:t>/day)</a:t>
                      </a:r>
                    </a:p>
                  </a:txBody>
                  <a:tcPr marL="36830" marR="36830"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EA649"/>
                    </a:solidFill>
                  </a:tcPr>
                </a:tc>
                <a:extLst>
                  <a:ext uri="{0D108BD9-81ED-4DB2-BD59-A6C34878D82A}">
                    <a16:rowId xmlns:a16="http://schemas.microsoft.com/office/drawing/2014/main" val="2460739349"/>
                  </a:ext>
                </a:extLst>
              </a:tr>
              <a:tr h="676894">
                <a:tc>
                  <a:txBody>
                    <a:bodyPr/>
                    <a:lstStyle/>
                    <a:p>
                      <a:pPr marL="0" marR="0" algn="ctr">
                        <a:spcBef>
                          <a:spcPts val="400"/>
                        </a:spcBef>
                        <a:spcAft>
                          <a:spcPts val="400"/>
                        </a:spcAft>
                      </a:pPr>
                      <a:r>
                        <a:rPr lang="en-US" sz="2400" dirty="0">
                          <a:effectLst/>
                          <a:latin typeface="+mn-lt"/>
                          <a:ea typeface="Times New Roman" panose="02020603050405020304" pitchFamily="18" charset="0"/>
                          <a:cs typeface="Times New Roman" panose="02020603050405020304" pitchFamily="18" charset="0"/>
                        </a:rPr>
                        <a:t>2 GP through lanes</a:t>
                      </a:r>
                    </a:p>
                  </a:txBody>
                  <a:tcPr marL="36830" marR="36830"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400"/>
                        </a:spcBef>
                        <a:spcAft>
                          <a:spcPts val="400"/>
                        </a:spcAft>
                      </a:pPr>
                      <a:r>
                        <a:rPr lang="en-US" sz="2400" dirty="0">
                          <a:effectLst/>
                          <a:latin typeface="+mn-lt"/>
                          <a:ea typeface="Times New Roman" panose="02020603050405020304" pitchFamily="18" charset="0"/>
                          <a:cs typeface="Times New Roman" panose="02020603050405020304" pitchFamily="18" charset="0"/>
                        </a:rPr>
                        <a:t>0 to 121,000</a:t>
                      </a:r>
                    </a:p>
                  </a:txBody>
                  <a:tcPr marL="36830" marR="36830"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5467606"/>
                  </a:ext>
                </a:extLst>
              </a:tr>
              <a:tr h="676894">
                <a:tc>
                  <a:txBody>
                    <a:bodyPr/>
                    <a:lstStyle/>
                    <a:p>
                      <a:pPr marL="0" marR="0" algn="ctr">
                        <a:spcBef>
                          <a:spcPts val="400"/>
                        </a:spcBef>
                        <a:spcAft>
                          <a:spcPts val="400"/>
                        </a:spcAft>
                      </a:pPr>
                      <a:r>
                        <a:rPr lang="en-US" sz="2400" dirty="0">
                          <a:effectLst/>
                          <a:latin typeface="+mn-lt"/>
                          <a:ea typeface="Times New Roman" panose="02020603050405020304" pitchFamily="18" charset="0"/>
                          <a:cs typeface="Times New Roman" panose="02020603050405020304" pitchFamily="18" charset="0"/>
                        </a:rPr>
                        <a:t>3 or more GP through lanes</a:t>
                      </a:r>
                    </a:p>
                  </a:txBody>
                  <a:tcPr marL="36830" marR="36830" marT="0" marB="0" anchor="ctr">
                    <a:lnL>
                      <a:noFill/>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400"/>
                        </a:spcBef>
                        <a:spcAft>
                          <a:spcPts val="400"/>
                        </a:spcAft>
                      </a:pPr>
                      <a:r>
                        <a:rPr lang="en-US" sz="2400" dirty="0">
                          <a:effectLst/>
                          <a:latin typeface="+mn-lt"/>
                          <a:ea typeface="Times New Roman" panose="02020603050405020304" pitchFamily="18" charset="0"/>
                          <a:cs typeface="Times New Roman" panose="02020603050405020304" pitchFamily="18" charset="0"/>
                        </a:rPr>
                        <a:t>0 to 162,500</a:t>
                      </a:r>
                    </a:p>
                  </a:txBody>
                  <a:tcPr marL="36830" marR="36830" marT="0" marB="0" anchor="ctr">
                    <a:lnL>
                      <a:noFill/>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2827131"/>
                  </a:ext>
                </a:extLst>
              </a:tr>
            </a:tbl>
          </a:graphicData>
        </a:graphic>
      </p:graphicFrame>
    </p:spTree>
    <p:extLst>
      <p:ext uri="{BB962C8B-B14F-4D97-AF65-F5344CB8AC3E}">
        <p14:creationId xmlns:p14="http://schemas.microsoft.com/office/powerpoint/2010/main" val="1443795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2C504-0C36-438A-85E1-E757BE6A6F49}"/>
              </a:ext>
            </a:extLst>
          </p:cNvPr>
          <p:cNvSpPr>
            <a:spLocks noGrp="1"/>
          </p:cNvSpPr>
          <p:nvPr>
            <p:ph type="title"/>
          </p:nvPr>
        </p:nvSpPr>
        <p:spPr/>
        <p:txBody>
          <a:bodyPr/>
          <a:lstStyle/>
          <a:p>
            <a:r>
              <a:rPr lang="en-US" dirty="0"/>
              <a:t>Freeway Segment Base Conditions</a:t>
            </a:r>
          </a:p>
        </p:txBody>
      </p:sp>
      <p:graphicFrame>
        <p:nvGraphicFramePr>
          <p:cNvPr id="4" name="Table 4">
            <a:extLst>
              <a:ext uri="{FF2B5EF4-FFF2-40B4-BE49-F238E27FC236}">
                <a16:creationId xmlns:a16="http://schemas.microsoft.com/office/drawing/2014/main" id="{8632CBC8-7885-4351-99AA-F26234E92437}"/>
              </a:ext>
            </a:extLst>
          </p:cNvPr>
          <p:cNvGraphicFramePr>
            <a:graphicFrameLocks/>
          </p:cNvGraphicFramePr>
          <p:nvPr>
            <p:extLst>
              <p:ext uri="{D42A27DB-BD31-4B8C-83A1-F6EECF244321}">
                <p14:modId xmlns:p14="http://schemas.microsoft.com/office/powerpoint/2010/main" val="2280084144"/>
              </p:ext>
            </p:extLst>
          </p:nvPr>
        </p:nvGraphicFramePr>
        <p:xfrm>
          <a:off x="1051956" y="1956254"/>
          <a:ext cx="10515600" cy="3708400"/>
        </p:xfrm>
        <a:graphic>
          <a:graphicData uri="http://schemas.openxmlformats.org/drawingml/2006/table">
            <a:tbl>
              <a:tblPr firstRow="1" bandRow="1">
                <a:tableStyleId>{2A488322-F2BA-4B5B-9748-0D474271808F}</a:tableStyleId>
              </a:tblPr>
              <a:tblGrid>
                <a:gridCol w="7700158">
                  <a:extLst>
                    <a:ext uri="{9D8B030D-6E8A-4147-A177-3AD203B41FA5}">
                      <a16:colId xmlns:a16="http://schemas.microsoft.com/office/drawing/2014/main" val="2513864952"/>
                    </a:ext>
                  </a:extLst>
                </a:gridCol>
                <a:gridCol w="2815442">
                  <a:extLst>
                    <a:ext uri="{9D8B030D-6E8A-4147-A177-3AD203B41FA5}">
                      <a16:colId xmlns:a16="http://schemas.microsoft.com/office/drawing/2014/main" val="2408766369"/>
                    </a:ext>
                  </a:extLst>
                </a:gridCol>
              </a:tblGrid>
              <a:tr h="370840">
                <a:tc>
                  <a:txBody>
                    <a:bodyPr/>
                    <a:lstStyle/>
                    <a:p>
                      <a:r>
                        <a:rPr lang="en-US" dirty="0"/>
                        <a:t>Variables</a:t>
                      </a:r>
                    </a:p>
                  </a:txBody>
                  <a:tcPr/>
                </a:tc>
                <a:tc>
                  <a:txBody>
                    <a:bodyPr/>
                    <a:lstStyle/>
                    <a:p>
                      <a:r>
                        <a:rPr lang="en-US" dirty="0"/>
                        <a:t>Base Condition</a:t>
                      </a:r>
                    </a:p>
                  </a:txBody>
                  <a:tcPr/>
                </a:tc>
                <a:extLst>
                  <a:ext uri="{0D108BD9-81ED-4DB2-BD59-A6C34878D82A}">
                    <a16:rowId xmlns:a16="http://schemas.microsoft.com/office/drawing/2014/main" val="46485873"/>
                  </a:ext>
                </a:extLst>
              </a:tr>
              <a:tr h="370840">
                <a:tc>
                  <a:txBody>
                    <a:bodyPr/>
                    <a:lstStyle/>
                    <a:p>
                      <a:r>
                        <a:rPr lang="en-US" sz="1800" kern="1200" dirty="0">
                          <a:solidFill>
                            <a:schemeClr val="dk1"/>
                          </a:solidFill>
                          <a:effectLst/>
                          <a:latin typeface="+mn-lt"/>
                          <a:ea typeface="+mn-ea"/>
                          <a:cs typeface="+mn-cs"/>
                        </a:rPr>
                        <a:t>Lateral separation</a:t>
                      </a:r>
                      <a:endParaRPr lang="en-US" dirty="0"/>
                    </a:p>
                  </a:txBody>
                  <a:tcPr/>
                </a:tc>
                <a:tc>
                  <a:txBody>
                    <a:bodyPr/>
                    <a:lstStyle/>
                    <a:p>
                      <a:r>
                        <a:rPr lang="en-US" sz="1800" kern="1200" dirty="0">
                          <a:solidFill>
                            <a:schemeClr val="dk1"/>
                          </a:solidFill>
                          <a:effectLst/>
                          <a:latin typeface="+mn-lt"/>
                          <a:ea typeface="+mn-ea"/>
                          <a:cs typeface="+mn-cs"/>
                        </a:rPr>
                        <a:t>Lane line</a:t>
                      </a:r>
                      <a:endParaRPr lang="en-US" dirty="0"/>
                    </a:p>
                  </a:txBody>
                  <a:tcPr/>
                </a:tc>
                <a:extLst>
                  <a:ext uri="{0D108BD9-81ED-4DB2-BD59-A6C34878D82A}">
                    <a16:rowId xmlns:a16="http://schemas.microsoft.com/office/drawing/2014/main" val="482582937"/>
                  </a:ext>
                </a:extLst>
              </a:tr>
              <a:tr h="370840">
                <a:tc>
                  <a:txBody>
                    <a:bodyPr/>
                    <a:lstStyle/>
                    <a:p>
                      <a:r>
                        <a:rPr lang="en-US" sz="1800" kern="1200" dirty="0">
                          <a:solidFill>
                            <a:schemeClr val="dk1"/>
                          </a:solidFill>
                          <a:effectLst/>
                          <a:latin typeface="+mn-lt"/>
                          <a:ea typeface="+mn-ea"/>
                          <a:cs typeface="+mn-cs"/>
                        </a:rPr>
                        <a:t>HO lane access type	</a:t>
                      </a:r>
                      <a:endParaRPr lang="en-US" dirty="0"/>
                    </a:p>
                  </a:txBody>
                  <a:tcPr/>
                </a:tc>
                <a:tc>
                  <a:txBody>
                    <a:bodyPr/>
                    <a:lstStyle/>
                    <a:p>
                      <a:r>
                        <a:rPr lang="en-US" sz="1800" kern="1200" dirty="0">
                          <a:solidFill>
                            <a:schemeClr val="dk1"/>
                          </a:solidFill>
                          <a:effectLst/>
                          <a:latin typeface="+mn-lt"/>
                          <a:ea typeface="+mn-ea"/>
                          <a:cs typeface="+mn-cs"/>
                        </a:rPr>
                        <a:t>Continuous</a:t>
                      </a:r>
                      <a:endParaRPr lang="en-US" dirty="0"/>
                    </a:p>
                  </a:txBody>
                  <a:tcPr/>
                </a:tc>
                <a:extLst>
                  <a:ext uri="{0D108BD9-81ED-4DB2-BD59-A6C34878D82A}">
                    <a16:rowId xmlns:a16="http://schemas.microsoft.com/office/drawing/2014/main" val="3500011436"/>
                  </a:ext>
                </a:extLst>
              </a:tr>
              <a:tr h="370840">
                <a:tc>
                  <a:txBody>
                    <a:bodyPr/>
                    <a:lstStyle/>
                    <a:p>
                      <a:r>
                        <a:rPr lang="en-US" sz="1800" kern="1200" dirty="0">
                          <a:solidFill>
                            <a:schemeClr val="dk1"/>
                          </a:solidFill>
                          <a:effectLst/>
                          <a:latin typeface="+mn-lt"/>
                          <a:ea typeface="+mn-ea"/>
                          <a:cs typeface="+mn-cs"/>
                        </a:rPr>
                        <a:t>Inside shoulder width (paved)	</a:t>
                      </a:r>
                      <a:endParaRPr lang="en-US" dirty="0"/>
                    </a:p>
                  </a:txBody>
                  <a:tcPr/>
                </a:tc>
                <a:tc>
                  <a:txBody>
                    <a:bodyPr/>
                    <a:lstStyle/>
                    <a:p>
                      <a:r>
                        <a:rPr lang="en-US" sz="1800" kern="1200" dirty="0">
                          <a:solidFill>
                            <a:schemeClr val="dk1"/>
                          </a:solidFill>
                          <a:effectLst/>
                          <a:latin typeface="+mn-lt"/>
                          <a:ea typeface="+mn-ea"/>
                          <a:cs typeface="+mn-cs"/>
                        </a:rPr>
                        <a:t>2 ft</a:t>
                      </a:r>
                      <a:endParaRPr lang="en-US" dirty="0"/>
                    </a:p>
                  </a:txBody>
                  <a:tcPr/>
                </a:tc>
                <a:extLst>
                  <a:ext uri="{0D108BD9-81ED-4DB2-BD59-A6C34878D82A}">
                    <a16:rowId xmlns:a16="http://schemas.microsoft.com/office/drawing/2014/main" val="4265836983"/>
                  </a:ext>
                </a:extLst>
              </a:tr>
              <a:tr h="370840">
                <a:tc>
                  <a:txBody>
                    <a:bodyPr/>
                    <a:lstStyle/>
                    <a:p>
                      <a:r>
                        <a:rPr lang="en-US" sz="1800" kern="1200" dirty="0">
                          <a:solidFill>
                            <a:schemeClr val="dk1"/>
                          </a:solidFill>
                          <a:effectLst/>
                          <a:latin typeface="+mn-lt"/>
                          <a:ea typeface="+mn-ea"/>
                          <a:cs typeface="+mn-cs"/>
                        </a:rPr>
                        <a:t>Outside shoulder width (paved)	</a:t>
                      </a:r>
                      <a:endParaRPr lang="en-US" dirty="0"/>
                    </a:p>
                  </a:txBody>
                  <a:tcPr/>
                </a:tc>
                <a:tc>
                  <a:txBody>
                    <a:bodyPr/>
                    <a:lstStyle/>
                    <a:p>
                      <a:r>
                        <a:rPr lang="en-US" sz="1800" kern="1200" dirty="0">
                          <a:solidFill>
                            <a:schemeClr val="dk1"/>
                          </a:solidFill>
                          <a:effectLst/>
                          <a:latin typeface="+mn-lt"/>
                          <a:ea typeface="+mn-ea"/>
                          <a:cs typeface="+mn-cs"/>
                        </a:rPr>
                        <a:t>10 ft</a:t>
                      </a:r>
                      <a:endParaRPr lang="en-US" dirty="0"/>
                    </a:p>
                  </a:txBody>
                  <a:tcPr/>
                </a:tc>
                <a:extLst>
                  <a:ext uri="{0D108BD9-81ED-4DB2-BD59-A6C34878D82A}">
                    <a16:rowId xmlns:a16="http://schemas.microsoft.com/office/drawing/2014/main" val="3898345685"/>
                  </a:ext>
                </a:extLst>
              </a:tr>
              <a:tr h="370840">
                <a:tc>
                  <a:txBody>
                    <a:bodyPr/>
                    <a:lstStyle/>
                    <a:p>
                      <a:r>
                        <a:rPr lang="en-US" sz="1800" kern="1200" dirty="0">
                          <a:solidFill>
                            <a:schemeClr val="dk1"/>
                          </a:solidFill>
                          <a:effectLst/>
                          <a:latin typeface="+mn-lt"/>
                          <a:ea typeface="+mn-ea"/>
                          <a:cs typeface="+mn-cs"/>
                        </a:rPr>
                        <a:t>Median width	</a:t>
                      </a:r>
                      <a:endParaRPr lang="en-US" dirty="0"/>
                    </a:p>
                  </a:txBody>
                  <a:tcPr/>
                </a:tc>
                <a:tc>
                  <a:txBody>
                    <a:bodyPr/>
                    <a:lstStyle/>
                    <a:p>
                      <a:r>
                        <a:rPr lang="en-US" sz="1800" kern="1200" dirty="0">
                          <a:solidFill>
                            <a:schemeClr val="dk1"/>
                          </a:solidFill>
                          <a:effectLst/>
                          <a:latin typeface="+mn-lt"/>
                          <a:ea typeface="+mn-ea"/>
                          <a:cs typeface="+mn-cs"/>
                        </a:rPr>
                        <a:t>22 ft</a:t>
                      </a:r>
                      <a:endParaRPr lang="en-US" dirty="0"/>
                    </a:p>
                  </a:txBody>
                  <a:tcPr/>
                </a:tc>
                <a:extLst>
                  <a:ext uri="{0D108BD9-81ED-4DB2-BD59-A6C34878D82A}">
                    <a16:rowId xmlns:a16="http://schemas.microsoft.com/office/drawing/2014/main" val="3352416539"/>
                  </a:ext>
                </a:extLst>
              </a:tr>
              <a:tr h="370840">
                <a:tc>
                  <a:txBody>
                    <a:bodyPr/>
                    <a:lstStyle/>
                    <a:p>
                      <a:r>
                        <a:rPr lang="en-US" sz="1800" kern="1200" dirty="0">
                          <a:solidFill>
                            <a:schemeClr val="dk1"/>
                          </a:solidFill>
                          <a:effectLst/>
                          <a:latin typeface="+mn-lt"/>
                          <a:ea typeface="+mn-ea"/>
                          <a:cs typeface="+mn-cs"/>
                        </a:rPr>
                        <a:t>Length of inside (median) barrier	</a:t>
                      </a:r>
                      <a:endParaRPr lang="en-US" dirty="0"/>
                    </a:p>
                  </a:txBody>
                  <a:tcPr/>
                </a:tc>
                <a:tc>
                  <a:txBody>
                    <a:bodyPr/>
                    <a:lstStyle/>
                    <a:p>
                      <a:r>
                        <a:rPr lang="en-US" sz="1800" kern="1200" dirty="0">
                          <a:solidFill>
                            <a:schemeClr val="dk1"/>
                          </a:solidFill>
                          <a:effectLst/>
                          <a:latin typeface="+mn-lt"/>
                          <a:ea typeface="+mn-ea"/>
                          <a:cs typeface="+mn-cs"/>
                        </a:rPr>
                        <a:t>0.0 mi (not present)</a:t>
                      </a:r>
                      <a:endParaRPr lang="en-US" dirty="0"/>
                    </a:p>
                  </a:txBody>
                  <a:tcPr/>
                </a:tc>
                <a:extLst>
                  <a:ext uri="{0D108BD9-81ED-4DB2-BD59-A6C34878D82A}">
                    <a16:rowId xmlns:a16="http://schemas.microsoft.com/office/drawing/2014/main" val="436585060"/>
                  </a:ext>
                </a:extLst>
              </a:tr>
              <a:tr h="370840">
                <a:tc>
                  <a:txBody>
                    <a:bodyPr/>
                    <a:lstStyle/>
                    <a:p>
                      <a:r>
                        <a:rPr lang="en-US" sz="1800" kern="1200" dirty="0">
                          <a:solidFill>
                            <a:schemeClr val="dk1"/>
                          </a:solidFill>
                          <a:effectLst/>
                          <a:latin typeface="+mn-lt"/>
                          <a:ea typeface="+mn-ea"/>
                          <a:cs typeface="+mn-cs"/>
                        </a:rPr>
                        <a:t>One-sided Type C weaving section	</a:t>
                      </a:r>
                      <a:endParaRPr lang="en-US" dirty="0"/>
                    </a:p>
                  </a:txBody>
                  <a:tcPr/>
                </a:tc>
                <a:tc>
                  <a:txBody>
                    <a:bodyPr/>
                    <a:lstStyle/>
                    <a:p>
                      <a:r>
                        <a:rPr lang="en-US" sz="1800" kern="1200" dirty="0">
                          <a:solidFill>
                            <a:schemeClr val="dk1"/>
                          </a:solidFill>
                          <a:effectLst/>
                          <a:latin typeface="+mn-lt"/>
                          <a:ea typeface="+mn-ea"/>
                          <a:cs typeface="+mn-cs"/>
                        </a:rPr>
                        <a:t>Not present</a:t>
                      </a:r>
                      <a:endParaRPr lang="en-US" dirty="0"/>
                    </a:p>
                  </a:txBody>
                  <a:tcPr/>
                </a:tc>
                <a:extLst>
                  <a:ext uri="{0D108BD9-81ED-4DB2-BD59-A6C34878D82A}">
                    <a16:rowId xmlns:a16="http://schemas.microsoft.com/office/drawing/2014/main" val="668372031"/>
                  </a:ext>
                </a:extLst>
              </a:tr>
              <a:tr h="370840">
                <a:tc>
                  <a:txBody>
                    <a:bodyPr/>
                    <a:lstStyle/>
                    <a:p>
                      <a:r>
                        <a:rPr lang="en-US" sz="1800" kern="1200" dirty="0">
                          <a:solidFill>
                            <a:schemeClr val="dk1"/>
                          </a:solidFill>
                          <a:effectLst/>
                          <a:latin typeface="+mn-lt"/>
                          <a:ea typeface="+mn-ea"/>
                          <a:cs typeface="+mn-cs"/>
                        </a:rPr>
                        <a:t>Average speed difference between HO lane and leftmost GP lane</a:t>
                      </a:r>
                      <a:endParaRPr lang="en-US" dirty="0"/>
                    </a:p>
                  </a:txBody>
                  <a:tcPr/>
                </a:tc>
                <a:tc>
                  <a:txBody>
                    <a:bodyPr/>
                    <a:lstStyle/>
                    <a:p>
                      <a:r>
                        <a:rPr lang="en-US" sz="1800" kern="1200" dirty="0">
                          <a:solidFill>
                            <a:schemeClr val="dk1"/>
                          </a:solidFill>
                          <a:effectLst/>
                          <a:latin typeface="+mn-lt"/>
                          <a:ea typeface="+mn-ea"/>
                          <a:cs typeface="+mn-cs"/>
                        </a:rPr>
                        <a:t>0.0 mi/h</a:t>
                      </a:r>
                      <a:endParaRPr lang="en-US" dirty="0"/>
                    </a:p>
                  </a:txBody>
                  <a:tcPr/>
                </a:tc>
                <a:extLst>
                  <a:ext uri="{0D108BD9-81ED-4DB2-BD59-A6C34878D82A}">
                    <a16:rowId xmlns:a16="http://schemas.microsoft.com/office/drawing/2014/main" val="3118236973"/>
                  </a:ext>
                </a:extLst>
              </a:tr>
              <a:tr h="370840">
                <a:tc>
                  <a:txBody>
                    <a:bodyPr/>
                    <a:lstStyle/>
                    <a:p>
                      <a:r>
                        <a:rPr lang="en-US" sz="1800" kern="1200" dirty="0">
                          <a:solidFill>
                            <a:schemeClr val="dk1"/>
                          </a:solidFill>
                          <a:effectLst/>
                          <a:latin typeface="+mn-lt"/>
                          <a:ea typeface="+mn-ea"/>
                          <a:cs typeface="+mn-cs"/>
                        </a:rPr>
                        <a:t>Proportion of hours where volume exceeds 1,000 </a:t>
                      </a:r>
                      <a:r>
                        <a:rPr lang="en-US" sz="1800" kern="1200" dirty="0" err="1">
                          <a:solidFill>
                            <a:schemeClr val="dk1"/>
                          </a:solidFill>
                          <a:effectLst/>
                          <a:latin typeface="+mn-lt"/>
                          <a:ea typeface="+mn-ea"/>
                          <a:cs typeface="+mn-cs"/>
                        </a:rPr>
                        <a:t>veh</a:t>
                      </a:r>
                      <a:r>
                        <a:rPr lang="en-US" sz="1800" kern="1200" dirty="0">
                          <a:solidFill>
                            <a:schemeClr val="dk1"/>
                          </a:solidFill>
                          <a:effectLst/>
                          <a:latin typeface="+mn-lt"/>
                          <a:ea typeface="+mn-ea"/>
                          <a:cs typeface="+mn-cs"/>
                        </a:rPr>
                        <a:t>/h/ln</a:t>
                      </a:r>
                      <a:endParaRPr lang="en-US" dirty="0"/>
                    </a:p>
                  </a:txBody>
                  <a:tcPr/>
                </a:tc>
                <a:tc>
                  <a:txBody>
                    <a:bodyPr/>
                    <a:lstStyle/>
                    <a:p>
                      <a:r>
                        <a:rPr lang="en-US" sz="1800" kern="1200" dirty="0">
                          <a:solidFill>
                            <a:schemeClr val="dk1"/>
                          </a:solidFill>
                          <a:effectLst/>
                          <a:latin typeface="+mn-lt"/>
                          <a:ea typeface="+mn-ea"/>
                          <a:cs typeface="+mn-cs"/>
                        </a:rPr>
                        <a:t>0.0</a:t>
                      </a:r>
                      <a:endParaRPr lang="en-US" dirty="0"/>
                    </a:p>
                  </a:txBody>
                  <a:tcPr/>
                </a:tc>
                <a:extLst>
                  <a:ext uri="{0D108BD9-81ED-4DB2-BD59-A6C34878D82A}">
                    <a16:rowId xmlns:a16="http://schemas.microsoft.com/office/drawing/2014/main" val="108235477"/>
                  </a:ext>
                </a:extLst>
              </a:tr>
            </a:tbl>
          </a:graphicData>
        </a:graphic>
      </p:graphicFrame>
    </p:spTree>
    <p:extLst>
      <p:ext uri="{BB962C8B-B14F-4D97-AF65-F5344CB8AC3E}">
        <p14:creationId xmlns:p14="http://schemas.microsoft.com/office/powerpoint/2010/main" val="3019831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2C504-0C36-438A-85E1-E757BE6A6F49}"/>
              </a:ext>
            </a:extLst>
          </p:cNvPr>
          <p:cNvSpPr>
            <a:spLocks noGrp="1"/>
          </p:cNvSpPr>
          <p:nvPr>
            <p:ph type="title"/>
          </p:nvPr>
        </p:nvSpPr>
        <p:spPr/>
        <p:txBody>
          <a:bodyPr/>
          <a:lstStyle/>
          <a:p>
            <a:r>
              <a:rPr lang="en-US" dirty="0"/>
              <a:t>SPFs for Speed-Change Lanes</a:t>
            </a:r>
          </a:p>
        </p:txBody>
      </p:sp>
      <p:graphicFrame>
        <p:nvGraphicFramePr>
          <p:cNvPr id="8" name="Table 7">
            <a:extLst>
              <a:ext uri="{FF2B5EF4-FFF2-40B4-BE49-F238E27FC236}">
                <a16:creationId xmlns:a16="http://schemas.microsoft.com/office/drawing/2014/main" id="{CB7BF453-7E62-494F-B85D-65DCBB2F9803}"/>
              </a:ext>
            </a:extLst>
          </p:cNvPr>
          <p:cNvGraphicFramePr>
            <a:graphicFrameLocks noGrp="1"/>
          </p:cNvGraphicFramePr>
          <p:nvPr>
            <p:extLst>
              <p:ext uri="{D42A27DB-BD31-4B8C-83A1-F6EECF244321}">
                <p14:modId xmlns:p14="http://schemas.microsoft.com/office/powerpoint/2010/main" val="2853260121"/>
              </p:ext>
            </p:extLst>
          </p:nvPr>
        </p:nvGraphicFramePr>
        <p:xfrm>
          <a:off x="838201" y="4460308"/>
          <a:ext cx="10515599" cy="2194560"/>
        </p:xfrm>
        <a:graphic>
          <a:graphicData uri="http://schemas.openxmlformats.org/drawingml/2006/table">
            <a:tbl>
              <a:tblPr firstRow="1" firstCol="1" lastRow="1" bandRow="1"/>
              <a:tblGrid>
                <a:gridCol w="2752673">
                  <a:extLst>
                    <a:ext uri="{9D8B030D-6E8A-4147-A177-3AD203B41FA5}">
                      <a16:colId xmlns:a16="http://schemas.microsoft.com/office/drawing/2014/main" val="3077012679"/>
                    </a:ext>
                  </a:extLst>
                </a:gridCol>
                <a:gridCol w="3881463">
                  <a:extLst>
                    <a:ext uri="{9D8B030D-6E8A-4147-A177-3AD203B41FA5}">
                      <a16:colId xmlns:a16="http://schemas.microsoft.com/office/drawing/2014/main" val="2081855069"/>
                    </a:ext>
                  </a:extLst>
                </a:gridCol>
                <a:gridCol w="3881463">
                  <a:extLst>
                    <a:ext uri="{9D8B030D-6E8A-4147-A177-3AD203B41FA5}">
                      <a16:colId xmlns:a16="http://schemas.microsoft.com/office/drawing/2014/main" val="2881443835"/>
                    </a:ext>
                  </a:extLst>
                </a:gridCol>
              </a:tblGrid>
              <a:tr h="676894">
                <a:tc>
                  <a:txBody>
                    <a:bodyPr/>
                    <a:lstStyle/>
                    <a:p>
                      <a:pPr marL="0" marR="0" algn="ctr">
                        <a:spcBef>
                          <a:spcPts val="400"/>
                        </a:spcBef>
                        <a:spcAft>
                          <a:spcPts val="400"/>
                        </a:spcAft>
                      </a:pPr>
                      <a:r>
                        <a:rPr lang="en-US" sz="2400" b="1" dirty="0">
                          <a:solidFill>
                            <a:schemeClr val="bg1"/>
                          </a:solidFill>
                          <a:effectLst/>
                          <a:latin typeface="+mn-lt"/>
                          <a:ea typeface="Times New Roman" panose="02020603050405020304" pitchFamily="18" charset="0"/>
                          <a:cs typeface="Times New Roman" panose="02020603050405020304" pitchFamily="18" charset="0"/>
                        </a:rPr>
                        <a:t>Site Type (w)</a:t>
                      </a:r>
                    </a:p>
                  </a:txBody>
                  <a:tcPr marL="36830" marR="36830"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EA649"/>
                    </a:solidFill>
                  </a:tcPr>
                </a:tc>
                <a:tc>
                  <a:txBody>
                    <a:bodyPr/>
                    <a:lstStyle/>
                    <a:p>
                      <a:pPr marL="0" marR="0" algn="ctr">
                        <a:spcBef>
                          <a:spcPts val="400"/>
                        </a:spcBef>
                        <a:spcAft>
                          <a:spcPts val="400"/>
                        </a:spcAft>
                      </a:pPr>
                      <a:r>
                        <a:rPr lang="en-US" sz="2400" b="1" dirty="0">
                          <a:solidFill>
                            <a:schemeClr val="bg1"/>
                          </a:solidFill>
                          <a:effectLst/>
                          <a:latin typeface="+mn-lt"/>
                          <a:ea typeface="Times New Roman" panose="02020603050405020304" pitchFamily="18" charset="0"/>
                          <a:cs typeface="Times New Roman" panose="02020603050405020304" pitchFamily="18" charset="0"/>
                        </a:rPr>
                        <a:t>Freeway Applicable AADT Volume Range (</a:t>
                      </a:r>
                      <a:r>
                        <a:rPr lang="en-US" sz="2400" b="1" dirty="0" err="1">
                          <a:solidFill>
                            <a:schemeClr val="bg1"/>
                          </a:solidFill>
                          <a:effectLst/>
                          <a:latin typeface="+mn-lt"/>
                          <a:ea typeface="Times New Roman" panose="02020603050405020304" pitchFamily="18" charset="0"/>
                          <a:cs typeface="Times New Roman" panose="02020603050405020304" pitchFamily="18" charset="0"/>
                        </a:rPr>
                        <a:t>veh</a:t>
                      </a:r>
                      <a:r>
                        <a:rPr lang="en-US" sz="2400" b="1" dirty="0">
                          <a:solidFill>
                            <a:schemeClr val="bg1"/>
                          </a:solidFill>
                          <a:effectLst/>
                          <a:latin typeface="+mn-lt"/>
                          <a:ea typeface="Times New Roman" panose="02020603050405020304" pitchFamily="18" charset="0"/>
                          <a:cs typeface="Times New Roman" panose="02020603050405020304" pitchFamily="18" charset="0"/>
                        </a:rPr>
                        <a:t>/day)</a:t>
                      </a:r>
                    </a:p>
                  </a:txBody>
                  <a:tcPr marL="36830" marR="36830"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EA649"/>
                    </a:solidFill>
                  </a:tcPr>
                </a:tc>
                <a:tc>
                  <a:txBody>
                    <a:bodyPr/>
                    <a:lstStyle/>
                    <a:p>
                      <a:pPr marL="0" marR="0" algn="ctr">
                        <a:spcBef>
                          <a:spcPts val="400"/>
                        </a:spcBef>
                        <a:spcAft>
                          <a:spcPts val="400"/>
                        </a:spcAft>
                      </a:pPr>
                      <a:r>
                        <a:rPr lang="en-US" sz="2400" b="1" dirty="0">
                          <a:solidFill>
                            <a:schemeClr val="bg1"/>
                          </a:solidFill>
                          <a:effectLst/>
                          <a:latin typeface="+mn-lt"/>
                          <a:ea typeface="Times New Roman" panose="02020603050405020304" pitchFamily="18" charset="0"/>
                          <a:cs typeface="Times New Roman" panose="02020603050405020304" pitchFamily="18" charset="0"/>
                        </a:rPr>
                        <a:t>Ramp Applicable AADT Volume Range (</a:t>
                      </a:r>
                      <a:r>
                        <a:rPr lang="en-US" sz="2400" b="1" dirty="0" err="1">
                          <a:solidFill>
                            <a:schemeClr val="bg1"/>
                          </a:solidFill>
                          <a:effectLst/>
                          <a:latin typeface="+mn-lt"/>
                          <a:ea typeface="Times New Roman" panose="02020603050405020304" pitchFamily="18" charset="0"/>
                          <a:cs typeface="Times New Roman" panose="02020603050405020304" pitchFamily="18" charset="0"/>
                        </a:rPr>
                        <a:t>veh</a:t>
                      </a:r>
                      <a:r>
                        <a:rPr lang="en-US" sz="2400" b="1" dirty="0">
                          <a:solidFill>
                            <a:schemeClr val="bg1"/>
                          </a:solidFill>
                          <a:effectLst/>
                          <a:latin typeface="+mn-lt"/>
                          <a:ea typeface="Times New Roman" panose="02020603050405020304" pitchFamily="18" charset="0"/>
                          <a:cs typeface="Times New Roman" panose="02020603050405020304" pitchFamily="18" charset="0"/>
                        </a:rPr>
                        <a:t>/day)</a:t>
                      </a:r>
                    </a:p>
                  </a:txBody>
                  <a:tcPr marL="36830" marR="36830"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EA649"/>
                    </a:solidFill>
                  </a:tcPr>
                </a:tc>
                <a:extLst>
                  <a:ext uri="{0D108BD9-81ED-4DB2-BD59-A6C34878D82A}">
                    <a16:rowId xmlns:a16="http://schemas.microsoft.com/office/drawing/2014/main" val="2460739349"/>
                  </a:ext>
                </a:extLst>
              </a:tr>
              <a:tr h="676894">
                <a:tc>
                  <a:txBody>
                    <a:bodyPr/>
                    <a:lstStyle/>
                    <a:p>
                      <a:pPr marL="0" marR="0" algn="ctr">
                        <a:spcBef>
                          <a:spcPts val="400"/>
                        </a:spcBef>
                        <a:spcAft>
                          <a:spcPts val="400"/>
                        </a:spcAft>
                      </a:pPr>
                      <a:r>
                        <a:rPr lang="en-US" sz="2400" dirty="0">
                          <a:effectLst/>
                          <a:latin typeface="+mn-lt"/>
                          <a:ea typeface="Times New Roman" panose="02020603050405020304" pitchFamily="18" charset="0"/>
                          <a:cs typeface="Times New Roman" panose="02020603050405020304" pitchFamily="18" charset="0"/>
                        </a:rPr>
                        <a:t>Entrance Speed-Change Lane</a:t>
                      </a:r>
                    </a:p>
                  </a:txBody>
                  <a:tcPr marL="36830" marR="36830"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400"/>
                        </a:spcBef>
                        <a:spcAft>
                          <a:spcPts val="400"/>
                        </a:spcAft>
                      </a:pPr>
                      <a:r>
                        <a:rPr lang="en-US" sz="2400" dirty="0">
                          <a:effectLst/>
                          <a:latin typeface="+mn-lt"/>
                          <a:ea typeface="Times New Roman" panose="02020603050405020304" pitchFamily="18" charset="0"/>
                          <a:cs typeface="Times New Roman" panose="02020603050405020304" pitchFamily="18" charset="0"/>
                        </a:rPr>
                        <a:t>0 to 162,500</a:t>
                      </a:r>
                    </a:p>
                  </a:txBody>
                  <a:tcPr marL="36830" marR="36830"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400"/>
                        </a:spcBef>
                        <a:spcAft>
                          <a:spcPts val="400"/>
                        </a:spcAft>
                      </a:pPr>
                      <a:r>
                        <a:rPr lang="en-US" sz="2400" dirty="0">
                          <a:effectLst/>
                          <a:latin typeface="+mn-lt"/>
                          <a:ea typeface="Times New Roman" panose="02020603050405020304" pitchFamily="18" charset="0"/>
                          <a:cs typeface="Times New Roman" panose="02020603050405020304" pitchFamily="18" charset="0"/>
                        </a:rPr>
                        <a:t>0 to 79,000</a:t>
                      </a:r>
                    </a:p>
                  </a:txBody>
                  <a:tcPr marL="36830" marR="36830"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5467606"/>
                  </a:ext>
                </a:extLst>
              </a:tr>
              <a:tr h="676894">
                <a:tc>
                  <a:txBody>
                    <a:bodyPr/>
                    <a:lstStyle/>
                    <a:p>
                      <a:pPr marL="0" marR="0" algn="ctr">
                        <a:spcBef>
                          <a:spcPts val="400"/>
                        </a:spcBef>
                        <a:spcAft>
                          <a:spcPts val="400"/>
                        </a:spcAft>
                      </a:pPr>
                      <a:r>
                        <a:rPr lang="en-US" sz="2400" dirty="0">
                          <a:effectLst/>
                          <a:latin typeface="+mn-lt"/>
                          <a:ea typeface="Times New Roman" panose="02020603050405020304" pitchFamily="18" charset="0"/>
                          <a:cs typeface="Times New Roman" panose="02020603050405020304" pitchFamily="18" charset="0"/>
                        </a:rPr>
                        <a:t>Exit Speed-Change Lane</a:t>
                      </a:r>
                    </a:p>
                  </a:txBody>
                  <a:tcPr marL="36830" marR="36830" marT="0" marB="0" anchor="ctr">
                    <a:lnL>
                      <a:noFill/>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400"/>
                        </a:spcBef>
                        <a:spcAft>
                          <a:spcPts val="400"/>
                        </a:spcAft>
                      </a:pPr>
                      <a:r>
                        <a:rPr lang="en-US" sz="2400" dirty="0">
                          <a:effectLst/>
                          <a:latin typeface="+mn-lt"/>
                          <a:ea typeface="Times New Roman" panose="02020603050405020304" pitchFamily="18" charset="0"/>
                          <a:cs typeface="Times New Roman" panose="02020603050405020304" pitchFamily="18" charset="0"/>
                        </a:rPr>
                        <a:t>0 to 162,500</a:t>
                      </a:r>
                    </a:p>
                  </a:txBody>
                  <a:tcPr marL="36830" marR="36830" marT="0" marB="0" anchor="ctr">
                    <a:lnL>
                      <a:noFill/>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400"/>
                        </a:spcBef>
                        <a:spcAft>
                          <a:spcPts val="400"/>
                        </a:spcAft>
                      </a:pPr>
                      <a:r>
                        <a:rPr lang="en-US" sz="2400" dirty="0">
                          <a:effectLst/>
                          <a:latin typeface="+mn-lt"/>
                          <a:ea typeface="Times New Roman" panose="02020603050405020304" pitchFamily="18" charset="0"/>
                          <a:cs typeface="Times New Roman" panose="02020603050405020304" pitchFamily="18" charset="0"/>
                        </a:rPr>
                        <a:t>0 to 91,000</a:t>
                      </a:r>
                    </a:p>
                  </a:txBody>
                  <a:tcPr marL="36830" marR="36830" marT="0" marB="0" anchor="ctr">
                    <a:lnL>
                      <a:noFill/>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2827131"/>
                  </a:ext>
                </a:extLst>
              </a:tr>
            </a:tbl>
          </a:graphicData>
        </a:graphic>
      </p:graphicFrame>
      <p:sp>
        <p:nvSpPr>
          <p:cNvPr id="7" name="Content Placeholder 2">
            <a:extLst>
              <a:ext uri="{FF2B5EF4-FFF2-40B4-BE49-F238E27FC236}">
                <a16:creationId xmlns:a16="http://schemas.microsoft.com/office/drawing/2014/main" id="{D7EC551E-4DEA-4C5D-8E65-34BE7A440F91}"/>
              </a:ext>
            </a:extLst>
          </p:cNvPr>
          <p:cNvSpPr>
            <a:spLocks noGrp="1"/>
          </p:cNvSpPr>
          <p:nvPr>
            <p:ph idx="1"/>
          </p:nvPr>
        </p:nvSpPr>
        <p:spPr>
          <a:xfrm>
            <a:off x="838200" y="1825625"/>
            <a:ext cx="10515600" cy="2758250"/>
          </a:xfrm>
        </p:spPr>
        <p:txBody>
          <a:bodyPr>
            <a:normAutofit fontScale="92500"/>
          </a:bodyPr>
          <a:lstStyle/>
          <a:p>
            <a:r>
              <a:rPr lang="en-US" sz="3600" dirty="0"/>
              <a:t>Provided for ramp entrance and ramp exit sites adjacent to freeway segments with two to seven GP through lanes</a:t>
            </a:r>
          </a:p>
          <a:p>
            <a:r>
              <a:rPr lang="en-US" sz="3600" dirty="0"/>
              <a:t>Applicable AADT volume is a one-direction volume</a:t>
            </a:r>
          </a:p>
          <a:p>
            <a:pPr lvl="1"/>
            <a:r>
              <a:rPr lang="en-US" sz="3200" dirty="0"/>
              <a:t>May be estimated as ½ of the two-direction volume</a:t>
            </a:r>
          </a:p>
          <a:p>
            <a:pPr lvl="1"/>
            <a:r>
              <a:rPr lang="en-US" sz="3200" dirty="0"/>
              <a:t>Includes volume in the HO and GP lanes combined</a:t>
            </a:r>
          </a:p>
          <a:p>
            <a:endParaRPr lang="en-US" dirty="0"/>
          </a:p>
        </p:txBody>
      </p:sp>
    </p:spTree>
    <p:extLst>
      <p:ext uri="{BB962C8B-B14F-4D97-AF65-F5344CB8AC3E}">
        <p14:creationId xmlns:p14="http://schemas.microsoft.com/office/powerpoint/2010/main" val="4215272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2C504-0C36-438A-85E1-E757BE6A6F49}"/>
              </a:ext>
            </a:extLst>
          </p:cNvPr>
          <p:cNvSpPr>
            <a:spLocks noGrp="1"/>
          </p:cNvSpPr>
          <p:nvPr>
            <p:ph type="title"/>
          </p:nvPr>
        </p:nvSpPr>
        <p:spPr/>
        <p:txBody>
          <a:bodyPr/>
          <a:lstStyle/>
          <a:p>
            <a:r>
              <a:rPr lang="en-US" dirty="0"/>
              <a:t>Speed-Change Lane Base Conditions</a:t>
            </a:r>
          </a:p>
        </p:txBody>
      </p:sp>
      <p:graphicFrame>
        <p:nvGraphicFramePr>
          <p:cNvPr id="4" name="Table 4">
            <a:extLst>
              <a:ext uri="{FF2B5EF4-FFF2-40B4-BE49-F238E27FC236}">
                <a16:creationId xmlns:a16="http://schemas.microsoft.com/office/drawing/2014/main" id="{8632CBC8-7885-4351-99AA-F26234E92437}"/>
              </a:ext>
            </a:extLst>
          </p:cNvPr>
          <p:cNvGraphicFramePr>
            <a:graphicFrameLocks/>
          </p:cNvGraphicFramePr>
          <p:nvPr>
            <p:extLst>
              <p:ext uri="{D42A27DB-BD31-4B8C-83A1-F6EECF244321}">
                <p14:modId xmlns:p14="http://schemas.microsoft.com/office/powerpoint/2010/main" val="90128302"/>
              </p:ext>
            </p:extLst>
          </p:nvPr>
        </p:nvGraphicFramePr>
        <p:xfrm>
          <a:off x="1051956" y="1956254"/>
          <a:ext cx="10515600" cy="3708400"/>
        </p:xfrm>
        <a:graphic>
          <a:graphicData uri="http://schemas.openxmlformats.org/drawingml/2006/table">
            <a:tbl>
              <a:tblPr firstRow="1" bandRow="1">
                <a:tableStyleId>{2A488322-F2BA-4B5B-9748-0D474271808F}</a:tableStyleId>
              </a:tblPr>
              <a:tblGrid>
                <a:gridCol w="7700158">
                  <a:extLst>
                    <a:ext uri="{9D8B030D-6E8A-4147-A177-3AD203B41FA5}">
                      <a16:colId xmlns:a16="http://schemas.microsoft.com/office/drawing/2014/main" val="2513864952"/>
                    </a:ext>
                  </a:extLst>
                </a:gridCol>
                <a:gridCol w="2815442">
                  <a:extLst>
                    <a:ext uri="{9D8B030D-6E8A-4147-A177-3AD203B41FA5}">
                      <a16:colId xmlns:a16="http://schemas.microsoft.com/office/drawing/2014/main" val="2408766369"/>
                    </a:ext>
                  </a:extLst>
                </a:gridCol>
              </a:tblGrid>
              <a:tr h="370840">
                <a:tc>
                  <a:txBody>
                    <a:bodyPr/>
                    <a:lstStyle/>
                    <a:p>
                      <a:r>
                        <a:rPr lang="en-US" dirty="0"/>
                        <a:t>Variables</a:t>
                      </a:r>
                    </a:p>
                  </a:txBody>
                  <a:tcPr/>
                </a:tc>
                <a:tc>
                  <a:txBody>
                    <a:bodyPr/>
                    <a:lstStyle/>
                    <a:p>
                      <a:r>
                        <a:rPr lang="en-US" dirty="0"/>
                        <a:t>Base Condition</a:t>
                      </a:r>
                    </a:p>
                  </a:txBody>
                  <a:tcPr/>
                </a:tc>
                <a:extLst>
                  <a:ext uri="{0D108BD9-81ED-4DB2-BD59-A6C34878D82A}">
                    <a16:rowId xmlns:a16="http://schemas.microsoft.com/office/drawing/2014/main" val="46485873"/>
                  </a:ext>
                </a:extLst>
              </a:tr>
              <a:tr h="370840">
                <a:tc>
                  <a:txBody>
                    <a:bodyPr/>
                    <a:lstStyle/>
                    <a:p>
                      <a:r>
                        <a:rPr lang="en-US" sz="1800" kern="1200" dirty="0">
                          <a:solidFill>
                            <a:schemeClr val="dk1"/>
                          </a:solidFill>
                          <a:effectLst/>
                          <a:latin typeface="+mn-lt"/>
                          <a:ea typeface="+mn-ea"/>
                          <a:cs typeface="+mn-cs"/>
                        </a:rPr>
                        <a:t>Lateral separation</a:t>
                      </a:r>
                      <a:endParaRPr lang="en-US" dirty="0"/>
                    </a:p>
                  </a:txBody>
                  <a:tcPr/>
                </a:tc>
                <a:tc>
                  <a:txBody>
                    <a:bodyPr/>
                    <a:lstStyle/>
                    <a:p>
                      <a:r>
                        <a:rPr lang="en-US" sz="1800" kern="1200" dirty="0">
                          <a:solidFill>
                            <a:schemeClr val="dk1"/>
                          </a:solidFill>
                          <a:effectLst/>
                          <a:latin typeface="+mn-lt"/>
                          <a:ea typeface="+mn-ea"/>
                          <a:cs typeface="+mn-cs"/>
                        </a:rPr>
                        <a:t>Lane line</a:t>
                      </a:r>
                      <a:endParaRPr lang="en-US" dirty="0"/>
                    </a:p>
                  </a:txBody>
                  <a:tcPr/>
                </a:tc>
                <a:extLst>
                  <a:ext uri="{0D108BD9-81ED-4DB2-BD59-A6C34878D82A}">
                    <a16:rowId xmlns:a16="http://schemas.microsoft.com/office/drawing/2014/main" val="482582937"/>
                  </a:ext>
                </a:extLst>
              </a:tr>
              <a:tr h="370840">
                <a:tc>
                  <a:txBody>
                    <a:bodyPr/>
                    <a:lstStyle/>
                    <a:p>
                      <a:r>
                        <a:rPr lang="en-US" sz="1800" kern="1200" dirty="0">
                          <a:solidFill>
                            <a:schemeClr val="dk1"/>
                          </a:solidFill>
                          <a:effectLst/>
                          <a:latin typeface="+mn-lt"/>
                          <a:ea typeface="+mn-ea"/>
                          <a:cs typeface="+mn-cs"/>
                        </a:rPr>
                        <a:t>HO lane access type	</a:t>
                      </a:r>
                      <a:endParaRPr lang="en-US" dirty="0"/>
                    </a:p>
                  </a:txBody>
                  <a:tcPr/>
                </a:tc>
                <a:tc>
                  <a:txBody>
                    <a:bodyPr/>
                    <a:lstStyle/>
                    <a:p>
                      <a:r>
                        <a:rPr lang="en-US" sz="1800" kern="1200" dirty="0">
                          <a:solidFill>
                            <a:schemeClr val="dk1"/>
                          </a:solidFill>
                          <a:effectLst/>
                          <a:latin typeface="+mn-lt"/>
                          <a:ea typeface="+mn-ea"/>
                          <a:cs typeface="+mn-cs"/>
                        </a:rPr>
                        <a:t>Continuous</a:t>
                      </a:r>
                      <a:endParaRPr lang="en-US" dirty="0"/>
                    </a:p>
                  </a:txBody>
                  <a:tcPr/>
                </a:tc>
                <a:extLst>
                  <a:ext uri="{0D108BD9-81ED-4DB2-BD59-A6C34878D82A}">
                    <a16:rowId xmlns:a16="http://schemas.microsoft.com/office/drawing/2014/main" val="3500011436"/>
                  </a:ext>
                </a:extLst>
              </a:tr>
              <a:tr h="370840">
                <a:tc>
                  <a:txBody>
                    <a:bodyPr/>
                    <a:lstStyle/>
                    <a:p>
                      <a:r>
                        <a:rPr lang="en-US" sz="1800" kern="1200" dirty="0">
                          <a:solidFill>
                            <a:schemeClr val="dk1"/>
                          </a:solidFill>
                          <a:effectLst/>
                          <a:latin typeface="+mn-lt"/>
                          <a:ea typeface="+mn-ea"/>
                          <a:cs typeface="+mn-cs"/>
                        </a:rPr>
                        <a:t>Inside shoulder width (paved)	</a:t>
                      </a:r>
                      <a:endParaRPr lang="en-US" dirty="0"/>
                    </a:p>
                  </a:txBody>
                  <a:tcPr/>
                </a:tc>
                <a:tc>
                  <a:txBody>
                    <a:bodyPr/>
                    <a:lstStyle/>
                    <a:p>
                      <a:r>
                        <a:rPr lang="en-US" sz="1800" kern="1200" dirty="0">
                          <a:solidFill>
                            <a:schemeClr val="dk1"/>
                          </a:solidFill>
                          <a:effectLst/>
                          <a:latin typeface="+mn-lt"/>
                          <a:ea typeface="+mn-ea"/>
                          <a:cs typeface="+mn-cs"/>
                        </a:rPr>
                        <a:t>2 ft</a:t>
                      </a:r>
                      <a:endParaRPr lang="en-US" dirty="0"/>
                    </a:p>
                  </a:txBody>
                  <a:tcPr/>
                </a:tc>
                <a:extLst>
                  <a:ext uri="{0D108BD9-81ED-4DB2-BD59-A6C34878D82A}">
                    <a16:rowId xmlns:a16="http://schemas.microsoft.com/office/drawing/2014/main" val="4265836983"/>
                  </a:ext>
                </a:extLst>
              </a:tr>
              <a:tr h="370840">
                <a:tc>
                  <a:txBody>
                    <a:bodyPr/>
                    <a:lstStyle/>
                    <a:p>
                      <a:r>
                        <a:rPr lang="en-US" sz="1800" kern="1200" dirty="0">
                          <a:solidFill>
                            <a:schemeClr val="dk1"/>
                          </a:solidFill>
                          <a:effectLst/>
                          <a:latin typeface="+mn-lt"/>
                          <a:ea typeface="+mn-ea"/>
                          <a:cs typeface="+mn-cs"/>
                        </a:rPr>
                        <a:t>Outside shoulder width (paved)	</a:t>
                      </a:r>
                      <a:endParaRPr lang="en-US" dirty="0"/>
                    </a:p>
                  </a:txBody>
                  <a:tcPr/>
                </a:tc>
                <a:tc>
                  <a:txBody>
                    <a:bodyPr/>
                    <a:lstStyle/>
                    <a:p>
                      <a:r>
                        <a:rPr lang="en-US" sz="1800" kern="1200" dirty="0">
                          <a:solidFill>
                            <a:schemeClr val="dk1"/>
                          </a:solidFill>
                          <a:effectLst/>
                          <a:latin typeface="+mn-lt"/>
                          <a:ea typeface="+mn-ea"/>
                          <a:cs typeface="+mn-cs"/>
                        </a:rPr>
                        <a:t>10 ft</a:t>
                      </a:r>
                      <a:endParaRPr lang="en-US" dirty="0"/>
                    </a:p>
                  </a:txBody>
                  <a:tcPr/>
                </a:tc>
                <a:extLst>
                  <a:ext uri="{0D108BD9-81ED-4DB2-BD59-A6C34878D82A}">
                    <a16:rowId xmlns:a16="http://schemas.microsoft.com/office/drawing/2014/main" val="3898345685"/>
                  </a:ext>
                </a:extLst>
              </a:tr>
              <a:tr h="370840">
                <a:tc>
                  <a:txBody>
                    <a:bodyPr/>
                    <a:lstStyle/>
                    <a:p>
                      <a:r>
                        <a:rPr lang="en-US" sz="1800" kern="1200" dirty="0">
                          <a:solidFill>
                            <a:schemeClr val="dk1"/>
                          </a:solidFill>
                          <a:effectLst/>
                          <a:latin typeface="+mn-lt"/>
                          <a:ea typeface="+mn-ea"/>
                          <a:cs typeface="+mn-cs"/>
                        </a:rPr>
                        <a:t>Median width	</a:t>
                      </a:r>
                      <a:endParaRPr lang="en-US" dirty="0"/>
                    </a:p>
                  </a:txBody>
                  <a:tcPr/>
                </a:tc>
                <a:tc>
                  <a:txBody>
                    <a:bodyPr/>
                    <a:lstStyle/>
                    <a:p>
                      <a:r>
                        <a:rPr lang="en-US" sz="1800" kern="1200" dirty="0">
                          <a:solidFill>
                            <a:schemeClr val="dk1"/>
                          </a:solidFill>
                          <a:effectLst/>
                          <a:latin typeface="+mn-lt"/>
                          <a:ea typeface="+mn-ea"/>
                          <a:cs typeface="+mn-cs"/>
                        </a:rPr>
                        <a:t>22 ft</a:t>
                      </a:r>
                      <a:endParaRPr lang="en-US" dirty="0"/>
                    </a:p>
                  </a:txBody>
                  <a:tcPr/>
                </a:tc>
                <a:extLst>
                  <a:ext uri="{0D108BD9-81ED-4DB2-BD59-A6C34878D82A}">
                    <a16:rowId xmlns:a16="http://schemas.microsoft.com/office/drawing/2014/main" val="3352416539"/>
                  </a:ext>
                </a:extLst>
              </a:tr>
              <a:tr h="370840">
                <a:tc>
                  <a:txBody>
                    <a:bodyPr/>
                    <a:lstStyle/>
                    <a:p>
                      <a:r>
                        <a:rPr lang="en-US" sz="1800" kern="1200" dirty="0">
                          <a:solidFill>
                            <a:schemeClr val="dk1"/>
                          </a:solidFill>
                          <a:effectLst/>
                          <a:latin typeface="+mn-lt"/>
                          <a:ea typeface="+mn-ea"/>
                          <a:cs typeface="+mn-cs"/>
                        </a:rPr>
                        <a:t>Length of inside (median) barrier	</a:t>
                      </a:r>
                      <a:endParaRPr lang="en-US" dirty="0"/>
                    </a:p>
                  </a:txBody>
                  <a:tcPr/>
                </a:tc>
                <a:tc>
                  <a:txBody>
                    <a:bodyPr/>
                    <a:lstStyle/>
                    <a:p>
                      <a:r>
                        <a:rPr lang="en-US" sz="1800" kern="1200" dirty="0">
                          <a:solidFill>
                            <a:schemeClr val="dk1"/>
                          </a:solidFill>
                          <a:effectLst/>
                          <a:latin typeface="+mn-lt"/>
                          <a:ea typeface="+mn-ea"/>
                          <a:cs typeface="+mn-cs"/>
                        </a:rPr>
                        <a:t>0.0 mi (not present)</a:t>
                      </a:r>
                      <a:endParaRPr lang="en-US" dirty="0"/>
                    </a:p>
                  </a:txBody>
                  <a:tcPr/>
                </a:tc>
                <a:extLst>
                  <a:ext uri="{0D108BD9-81ED-4DB2-BD59-A6C34878D82A}">
                    <a16:rowId xmlns:a16="http://schemas.microsoft.com/office/drawing/2014/main" val="436585060"/>
                  </a:ext>
                </a:extLst>
              </a:tr>
              <a:tr h="370840">
                <a:tc>
                  <a:txBody>
                    <a:bodyPr/>
                    <a:lstStyle/>
                    <a:p>
                      <a:r>
                        <a:rPr lang="en-US" sz="1800" kern="1200" dirty="0">
                          <a:solidFill>
                            <a:schemeClr val="dk1"/>
                          </a:solidFill>
                          <a:effectLst/>
                          <a:latin typeface="+mn-lt"/>
                          <a:ea typeface="+mn-ea"/>
                          <a:cs typeface="+mn-cs"/>
                        </a:rPr>
                        <a:t>Length of outside (roadside) barrier</a:t>
                      </a:r>
                      <a:endParaRPr lang="en-US" dirty="0"/>
                    </a:p>
                  </a:txBody>
                  <a:tcPr/>
                </a:tc>
                <a:tc>
                  <a:txBody>
                    <a:bodyPr/>
                    <a:lstStyle/>
                    <a:p>
                      <a:r>
                        <a:rPr lang="en-US" sz="1800" kern="1200" dirty="0">
                          <a:solidFill>
                            <a:schemeClr val="dk1"/>
                          </a:solidFill>
                          <a:effectLst/>
                          <a:latin typeface="+mn-lt"/>
                          <a:ea typeface="+mn-ea"/>
                          <a:cs typeface="+mn-cs"/>
                        </a:rPr>
                        <a:t>0.0 mi (not present)</a:t>
                      </a:r>
                      <a:endParaRPr lang="en-US" dirty="0"/>
                    </a:p>
                  </a:txBody>
                  <a:tcPr/>
                </a:tc>
                <a:extLst>
                  <a:ext uri="{0D108BD9-81ED-4DB2-BD59-A6C34878D82A}">
                    <a16:rowId xmlns:a16="http://schemas.microsoft.com/office/drawing/2014/main" val="668372031"/>
                  </a:ext>
                </a:extLst>
              </a:tr>
              <a:tr h="370840">
                <a:tc>
                  <a:txBody>
                    <a:bodyPr/>
                    <a:lstStyle/>
                    <a:p>
                      <a:r>
                        <a:rPr lang="en-US" sz="1800" kern="1200" dirty="0">
                          <a:solidFill>
                            <a:schemeClr val="dk1"/>
                          </a:solidFill>
                          <a:effectLst/>
                          <a:latin typeface="+mn-lt"/>
                          <a:ea typeface="+mn-ea"/>
                          <a:cs typeface="+mn-cs"/>
                        </a:rPr>
                        <a:t>Average speed difference between HO lane and leftmost GP lane</a:t>
                      </a:r>
                      <a:endParaRPr lang="en-US" dirty="0"/>
                    </a:p>
                  </a:txBody>
                  <a:tcPr/>
                </a:tc>
                <a:tc>
                  <a:txBody>
                    <a:bodyPr/>
                    <a:lstStyle/>
                    <a:p>
                      <a:r>
                        <a:rPr lang="en-US" sz="1800" kern="1200" dirty="0">
                          <a:solidFill>
                            <a:schemeClr val="dk1"/>
                          </a:solidFill>
                          <a:effectLst/>
                          <a:latin typeface="+mn-lt"/>
                          <a:ea typeface="+mn-ea"/>
                          <a:cs typeface="+mn-cs"/>
                        </a:rPr>
                        <a:t>0.0 mi/h</a:t>
                      </a:r>
                      <a:endParaRPr lang="en-US" dirty="0"/>
                    </a:p>
                  </a:txBody>
                  <a:tcPr/>
                </a:tc>
                <a:extLst>
                  <a:ext uri="{0D108BD9-81ED-4DB2-BD59-A6C34878D82A}">
                    <a16:rowId xmlns:a16="http://schemas.microsoft.com/office/drawing/2014/main" val="3118236973"/>
                  </a:ext>
                </a:extLst>
              </a:tr>
              <a:tr h="370840">
                <a:tc>
                  <a:txBody>
                    <a:bodyPr/>
                    <a:lstStyle/>
                    <a:p>
                      <a:r>
                        <a:rPr lang="en-US" sz="1800" kern="1200" dirty="0">
                          <a:solidFill>
                            <a:schemeClr val="dk1"/>
                          </a:solidFill>
                          <a:effectLst/>
                          <a:latin typeface="+mn-lt"/>
                          <a:ea typeface="+mn-ea"/>
                          <a:cs typeface="+mn-cs"/>
                        </a:rPr>
                        <a:t>Number of HO lanes</a:t>
                      </a:r>
                      <a:endParaRPr lang="en-US" dirty="0"/>
                    </a:p>
                  </a:txBody>
                  <a:tcPr/>
                </a:tc>
                <a:tc>
                  <a:txBody>
                    <a:bodyPr/>
                    <a:lstStyle/>
                    <a:p>
                      <a:r>
                        <a:rPr lang="en-US" sz="1800" kern="1200" dirty="0">
                          <a:solidFill>
                            <a:schemeClr val="dk1"/>
                          </a:solidFill>
                          <a:effectLst/>
                          <a:latin typeface="+mn-lt"/>
                          <a:ea typeface="+mn-ea"/>
                          <a:cs typeface="+mn-cs"/>
                        </a:rPr>
                        <a:t>1 lane</a:t>
                      </a:r>
                      <a:endParaRPr lang="en-US" dirty="0"/>
                    </a:p>
                  </a:txBody>
                  <a:tcPr/>
                </a:tc>
                <a:extLst>
                  <a:ext uri="{0D108BD9-81ED-4DB2-BD59-A6C34878D82A}">
                    <a16:rowId xmlns:a16="http://schemas.microsoft.com/office/drawing/2014/main" val="108235477"/>
                  </a:ext>
                </a:extLst>
              </a:tr>
            </a:tbl>
          </a:graphicData>
        </a:graphic>
      </p:graphicFrame>
    </p:spTree>
    <p:extLst>
      <p:ext uri="{BB962C8B-B14F-4D97-AF65-F5344CB8AC3E}">
        <p14:creationId xmlns:p14="http://schemas.microsoft.com/office/powerpoint/2010/main" val="1191099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5BD1A53-6CB2-4EE5-8A92-B7024C9785B4}"/>
              </a:ext>
            </a:extLst>
          </p:cNvPr>
          <p:cNvSpPr/>
          <p:nvPr/>
        </p:nvSpPr>
        <p:spPr>
          <a:xfrm>
            <a:off x="0" y="3106270"/>
            <a:ext cx="12192000" cy="3751729"/>
          </a:xfrm>
          <a:prstGeom prst="rect">
            <a:avLst/>
          </a:prstGeom>
          <a:solidFill>
            <a:srgbClr val="175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198DD9-9D3C-41D3-9802-6A4945BEFBBF}"/>
              </a:ext>
            </a:extLst>
          </p:cNvPr>
          <p:cNvSpPr>
            <a:spLocks noGrp="1"/>
          </p:cNvSpPr>
          <p:nvPr>
            <p:ph type="title"/>
          </p:nvPr>
        </p:nvSpPr>
        <p:spPr>
          <a:xfrm>
            <a:off x="745323" y="3429000"/>
            <a:ext cx="6162103" cy="1325563"/>
          </a:xfrm>
        </p:spPr>
        <p:txBody>
          <a:bodyPr/>
          <a:lstStyle/>
          <a:p>
            <a:r>
              <a:rPr lang="en-US" dirty="0">
                <a:solidFill>
                  <a:schemeClr val="bg1"/>
                </a:solidFill>
              </a:rPr>
              <a:t>18 Step Procedure</a:t>
            </a:r>
          </a:p>
        </p:txBody>
      </p:sp>
      <p:sp>
        <p:nvSpPr>
          <p:cNvPr id="9" name="Rectangle 8">
            <a:extLst>
              <a:ext uri="{FF2B5EF4-FFF2-40B4-BE49-F238E27FC236}">
                <a16:creationId xmlns:a16="http://schemas.microsoft.com/office/drawing/2014/main" id="{DC1B713A-A95B-436C-979A-4366CD6E0ED8}"/>
              </a:ext>
            </a:extLst>
          </p:cNvPr>
          <p:cNvSpPr/>
          <p:nvPr/>
        </p:nvSpPr>
        <p:spPr>
          <a:xfrm>
            <a:off x="0" y="0"/>
            <a:ext cx="12192000" cy="3106271"/>
          </a:xfrm>
          <a:prstGeom prst="rect">
            <a:avLst/>
          </a:prstGeom>
          <a:solidFill>
            <a:srgbClr val="CEE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BD9A333-0EA6-4813-8CB8-7408AD512A17}"/>
              </a:ext>
            </a:extLst>
          </p:cNvPr>
          <p:cNvSpPr/>
          <p:nvPr/>
        </p:nvSpPr>
        <p:spPr>
          <a:xfrm rot="18900000">
            <a:off x="1001560" y="934527"/>
            <a:ext cx="1237216" cy="1237216"/>
          </a:xfrm>
          <a:prstGeom prst="rect">
            <a:avLst/>
          </a:prstGeom>
          <a:noFill/>
          <a:ln w="2095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7789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06D7C5F-1B4A-4BF5-8831-9AF8CCF4F57A}"/>
              </a:ext>
            </a:extLst>
          </p:cNvPr>
          <p:cNvSpPr/>
          <p:nvPr/>
        </p:nvSpPr>
        <p:spPr>
          <a:xfrm>
            <a:off x="675398" y="3092823"/>
            <a:ext cx="10972800" cy="3550024"/>
          </a:xfrm>
          <a:prstGeom prst="rect">
            <a:avLst/>
          </a:prstGeom>
          <a:solidFill>
            <a:srgbClr val="E8F1F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E198DD9-9D3C-41D3-9802-6A4945BEFBBF}"/>
              </a:ext>
            </a:extLst>
          </p:cNvPr>
          <p:cNvSpPr>
            <a:spLocks noGrp="1"/>
          </p:cNvSpPr>
          <p:nvPr>
            <p:ph type="title"/>
          </p:nvPr>
        </p:nvSpPr>
        <p:spPr/>
        <p:txBody>
          <a:bodyPr/>
          <a:lstStyle/>
          <a:p>
            <a:r>
              <a:rPr lang="en-US" dirty="0"/>
              <a:t>The Steps</a:t>
            </a:r>
          </a:p>
        </p:txBody>
      </p:sp>
      <p:sp>
        <p:nvSpPr>
          <p:cNvPr id="3" name="Content Placeholder 2">
            <a:extLst>
              <a:ext uri="{FF2B5EF4-FFF2-40B4-BE49-F238E27FC236}">
                <a16:creationId xmlns:a16="http://schemas.microsoft.com/office/drawing/2014/main" id="{ABEB02FA-EF62-47E6-A893-E4BFFB38E9BD}"/>
              </a:ext>
            </a:extLst>
          </p:cNvPr>
          <p:cNvSpPr>
            <a:spLocks noGrp="1"/>
          </p:cNvSpPr>
          <p:nvPr>
            <p:ph idx="1"/>
          </p:nvPr>
        </p:nvSpPr>
        <p:spPr>
          <a:xfrm>
            <a:off x="838200" y="2472611"/>
            <a:ext cx="10515600" cy="3704351"/>
          </a:xfrm>
        </p:spPr>
        <p:txBody>
          <a:bodyPr/>
          <a:lstStyle/>
          <a:p>
            <a:pPr marL="0" indent="0">
              <a:buNone/>
            </a:pPr>
            <a:r>
              <a:rPr lang="en-US" dirty="0"/>
              <a:t>Step 1—Define the limits of the project</a:t>
            </a:r>
          </a:p>
          <a:p>
            <a:pPr marL="0" indent="0">
              <a:buNone/>
            </a:pPr>
            <a:endParaRPr lang="en-US" dirty="0"/>
          </a:p>
          <a:p>
            <a:pPr marL="289958" lvl="1" indent="0">
              <a:buNone/>
            </a:pPr>
            <a:r>
              <a:rPr lang="en-US" sz="2300" dirty="0">
                <a:solidFill>
                  <a:prstClr val="black"/>
                </a:solidFill>
              </a:rPr>
              <a:t>Define limits of roadway section of interest</a:t>
            </a:r>
          </a:p>
          <a:p>
            <a:pPr lvl="2">
              <a:buClr>
                <a:srgbClr val="A5A5A5">
                  <a:lumMod val="50000"/>
                </a:srgbClr>
              </a:buClr>
            </a:pPr>
            <a:r>
              <a:rPr lang="en-US" sz="2300" dirty="0">
                <a:solidFill>
                  <a:srgbClr val="002060"/>
                </a:solidFill>
              </a:rPr>
              <a:t>May be limited to one specific site or to a group of contiguous sites</a:t>
            </a:r>
          </a:p>
          <a:p>
            <a:pPr lvl="2">
              <a:buClr>
                <a:srgbClr val="A5A5A5">
                  <a:lumMod val="50000"/>
                </a:srgbClr>
              </a:buClr>
            </a:pPr>
            <a:r>
              <a:rPr lang="en-US" sz="2300" dirty="0">
                <a:solidFill>
                  <a:srgbClr val="002060"/>
                </a:solidFill>
              </a:rPr>
              <a:t>Project limits should be the same for all alternatives</a:t>
            </a:r>
            <a:endParaRPr lang="en-US" sz="1100" dirty="0">
              <a:solidFill>
                <a:prstClr val="black"/>
              </a:solidFill>
            </a:endParaRPr>
          </a:p>
          <a:p>
            <a:pPr marL="289958" lvl="1" indent="0">
              <a:buNone/>
            </a:pPr>
            <a:r>
              <a:rPr lang="en-US" sz="2300" dirty="0">
                <a:solidFill>
                  <a:prstClr val="black"/>
                </a:solidFill>
              </a:rPr>
              <a:t>Define reference line</a:t>
            </a:r>
          </a:p>
          <a:p>
            <a:pPr lvl="2">
              <a:buClr>
                <a:srgbClr val="002060"/>
              </a:buClr>
            </a:pPr>
            <a:r>
              <a:rPr lang="en-US" sz="2300" dirty="0">
                <a:solidFill>
                  <a:srgbClr val="002060"/>
                </a:solidFill>
              </a:rPr>
              <a:t>Specific to travel direction</a:t>
            </a:r>
          </a:p>
          <a:p>
            <a:pPr lvl="2">
              <a:buClr>
                <a:srgbClr val="002060"/>
              </a:buClr>
            </a:pPr>
            <a:r>
              <a:rPr lang="en-US" sz="2300" dirty="0">
                <a:solidFill>
                  <a:srgbClr val="002060"/>
                </a:solidFill>
              </a:rPr>
              <a:t>Used as inner edge of inside GP through lane</a:t>
            </a:r>
          </a:p>
          <a:p>
            <a:pPr marL="0" indent="0">
              <a:buNone/>
            </a:pPr>
            <a:endParaRPr lang="en-US" dirty="0"/>
          </a:p>
          <a:p>
            <a:pPr marL="0" indent="0">
              <a:buNone/>
            </a:pPr>
            <a:endParaRPr lang="en-US" dirty="0"/>
          </a:p>
          <a:p>
            <a:pPr marL="0" indent="0">
              <a:buNone/>
            </a:pPr>
            <a:endParaRPr lang="en-US" dirty="0"/>
          </a:p>
        </p:txBody>
      </p:sp>
      <p:pic>
        <p:nvPicPr>
          <p:cNvPr id="42" name="Graphic 41">
            <a:extLst>
              <a:ext uri="{FF2B5EF4-FFF2-40B4-BE49-F238E27FC236}">
                <a16:creationId xmlns:a16="http://schemas.microsoft.com/office/drawing/2014/main" id="{78900A3B-6927-46D2-A3AF-EECF0460F0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5398" y="1690688"/>
            <a:ext cx="10972800" cy="604895"/>
          </a:xfrm>
          <a:prstGeom prst="rect">
            <a:avLst/>
          </a:prstGeom>
        </p:spPr>
      </p:pic>
    </p:spTree>
    <p:extLst>
      <p:ext uri="{BB962C8B-B14F-4D97-AF65-F5344CB8AC3E}">
        <p14:creationId xmlns:p14="http://schemas.microsoft.com/office/powerpoint/2010/main" val="42840987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454831-73AD-4DDB-92D9-37A789D2579D}"/>
              </a:ext>
            </a:extLst>
          </p:cNvPr>
          <p:cNvSpPr/>
          <p:nvPr/>
        </p:nvSpPr>
        <p:spPr>
          <a:xfrm>
            <a:off x="675398" y="3092823"/>
            <a:ext cx="10972800" cy="3550024"/>
          </a:xfrm>
          <a:prstGeom prst="rect">
            <a:avLst/>
          </a:prstGeom>
          <a:solidFill>
            <a:srgbClr val="E8F1F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EBA923D0-B67F-46D0-AC75-10C1113E36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1690688"/>
            <a:ext cx="10972800" cy="604895"/>
          </a:xfrm>
          <a:prstGeom prst="rect">
            <a:avLst/>
          </a:prstGeom>
        </p:spPr>
      </p:pic>
      <p:sp>
        <p:nvSpPr>
          <p:cNvPr id="2" name="Title 1">
            <a:extLst>
              <a:ext uri="{FF2B5EF4-FFF2-40B4-BE49-F238E27FC236}">
                <a16:creationId xmlns:a16="http://schemas.microsoft.com/office/drawing/2014/main" id="{0E198DD9-9D3C-41D3-9802-6A4945BEFBBF}"/>
              </a:ext>
            </a:extLst>
          </p:cNvPr>
          <p:cNvSpPr>
            <a:spLocks noGrp="1"/>
          </p:cNvSpPr>
          <p:nvPr>
            <p:ph type="title"/>
          </p:nvPr>
        </p:nvSpPr>
        <p:spPr/>
        <p:txBody>
          <a:bodyPr/>
          <a:lstStyle/>
          <a:p>
            <a:r>
              <a:rPr lang="en-US" dirty="0"/>
              <a:t>The Steps</a:t>
            </a:r>
          </a:p>
        </p:txBody>
      </p:sp>
      <p:sp>
        <p:nvSpPr>
          <p:cNvPr id="3" name="Content Placeholder 2">
            <a:extLst>
              <a:ext uri="{FF2B5EF4-FFF2-40B4-BE49-F238E27FC236}">
                <a16:creationId xmlns:a16="http://schemas.microsoft.com/office/drawing/2014/main" id="{ABEB02FA-EF62-47E6-A893-E4BFFB38E9BD}"/>
              </a:ext>
            </a:extLst>
          </p:cNvPr>
          <p:cNvSpPr>
            <a:spLocks noGrp="1"/>
          </p:cNvSpPr>
          <p:nvPr>
            <p:ph idx="1"/>
          </p:nvPr>
        </p:nvSpPr>
        <p:spPr>
          <a:xfrm>
            <a:off x="838200" y="2472611"/>
            <a:ext cx="10515600" cy="3704351"/>
          </a:xfrm>
        </p:spPr>
        <p:txBody>
          <a:bodyPr>
            <a:normAutofit fontScale="92500" lnSpcReduction="10000"/>
          </a:bodyPr>
          <a:lstStyle/>
          <a:p>
            <a:pPr marL="0" indent="0">
              <a:buNone/>
            </a:pPr>
            <a:r>
              <a:rPr lang="en-US" dirty="0"/>
              <a:t>Step 2—Define the period of interest</a:t>
            </a:r>
          </a:p>
          <a:p>
            <a:pPr marL="0" indent="0">
              <a:buNone/>
            </a:pPr>
            <a:endParaRPr lang="en-US" dirty="0"/>
          </a:p>
          <a:p>
            <a:pPr marL="289958" lvl="1" indent="0" defTabSz="966612">
              <a:lnSpc>
                <a:spcPct val="100000"/>
              </a:lnSpc>
              <a:spcBef>
                <a:spcPct val="20000"/>
              </a:spcBef>
              <a:buClr>
                <a:srgbClr val="D1282E"/>
              </a:buClr>
              <a:buNone/>
            </a:pPr>
            <a:r>
              <a:rPr lang="en-US" dirty="0">
                <a:solidFill>
                  <a:srgbClr val="000000"/>
                </a:solidFill>
                <a:latin typeface="Arial"/>
              </a:rPr>
              <a:t>May be future period or past period depending on purpose of study</a:t>
            </a:r>
          </a:p>
          <a:p>
            <a:pPr marL="289984" lvl="1" indent="0" defTabSz="966612">
              <a:lnSpc>
                <a:spcPct val="100000"/>
              </a:lnSpc>
              <a:spcBef>
                <a:spcPct val="20000"/>
              </a:spcBef>
              <a:buClr>
                <a:srgbClr val="526DB0">
                  <a:lumMod val="50000"/>
                </a:srgbClr>
              </a:buClr>
              <a:buNone/>
            </a:pPr>
            <a:r>
              <a:rPr lang="en-US" dirty="0">
                <a:solidFill>
                  <a:srgbClr val="000000"/>
                </a:solidFill>
                <a:latin typeface="Arial"/>
              </a:rPr>
              <a:t>Study period</a:t>
            </a:r>
          </a:p>
          <a:p>
            <a:pPr marL="1208265" lvl="2" indent="-241653" defTabSz="966612">
              <a:lnSpc>
                <a:spcPct val="100000"/>
              </a:lnSpc>
              <a:spcBef>
                <a:spcPct val="20000"/>
              </a:spcBef>
              <a:buClr>
                <a:srgbClr val="526DB0">
                  <a:lumMod val="50000"/>
                </a:srgbClr>
              </a:buClr>
            </a:pPr>
            <a:r>
              <a:rPr lang="en-US" dirty="0">
                <a:solidFill>
                  <a:srgbClr val="002060"/>
                </a:solidFill>
                <a:latin typeface="Arial"/>
              </a:rPr>
              <a:t>Consecutive years for which estimate of average crash frequency is desired </a:t>
            </a:r>
          </a:p>
          <a:p>
            <a:pPr marL="289984" lvl="1" indent="0" defTabSz="966612">
              <a:lnSpc>
                <a:spcPct val="100000"/>
              </a:lnSpc>
              <a:spcBef>
                <a:spcPct val="20000"/>
              </a:spcBef>
              <a:buClr>
                <a:srgbClr val="002060"/>
              </a:buClr>
              <a:buNone/>
            </a:pPr>
            <a:r>
              <a:rPr lang="en-US" dirty="0">
                <a:solidFill>
                  <a:srgbClr val="000000"/>
                </a:solidFill>
                <a:latin typeface="Arial"/>
              </a:rPr>
              <a:t>Crash period</a:t>
            </a:r>
          </a:p>
          <a:p>
            <a:pPr marL="1208265" lvl="2" indent="-241653" defTabSz="966612">
              <a:lnSpc>
                <a:spcPct val="100000"/>
              </a:lnSpc>
              <a:spcBef>
                <a:spcPct val="20000"/>
              </a:spcBef>
              <a:buClr>
                <a:srgbClr val="526DB0">
                  <a:lumMod val="50000"/>
                </a:srgbClr>
              </a:buClr>
            </a:pPr>
            <a:r>
              <a:rPr lang="en-US" dirty="0">
                <a:solidFill>
                  <a:srgbClr val="002060"/>
                </a:solidFill>
                <a:latin typeface="Arial"/>
              </a:rPr>
              <a:t>Consecutive years for which observed crash data are available </a:t>
            </a:r>
          </a:p>
          <a:p>
            <a:pPr marL="289984" lvl="1" indent="0" defTabSz="966612">
              <a:lnSpc>
                <a:spcPct val="100000"/>
              </a:lnSpc>
              <a:spcBef>
                <a:spcPct val="20000"/>
              </a:spcBef>
              <a:buClr>
                <a:srgbClr val="002060"/>
              </a:buClr>
              <a:buNone/>
            </a:pPr>
            <a:r>
              <a:rPr lang="en-US" dirty="0">
                <a:solidFill>
                  <a:srgbClr val="000000"/>
                </a:solidFill>
                <a:latin typeface="Arial"/>
              </a:rPr>
              <a:t>Evaluation period</a:t>
            </a:r>
          </a:p>
          <a:p>
            <a:pPr marL="1208265" lvl="2" indent="-241653" defTabSz="966612">
              <a:lnSpc>
                <a:spcPct val="100000"/>
              </a:lnSpc>
              <a:spcBef>
                <a:spcPct val="20000"/>
              </a:spcBef>
              <a:buClr>
                <a:srgbClr val="002060"/>
              </a:buClr>
            </a:pPr>
            <a:r>
              <a:rPr lang="en-US" dirty="0">
                <a:solidFill>
                  <a:srgbClr val="002060"/>
                </a:solidFill>
                <a:latin typeface="Arial"/>
              </a:rPr>
              <a:t>Combined set of years represented by the study period and crash period </a:t>
            </a:r>
          </a:p>
          <a:p>
            <a:pPr marL="1208265" lvl="2" indent="-241653" defTabSz="966612">
              <a:lnSpc>
                <a:spcPct val="100000"/>
              </a:lnSpc>
              <a:spcBef>
                <a:spcPct val="20000"/>
              </a:spcBef>
              <a:buClr>
                <a:srgbClr val="002060"/>
              </a:buClr>
            </a:pPr>
            <a:r>
              <a:rPr lang="en-US" dirty="0">
                <a:solidFill>
                  <a:srgbClr val="002060"/>
                </a:solidFill>
                <a:latin typeface="Arial"/>
              </a:rPr>
              <a:t>Combines study period and crash period</a:t>
            </a:r>
          </a:p>
          <a:p>
            <a:pPr marL="0" indent="0">
              <a:buNone/>
            </a:pPr>
            <a:endParaRPr lang="en-US" dirty="0"/>
          </a:p>
        </p:txBody>
      </p:sp>
    </p:spTree>
    <p:extLst>
      <p:ext uri="{BB962C8B-B14F-4D97-AF65-F5344CB8AC3E}">
        <p14:creationId xmlns:p14="http://schemas.microsoft.com/office/powerpoint/2010/main" val="13755360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F45457E-92A7-4408-844D-3CCAB8777593}"/>
              </a:ext>
            </a:extLst>
          </p:cNvPr>
          <p:cNvSpPr/>
          <p:nvPr/>
        </p:nvSpPr>
        <p:spPr>
          <a:xfrm>
            <a:off x="675398" y="3216535"/>
            <a:ext cx="10972800" cy="3426311"/>
          </a:xfrm>
          <a:prstGeom prst="rect">
            <a:avLst/>
          </a:prstGeom>
          <a:solidFill>
            <a:srgbClr val="E8F1F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10EB90E8-0758-434B-AE74-3FFAFEB3EA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1690687"/>
            <a:ext cx="10972800" cy="604895"/>
          </a:xfrm>
          <a:prstGeom prst="rect">
            <a:avLst/>
          </a:prstGeom>
        </p:spPr>
      </p:pic>
      <p:sp>
        <p:nvSpPr>
          <p:cNvPr id="2" name="Title 1">
            <a:extLst>
              <a:ext uri="{FF2B5EF4-FFF2-40B4-BE49-F238E27FC236}">
                <a16:creationId xmlns:a16="http://schemas.microsoft.com/office/drawing/2014/main" id="{0E198DD9-9D3C-41D3-9802-6A4945BEFBBF}"/>
              </a:ext>
            </a:extLst>
          </p:cNvPr>
          <p:cNvSpPr>
            <a:spLocks noGrp="1"/>
          </p:cNvSpPr>
          <p:nvPr>
            <p:ph type="title"/>
          </p:nvPr>
        </p:nvSpPr>
        <p:spPr/>
        <p:txBody>
          <a:bodyPr/>
          <a:lstStyle/>
          <a:p>
            <a:r>
              <a:rPr lang="en-US" dirty="0"/>
              <a:t>The Steps</a:t>
            </a:r>
          </a:p>
        </p:txBody>
      </p:sp>
      <p:sp>
        <p:nvSpPr>
          <p:cNvPr id="3" name="Content Placeholder 2">
            <a:extLst>
              <a:ext uri="{FF2B5EF4-FFF2-40B4-BE49-F238E27FC236}">
                <a16:creationId xmlns:a16="http://schemas.microsoft.com/office/drawing/2014/main" id="{ABEB02FA-EF62-47E6-A893-E4BFFB38E9BD}"/>
              </a:ext>
            </a:extLst>
          </p:cNvPr>
          <p:cNvSpPr>
            <a:spLocks noGrp="1"/>
          </p:cNvSpPr>
          <p:nvPr>
            <p:ph idx="1"/>
          </p:nvPr>
        </p:nvSpPr>
        <p:spPr>
          <a:xfrm>
            <a:off x="838200" y="2295582"/>
            <a:ext cx="10515600" cy="920953"/>
          </a:xfrm>
        </p:spPr>
        <p:txBody>
          <a:bodyPr/>
          <a:lstStyle/>
          <a:p>
            <a:pPr marL="0" indent="0">
              <a:buNone/>
            </a:pPr>
            <a:r>
              <a:rPr lang="en-US" dirty="0"/>
              <a:t>Step 3—For the period of interest, determine the availability of AADT volume and crash data</a:t>
            </a:r>
          </a:p>
        </p:txBody>
      </p:sp>
      <p:sp>
        <p:nvSpPr>
          <p:cNvPr id="7" name="Rectangle 4">
            <a:extLst>
              <a:ext uri="{FF2B5EF4-FFF2-40B4-BE49-F238E27FC236}">
                <a16:creationId xmlns:a16="http://schemas.microsoft.com/office/drawing/2014/main" id="{7B8028D1-9BEA-4913-AA9F-6A26E948BEB6}"/>
              </a:ext>
            </a:extLst>
          </p:cNvPr>
          <p:cNvSpPr>
            <a:spLocks noChangeArrowheads="1"/>
          </p:cNvSpPr>
          <p:nvPr/>
        </p:nvSpPr>
        <p:spPr bwMode="auto">
          <a:xfrm>
            <a:off x="838200" y="3216535"/>
            <a:ext cx="10678402" cy="2549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66612">
              <a:spcBef>
                <a:spcPct val="20000"/>
              </a:spcBef>
              <a:spcAft>
                <a:spcPts val="634"/>
              </a:spcAft>
            </a:pPr>
            <a:r>
              <a:rPr lang="en-US" sz="2400" b="1" dirty="0">
                <a:solidFill>
                  <a:srgbClr val="4EA649"/>
                </a:solidFill>
                <a:latin typeface="Arial"/>
              </a:rPr>
              <a:t>All Volumes are AADT (</a:t>
            </a:r>
            <a:r>
              <a:rPr lang="en-US" sz="2400" b="1" dirty="0" err="1">
                <a:solidFill>
                  <a:srgbClr val="4EA649"/>
                </a:solidFill>
                <a:latin typeface="Arial"/>
              </a:rPr>
              <a:t>vpd</a:t>
            </a:r>
            <a:r>
              <a:rPr lang="en-US" sz="2400" b="1" dirty="0">
                <a:solidFill>
                  <a:srgbClr val="4EA649"/>
                </a:solidFill>
                <a:latin typeface="Arial"/>
              </a:rPr>
              <a:t>)</a:t>
            </a:r>
          </a:p>
          <a:p>
            <a:pPr marL="228600" lvl="0" indent="-228600" defTabSz="966612">
              <a:spcBef>
                <a:spcPct val="20000"/>
              </a:spcBef>
              <a:spcAft>
                <a:spcPts val="634"/>
              </a:spcAft>
              <a:buFont typeface="Arial" panose="020B0604020202020204" pitchFamily="34" charset="0"/>
              <a:buChar char="•"/>
            </a:pPr>
            <a:r>
              <a:rPr lang="en-US" sz="2100" dirty="0">
                <a:solidFill>
                  <a:prstClr val="black"/>
                </a:solidFill>
              </a:rPr>
              <a:t>Mainline AADT for each segment</a:t>
            </a:r>
          </a:p>
          <a:p>
            <a:pPr marL="228600" lvl="0" indent="-228600" defTabSz="966612">
              <a:spcBef>
                <a:spcPct val="20000"/>
              </a:spcBef>
              <a:spcAft>
                <a:spcPts val="634"/>
              </a:spcAft>
              <a:buFont typeface="Arial" panose="020B0604020202020204" pitchFamily="34" charset="0"/>
              <a:buChar char="•"/>
            </a:pPr>
            <a:r>
              <a:rPr lang="en-US" sz="2100" dirty="0">
                <a:solidFill>
                  <a:prstClr val="black"/>
                </a:solidFill>
              </a:rPr>
              <a:t>Entrance ramp AADT</a:t>
            </a:r>
          </a:p>
          <a:p>
            <a:pPr marL="228600" lvl="0" indent="-228600" defTabSz="966612">
              <a:spcBef>
                <a:spcPct val="20000"/>
              </a:spcBef>
              <a:spcAft>
                <a:spcPts val="634"/>
              </a:spcAft>
              <a:buFont typeface="Arial" panose="020B0604020202020204" pitchFamily="34" charset="0"/>
              <a:buChar char="•"/>
            </a:pPr>
            <a:r>
              <a:rPr lang="en-US" sz="2100" dirty="0">
                <a:solidFill>
                  <a:prstClr val="black"/>
                </a:solidFill>
              </a:rPr>
              <a:t>Exit ramp AADT</a:t>
            </a:r>
          </a:p>
          <a:p>
            <a:pPr lvl="0">
              <a:lnSpc>
                <a:spcPct val="90000"/>
              </a:lnSpc>
              <a:spcBef>
                <a:spcPts val="1000"/>
              </a:spcBef>
            </a:pPr>
            <a:endParaRPr lang="en-US" sz="1300" dirty="0">
              <a:solidFill>
                <a:prstClr val="black"/>
              </a:solidFill>
            </a:endParaRPr>
          </a:p>
          <a:p>
            <a:pPr lvl="0">
              <a:lnSpc>
                <a:spcPct val="90000"/>
              </a:lnSpc>
              <a:spcBef>
                <a:spcPts val="1000"/>
              </a:spcBef>
            </a:pPr>
            <a:endParaRPr lang="en-US" sz="1300" dirty="0">
              <a:solidFill>
                <a:prstClr val="black"/>
              </a:solidFill>
            </a:endParaRPr>
          </a:p>
        </p:txBody>
      </p:sp>
    </p:spTree>
    <p:extLst>
      <p:ext uri="{BB962C8B-B14F-4D97-AF65-F5344CB8AC3E}">
        <p14:creationId xmlns:p14="http://schemas.microsoft.com/office/powerpoint/2010/main" val="21033917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10EB90E8-0758-434B-AE74-3FFAFEB3EA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1690687"/>
            <a:ext cx="10972800" cy="604895"/>
          </a:xfrm>
          <a:prstGeom prst="rect">
            <a:avLst/>
          </a:prstGeom>
        </p:spPr>
      </p:pic>
      <p:sp>
        <p:nvSpPr>
          <p:cNvPr id="2" name="Title 1">
            <a:extLst>
              <a:ext uri="{FF2B5EF4-FFF2-40B4-BE49-F238E27FC236}">
                <a16:creationId xmlns:a16="http://schemas.microsoft.com/office/drawing/2014/main" id="{0E198DD9-9D3C-41D3-9802-6A4945BEFBBF}"/>
              </a:ext>
            </a:extLst>
          </p:cNvPr>
          <p:cNvSpPr>
            <a:spLocks noGrp="1"/>
          </p:cNvSpPr>
          <p:nvPr>
            <p:ph type="title"/>
          </p:nvPr>
        </p:nvSpPr>
        <p:spPr/>
        <p:txBody>
          <a:bodyPr/>
          <a:lstStyle/>
          <a:p>
            <a:r>
              <a:rPr lang="en-US" dirty="0"/>
              <a:t>The Steps</a:t>
            </a:r>
          </a:p>
        </p:txBody>
      </p:sp>
      <p:sp>
        <p:nvSpPr>
          <p:cNvPr id="8" name="Rectangle 7">
            <a:extLst>
              <a:ext uri="{FF2B5EF4-FFF2-40B4-BE49-F238E27FC236}">
                <a16:creationId xmlns:a16="http://schemas.microsoft.com/office/drawing/2014/main" id="{8D64F5A6-9F5B-4F19-AC5A-9298770B6766}"/>
              </a:ext>
            </a:extLst>
          </p:cNvPr>
          <p:cNvSpPr/>
          <p:nvPr/>
        </p:nvSpPr>
        <p:spPr>
          <a:xfrm>
            <a:off x="675398" y="3216535"/>
            <a:ext cx="10972800" cy="3426311"/>
          </a:xfrm>
          <a:prstGeom prst="rect">
            <a:avLst/>
          </a:prstGeom>
          <a:solidFill>
            <a:srgbClr val="E8F1F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C5D156F6-9472-4F8B-B49F-AF93C8035991}"/>
              </a:ext>
            </a:extLst>
          </p:cNvPr>
          <p:cNvSpPr>
            <a:spLocks noGrp="1"/>
          </p:cNvSpPr>
          <p:nvPr>
            <p:ph idx="1"/>
          </p:nvPr>
        </p:nvSpPr>
        <p:spPr>
          <a:xfrm>
            <a:off x="838200" y="3216535"/>
            <a:ext cx="10809998" cy="3641465"/>
          </a:xfrm>
        </p:spPr>
        <p:txBody>
          <a:bodyPr>
            <a:normAutofit/>
          </a:bodyPr>
          <a:lstStyle/>
          <a:p>
            <a:pPr marL="0" indent="0">
              <a:buNone/>
            </a:pPr>
            <a:endParaRPr lang="en-US" dirty="0"/>
          </a:p>
          <a:p>
            <a:r>
              <a:rPr lang="en-US" dirty="0"/>
              <a:t>Empirical Bayes (EB) analysis requires observed crash data</a:t>
            </a:r>
          </a:p>
          <a:p>
            <a:r>
              <a:rPr lang="en-US" dirty="0"/>
              <a:t>At least two years of crash data are desirable</a:t>
            </a:r>
          </a:p>
          <a:p>
            <a:r>
              <a:rPr lang="en-US" dirty="0"/>
              <a:t>Can be applied at site-specific or project level</a:t>
            </a:r>
          </a:p>
          <a:p>
            <a:pPr marL="0" indent="0">
              <a:buNone/>
            </a:pPr>
            <a:endParaRPr lang="en-US" dirty="0"/>
          </a:p>
        </p:txBody>
      </p:sp>
      <p:sp>
        <p:nvSpPr>
          <p:cNvPr id="6" name="Content Placeholder 2">
            <a:extLst>
              <a:ext uri="{FF2B5EF4-FFF2-40B4-BE49-F238E27FC236}">
                <a16:creationId xmlns:a16="http://schemas.microsoft.com/office/drawing/2014/main" id="{D2B38FAF-C539-4C4F-A614-E6B5DFD34B01}"/>
              </a:ext>
            </a:extLst>
          </p:cNvPr>
          <p:cNvSpPr txBox="1">
            <a:spLocks/>
          </p:cNvSpPr>
          <p:nvPr/>
        </p:nvSpPr>
        <p:spPr>
          <a:xfrm>
            <a:off x="838200" y="2295582"/>
            <a:ext cx="10515600" cy="9209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Step 3—For the period of interest, determine the availability of AADT volume and crash data</a:t>
            </a:r>
            <a:endParaRPr lang="en-US" dirty="0"/>
          </a:p>
        </p:txBody>
      </p:sp>
    </p:spTree>
    <p:extLst>
      <p:ext uri="{BB962C8B-B14F-4D97-AF65-F5344CB8AC3E}">
        <p14:creationId xmlns:p14="http://schemas.microsoft.com/office/powerpoint/2010/main" val="6902828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4B3FC48-F53A-4A32-968B-883E2B097AE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1690687"/>
            <a:ext cx="10972800" cy="604895"/>
          </a:xfrm>
          <a:prstGeom prst="rect">
            <a:avLst/>
          </a:prstGeom>
        </p:spPr>
      </p:pic>
      <p:sp>
        <p:nvSpPr>
          <p:cNvPr id="2" name="Title 1">
            <a:extLst>
              <a:ext uri="{FF2B5EF4-FFF2-40B4-BE49-F238E27FC236}">
                <a16:creationId xmlns:a16="http://schemas.microsoft.com/office/drawing/2014/main" id="{0E198DD9-9D3C-41D3-9802-6A4945BEFBBF}"/>
              </a:ext>
            </a:extLst>
          </p:cNvPr>
          <p:cNvSpPr>
            <a:spLocks noGrp="1"/>
          </p:cNvSpPr>
          <p:nvPr>
            <p:ph type="title"/>
          </p:nvPr>
        </p:nvSpPr>
        <p:spPr/>
        <p:txBody>
          <a:bodyPr/>
          <a:lstStyle/>
          <a:p>
            <a:r>
              <a:rPr lang="en-US" dirty="0"/>
              <a:t>The Steps</a:t>
            </a:r>
          </a:p>
        </p:txBody>
      </p:sp>
      <p:sp>
        <p:nvSpPr>
          <p:cNvPr id="3" name="Content Placeholder 2">
            <a:extLst>
              <a:ext uri="{FF2B5EF4-FFF2-40B4-BE49-F238E27FC236}">
                <a16:creationId xmlns:a16="http://schemas.microsoft.com/office/drawing/2014/main" id="{ABEB02FA-EF62-47E6-A893-E4BFFB38E9BD}"/>
              </a:ext>
            </a:extLst>
          </p:cNvPr>
          <p:cNvSpPr>
            <a:spLocks noGrp="1"/>
          </p:cNvSpPr>
          <p:nvPr>
            <p:ph idx="1"/>
          </p:nvPr>
        </p:nvSpPr>
        <p:spPr>
          <a:xfrm>
            <a:off x="838200" y="2472612"/>
            <a:ext cx="10515600" cy="852480"/>
          </a:xfrm>
        </p:spPr>
        <p:txBody>
          <a:bodyPr>
            <a:normAutofit lnSpcReduction="10000"/>
          </a:bodyPr>
          <a:lstStyle/>
          <a:p>
            <a:pPr marL="0" indent="0">
              <a:buNone/>
            </a:pPr>
            <a:r>
              <a:rPr lang="en-US" dirty="0"/>
              <a:t>Step 4—Determine geometric design features, traffic control features, and site characteristics for all sites in the project limits</a:t>
            </a:r>
          </a:p>
          <a:p>
            <a:pPr marL="0" indent="0">
              <a:buNone/>
            </a:pPr>
            <a:endParaRPr lang="en-US" dirty="0"/>
          </a:p>
        </p:txBody>
      </p:sp>
      <p:sp>
        <p:nvSpPr>
          <p:cNvPr id="8" name="Rectangle 7">
            <a:extLst>
              <a:ext uri="{FF2B5EF4-FFF2-40B4-BE49-F238E27FC236}">
                <a16:creationId xmlns:a16="http://schemas.microsoft.com/office/drawing/2014/main" id="{D206BB65-E9DC-412A-9CBE-351A1CC6175E}"/>
              </a:ext>
            </a:extLst>
          </p:cNvPr>
          <p:cNvSpPr/>
          <p:nvPr/>
        </p:nvSpPr>
        <p:spPr>
          <a:xfrm>
            <a:off x="675398" y="3429000"/>
            <a:ext cx="10972800" cy="3213846"/>
          </a:xfrm>
          <a:prstGeom prst="rect">
            <a:avLst/>
          </a:prstGeom>
          <a:solidFill>
            <a:srgbClr val="E8F1F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9958" lvl="1" indent="0">
              <a:buNone/>
            </a:pPr>
            <a:r>
              <a:rPr lang="en-US" sz="2300" dirty="0">
                <a:solidFill>
                  <a:prstClr val="black"/>
                </a:solidFill>
              </a:rPr>
              <a:t>Number of GP through lanes</a:t>
            </a:r>
          </a:p>
          <a:p>
            <a:pPr marL="1257300" lvl="2" indent="-342900">
              <a:buClr>
                <a:srgbClr val="002060"/>
              </a:buClr>
              <a:buFont typeface="Arial" panose="020B0604020202020204" pitchFamily="34" charset="0"/>
              <a:buChar char="•"/>
            </a:pPr>
            <a:r>
              <a:rPr lang="en-US" sz="2300" dirty="0">
                <a:solidFill>
                  <a:srgbClr val="002060"/>
                </a:solidFill>
              </a:rPr>
              <a:t>Limited to 2 to 7 through lanes</a:t>
            </a:r>
          </a:p>
          <a:p>
            <a:pPr marL="1257300" lvl="2" indent="-342900">
              <a:buClr>
                <a:srgbClr val="002060"/>
              </a:buClr>
              <a:buFont typeface="Arial" panose="020B0604020202020204" pitchFamily="34" charset="0"/>
              <a:buChar char="•"/>
            </a:pPr>
            <a:r>
              <a:rPr lang="en-US" sz="2300" dirty="0">
                <a:solidFill>
                  <a:srgbClr val="002060"/>
                </a:solidFill>
              </a:rPr>
              <a:t>Do not include HO (or other managed) lanes in count</a:t>
            </a:r>
          </a:p>
          <a:p>
            <a:pPr marL="1257300" lvl="2" indent="-342900">
              <a:buClr>
                <a:srgbClr val="002060"/>
              </a:buClr>
              <a:buFont typeface="Arial" panose="020B0604020202020204" pitchFamily="34" charset="0"/>
              <a:buChar char="•"/>
            </a:pPr>
            <a:r>
              <a:rPr lang="en-US" sz="2300" dirty="0">
                <a:solidFill>
                  <a:srgbClr val="002060"/>
                </a:solidFill>
              </a:rPr>
              <a:t>Do not include auxiliary lanes, unless they exceed 0.85 miles in length</a:t>
            </a:r>
          </a:p>
          <a:p>
            <a:pPr marL="1257300" lvl="2" indent="-342900">
              <a:buClr>
                <a:srgbClr val="002060"/>
              </a:buClr>
              <a:buFont typeface="Arial" panose="020B0604020202020204" pitchFamily="34" charset="0"/>
              <a:buChar char="•"/>
            </a:pPr>
            <a:r>
              <a:rPr lang="en-US" sz="2300" dirty="0">
                <a:solidFill>
                  <a:srgbClr val="002060"/>
                </a:solidFill>
              </a:rPr>
              <a:t>Do not include speed-change lane, unless its length exceeds 0.30 miles</a:t>
            </a:r>
          </a:p>
        </p:txBody>
      </p:sp>
    </p:spTree>
    <p:extLst>
      <p:ext uri="{BB962C8B-B14F-4D97-AF65-F5344CB8AC3E}">
        <p14:creationId xmlns:p14="http://schemas.microsoft.com/office/powerpoint/2010/main" val="394259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E0D48-2C6E-4F54-AEC7-ADE50DCFD14F}"/>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A69F8EC6-A7C9-4BCC-9902-3B3A084A7AF3}"/>
              </a:ext>
            </a:extLst>
          </p:cNvPr>
          <p:cNvSpPr>
            <a:spLocks noGrp="1"/>
          </p:cNvSpPr>
          <p:nvPr>
            <p:ph idx="1"/>
          </p:nvPr>
        </p:nvSpPr>
        <p:spPr/>
        <p:txBody>
          <a:bodyPr>
            <a:normAutofit lnSpcReduction="10000"/>
          </a:bodyPr>
          <a:lstStyle/>
          <a:p>
            <a:r>
              <a:rPr lang="en-US" dirty="0"/>
              <a:t>Edward Harrigan, TRB Senior Program Officer</a:t>
            </a:r>
          </a:p>
          <a:p>
            <a:r>
              <a:rPr lang="en-US" dirty="0"/>
              <a:t>Project Panel Members</a:t>
            </a:r>
          </a:p>
          <a:p>
            <a:pPr lvl="1"/>
            <a:r>
              <a:rPr lang="en-US" dirty="0"/>
              <a:t>Ida van Schalkwyk, Chair, WSDOT</a:t>
            </a:r>
          </a:p>
          <a:p>
            <a:pPr lvl="1"/>
            <a:r>
              <a:rPr lang="en-US" dirty="0"/>
              <a:t>Steven Buckley, KDOT</a:t>
            </a:r>
          </a:p>
          <a:p>
            <a:pPr lvl="1"/>
            <a:r>
              <a:rPr lang="en-US" dirty="0"/>
              <a:t>Casey Emoto, Santa Clara VTA</a:t>
            </a:r>
          </a:p>
          <a:p>
            <a:pPr lvl="1"/>
            <a:r>
              <a:rPr lang="en-US" dirty="0"/>
              <a:t>Bryan Katz, </a:t>
            </a:r>
            <a:r>
              <a:rPr lang="en-US" dirty="0" err="1"/>
              <a:t>Toxcel</a:t>
            </a:r>
            <a:endParaRPr lang="en-US" dirty="0"/>
          </a:p>
          <a:p>
            <a:pPr lvl="1"/>
            <a:r>
              <a:rPr lang="en-US" dirty="0"/>
              <a:t>Peter Martin, CDM Smith</a:t>
            </a:r>
          </a:p>
          <a:p>
            <a:pPr lvl="1"/>
            <a:r>
              <a:rPr lang="en-US" dirty="0"/>
              <a:t>Bonnie Polin, MassDOT</a:t>
            </a:r>
          </a:p>
          <a:p>
            <a:pPr lvl="1"/>
            <a:r>
              <a:rPr lang="en-US" dirty="0"/>
              <a:t>Julius </a:t>
            </a:r>
            <a:r>
              <a:rPr lang="en-US" dirty="0" err="1"/>
              <a:t>Rinosa</a:t>
            </a:r>
            <a:r>
              <a:rPr lang="en-US" dirty="0"/>
              <a:t>, </a:t>
            </a:r>
            <a:r>
              <a:rPr lang="en-US" dirty="0" err="1"/>
              <a:t>Ferrovial</a:t>
            </a:r>
            <a:r>
              <a:rPr lang="en-US" dirty="0"/>
              <a:t> Services</a:t>
            </a:r>
          </a:p>
          <a:p>
            <a:pPr lvl="1"/>
            <a:r>
              <a:rPr lang="en-US" dirty="0" err="1"/>
              <a:t>Guohui</a:t>
            </a:r>
            <a:r>
              <a:rPr lang="en-US" dirty="0"/>
              <a:t> Zhang, University of Hawaii Manoa</a:t>
            </a:r>
          </a:p>
          <a:p>
            <a:pPr lvl="1"/>
            <a:r>
              <a:rPr lang="en-US" dirty="0"/>
              <a:t>Kelly Hardy, AASHTO</a:t>
            </a:r>
          </a:p>
          <a:p>
            <a:endParaRPr lang="en-US" dirty="0"/>
          </a:p>
          <a:p>
            <a:endParaRPr lang="en-US" dirty="0"/>
          </a:p>
        </p:txBody>
      </p:sp>
    </p:spTree>
    <p:extLst>
      <p:ext uri="{BB962C8B-B14F-4D97-AF65-F5344CB8AC3E}">
        <p14:creationId xmlns:p14="http://schemas.microsoft.com/office/powerpoint/2010/main" val="11302972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4B3FC48-F53A-4A32-968B-883E2B097AE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1692275"/>
            <a:ext cx="10972800" cy="604895"/>
          </a:xfrm>
          <a:prstGeom prst="rect">
            <a:avLst/>
          </a:prstGeom>
        </p:spPr>
      </p:pic>
      <p:sp>
        <p:nvSpPr>
          <p:cNvPr id="2" name="Title 1">
            <a:extLst>
              <a:ext uri="{FF2B5EF4-FFF2-40B4-BE49-F238E27FC236}">
                <a16:creationId xmlns:a16="http://schemas.microsoft.com/office/drawing/2014/main" id="{0E198DD9-9D3C-41D3-9802-6A4945BEFBBF}"/>
              </a:ext>
            </a:extLst>
          </p:cNvPr>
          <p:cNvSpPr>
            <a:spLocks noGrp="1"/>
          </p:cNvSpPr>
          <p:nvPr>
            <p:ph type="title"/>
          </p:nvPr>
        </p:nvSpPr>
        <p:spPr/>
        <p:txBody>
          <a:bodyPr/>
          <a:lstStyle/>
          <a:p>
            <a:r>
              <a:rPr lang="en-US" dirty="0"/>
              <a:t>The Steps</a:t>
            </a:r>
          </a:p>
        </p:txBody>
      </p:sp>
      <p:sp>
        <p:nvSpPr>
          <p:cNvPr id="6" name="Rectangle 5">
            <a:extLst>
              <a:ext uri="{FF2B5EF4-FFF2-40B4-BE49-F238E27FC236}">
                <a16:creationId xmlns:a16="http://schemas.microsoft.com/office/drawing/2014/main" id="{C5B5515D-DD83-4194-91CE-C8BAA48EB286}"/>
              </a:ext>
            </a:extLst>
          </p:cNvPr>
          <p:cNvSpPr/>
          <p:nvPr/>
        </p:nvSpPr>
        <p:spPr>
          <a:xfrm>
            <a:off x="320673" y="3325092"/>
            <a:ext cx="2614212" cy="2801698"/>
          </a:xfrm>
          <a:prstGeom prst="rect">
            <a:avLst/>
          </a:prstGeom>
          <a:solidFill>
            <a:srgbClr val="E8F1F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1FEA63C-3ED0-4302-AA5E-E3D9E7EDA8DC}"/>
              </a:ext>
            </a:extLst>
          </p:cNvPr>
          <p:cNvSpPr txBox="1"/>
          <p:nvPr/>
        </p:nvSpPr>
        <p:spPr>
          <a:xfrm>
            <a:off x="442576" y="3484179"/>
            <a:ext cx="2263698" cy="2419124"/>
          </a:xfrm>
          <a:prstGeom prst="rect">
            <a:avLst/>
          </a:prstGeom>
          <a:noFill/>
        </p:spPr>
        <p:txBody>
          <a:bodyPr wrap="square" rtlCol="0">
            <a:spAutoFit/>
          </a:bodyPr>
          <a:lstStyle/>
          <a:p>
            <a:pPr>
              <a:lnSpc>
                <a:spcPct val="90000"/>
              </a:lnSpc>
            </a:pPr>
            <a:r>
              <a:rPr lang="en-US" sz="2400" b="1" dirty="0"/>
              <a:t>Criterion</a:t>
            </a:r>
          </a:p>
          <a:p>
            <a:pPr marL="285750" indent="-285750">
              <a:lnSpc>
                <a:spcPct val="90000"/>
              </a:lnSpc>
              <a:buFont typeface="Arial" panose="020B0604020202020204" pitchFamily="34" charset="0"/>
              <a:buChar char="•"/>
            </a:pPr>
            <a:r>
              <a:rPr lang="en-US" dirty="0"/>
              <a:t>Lane-add by taper</a:t>
            </a:r>
          </a:p>
          <a:p>
            <a:pPr marL="285750" indent="-285750">
              <a:lnSpc>
                <a:spcPct val="90000"/>
              </a:lnSpc>
              <a:buFont typeface="Arial" panose="020B0604020202020204" pitchFamily="34" charset="0"/>
              <a:buChar char="•"/>
            </a:pPr>
            <a:r>
              <a:rPr lang="en-US" dirty="0"/>
              <a:t>Lane-drop by taper</a:t>
            </a:r>
          </a:p>
          <a:p>
            <a:pPr marL="285750" indent="-285750">
              <a:lnSpc>
                <a:spcPct val="90000"/>
              </a:lnSpc>
              <a:buFont typeface="Arial" panose="020B0604020202020204" pitchFamily="34" charset="0"/>
              <a:buChar char="•"/>
            </a:pPr>
            <a:r>
              <a:rPr lang="en-US" b="1" dirty="0">
                <a:solidFill>
                  <a:srgbClr val="4EA649"/>
                </a:solidFill>
              </a:rPr>
              <a:t>When a lane is added or dropped by taper, begin a new segment at the upstream start of taper</a:t>
            </a:r>
          </a:p>
        </p:txBody>
      </p:sp>
      <p:pic>
        <p:nvPicPr>
          <p:cNvPr id="3" name="Picture 2">
            <a:extLst>
              <a:ext uri="{FF2B5EF4-FFF2-40B4-BE49-F238E27FC236}">
                <a16:creationId xmlns:a16="http://schemas.microsoft.com/office/drawing/2014/main" id="{A630B244-9740-4D8A-A9E5-AA9E42053F7E}"/>
              </a:ext>
            </a:extLst>
          </p:cNvPr>
          <p:cNvPicPr>
            <a:picLocks noChangeAspect="1"/>
          </p:cNvPicPr>
          <p:nvPr/>
        </p:nvPicPr>
        <p:blipFill>
          <a:blip r:embed="rId5"/>
          <a:stretch>
            <a:fillRect/>
          </a:stretch>
        </p:blipFill>
        <p:spPr>
          <a:xfrm>
            <a:off x="3378875" y="3532909"/>
            <a:ext cx="8492452" cy="2370592"/>
          </a:xfrm>
          <a:prstGeom prst="rect">
            <a:avLst/>
          </a:prstGeom>
        </p:spPr>
      </p:pic>
      <p:sp>
        <p:nvSpPr>
          <p:cNvPr id="7" name="Content Placeholder 2">
            <a:extLst>
              <a:ext uri="{FF2B5EF4-FFF2-40B4-BE49-F238E27FC236}">
                <a16:creationId xmlns:a16="http://schemas.microsoft.com/office/drawing/2014/main" id="{AF3EB105-AA56-4FD0-9870-B5D360798425}"/>
              </a:ext>
            </a:extLst>
          </p:cNvPr>
          <p:cNvSpPr>
            <a:spLocks noGrp="1"/>
          </p:cNvSpPr>
          <p:nvPr>
            <p:ph idx="1"/>
          </p:nvPr>
        </p:nvSpPr>
        <p:spPr>
          <a:xfrm>
            <a:off x="838200" y="2472612"/>
            <a:ext cx="10515600" cy="852480"/>
          </a:xfrm>
        </p:spPr>
        <p:txBody>
          <a:bodyPr>
            <a:normAutofit lnSpcReduction="10000"/>
          </a:bodyPr>
          <a:lstStyle/>
          <a:p>
            <a:pPr marL="0" indent="0">
              <a:buNone/>
            </a:pPr>
            <a:r>
              <a:rPr lang="en-US" dirty="0"/>
              <a:t>Step 4—Determine geometric design features, traffic control features, and site characteristics for all sites in the project limits</a:t>
            </a:r>
          </a:p>
          <a:p>
            <a:pPr marL="0" indent="0">
              <a:buNone/>
            </a:pPr>
            <a:endParaRPr lang="en-US" dirty="0"/>
          </a:p>
        </p:txBody>
      </p:sp>
    </p:spTree>
    <p:extLst>
      <p:ext uri="{BB962C8B-B14F-4D97-AF65-F5344CB8AC3E}">
        <p14:creationId xmlns:p14="http://schemas.microsoft.com/office/powerpoint/2010/main" val="38955589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4B3FC48-F53A-4A32-968B-883E2B097AE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1690687"/>
            <a:ext cx="10972800" cy="604895"/>
          </a:xfrm>
          <a:prstGeom prst="rect">
            <a:avLst/>
          </a:prstGeom>
        </p:spPr>
      </p:pic>
      <p:sp>
        <p:nvSpPr>
          <p:cNvPr id="2" name="Title 1">
            <a:extLst>
              <a:ext uri="{FF2B5EF4-FFF2-40B4-BE49-F238E27FC236}">
                <a16:creationId xmlns:a16="http://schemas.microsoft.com/office/drawing/2014/main" id="{0E198DD9-9D3C-41D3-9802-6A4945BEFBBF}"/>
              </a:ext>
            </a:extLst>
          </p:cNvPr>
          <p:cNvSpPr>
            <a:spLocks noGrp="1"/>
          </p:cNvSpPr>
          <p:nvPr>
            <p:ph type="title"/>
          </p:nvPr>
        </p:nvSpPr>
        <p:spPr/>
        <p:txBody>
          <a:bodyPr/>
          <a:lstStyle/>
          <a:p>
            <a:r>
              <a:rPr lang="en-US" dirty="0"/>
              <a:t>The Steps</a:t>
            </a:r>
          </a:p>
        </p:txBody>
      </p:sp>
      <p:sp>
        <p:nvSpPr>
          <p:cNvPr id="3" name="Content Placeholder 2">
            <a:extLst>
              <a:ext uri="{FF2B5EF4-FFF2-40B4-BE49-F238E27FC236}">
                <a16:creationId xmlns:a16="http://schemas.microsoft.com/office/drawing/2014/main" id="{ABEB02FA-EF62-47E6-A893-E4BFFB38E9BD}"/>
              </a:ext>
            </a:extLst>
          </p:cNvPr>
          <p:cNvSpPr>
            <a:spLocks noGrp="1"/>
          </p:cNvSpPr>
          <p:nvPr>
            <p:ph idx="1"/>
          </p:nvPr>
        </p:nvSpPr>
        <p:spPr>
          <a:xfrm>
            <a:off x="838200" y="2472612"/>
            <a:ext cx="10515600" cy="852480"/>
          </a:xfrm>
        </p:spPr>
        <p:txBody>
          <a:bodyPr>
            <a:normAutofit lnSpcReduction="10000"/>
          </a:bodyPr>
          <a:lstStyle/>
          <a:p>
            <a:pPr marL="0" indent="0">
              <a:buNone/>
            </a:pPr>
            <a:r>
              <a:rPr lang="en-US" dirty="0"/>
              <a:t>Step 4—Determine geometric design features, traffic control features, and site characteristics for all sites in the project limits</a:t>
            </a:r>
          </a:p>
          <a:p>
            <a:pPr marL="0" indent="0">
              <a:buNone/>
            </a:pPr>
            <a:endParaRPr lang="en-US" dirty="0"/>
          </a:p>
        </p:txBody>
      </p:sp>
      <p:sp>
        <p:nvSpPr>
          <p:cNvPr id="8" name="Rectangle 7">
            <a:extLst>
              <a:ext uri="{FF2B5EF4-FFF2-40B4-BE49-F238E27FC236}">
                <a16:creationId xmlns:a16="http://schemas.microsoft.com/office/drawing/2014/main" id="{D206BB65-E9DC-412A-9CBE-351A1CC6175E}"/>
              </a:ext>
            </a:extLst>
          </p:cNvPr>
          <p:cNvSpPr/>
          <p:nvPr/>
        </p:nvSpPr>
        <p:spPr>
          <a:xfrm>
            <a:off x="675398" y="3429000"/>
            <a:ext cx="10972800" cy="3213846"/>
          </a:xfrm>
          <a:prstGeom prst="rect">
            <a:avLst/>
          </a:prstGeom>
          <a:solidFill>
            <a:srgbClr val="E8F1F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9958" lvl="1" indent="0">
              <a:buNone/>
            </a:pPr>
            <a:r>
              <a:rPr lang="en-US" sz="2300" dirty="0">
                <a:solidFill>
                  <a:prstClr val="black"/>
                </a:solidFill>
              </a:rPr>
              <a:t>Number of HO lanes</a:t>
            </a:r>
          </a:p>
          <a:p>
            <a:pPr marL="1257300" lvl="2" indent="-342900">
              <a:buClr>
                <a:srgbClr val="002060"/>
              </a:buClr>
              <a:buFont typeface="Arial" panose="020B0604020202020204" pitchFamily="34" charset="0"/>
              <a:buChar char="•"/>
            </a:pPr>
            <a:r>
              <a:rPr lang="en-US" sz="2300" dirty="0">
                <a:solidFill>
                  <a:srgbClr val="002060"/>
                </a:solidFill>
              </a:rPr>
              <a:t>Only needed for speed-change lane sites</a:t>
            </a:r>
          </a:p>
          <a:p>
            <a:pPr marL="1257300" lvl="2" indent="-342900">
              <a:buClr>
                <a:srgbClr val="002060"/>
              </a:buClr>
              <a:buFont typeface="Arial" panose="020B0604020202020204" pitchFamily="34" charset="0"/>
              <a:buChar char="•"/>
            </a:pPr>
            <a:r>
              <a:rPr lang="en-US" sz="2300" dirty="0">
                <a:solidFill>
                  <a:srgbClr val="002060"/>
                </a:solidFill>
              </a:rPr>
              <a:t>Limited to one to four HO lanes</a:t>
            </a:r>
          </a:p>
          <a:p>
            <a:pPr marL="1257300" lvl="2" indent="-342900">
              <a:buClr>
                <a:srgbClr val="002060"/>
              </a:buClr>
              <a:buFont typeface="Arial" panose="020B0604020202020204" pitchFamily="34" charset="0"/>
              <a:buChar char="•"/>
            </a:pPr>
            <a:endParaRPr lang="en-US" sz="2300" dirty="0">
              <a:solidFill>
                <a:srgbClr val="002060"/>
              </a:solidFill>
            </a:endParaRPr>
          </a:p>
          <a:p>
            <a:pPr marL="289958" lvl="1" indent="0">
              <a:buNone/>
            </a:pPr>
            <a:r>
              <a:rPr lang="en-US" sz="2300" dirty="0">
                <a:solidFill>
                  <a:prstClr val="black"/>
                </a:solidFill>
              </a:rPr>
              <a:t>Length of segments</a:t>
            </a:r>
          </a:p>
          <a:p>
            <a:pPr marL="1257300" lvl="2" indent="-342900">
              <a:buClr>
                <a:srgbClr val="002060"/>
              </a:buClr>
              <a:buFont typeface="Arial" panose="020B0604020202020204" pitchFamily="34" charset="0"/>
              <a:buChar char="•"/>
            </a:pPr>
            <a:r>
              <a:rPr lang="en-US" sz="2300" dirty="0">
                <a:solidFill>
                  <a:srgbClr val="002060"/>
                </a:solidFill>
              </a:rPr>
              <a:t>Measured in miles</a:t>
            </a:r>
          </a:p>
          <a:p>
            <a:pPr marL="1257300" lvl="2" indent="-342900">
              <a:buClr>
                <a:srgbClr val="002060"/>
              </a:buClr>
              <a:buFont typeface="Arial" panose="020B0604020202020204" pitchFamily="34" charset="0"/>
              <a:buChar char="•"/>
            </a:pPr>
            <a:r>
              <a:rPr lang="en-US" sz="2300" dirty="0">
                <a:solidFill>
                  <a:srgbClr val="002060"/>
                </a:solidFill>
              </a:rPr>
              <a:t>Speed change lane measured from gore point to taper point</a:t>
            </a:r>
          </a:p>
          <a:p>
            <a:pPr marL="1257300" lvl="2" indent="-342900">
              <a:buClr>
                <a:srgbClr val="002060"/>
              </a:buClr>
              <a:buFont typeface="Arial" panose="020B0604020202020204" pitchFamily="34" charset="0"/>
              <a:buChar char="•"/>
            </a:pPr>
            <a:endParaRPr lang="en-US" sz="2300" dirty="0">
              <a:solidFill>
                <a:srgbClr val="002060"/>
              </a:solidFill>
            </a:endParaRPr>
          </a:p>
        </p:txBody>
      </p:sp>
    </p:spTree>
    <p:extLst>
      <p:ext uri="{BB962C8B-B14F-4D97-AF65-F5344CB8AC3E}">
        <p14:creationId xmlns:p14="http://schemas.microsoft.com/office/powerpoint/2010/main" val="1830842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4B3FC48-F53A-4A32-968B-883E2B097AE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1690687"/>
            <a:ext cx="10972800" cy="604895"/>
          </a:xfrm>
          <a:prstGeom prst="rect">
            <a:avLst/>
          </a:prstGeom>
        </p:spPr>
      </p:pic>
      <p:sp>
        <p:nvSpPr>
          <p:cNvPr id="2" name="Title 1">
            <a:extLst>
              <a:ext uri="{FF2B5EF4-FFF2-40B4-BE49-F238E27FC236}">
                <a16:creationId xmlns:a16="http://schemas.microsoft.com/office/drawing/2014/main" id="{0E198DD9-9D3C-41D3-9802-6A4945BEFBBF}"/>
              </a:ext>
            </a:extLst>
          </p:cNvPr>
          <p:cNvSpPr>
            <a:spLocks noGrp="1"/>
          </p:cNvSpPr>
          <p:nvPr>
            <p:ph type="title"/>
          </p:nvPr>
        </p:nvSpPr>
        <p:spPr/>
        <p:txBody>
          <a:bodyPr/>
          <a:lstStyle/>
          <a:p>
            <a:r>
              <a:rPr lang="en-US" dirty="0"/>
              <a:t>The Steps</a:t>
            </a:r>
          </a:p>
        </p:txBody>
      </p:sp>
      <p:sp>
        <p:nvSpPr>
          <p:cNvPr id="3" name="Content Placeholder 2">
            <a:extLst>
              <a:ext uri="{FF2B5EF4-FFF2-40B4-BE49-F238E27FC236}">
                <a16:creationId xmlns:a16="http://schemas.microsoft.com/office/drawing/2014/main" id="{ABEB02FA-EF62-47E6-A893-E4BFFB38E9BD}"/>
              </a:ext>
            </a:extLst>
          </p:cNvPr>
          <p:cNvSpPr>
            <a:spLocks noGrp="1"/>
          </p:cNvSpPr>
          <p:nvPr>
            <p:ph idx="1"/>
          </p:nvPr>
        </p:nvSpPr>
        <p:spPr>
          <a:xfrm>
            <a:off x="838200" y="2472612"/>
            <a:ext cx="10515600" cy="852480"/>
          </a:xfrm>
        </p:spPr>
        <p:txBody>
          <a:bodyPr>
            <a:normAutofit lnSpcReduction="10000"/>
          </a:bodyPr>
          <a:lstStyle/>
          <a:p>
            <a:pPr marL="0" indent="0">
              <a:buNone/>
            </a:pPr>
            <a:r>
              <a:rPr lang="en-US" dirty="0"/>
              <a:t>Step 4—Determine geometric design features, traffic control features, and site characteristics for all sites in the project limits</a:t>
            </a:r>
          </a:p>
          <a:p>
            <a:pPr marL="0" indent="0">
              <a:buNone/>
            </a:pPr>
            <a:endParaRPr lang="en-US" dirty="0"/>
          </a:p>
        </p:txBody>
      </p:sp>
      <p:sp>
        <p:nvSpPr>
          <p:cNvPr id="8" name="Rectangle 7">
            <a:extLst>
              <a:ext uri="{FF2B5EF4-FFF2-40B4-BE49-F238E27FC236}">
                <a16:creationId xmlns:a16="http://schemas.microsoft.com/office/drawing/2014/main" id="{D206BB65-E9DC-412A-9CBE-351A1CC6175E}"/>
              </a:ext>
            </a:extLst>
          </p:cNvPr>
          <p:cNvSpPr/>
          <p:nvPr/>
        </p:nvSpPr>
        <p:spPr>
          <a:xfrm>
            <a:off x="675398" y="3429000"/>
            <a:ext cx="10972800" cy="3213846"/>
          </a:xfrm>
          <a:prstGeom prst="rect">
            <a:avLst/>
          </a:prstGeom>
          <a:solidFill>
            <a:srgbClr val="E8F1F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9958" lvl="1" indent="0">
              <a:buNone/>
            </a:pPr>
            <a:r>
              <a:rPr lang="en-US" sz="2300" dirty="0">
                <a:solidFill>
                  <a:prstClr val="black"/>
                </a:solidFill>
              </a:rPr>
              <a:t>Presence of horizontal curve</a:t>
            </a:r>
          </a:p>
          <a:p>
            <a:pPr marL="1257300" lvl="2" indent="-342900">
              <a:buClr>
                <a:srgbClr val="002060"/>
              </a:buClr>
              <a:buFont typeface="Arial" panose="020B0604020202020204" pitchFamily="34" charset="0"/>
              <a:buChar char="•"/>
            </a:pPr>
            <a:r>
              <a:rPr lang="en-US" sz="2300" dirty="0">
                <a:solidFill>
                  <a:srgbClr val="002060"/>
                </a:solidFill>
              </a:rPr>
              <a:t>Presence of horizontal curve</a:t>
            </a:r>
          </a:p>
          <a:p>
            <a:pPr marL="1257300" lvl="2" indent="-342900">
              <a:buClr>
                <a:srgbClr val="002060"/>
              </a:buClr>
              <a:buFont typeface="Arial" panose="020B0604020202020204" pitchFamily="34" charset="0"/>
              <a:buChar char="•"/>
            </a:pPr>
            <a:r>
              <a:rPr lang="en-US" sz="2300" dirty="0">
                <a:solidFill>
                  <a:srgbClr val="002060"/>
                </a:solidFill>
              </a:rPr>
              <a:t>Length of horizontal curve</a:t>
            </a:r>
          </a:p>
          <a:p>
            <a:pPr marL="1257300" lvl="2" indent="-342900">
              <a:buClr>
                <a:srgbClr val="002060"/>
              </a:buClr>
              <a:buFont typeface="Arial" panose="020B0604020202020204" pitchFamily="34" charset="0"/>
              <a:buChar char="•"/>
            </a:pPr>
            <a:endParaRPr lang="en-US" sz="2300" dirty="0">
              <a:solidFill>
                <a:srgbClr val="002060"/>
              </a:solidFill>
            </a:endParaRPr>
          </a:p>
          <a:p>
            <a:pPr marL="289958" lvl="1" indent="0">
              <a:buNone/>
            </a:pPr>
            <a:r>
              <a:rPr lang="en-US" sz="2300" dirty="0">
                <a:solidFill>
                  <a:prstClr val="black"/>
                </a:solidFill>
              </a:rPr>
              <a:t>Speed limit</a:t>
            </a:r>
          </a:p>
          <a:p>
            <a:pPr marL="1257300" lvl="2" indent="-342900">
              <a:buClr>
                <a:srgbClr val="002060"/>
              </a:buClr>
              <a:buFont typeface="Arial" panose="020B0604020202020204" pitchFamily="34" charset="0"/>
              <a:buChar char="•"/>
            </a:pPr>
            <a:r>
              <a:rPr lang="en-US" sz="2300" dirty="0">
                <a:solidFill>
                  <a:srgbClr val="002060"/>
                </a:solidFill>
              </a:rPr>
              <a:t>Regulatory speed limit for passenger cars in travel direction</a:t>
            </a:r>
          </a:p>
          <a:p>
            <a:pPr marL="1257300" lvl="2" indent="-342900">
              <a:buClr>
                <a:srgbClr val="002060"/>
              </a:buClr>
              <a:buFont typeface="Arial" panose="020B0604020202020204" pitchFamily="34" charset="0"/>
              <a:buChar char="•"/>
            </a:pPr>
            <a:r>
              <a:rPr lang="en-US" sz="2300" dirty="0">
                <a:solidFill>
                  <a:srgbClr val="002060"/>
                </a:solidFill>
              </a:rPr>
              <a:t>Based on the nearest upstream posted speed limit sign</a:t>
            </a:r>
          </a:p>
          <a:p>
            <a:pPr marL="1257300" lvl="2" indent="-342900">
              <a:buClr>
                <a:srgbClr val="002060"/>
              </a:buClr>
              <a:buFont typeface="Arial" panose="020B0604020202020204" pitchFamily="34" charset="0"/>
              <a:buChar char="•"/>
            </a:pPr>
            <a:endParaRPr lang="en-US" sz="2300" dirty="0">
              <a:solidFill>
                <a:srgbClr val="002060"/>
              </a:solidFill>
            </a:endParaRPr>
          </a:p>
        </p:txBody>
      </p:sp>
    </p:spTree>
    <p:extLst>
      <p:ext uri="{BB962C8B-B14F-4D97-AF65-F5344CB8AC3E}">
        <p14:creationId xmlns:p14="http://schemas.microsoft.com/office/powerpoint/2010/main" val="32404844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4B3FC48-F53A-4A32-968B-883E2B097AE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1690687"/>
            <a:ext cx="10972800" cy="604895"/>
          </a:xfrm>
          <a:prstGeom prst="rect">
            <a:avLst/>
          </a:prstGeom>
        </p:spPr>
      </p:pic>
      <p:sp>
        <p:nvSpPr>
          <p:cNvPr id="2" name="Title 1">
            <a:extLst>
              <a:ext uri="{FF2B5EF4-FFF2-40B4-BE49-F238E27FC236}">
                <a16:creationId xmlns:a16="http://schemas.microsoft.com/office/drawing/2014/main" id="{0E198DD9-9D3C-41D3-9802-6A4945BEFBBF}"/>
              </a:ext>
            </a:extLst>
          </p:cNvPr>
          <p:cNvSpPr>
            <a:spLocks noGrp="1"/>
          </p:cNvSpPr>
          <p:nvPr>
            <p:ph type="title"/>
          </p:nvPr>
        </p:nvSpPr>
        <p:spPr/>
        <p:txBody>
          <a:bodyPr/>
          <a:lstStyle/>
          <a:p>
            <a:r>
              <a:rPr lang="en-US" dirty="0"/>
              <a:t>The Steps</a:t>
            </a:r>
          </a:p>
        </p:txBody>
      </p:sp>
      <p:sp>
        <p:nvSpPr>
          <p:cNvPr id="3" name="Content Placeholder 2">
            <a:extLst>
              <a:ext uri="{FF2B5EF4-FFF2-40B4-BE49-F238E27FC236}">
                <a16:creationId xmlns:a16="http://schemas.microsoft.com/office/drawing/2014/main" id="{ABEB02FA-EF62-47E6-A893-E4BFFB38E9BD}"/>
              </a:ext>
            </a:extLst>
          </p:cNvPr>
          <p:cNvSpPr>
            <a:spLocks noGrp="1"/>
          </p:cNvSpPr>
          <p:nvPr>
            <p:ph idx="1"/>
          </p:nvPr>
        </p:nvSpPr>
        <p:spPr>
          <a:xfrm>
            <a:off x="838200" y="2472612"/>
            <a:ext cx="10515600" cy="852480"/>
          </a:xfrm>
        </p:spPr>
        <p:txBody>
          <a:bodyPr>
            <a:normAutofit lnSpcReduction="10000"/>
          </a:bodyPr>
          <a:lstStyle/>
          <a:p>
            <a:pPr marL="0" indent="0">
              <a:buNone/>
            </a:pPr>
            <a:r>
              <a:rPr lang="en-US" dirty="0"/>
              <a:t>Step 4—Determine geometric design features, traffic control features, and site characteristics for all sites in the project limits</a:t>
            </a:r>
          </a:p>
          <a:p>
            <a:pPr marL="0" indent="0">
              <a:buNone/>
            </a:pPr>
            <a:endParaRPr lang="en-US" dirty="0"/>
          </a:p>
        </p:txBody>
      </p:sp>
      <p:sp>
        <p:nvSpPr>
          <p:cNvPr id="8" name="Rectangle 7">
            <a:extLst>
              <a:ext uri="{FF2B5EF4-FFF2-40B4-BE49-F238E27FC236}">
                <a16:creationId xmlns:a16="http://schemas.microsoft.com/office/drawing/2014/main" id="{D206BB65-E9DC-412A-9CBE-351A1CC6175E}"/>
              </a:ext>
            </a:extLst>
          </p:cNvPr>
          <p:cNvSpPr/>
          <p:nvPr/>
        </p:nvSpPr>
        <p:spPr>
          <a:xfrm>
            <a:off x="-1" y="3471230"/>
            <a:ext cx="3805881" cy="2806002"/>
          </a:xfrm>
          <a:prstGeom prst="rect">
            <a:avLst/>
          </a:prstGeom>
          <a:solidFill>
            <a:srgbClr val="E8F1F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9958" lvl="1" indent="0">
              <a:buNone/>
            </a:pPr>
            <a:r>
              <a:rPr lang="en-US" sz="2300" dirty="0">
                <a:solidFill>
                  <a:prstClr val="black"/>
                </a:solidFill>
              </a:rPr>
              <a:t>Lane Line Separation</a:t>
            </a:r>
          </a:p>
          <a:p>
            <a:pPr marL="632858" lvl="1" indent="-342900">
              <a:buFont typeface="Arial" panose="020B0604020202020204" pitchFamily="34" charset="0"/>
              <a:buChar char="•"/>
            </a:pPr>
            <a:r>
              <a:rPr lang="en-US" sz="2300" dirty="0">
                <a:solidFill>
                  <a:prstClr val="black"/>
                </a:solidFill>
              </a:rPr>
              <a:t>Inside shoulder width</a:t>
            </a:r>
          </a:p>
          <a:p>
            <a:pPr marL="632858" lvl="1" indent="-342900">
              <a:buFont typeface="Arial" panose="020B0604020202020204" pitchFamily="34" charset="0"/>
              <a:buChar char="•"/>
            </a:pPr>
            <a:r>
              <a:rPr lang="en-US" sz="2300" dirty="0">
                <a:solidFill>
                  <a:prstClr val="black"/>
                </a:solidFill>
              </a:rPr>
              <a:t>Outside shoulder width</a:t>
            </a:r>
          </a:p>
          <a:p>
            <a:pPr marL="632858" lvl="1" indent="-342900">
              <a:buFont typeface="Arial" panose="020B0604020202020204" pitchFamily="34" charset="0"/>
              <a:buChar char="•"/>
            </a:pPr>
            <a:r>
              <a:rPr lang="en-US" sz="2300" dirty="0">
                <a:solidFill>
                  <a:prstClr val="black"/>
                </a:solidFill>
              </a:rPr>
              <a:t>Median width</a:t>
            </a:r>
          </a:p>
          <a:p>
            <a:pPr marL="289958" lvl="1" indent="0">
              <a:buNone/>
            </a:pPr>
            <a:endParaRPr lang="en-US" sz="2300" dirty="0">
              <a:solidFill>
                <a:prstClr val="black"/>
              </a:solidFill>
            </a:endParaRPr>
          </a:p>
          <a:p>
            <a:pPr marL="1257300" lvl="2" indent="-342900">
              <a:buClr>
                <a:srgbClr val="002060"/>
              </a:buClr>
              <a:buFont typeface="Arial" panose="020B0604020202020204" pitchFamily="34" charset="0"/>
              <a:buChar char="•"/>
            </a:pPr>
            <a:endParaRPr lang="en-US" sz="2300" dirty="0">
              <a:solidFill>
                <a:srgbClr val="002060"/>
              </a:solidFill>
            </a:endParaRPr>
          </a:p>
        </p:txBody>
      </p:sp>
      <p:pic>
        <p:nvPicPr>
          <p:cNvPr id="6" name="Picture 5">
            <a:extLst>
              <a:ext uri="{FF2B5EF4-FFF2-40B4-BE49-F238E27FC236}">
                <a16:creationId xmlns:a16="http://schemas.microsoft.com/office/drawing/2014/main" id="{28536DB4-105F-4CC2-96CE-97CB5A8B1CBF}"/>
              </a:ext>
            </a:extLst>
          </p:cNvPr>
          <p:cNvPicPr/>
          <p:nvPr/>
        </p:nvPicPr>
        <p:blipFill>
          <a:blip r:embed="rId5"/>
          <a:stretch>
            <a:fillRect/>
          </a:stretch>
        </p:blipFill>
        <p:spPr>
          <a:xfrm>
            <a:off x="4109823" y="3967032"/>
            <a:ext cx="7472577" cy="2165474"/>
          </a:xfrm>
          <a:prstGeom prst="rect">
            <a:avLst/>
          </a:prstGeom>
        </p:spPr>
      </p:pic>
    </p:spTree>
    <p:extLst>
      <p:ext uri="{BB962C8B-B14F-4D97-AF65-F5344CB8AC3E}">
        <p14:creationId xmlns:p14="http://schemas.microsoft.com/office/powerpoint/2010/main" val="28478095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4B3FC48-F53A-4A32-968B-883E2B097AE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1690687"/>
            <a:ext cx="10972800" cy="604895"/>
          </a:xfrm>
          <a:prstGeom prst="rect">
            <a:avLst/>
          </a:prstGeom>
        </p:spPr>
      </p:pic>
      <p:sp>
        <p:nvSpPr>
          <p:cNvPr id="2" name="Title 1">
            <a:extLst>
              <a:ext uri="{FF2B5EF4-FFF2-40B4-BE49-F238E27FC236}">
                <a16:creationId xmlns:a16="http://schemas.microsoft.com/office/drawing/2014/main" id="{0E198DD9-9D3C-41D3-9802-6A4945BEFBBF}"/>
              </a:ext>
            </a:extLst>
          </p:cNvPr>
          <p:cNvSpPr>
            <a:spLocks noGrp="1"/>
          </p:cNvSpPr>
          <p:nvPr>
            <p:ph type="title"/>
          </p:nvPr>
        </p:nvSpPr>
        <p:spPr/>
        <p:txBody>
          <a:bodyPr/>
          <a:lstStyle/>
          <a:p>
            <a:r>
              <a:rPr lang="en-US" dirty="0"/>
              <a:t>The Steps</a:t>
            </a:r>
          </a:p>
        </p:txBody>
      </p:sp>
      <p:sp>
        <p:nvSpPr>
          <p:cNvPr id="3" name="Content Placeholder 2">
            <a:extLst>
              <a:ext uri="{FF2B5EF4-FFF2-40B4-BE49-F238E27FC236}">
                <a16:creationId xmlns:a16="http://schemas.microsoft.com/office/drawing/2014/main" id="{ABEB02FA-EF62-47E6-A893-E4BFFB38E9BD}"/>
              </a:ext>
            </a:extLst>
          </p:cNvPr>
          <p:cNvSpPr>
            <a:spLocks noGrp="1"/>
          </p:cNvSpPr>
          <p:nvPr>
            <p:ph idx="1"/>
          </p:nvPr>
        </p:nvSpPr>
        <p:spPr>
          <a:xfrm>
            <a:off x="838200" y="2472612"/>
            <a:ext cx="10515600" cy="852480"/>
          </a:xfrm>
        </p:spPr>
        <p:txBody>
          <a:bodyPr>
            <a:normAutofit lnSpcReduction="10000"/>
          </a:bodyPr>
          <a:lstStyle/>
          <a:p>
            <a:pPr marL="0" indent="0">
              <a:buNone/>
            </a:pPr>
            <a:r>
              <a:rPr lang="en-US" dirty="0"/>
              <a:t>Step 4—Determine geometric design features, traffic control features, and site characteristics for all sites in the project limits</a:t>
            </a:r>
          </a:p>
          <a:p>
            <a:pPr marL="0" indent="0">
              <a:buNone/>
            </a:pPr>
            <a:endParaRPr lang="en-US" dirty="0"/>
          </a:p>
        </p:txBody>
      </p:sp>
      <p:sp>
        <p:nvSpPr>
          <p:cNvPr id="8" name="Rectangle 7">
            <a:extLst>
              <a:ext uri="{FF2B5EF4-FFF2-40B4-BE49-F238E27FC236}">
                <a16:creationId xmlns:a16="http://schemas.microsoft.com/office/drawing/2014/main" id="{D206BB65-E9DC-412A-9CBE-351A1CC6175E}"/>
              </a:ext>
            </a:extLst>
          </p:cNvPr>
          <p:cNvSpPr/>
          <p:nvPr/>
        </p:nvSpPr>
        <p:spPr>
          <a:xfrm>
            <a:off x="-1" y="3471230"/>
            <a:ext cx="3805881" cy="2806002"/>
          </a:xfrm>
          <a:prstGeom prst="rect">
            <a:avLst/>
          </a:prstGeom>
          <a:solidFill>
            <a:srgbClr val="E8F1F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9958" lvl="1" indent="0">
              <a:buNone/>
            </a:pPr>
            <a:r>
              <a:rPr lang="en-US" sz="2300" dirty="0">
                <a:solidFill>
                  <a:prstClr val="black"/>
                </a:solidFill>
              </a:rPr>
              <a:t>Buffer Separation</a:t>
            </a:r>
          </a:p>
          <a:p>
            <a:pPr marL="632858" lvl="1" indent="-342900">
              <a:buFont typeface="Arial" panose="020B0604020202020204" pitchFamily="34" charset="0"/>
              <a:buChar char="•"/>
            </a:pPr>
            <a:r>
              <a:rPr lang="en-US" sz="2300" dirty="0">
                <a:solidFill>
                  <a:prstClr val="black"/>
                </a:solidFill>
              </a:rPr>
              <a:t>Buffer width</a:t>
            </a:r>
          </a:p>
          <a:p>
            <a:pPr marL="632858" lvl="1" indent="-342900">
              <a:buFont typeface="Arial" panose="020B0604020202020204" pitchFamily="34" charset="0"/>
              <a:buChar char="•"/>
            </a:pPr>
            <a:r>
              <a:rPr lang="en-US" sz="2300" dirty="0">
                <a:solidFill>
                  <a:prstClr val="black"/>
                </a:solidFill>
              </a:rPr>
              <a:t>Inside shoulder width</a:t>
            </a:r>
          </a:p>
          <a:p>
            <a:pPr marL="632858" lvl="1" indent="-342900">
              <a:buFont typeface="Arial" panose="020B0604020202020204" pitchFamily="34" charset="0"/>
              <a:buChar char="•"/>
            </a:pPr>
            <a:r>
              <a:rPr lang="en-US" sz="2300" dirty="0">
                <a:solidFill>
                  <a:prstClr val="black"/>
                </a:solidFill>
              </a:rPr>
              <a:t>Outside shoulder width</a:t>
            </a:r>
          </a:p>
          <a:p>
            <a:pPr marL="632858" lvl="1" indent="-342900">
              <a:buFont typeface="Arial" panose="020B0604020202020204" pitchFamily="34" charset="0"/>
              <a:buChar char="•"/>
            </a:pPr>
            <a:r>
              <a:rPr lang="en-US" sz="2300" dirty="0">
                <a:solidFill>
                  <a:prstClr val="black"/>
                </a:solidFill>
              </a:rPr>
              <a:t>Median width</a:t>
            </a:r>
          </a:p>
          <a:p>
            <a:pPr marL="289958" lvl="1" indent="0">
              <a:buNone/>
            </a:pPr>
            <a:endParaRPr lang="en-US" sz="2300" dirty="0">
              <a:solidFill>
                <a:prstClr val="black"/>
              </a:solidFill>
            </a:endParaRPr>
          </a:p>
          <a:p>
            <a:pPr marL="1257300" lvl="2" indent="-342900">
              <a:buClr>
                <a:srgbClr val="002060"/>
              </a:buClr>
              <a:buFont typeface="Arial" panose="020B0604020202020204" pitchFamily="34" charset="0"/>
              <a:buChar char="•"/>
            </a:pPr>
            <a:endParaRPr lang="en-US" sz="2300" dirty="0">
              <a:solidFill>
                <a:srgbClr val="002060"/>
              </a:solidFill>
            </a:endParaRPr>
          </a:p>
        </p:txBody>
      </p:sp>
      <p:pic>
        <p:nvPicPr>
          <p:cNvPr id="5" name="Picture 4">
            <a:extLst>
              <a:ext uri="{FF2B5EF4-FFF2-40B4-BE49-F238E27FC236}">
                <a16:creationId xmlns:a16="http://schemas.microsoft.com/office/drawing/2014/main" id="{42D44D67-F592-4E6E-8181-B52BD02BD6C9}"/>
              </a:ext>
            </a:extLst>
          </p:cNvPr>
          <p:cNvPicPr>
            <a:picLocks noChangeAspect="1"/>
          </p:cNvPicPr>
          <p:nvPr/>
        </p:nvPicPr>
        <p:blipFill>
          <a:blip r:embed="rId5"/>
          <a:stretch>
            <a:fillRect/>
          </a:stretch>
        </p:blipFill>
        <p:spPr>
          <a:xfrm>
            <a:off x="4422463" y="3973327"/>
            <a:ext cx="6931337" cy="1973299"/>
          </a:xfrm>
          <a:prstGeom prst="rect">
            <a:avLst/>
          </a:prstGeom>
        </p:spPr>
      </p:pic>
    </p:spTree>
    <p:extLst>
      <p:ext uri="{BB962C8B-B14F-4D97-AF65-F5344CB8AC3E}">
        <p14:creationId xmlns:p14="http://schemas.microsoft.com/office/powerpoint/2010/main" val="324288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4B3FC48-F53A-4A32-968B-883E2B097AE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1690687"/>
            <a:ext cx="10972800" cy="604895"/>
          </a:xfrm>
          <a:prstGeom prst="rect">
            <a:avLst/>
          </a:prstGeom>
        </p:spPr>
      </p:pic>
      <p:sp>
        <p:nvSpPr>
          <p:cNvPr id="2" name="Title 1">
            <a:extLst>
              <a:ext uri="{FF2B5EF4-FFF2-40B4-BE49-F238E27FC236}">
                <a16:creationId xmlns:a16="http://schemas.microsoft.com/office/drawing/2014/main" id="{0E198DD9-9D3C-41D3-9802-6A4945BEFBBF}"/>
              </a:ext>
            </a:extLst>
          </p:cNvPr>
          <p:cNvSpPr>
            <a:spLocks noGrp="1"/>
          </p:cNvSpPr>
          <p:nvPr>
            <p:ph type="title"/>
          </p:nvPr>
        </p:nvSpPr>
        <p:spPr/>
        <p:txBody>
          <a:bodyPr/>
          <a:lstStyle/>
          <a:p>
            <a:r>
              <a:rPr lang="en-US" dirty="0"/>
              <a:t>The Steps</a:t>
            </a:r>
          </a:p>
        </p:txBody>
      </p:sp>
      <p:sp>
        <p:nvSpPr>
          <p:cNvPr id="3" name="Content Placeholder 2">
            <a:extLst>
              <a:ext uri="{FF2B5EF4-FFF2-40B4-BE49-F238E27FC236}">
                <a16:creationId xmlns:a16="http://schemas.microsoft.com/office/drawing/2014/main" id="{ABEB02FA-EF62-47E6-A893-E4BFFB38E9BD}"/>
              </a:ext>
            </a:extLst>
          </p:cNvPr>
          <p:cNvSpPr>
            <a:spLocks noGrp="1"/>
          </p:cNvSpPr>
          <p:nvPr>
            <p:ph idx="1"/>
          </p:nvPr>
        </p:nvSpPr>
        <p:spPr>
          <a:xfrm>
            <a:off x="838200" y="2472612"/>
            <a:ext cx="10515600" cy="852480"/>
          </a:xfrm>
        </p:spPr>
        <p:txBody>
          <a:bodyPr>
            <a:normAutofit lnSpcReduction="10000"/>
          </a:bodyPr>
          <a:lstStyle/>
          <a:p>
            <a:pPr marL="0" indent="0">
              <a:buNone/>
            </a:pPr>
            <a:r>
              <a:rPr lang="en-US" dirty="0"/>
              <a:t>Step 4—Determine geometric design features, traffic control features, and site characteristics for all sites in the project limits</a:t>
            </a:r>
          </a:p>
          <a:p>
            <a:pPr marL="0" indent="0">
              <a:buNone/>
            </a:pPr>
            <a:endParaRPr lang="en-US" dirty="0"/>
          </a:p>
        </p:txBody>
      </p:sp>
      <p:sp>
        <p:nvSpPr>
          <p:cNvPr id="8" name="Rectangle 7">
            <a:extLst>
              <a:ext uri="{FF2B5EF4-FFF2-40B4-BE49-F238E27FC236}">
                <a16:creationId xmlns:a16="http://schemas.microsoft.com/office/drawing/2014/main" id="{D206BB65-E9DC-412A-9CBE-351A1CC6175E}"/>
              </a:ext>
            </a:extLst>
          </p:cNvPr>
          <p:cNvSpPr/>
          <p:nvPr/>
        </p:nvSpPr>
        <p:spPr>
          <a:xfrm>
            <a:off x="-1" y="3471230"/>
            <a:ext cx="3805881" cy="2806002"/>
          </a:xfrm>
          <a:prstGeom prst="rect">
            <a:avLst/>
          </a:prstGeom>
          <a:solidFill>
            <a:srgbClr val="E8F1F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9958" lvl="1" indent="0">
              <a:buNone/>
            </a:pPr>
            <a:r>
              <a:rPr lang="en-US" sz="2300" dirty="0">
                <a:solidFill>
                  <a:prstClr val="black"/>
                </a:solidFill>
              </a:rPr>
              <a:t>Barrier Separation</a:t>
            </a:r>
          </a:p>
          <a:p>
            <a:pPr marL="632858" lvl="1" indent="-342900">
              <a:buFont typeface="Arial" panose="020B0604020202020204" pitchFamily="34" charset="0"/>
              <a:buChar char="•"/>
            </a:pPr>
            <a:r>
              <a:rPr lang="en-US" sz="2300" dirty="0">
                <a:solidFill>
                  <a:prstClr val="black"/>
                </a:solidFill>
              </a:rPr>
              <a:t>Inside shoulder width</a:t>
            </a:r>
          </a:p>
          <a:p>
            <a:pPr marL="632858" lvl="1" indent="-342900">
              <a:buFont typeface="Arial" panose="020B0604020202020204" pitchFamily="34" charset="0"/>
              <a:buChar char="•"/>
            </a:pPr>
            <a:r>
              <a:rPr lang="en-US" sz="2300" dirty="0">
                <a:solidFill>
                  <a:prstClr val="black"/>
                </a:solidFill>
              </a:rPr>
              <a:t>Outside shoulder width</a:t>
            </a:r>
          </a:p>
          <a:p>
            <a:pPr marL="632858" lvl="1" indent="-342900">
              <a:buFont typeface="Arial" panose="020B0604020202020204" pitchFamily="34" charset="0"/>
              <a:buChar char="•"/>
            </a:pPr>
            <a:r>
              <a:rPr lang="en-US" sz="2300" dirty="0">
                <a:solidFill>
                  <a:prstClr val="black"/>
                </a:solidFill>
              </a:rPr>
              <a:t>Median width</a:t>
            </a:r>
          </a:p>
          <a:p>
            <a:pPr marL="289958" lvl="1" indent="0">
              <a:buNone/>
            </a:pPr>
            <a:endParaRPr lang="en-US" sz="2300" dirty="0">
              <a:solidFill>
                <a:prstClr val="black"/>
              </a:solidFill>
            </a:endParaRPr>
          </a:p>
          <a:p>
            <a:pPr marL="1257300" lvl="2" indent="-342900">
              <a:buClr>
                <a:srgbClr val="002060"/>
              </a:buClr>
              <a:buFont typeface="Arial" panose="020B0604020202020204" pitchFamily="34" charset="0"/>
              <a:buChar char="•"/>
            </a:pPr>
            <a:endParaRPr lang="en-US" sz="2300" dirty="0">
              <a:solidFill>
                <a:srgbClr val="002060"/>
              </a:solidFill>
            </a:endParaRPr>
          </a:p>
        </p:txBody>
      </p:sp>
      <p:pic>
        <p:nvPicPr>
          <p:cNvPr id="6" name="Picture 5">
            <a:extLst>
              <a:ext uri="{FF2B5EF4-FFF2-40B4-BE49-F238E27FC236}">
                <a16:creationId xmlns:a16="http://schemas.microsoft.com/office/drawing/2014/main" id="{8C0401A4-E629-4579-B2D9-8EC3E7CC5194}"/>
              </a:ext>
            </a:extLst>
          </p:cNvPr>
          <p:cNvPicPr>
            <a:picLocks noChangeAspect="1"/>
          </p:cNvPicPr>
          <p:nvPr/>
        </p:nvPicPr>
        <p:blipFill>
          <a:blip r:embed="rId5"/>
          <a:stretch>
            <a:fillRect/>
          </a:stretch>
        </p:blipFill>
        <p:spPr>
          <a:xfrm>
            <a:off x="4549417" y="3861181"/>
            <a:ext cx="6804383" cy="2131846"/>
          </a:xfrm>
          <a:prstGeom prst="rect">
            <a:avLst/>
          </a:prstGeom>
        </p:spPr>
      </p:pic>
    </p:spTree>
    <p:extLst>
      <p:ext uri="{BB962C8B-B14F-4D97-AF65-F5344CB8AC3E}">
        <p14:creationId xmlns:p14="http://schemas.microsoft.com/office/powerpoint/2010/main" val="37432899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4B3FC48-F53A-4A32-968B-883E2B097AE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1690687"/>
            <a:ext cx="10972800" cy="604895"/>
          </a:xfrm>
          <a:prstGeom prst="rect">
            <a:avLst/>
          </a:prstGeom>
        </p:spPr>
      </p:pic>
      <p:sp>
        <p:nvSpPr>
          <p:cNvPr id="2" name="Title 1">
            <a:extLst>
              <a:ext uri="{FF2B5EF4-FFF2-40B4-BE49-F238E27FC236}">
                <a16:creationId xmlns:a16="http://schemas.microsoft.com/office/drawing/2014/main" id="{0E198DD9-9D3C-41D3-9802-6A4945BEFBBF}"/>
              </a:ext>
            </a:extLst>
          </p:cNvPr>
          <p:cNvSpPr>
            <a:spLocks noGrp="1"/>
          </p:cNvSpPr>
          <p:nvPr>
            <p:ph type="title"/>
          </p:nvPr>
        </p:nvSpPr>
        <p:spPr/>
        <p:txBody>
          <a:bodyPr/>
          <a:lstStyle/>
          <a:p>
            <a:r>
              <a:rPr lang="en-US" dirty="0"/>
              <a:t>The Steps</a:t>
            </a:r>
          </a:p>
        </p:txBody>
      </p:sp>
      <p:sp>
        <p:nvSpPr>
          <p:cNvPr id="3" name="Content Placeholder 2">
            <a:extLst>
              <a:ext uri="{FF2B5EF4-FFF2-40B4-BE49-F238E27FC236}">
                <a16:creationId xmlns:a16="http://schemas.microsoft.com/office/drawing/2014/main" id="{ABEB02FA-EF62-47E6-A893-E4BFFB38E9BD}"/>
              </a:ext>
            </a:extLst>
          </p:cNvPr>
          <p:cNvSpPr>
            <a:spLocks noGrp="1"/>
          </p:cNvSpPr>
          <p:nvPr>
            <p:ph idx="1"/>
          </p:nvPr>
        </p:nvSpPr>
        <p:spPr>
          <a:xfrm>
            <a:off x="838200" y="2472612"/>
            <a:ext cx="10515600" cy="852480"/>
          </a:xfrm>
        </p:spPr>
        <p:txBody>
          <a:bodyPr>
            <a:normAutofit lnSpcReduction="10000"/>
          </a:bodyPr>
          <a:lstStyle/>
          <a:p>
            <a:pPr marL="0" indent="0">
              <a:buNone/>
            </a:pPr>
            <a:r>
              <a:rPr lang="en-US" dirty="0"/>
              <a:t>Step 4—Determine geometric design features, traffic control features, and site characteristics for all sites in the project limits</a:t>
            </a:r>
          </a:p>
          <a:p>
            <a:pPr marL="0" indent="0">
              <a:buNone/>
            </a:pPr>
            <a:endParaRPr lang="en-US" dirty="0"/>
          </a:p>
        </p:txBody>
      </p:sp>
      <p:sp>
        <p:nvSpPr>
          <p:cNvPr id="8" name="Rectangle 7">
            <a:extLst>
              <a:ext uri="{FF2B5EF4-FFF2-40B4-BE49-F238E27FC236}">
                <a16:creationId xmlns:a16="http://schemas.microsoft.com/office/drawing/2014/main" id="{D206BB65-E9DC-412A-9CBE-351A1CC6175E}"/>
              </a:ext>
            </a:extLst>
          </p:cNvPr>
          <p:cNvSpPr/>
          <p:nvPr/>
        </p:nvSpPr>
        <p:spPr>
          <a:xfrm>
            <a:off x="0" y="3471230"/>
            <a:ext cx="2557850" cy="1347905"/>
          </a:xfrm>
          <a:prstGeom prst="rect">
            <a:avLst/>
          </a:prstGeom>
          <a:solidFill>
            <a:srgbClr val="E8F1F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9958" lvl="1" indent="0">
              <a:buNone/>
            </a:pPr>
            <a:r>
              <a:rPr lang="en-US" sz="2300" dirty="0">
                <a:solidFill>
                  <a:prstClr val="black"/>
                </a:solidFill>
              </a:rPr>
              <a:t>Length of Barrier</a:t>
            </a:r>
          </a:p>
          <a:p>
            <a:pPr marL="632858" lvl="1" indent="-342900">
              <a:buFont typeface="Arial" panose="020B0604020202020204" pitchFamily="34" charset="0"/>
              <a:buChar char="•"/>
            </a:pPr>
            <a:r>
              <a:rPr lang="en-US" sz="2300" dirty="0">
                <a:solidFill>
                  <a:prstClr val="black"/>
                </a:solidFill>
              </a:rPr>
              <a:t>Median</a:t>
            </a:r>
          </a:p>
          <a:p>
            <a:pPr marL="632858" lvl="1" indent="-342900">
              <a:buFont typeface="Arial" panose="020B0604020202020204" pitchFamily="34" charset="0"/>
              <a:buChar char="•"/>
            </a:pPr>
            <a:r>
              <a:rPr lang="en-US" sz="2300" dirty="0">
                <a:solidFill>
                  <a:prstClr val="black"/>
                </a:solidFill>
              </a:rPr>
              <a:t>Roadside</a:t>
            </a:r>
          </a:p>
          <a:p>
            <a:pPr marL="289958" lvl="1" indent="0">
              <a:buNone/>
            </a:pPr>
            <a:endParaRPr lang="en-US" sz="2300" dirty="0">
              <a:solidFill>
                <a:prstClr val="black"/>
              </a:solidFill>
            </a:endParaRPr>
          </a:p>
          <a:p>
            <a:pPr marL="1257300" lvl="2" indent="-342900">
              <a:buClr>
                <a:srgbClr val="002060"/>
              </a:buClr>
              <a:buFont typeface="Arial" panose="020B0604020202020204" pitchFamily="34" charset="0"/>
              <a:buChar char="•"/>
            </a:pPr>
            <a:endParaRPr lang="en-US" sz="2300" dirty="0">
              <a:solidFill>
                <a:srgbClr val="002060"/>
              </a:solidFill>
            </a:endParaRPr>
          </a:p>
        </p:txBody>
      </p:sp>
      <p:pic>
        <p:nvPicPr>
          <p:cNvPr id="5" name="Picture 4">
            <a:extLst>
              <a:ext uri="{FF2B5EF4-FFF2-40B4-BE49-F238E27FC236}">
                <a16:creationId xmlns:a16="http://schemas.microsoft.com/office/drawing/2014/main" id="{D97EB5D4-964E-4B53-A7BC-4D2EC65ED1C8}"/>
              </a:ext>
            </a:extLst>
          </p:cNvPr>
          <p:cNvPicPr>
            <a:picLocks noChangeAspect="1"/>
          </p:cNvPicPr>
          <p:nvPr/>
        </p:nvPicPr>
        <p:blipFill>
          <a:blip r:embed="rId5"/>
          <a:stretch>
            <a:fillRect/>
          </a:stretch>
        </p:blipFill>
        <p:spPr>
          <a:xfrm>
            <a:off x="3303134" y="3429000"/>
            <a:ext cx="7644952" cy="3159914"/>
          </a:xfrm>
          <a:prstGeom prst="rect">
            <a:avLst/>
          </a:prstGeom>
        </p:spPr>
      </p:pic>
    </p:spTree>
    <p:extLst>
      <p:ext uri="{BB962C8B-B14F-4D97-AF65-F5344CB8AC3E}">
        <p14:creationId xmlns:p14="http://schemas.microsoft.com/office/powerpoint/2010/main" val="4961356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4B3FC48-F53A-4A32-968B-883E2B097AE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1690687"/>
            <a:ext cx="10972800" cy="604895"/>
          </a:xfrm>
          <a:prstGeom prst="rect">
            <a:avLst/>
          </a:prstGeom>
        </p:spPr>
      </p:pic>
      <p:sp>
        <p:nvSpPr>
          <p:cNvPr id="2" name="Title 1">
            <a:extLst>
              <a:ext uri="{FF2B5EF4-FFF2-40B4-BE49-F238E27FC236}">
                <a16:creationId xmlns:a16="http://schemas.microsoft.com/office/drawing/2014/main" id="{0E198DD9-9D3C-41D3-9802-6A4945BEFBBF}"/>
              </a:ext>
            </a:extLst>
          </p:cNvPr>
          <p:cNvSpPr>
            <a:spLocks noGrp="1"/>
          </p:cNvSpPr>
          <p:nvPr>
            <p:ph type="title"/>
          </p:nvPr>
        </p:nvSpPr>
        <p:spPr/>
        <p:txBody>
          <a:bodyPr/>
          <a:lstStyle/>
          <a:p>
            <a:r>
              <a:rPr lang="en-US" dirty="0"/>
              <a:t>The Steps</a:t>
            </a:r>
          </a:p>
        </p:txBody>
      </p:sp>
      <p:sp>
        <p:nvSpPr>
          <p:cNvPr id="3" name="Content Placeholder 2">
            <a:extLst>
              <a:ext uri="{FF2B5EF4-FFF2-40B4-BE49-F238E27FC236}">
                <a16:creationId xmlns:a16="http://schemas.microsoft.com/office/drawing/2014/main" id="{ABEB02FA-EF62-47E6-A893-E4BFFB38E9BD}"/>
              </a:ext>
            </a:extLst>
          </p:cNvPr>
          <p:cNvSpPr>
            <a:spLocks noGrp="1"/>
          </p:cNvSpPr>
          <p:nvPr>
            <p:ph idx="1"/>
          </p:nvPr>
        </p:nvSpPr>
        <p:spPr>
          <a:xfrm>
            <a:off x="838200" y="2472612"/>
            <a:ext cx="10515600" cy="852480"/>
          </a:xfrm>
        </p:spPr>
        <p:txBody>
          <a:bodyPr>
            <a:normAutofit lnSpcReduction="10000"/>
          </a:bodyPr>
          <a:lstStyle/>
          <a:p>
            <a:pPr marL="0" indent="0">
              <a:buNone/>
            </a:pPr>
            <a:r>
              <a:rPr lang="en-US" dirty="0"/>
              <a:t>Step 4—Determine geometric design features, traffic control features, and site characteristics for all sites in the project limits</a:t>
            </a:r>
          </a:p>
          <a:p>
            <a:pPr marL="0" indent="0">
              <a:buNone/>
            </a:pPr>
            <a:endParaRPr lang="en-US" dirty="0"/>
          </a:p>
        </p:txBody>
      </p:sp>
      <p:sp>
        <p:nvSpPr>
          <p:cNvPr id="8" name="Rectangle 7">
            <a:extLst>
              <a:ext uri="{FF2B5EF4-FFF2-40B4-BE49-F238E27FC236}">
                <a16:creationId xmlns:a16="http://schemas.microsoft.com/office/drawing/2014/main" id="{D206BB65-E9DC-412A-9CBE-351A1CC6175E}"/>
              </a:ext>
            </a:extLst>
          </p:cNvPr>
          <p:cNvSpPr/>
          <p:nvPr/>
        </p:nvSpPr>
        <p:spPr>
          <a:xfrm>
            <a:off x="0" y="3471230"/>
            <a:ext cx="3719384" cy="2670078"/>
          </a:xfrm>
          <a:prstGeom prst="rect">
            <a:avLst/>
          </a:prstGeom>
          <a:solidFill>
            <a:srgbClr val="E8F1F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9958" lvl="1" indent="0">
              <a:buNone/>
            </a:pPr>
            <a:r>
              <a:rPr lang="en-US" sz="2300" dirty="0">
                <a:solidFill>
                  <a:prstClr val="black"/>
                </a:solidFill>
              </a:rPr>
              <a:t>Presence of Type C Weaving Section</a:t>
            </a:r>
          </a:p>
          <a:p>
            <a:pPr marL="632858" lvl="1" indent="-342900">
              <a:buFont typeface="Arial" panose="020B0604020202020204" pitchFamily="34" charset="0"/>
              <a:buChar char="•"/>
            </a:pPr>
            <a:r>
              <a:rPr lang="en-US" sz="2300" dirty="0">
                <a:solidFill>
                  <a:prstClr val="black"/>
                </a:solidFill>
              </a:rPr>
              <a:t>Both entrance and exit ramps on right-side</a:t>
            </a:r>
          </a:p>
          <a:p>
            <a:pPr marL="632858" lvl="1" indent="-342900">
              <a:buFont typeface="Arial" panose="020B0604020202020204" pitchFamily="34" charset="0"/>
              <a:buChar char="•"/>
            </a:pPr>
            <a:r>
              <a:rPr lang="en-US" sz="2300" dirty="0">
                <a:solidFill>
                  <a:prstClr val="black"/>
                </a:solidFill>
              </a:rPr>
              <a:t>Only applies if Type C weave less than 0.85 miles in length</a:t>
            </a:r>
          </a:p>
          <a:p>
            <a:pPr marL="289958" lvl="1" indent="0">
              <a:buNone/>
            </a:pPr>
            <a:endParaRPr lang="en-US" sz="2300" dirty="0">
              <a:solidFill>
                <a:prstClr val="black"/>
              </a:solidFill>
            </a:endParaRPr>
          </a:p>
          <a:p>
            <a:pPr marL="1257300" lvl="2" indent="-342900">
              <a:buClr>
                <a:srgbClr val="002060"/>
              </a:buClr>
              <a:buFont typeface="Arial" panose="020B0604020202020204" pitchFamily="34" charset="0"/>
              <a:buChar char="•"/>
            </a:pPr>
            <a:endParaRPr lang="en-US" sz="2300" dirty="0">
              <a:solidFill>
                <a:srgbClr val="002060"/>
              </a:solidFill>
            </a:endParaRPr>
          </a:p>
        </p:txBody>
      </p:sp>
      <p:pic>
        <p:nvPicPr>
          <p:cNvPr id="6" name="Picture 5">
            <a:extLst>
              <a:ext uri="{FF2B5EF4-FFF2-40B4-BE49-F238E27FC236}">
                <a16:creationId xmlns:a16="http://schemas.microsoft.com/office/drawing/2014/main" id="{4168CBC3-84AD-4CD6-9A22-3F982C2A83DD}"/>
              </a:ext>
            </a:extLst>
          </p:cNvPr>
          <p:cNvPicPr>
            <a:picLocks noChangeAspect="1"/>
          </p:cNvPicPr>
          <p:nvPr/>
        </p:nvPicPr>
        <p:blipFill>
          <a:blip r:embed="rId5"/>
          <a:stretch>
            <a:fillRect/>
          </a:stretch>
        </p:blipFill>
        <p:spPr>
          <a:xfrm>
            <a:off x="4532733" y="3885774"/>
            <a:ext cx="6291788" cy="2073293"/>
          </a:xfrm>
          <a:prstGeom prst="rect">
            <a:avLst/>
          </a:prstGeom>
        </p:spPr>
      </p:pic>
    </p:spTree>
    <p:extLst>
      <p:ext uri="{BB962C8B-B14F-4D97-AF65-F5344CB8AC3E}">
        <p14:creationId xmlns:p14="http://schemas.microsoft.com/office/powerpoint/2010/main" val="35816086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4B3FC48-F53A-4A32-968B-883E2B097AE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1690687"/>
            <a:ext cx="10972800" cy="604895"/>
          </a:xfrm>
          <a:prstGeom prst="rect">
            <a:avLst/>
          </a:prstGeom>
        </p:spPr>
      </p:pic>
      <p:sp>
        <p:nvSpPr>
          <p:cNvPr id="2" name="Title 1">
            <a:extLst>
              <a:ext uri="{FF2B5EF4-FFF2-40B4-BE49-F238E27FC236}">
                <a16:creationId xmlns:a16="http://schemas.microsoft.com/office/drawing/2014/main" id="{0E198DD9-9D3C-41D3-9802-6A4945BEFBBF}"/>
              </a:ext>
            </a:extLst>
          </p:cNvPr>
          <p:cNvSpPr>
            <a:spLocks noGrp="1"/>
          </p:cNvSpPr>
          <p:nvPr>
            <p:ph type="title"/>
          </p:nvPr>
        </p:nvSpPr>
        <p:spPr/>
        <p:txBody>
          <a:bodyPr/>
          <a:lstStyle/>
          <a:p>
            <a:r>
              <a:rPr lang="en-US" dirty="0"/>
              <a:t>The Steps</a:t>
            </a:r>
          </a:p>
        </p:txBody>
      </p:sp>
      <p:sp>
        <p:nvSpPr>
          <p:cNvPr id="3" name="Content Placeholder 2">
            <a:extLst>
              <a:ext uri="{FF2B5EF4-FFF2-40B4-BE49-F238E27FC236}">
                <a16:creationId xmlns:a16="http://schemas.microsoft.com/office/drawing/2014/main" id="{ABEB02FA-EF62-47E6-A893-E4BFFB38E9BD}"/>
              </a:ext>
            </a:extLst>
          </p:cNvPr>
          <p:cNvSpPr>
            <a:spLocks noGrp="1"/>
          </p:cNvSpPr>
          <p:nvPr>
            <p:ph idx="1"/>
          </p:nvPr>
        </p:nvSpPr>
        <p:spPr>
          <a:xfrm>
            <a:off x="838200" y="2472612"/>
            <a:ext cx="10515600" cy="852480"/>
          </a:xfrm>
        </p:spPr>
        <p:txBody>
          <a:bodyPr>
            <a:normAutofit lnSpcReduction="10000"/>
          </a:bodyPr>
          <a:lstStyle/>
          <a:p>
            <a:pPr marL="0" indent="0">
              <a:buNone/>
            </a:pPr>
            <a:r>
              <a:rPr lang="en-US" dirty="0"/>
              <a:t>Step 4—Determine geometric design features, traffic control features, and site characteristics for all sites in the project limits</a:t>
            </a:r>
          </a:p>
          <a:p>
            <a:pPr marL="0" indent="0">
              <a:buNone/>
            </a:pPr>
            <a:endParaRPr lang="en-US" dirty="0"/>
          </a:p>
        </p:txBody>
      </p:sp>
      <p:sp>
        <p:nvSpPr>
          <p:cNvPr id="8" name="Rectangle 7">
            <a:extLst>
              <a:ext uri="{FF2B5EF4-FFF2-40B4-BE49-F238E27FC236}">
                <a16:creationId xmlns:a16="http://schemas.microsoft.com/office/drawing/2014/main" id="{D206BB65-E9DC-412A-9CBE-351A1CC6175E}"/>
              </a:ext>
            </a:extLst>
          </p:cNvPr>
          <p:cNvSpPr/>
          <p:nvPr/>
        </p:nvSpPr>
        <p:spPr>
          <a:xfrm>
            <a:off x="0" y="3471230"/>
            <a:ext cx="3719384" cy="2670078"/>
          </a:xfrm>
          <a:prstGeom prst="rect">
            <a:avLst/>
          </a:prstGeom>
          <a:solidFill>
            <a:srgbClr val="E8F1F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9958" lvl="1" indent="0">
              <a:buNone/>
            </a:pPr>
            <a:r>
              <a:rPr lang="en-US" sz="2300" dirty="0">
                <a:solidFill>
                  <a:prstClr val="black"/>
                </a:solidFill>
              </a:rPr>
              <a:t>Upstream Entrance</a:t>
            </a:r>
          </a:p>
          <a:p>
            <a:pPr marL="632858" lvl="1" indent="-342900">
              <a:buFont typeface="Arial" panose="020B0604020202020204" pitchFamily="34" charset="0"/>
              <a:buChar char="•"/>
            </a:pPr>
            <a:r>
              <a:rPr lang="en-US" sz="2300" dirty="0">
                <a:solidFill>
                  <a:prstClr val="black"/>
                </a:solidFill>
              </a:rPr>
              <a:t>Distance</a:t>
            </a:r>
          </a:p>
          <a:p>
            <a:pPr marL="632858" lvl="1" indent="-342900">
              <a:buFont typeface="Arial" panose="020B0604020202020204" pitchFamily="34" charset="0"/>
              <a:buChar char="•"/>
            </a:pPr>
            <a:r>
              <a:rPr lang="en-US" sz="2300" dirty="0">
                <a:solidFill>
                  <a:prstClr val="black"/>
                </a:solidFill>
              </a:rPr>
              <a:t>Ramp AADT</a:t>
            </a:r>
          </a:p>
          <a:p>
            <a:pPr marL="632858" lvl="1" indent="-342900">
              <a:buFont typeface="Arial" panose="020B0604020202020204" pitchFamily="34" charset="0"/>
              <a:buChar char="•"/>
            </a:pPr>
            <a:endParaRPr lang="en-US" sz="2300" dirty="0">
              <a:solidFill>
                <a:prstClr val="black"/>
              </a:solidFill>
            </a:endParaRPr>
          </a:p>
          <a:p>
            <a:pPr marL="289958" lvl="1" indent="0">
              <a:buNone/>
            </a:pPr>
            <a:r>
              <a:rPr lang="en-US" sz="2300" dirty="0">
                <a:solidFill>
                  <a:prstClr val="black"/>
                </a:solidFill>
              </a:rPr>
              <a:t>Downstream Exit</a:t>
            </a:r>
          </a:p>
          <a:p>
            <a:pPr marL="632858" lvl="1" indent="-342900">
              <a:buFont typeface="Arial" panose="020B0604020202020204" pitchFamily="34" charset="0"/>
              <a:buChar char="•"/>
            </a:pPr>
            <a:r>
              <a:rPr lang="en-US" sz="2300" dirty="0">
                <a:solidFill>
                  <a:prstClr val="black"/>
                </a:solidFill>
              </a:rPr>
              <a:t>Distance</a:t>
            </a:r>
          </a:p>
          <a:p>
            <a:pPr marL="632858" lvl="1" indent="-342900">
              <a:buFont typeface="Arial" panose="020B0604020202020204" pitchFamily="34" charset="0"/>
              <a:buChar char="•"/>
            </a:pPr>
            <a:r>
              <a:rPr lang="en-US" sz="2300" dirty="0">
                <a:solidFill>
                  <a:prstClr val="black"/>
                </a:solidFill>
              </a:rPr>
              <a:t>Ramp AADT</a:t>
            </a:r>
          </a:p>
          <a:p>
            <a:pPr marL="632858" lvl="1" indent="-342900">
              <a:buFont typeface="Arial" panose="020B0604020202020204" pitchFamily="34" charset="0"/>
              <a:buChar char="•"/>
            </a:pPr>
            <a:endParaRPr lang="en-US" sz="2300" dirty="0">
              <a:solidFill>
                <a:prstClr val="black"/>
              </a:solidFill>
            </a:endParaRPr>
          </a:p>
          <a:p>
            <a:pPr marL="289958" lvl="1" indent="0">
              <a:buNone/>
            </a:pPr>
            <a:endParaRPr lang="en-US" sz="2300" dirty="0">
              <a:solidFill>
                <a:prstClr val="black"/>
              </a:solidFill>
            </a:endParaRPr>
          </a:p>
          <a:p>
            <a:pPr marL="1257300" lvl="2" indent="-342900">
              <a:buClr>
                <a:srgbClr val="002060"/>
              </a:buClr>
              <a:buFont typeface="Arial" panose="020B0604020202020204" pitchFamily="34" charset="0"/>
              <a:buChar char="•"/>
            </a:pPr>
            <a:endParaRPr lang="en-US" sz="2300" dirty="0">
              <a:solidFill>
                <a:srgbClr val="002060"/>
              </a:solidFill>
            </a:endParaRPr>
          </a:p>
        </p:txBody>
      </p:sp>
      <p:pic>
        <p:nvPicPr>
          <p:cNvPr id="5" name="Picture 4">
            <a:extLst>
              <a:ext uri="{FF2B5EF4-FFF2-40B4-BE49-F238E27FC236}">
                <a16:creationId xmlns:a16="http://schemas.microsoft.com/office/drawing/2014/main" id="{03317524-BB9B-42F1-AAAC-FBEE752A2A26}"/>
              </a:ext>
            </a:extLst>
          </p:cNvPr>
          <p:cNvPicPr>
            <a:picLocks noChangeAspect="1"/>
          </p:cNvPicPr>
          <p:nvPr/>
        </p:nvPicPr>
        <p:blipFill>
          <a:blip r:embed="rId5"/>
          <a:stretch>
            <a:fillRect/>
          </a:stretch>
        </p:blipFill>
        <p:spPr>
          <a:xfrm>
            <a:off x="3868513" y="3619406"/>
            <a:ext cx="7713887" cy="2225340"/>
          </a:xfrm>
          <a:prstGeom prst="rect">
            <a:avLst/>
          </a:prstGeom>
        </p:spPr>
      </p:pic>
    </p:spTree>
    <p:extLst>
      <p:ext uri="{BB962C8B-B14F-4D97-AF65-F5344CB8AC3E}">
        <p14:creationId xmlns:p14="http://schemas.microsoft.com/office/powerpoint/2010/main" val="2871000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4B3FC48-F53A-4A32-968B-883E2B097AE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1690687"/>
            <a:ext cx="10972800" cy="604895"/>
          </a:xfrm>
          <a:prstGeom prst="rect">
            <a:avLst/>
          </a:prstGeom>
        </p:spPr>
      </p:pic>
      <p:sp>
        <p:nvSpPr>
          <p:cNvPr id="2" name="Title 1">
            <a:extLst>
              <a:ext uri="{FF2B5EF4-FFF2-40B4-BE49-F238E27FC236}">
                <a16:creationId xmlns:a16="http://schemas.microsoft.com/office/drawing/2014/main" id="{0E198DD9-9D3C-41D3-9802-6A4945BEFBBF}"/>
              </a:ext>
            </a:extLst>
          </p:cNvPr>
          <p:cNvSpPr>
            <a:spLocks noGrp="1"/>
          </p:cNvSpPr>
          <p:nvPr>
            <p:ph type="title"/>
          </p:nvPr>
        </p:nvSpPr>
        <p:spPr/>
        <p:txBody>
          <a:bodyPr/>
          <a:lstStyle/>
          <a:p>
            <a:r>
              <a:rPr lang="en-US" dirty="0"/>
              <a:t>The Steps</a:t>
            </a:r>
          </a:p>
        </p:txBody>
      </p:sp>
      <p:sp>
        <p:nvSpPr>
          <p:cNvPr id="3" name="Content Placeholder 2">
            <a:extLst>
              <a:ext uri="{FF2B5EF4-FFF2-40B4-BE49-F238E27FC236}">
                <a16:creationId xmlns:a16="http://schemas.microsoft.com/office/drawing/2014/main" id="{ABEB02FA-EF62-47E6-A893-E4BFFB38E9BD}"/>
              </a:ext>
            </a:extLst>
          </p:cNvPr>
          <p:cNvSpPr>
            <a:spLocks noGrp="1"/>
          </p:cNvSpPr>
          <p:nvPr>
            <p:ph idx="1"/>
          </p:nvPr>
        </p:nvSpPr>
        <p:spPr>
          <a:xfrm>
            <a:off x="838200" y="2472612"/>
            <a:ext cx="10515600" cy="852480"/>
          </a:xfrm>
        </p:spPr>
        <p:txBody>
          <a:bodyPr>
            <a:normAutofit lnSpcReduction="10000"/>
          </a:bodyPr>
          <a:lstStyle/>
          <a:p>
            <a:pPr marL="0" indent="0">
              <a:buNone/>
            </a:pPr>
            <a:r>
              <a:rPr lang="en-US" dirty="0"/>
              <a:t>Step 4—Determine geometric design features, traffic control features, and site characteristics for all sites in the project limits</a:t>
            </a:r>
          </a:p>
          <a:p>
            <a:pPr marL="0" indent="0">
              <a:buNone/>
            </a:pPr>
            <a:endParaRPr lang="en-US" dirty="0"/>
          </a:p>
        </p:txBody>
      </p:sp>
      <p:sp>
        <p:nvSpPr>
          <p:cNvPr id="8" name="Rectangle 7">
            <a:extLst>
              <a:ext uri="{FF2B5EF4-FFF2-40B4-BE49-F238E27FC236}">
                <a16:creationId xmlns:a16="http://schemas.microsoft.com/office/drawing/2014/main" id="{D206BB65-E9DC-412A-9CBE-351A1CC6175E}"/>
              </a:ext>
            </a:extLst>
          </p:cNvPr>
          <p:cNvSpPr/>
          <p:nvPr/>
        </p:nvSpPr>
        <p:spPr>
          <a:xfrm>
            <a:off x="0" y="3471230"/>
            <a:ext cx="3719384" cy="2670078"/>
          </a:xfrm>
          <a:prstGeom prst="rect">
            <a:avLst/>
          </a:prstGeom>
          <a:solidFill>
            <a:srgbClr val="E8F1F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9958" lvl="1" indent="0">
              <a:buNone/>
            </a:pPr>
            <a:r>
              <a:rPr lang="en-US" sz="2300" dirty="0">
                <a:solidFill>
                  <a:prstClr val="black"/>
                </a:solidFill>
              </a:rPr>
              <a:t>Upstream Entrance</a:t>
            </a:r>
          </a:p>
          <a:p>
            <a:pPr marL="632858" lvl="1" indent="-342900">
              <a:buFont typeface="Arial" panose="020B0604020202020204" pitchFamily="34" charset="0"/>
              <a:buChar char="•"/>
            </a:pPr>
            <a:r>
              <a:rPr lang="en-US" sz="2300" dirty="0">
                <a:solidFill>
                  <a:prstClr val="black"/>
                </a:solidFill>
              </a:rPr>
              <a:t>Distance</a:t>
            </a:r>
          </a:p>
          <a:p>
            <a:pPr marL="632858" lvl="1" indent="-342900">
              <a:buFont typeface="Arial" panose="020B0604020202020204" pitchFamily="34" charset="0"/>
              <a:buChar char="•"/>
            </a:pPr>
            <a:r>
              <a:rPr lang="en-US" sz="2300" dirty="0">
                <a:solidFill>
                  <a:prstClr val="black"/>
                </a:solidFill>
              </a:rPr>
              <a:t>Ramp AADT</a:t>
            </a:r>
          </a:p>
          <a:p>
            <a:pPr marL="632858" lvl="1" indent="-342900">
              <a:buFont typeface="Arial" panose="020B0604020202020204" pitchFamily="34" charset="0"/>
              <a:buChar char="•"/>
            </a:pPr>
            <a:endParaRPr lang="en-US" sz="2300" dirty="0">
              <a:solidFill>
                <a:prstClr val="black"/>
              </a:solidFill>
            </a:endParaRPr>
          </a:p>
          <a:p>
            <a:pPr marL="289958" lvl="1" indent="0">
              <a:buNone/>
            </a:pPr>
            <a:r>
              <a:rPr lang="en-US" sz="2300" dirty="0">
                <a:solidFill>
                  <a:prstClr val="black"/>
                </a:solidFill>
              </a:rPr>
              <a:t>Downstream Exit</a:t>
            </a:r>
          </a:p>
          <a:p>
            <a:pPr marL="632858" lvl="1" indent="-342900">
              <a:buFont typeface="Arial" panose="020B0604020202020204" pitchFamily="34" charset="0"/>
              <a:buChar char="•"/>
            </a:pPr>
            <a:r>
              <a:rPr lang="en-US" sz="2300" dirty="0">
                <a:solidFill>
                  <a:prstClr val="black"/>
                </a:solidFill>
              </a:rPr>
              <a:t>Distance</a:t>
            </a:r>
          </a:p>
          <a:p>
            <a:pPr marL="632858" lvl="1" indent="-342900">
              <a:buFont typeface="Arial" panose="020B0604020202020204" pitchFamily="34" charset="0"/>
              <a:buChar char="•"/>
            </a:pPr>
            <a:r>
              <a:rPr lang="en-US" sz="2300" dirty="0">
                <a:solidFill>
                  <a:prstClr val="black"/>
                </a:solidFill>
              </a:rPr>
              <a:t>Ramp AADT</a:t>
            </a:r>
          </a:p>
          <a:p>
            <a:pPr marL="632858" lvl="1" indent="-342900">
              <a:buFont typeface="Arial" panose="020B0604020202020204" pitchFamily="34" charset="0"/>
              <a:buChar char="•"/>
            </a:pPr>
            <a:endParaRPr lang="en-US" sz="2300" dirty="0">
              <a:solidFill>
                <a:prstClr val="black"/>
              </a:solidFill>
            </a:endParaRPr>
          </a:p>
          <a:p>
            <a:pPr marL="289958" lvl="1" indent="0">
              <a:buNone/>
            </a:pPr>
            <a:endParaRPr lang="en-US" sz="2300" dirty="0">
              <a:solidFill>
                <a:prstClr val="black"/>
              </a:solidFill>
            </a:endParaRPr>
          </a:p>
          <a:p>
            <a:pPr marL="1257300" lvl="2" indent="-342900">
              <a:buClr>
                <a:srgbClr val="002060"/>
              </a:buClr>
              <a:buFont typeface="Arial" panose="020B0604020202020204" pitchFamily="34" charset="0"/>
              <a:buChar char="•"/>
            </a:pPr>
            <a:endParaRPr lang="en-US" sz="2300" dirty="0">
              <a:solidFill>
                <a:srgbClr val="002060"/>
              </a:solidFill>
            </a:endParaRPr>
          </a:p>
        </p:txBody>
      </p:sp>
      <p:pic>
        <p:nvPicPr>
          <p:cNvPr id="7" name="Picture 6">
            <a:extLst>
              <a:ext uri="{FF2B5EF4-FFF2-40B4-BE49-F238E27FC236}">
                <a16:creationId xmlns:a16="http://schemas.microsoft.com/office/drawing/2014/main" id="{3A299170-6B1B-4178-B206-C8F7C6748ACD}"/>
              </a:ext>
            </a:extLst>
          </p:cNvPr>
          <p:cNvPicPr>
            <a:picLocks noChangeAspect="1"/>
          </p:cNvPicPr>
          <p:nvPr/>
        </p:nvPicPr>
        <p:blipFill>
          <a:blip r:embed="rId5"/>
          <a:stretch>
            <a:fillRect/>
          </a:stretch>
        </p:blipFill>
        <p:spPr>
          <a:xfrm>
            <a:off x="3760812" y="3532909"/>
            <a:ext cx="8043411" cy="2509545"/>
          </a:xfrm>
          <a:prstGeom prst="rect">
            <a:avLst/>
          </a:prstGeom>
        </p:spPr>
      </p:pic>
    </p:spTree>
    <p:extLst>
      <p:ext uri="{BB962C8B-B14F-4D97-AF65-F5344CB8AC3E}">
        <p14:creationId xmlns:p14="http://schemas.microsoft.com/office/powerpoint/2010/main" val="2365331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E0D48-2C6E-4F54-AEC7-ADE50DCFD14F}"/>
              </a:ext>
            </a:extLst>
          </p:cNvPr>
          <p:cNvSpPr>
            <a:spLocks noGrp="1"/>
          </p:cNvSpPr>
          <p:nvPr>
            <p:ph type="title"/>
          </p:nvPr>
        </p:nvSpPr>
        <p:spPr/>
        <p:txBody>
          <a:bodyPr/>
          <a:lstStyle/>
          <a:p>
            <a:r>
              <a:rPr lang="en-US" dirty="0"/>
              <a:t>Project Team</a:t>
            </a:r>
          </a:p>
        </p:txBody>
      </p:sp>
      <p:sp>
        <p:nvSpPr>
          <p:cNvPr id="3" name="Content Placeholder 2">
            <a:extLst>
              <a:ext uri="{FF2B5EF4-FFF2-40B4-BE49-F238E27FC236}">
                <a16:creationId xmlns:a16="http://schemas.microsoft.com/office/drawing/2014/main" id="{A69F8EC6-A7C9-4BCC-9902-3B3A084A7AF3}"/>
              </a:ext>
            </a:extLst>
          </p:cNvPr>
          <p:cNvSpPr>
            <a:spLocks noGrp="1"/>
          </p:cNvSpPr>
          <p:nvPr>
            <p:ph idx="1"/>
          </p:nvPr>
        </p:nvSpPr>
        <p:spPr/>
        <p:txBody>
          <a:bodyPr>
            <a:normAutofit/>
          </a:bodyPr>
          <a:lstStyle/>
          <a:p>
            <a:r>
              <a:rPr lang="en-US" dirty="0"/>
              <a:t>VHB</a:t>
            </a:r>
          </a:p>
          <a:p>
            <a:pPr lvl="1"/>
            <a:r>
              <a:rPr lang="en-US" dirty="0"/>
              <a:t>Scott Himes (PI)</a:t>
            </a:r>
          </a:p>
          <a:p>
            <a:pPr lvl="1"/>
            <a:r>
              <a:rPr lang="en-US" dirty="0"/>
              <a:t>Vikash Gayah</a:t>
            </a:r>
          </a:p>
          <a:p>
            <a:pPr lvl="1"/>
            <a:r>
              <a:rPr lang="en-US" dirty="0"/>
              <a:t>Thanh Le</a:t>
            </a:r>
          </a:p>
          <a:p>
            <a:r>
              <a:rPr lang="en-US" dirty="0"/>
              <a:t>KAI</a:t>
            </a:r>
          </a:p>
          <a:p>
            <a:pPr lvl="1"/>
            <a:r>
              <a:rPr lang="en-US" dirty="0"/>
              <a:t>Jim Bonneson</a:t>
            </a:r>
          </a:p>
          <a:p>
            <a:r>
              <a:rPr lang="en-US" dirty="0"/>
              <a:t>University of Utah</a:t>
            </a:r>
          </a:p>
          <a:p>
            <a:pPr lvl="1"/>
            <a:r>
              <a:rPr lang="en-US" dirty="0"/>
              <a:t>Cathy Liu</a:t>
            </a:r>
          </a:p>
          <a:p>
            <a:pPr lvl="1"/>
            <a:r>
              <a:rPr lang="en-US" dirty="0"/>
              <a:t>Zhou Chen</a:t>
            </a:r>
          </a:p>
          <a:p>
            <a:endParaRPr lang="en-US" dirty="0"/>
          </a:p>
          <a:p>
            <a:endParaRPr lang="en-US" dirty="0"/>
          </a:p>
        </p:txBody>
      </p:sp>
    </p:spTree>
    <p:extLst>
      <p:ext uri="{BB962C8B-B14F-4D97-AF65-F5344CB8AC3E}">
        <p14:creationId xmlns:p14="http://schemas.microsoft.com/office/powerpoint/2010/main" val="24470677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4B3FC48-F53A-4A32-968B-883E2B097AE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1690687"/>
            <a:ext cx="10972800" cy="604895"/>
          </a:xfrm>
          <a:prstGeom prst="rect">
            <a:avLst/>
          </a:prstGeom>
        </p:spPr>
      </p:pic>
      <p:sp>
        <p:nvSpPr>
          <p:cNvPr id="2" name="Title 1">
            <a:extLst>
              <a:ext uri="{FF2B5EF4-FFF2-40B4-BE49-F238E27FC236}">
                <a16:creationId xmlns:a16="http://schemas.microsoft.com/office/drawing/2014/main" id="{0E198DD9-9D3C-41D3-9802-6A4945BEFBBF}"/>
              </a:ext>
            </a:extLst>
          </p:cNvPr>
          <p:cNvSpPr>
            <a:spLocks noGrp="1"/>
          </p:cNvSpPr>
          <p:nvPr>
            <p:ph type="title"/>
          </p:nvPr>
        </p:nvSpPr>
        <p:spPr/>
        <p:txBody>
          <a:bodyPr/>
          <a:lstStyle/>
          <a:p>
            <a:r>
              <a:rPr lang="en-US" dirty="0"/>
              <a:t>The Steps</a:t>
            </a:r>
          </a:p>
        </p:txBody>
      </p:sp>
      <p:sp>
        <p:nvSpPr>
          <p:cNvPr id="3" name="Content Placeholder 2">
            <a:extLst>
              <a:ext uri="{FF2B5EF4-FFF2-40B4-BE49-F238E27FC236}">
                <a16:creationId xmlns:a16="http://schemas.microsoft.com/office/drawing/2014/main" id="{ABEB02FA-EF62-47E6-A893-E4BFFB38E9BD}"/>
              </a:ext>
            </a:extLst>
          </p:cNvPr>
          <p:cNvSpPr>
            <a:spLocks noGrp="1"/>
          </p:cNvSpPr>
          <p:nvPr>
            <p:ph idx="1"/>
          </p:nvPr>
        </p:nvSpPr>
        <p:spPr>
          <a:xfrm>
            <a:off x="838200" y="2472612"/>
            <a:ext cx="10515600" cy="852480"/>
          </a:xfrm>
        </p:spPr>
        <p:txBody>
          <a:bodyPr>
            <a:normAutofit lnSpcReduction="10000"/>
          </a:bodyPr>
          <a:lstStyle/>
          <a:p>
            <a:pPr marL="0" indent="0">
              <a:buNone/>
            </a:pPr>
            <a:r>
              <a:rPr lang="en-US" dirty="0"/>
              <a:t>Step 4—Determine geometric design features, traffic control features, and site characteristics for all sites in the project limits</a:t>
            </a:r>
          </a:p>
          <a:p>
            <a:pPr marL="0" indent="0">
              <a:buNone/>
            </a:pPr>
            <a:endParaRPr lang="en-US" dirty="0"/>
          </a:p>
        </p:txBody>
      </p:sp>
      <p:sp>
        <p:nvSpPr>
          <p:cNvPr id="8" name="Rectangle 7">
            <a:extLst>
              <a:ext uri="{FF2B5EF4-FFF2-40B4-BE49-F238E27FC236}">
                <a16:creationId xmlns:a16="http://schemas.microsoft.com/office/drawing/2014/main" id="{D206BB65-E9DC-412A-9CBE-351A1CC6175E}"/>
              </a:ext>
            </a:extLst>
          </p:cNvPr>
          <p:cNvSpPr/>
          <p:nvPr/>
        </p:nvSpPr>
        <p:spPr>
          <a:xfrm>
            <a:off x="675398" y="3429000"/>
            <a:ext cx="10972800" cy="3213846"/>
          </a:xfrm>
          <a:prstGeom prst="rect">
            <a:avLst/>
          </a:prstGeom>
          <a:solidFill>
            <a:srgbClr val="E8F1F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9958" lvl="1" indent="0">
              <a:buNone/>
            </a:pPr>
            <a:r>
              <a:rPr lang="en-US" sz="2300" dirty="0">
                <a:solidFill>
                  <a:prstClr val="black"/>
                </a:solidFill>
              </a:rPr>
              <a:t>Proportion of hours in average day with lane volume exceeding 1,000 </a:t>
            </a:r>
            <a:r>
              <a:rPr lang="en-US" sz="2300" dirty="0" err="1">
                <a:solidFill>
                  <a:prstClr val="black"/>
                </a:solidFill>
              </a:rPr>
              <a:t>veh</a:t>
            </a:r>
            <a:r>
              <a:rPr lang="en-US" sz="2300" dirty="0">
                <a:solidFill>
                  <a:prstClr val="black"/>
                </a:solidFill>
              </a:rPr>
              <a:t>/</a:t>
            </a:r>
            <a:r>
              <a:rPr lang="en-US" sz="2300" dirty="0" err="1">
                <a:solidFill>
                  <a:prstClr val="black"/>
                </a:solidFill>
              </a:rPr>
              <a:t>hr</a:t>
            </a:r>
            <a:r>
              <a:rPr lang="en-US" sz="2300" dirty="0">
                <a:solidFill>
                  <a:prstClr val="black"/>
                </a:solidFill>
              </a:rPr>
              <a:t>/lane</a:t>
            </a:r>
          </a:p>
          <a:p>
            <a:pPr marL="1257300" lvl="2" indent="-342900">
              <a:buClr>
                <a:srgbClr val="002060"/>
              </a:buClr>
              <a:buFont typeface="Arial" panose="020B0604020202020204" pitchFamily="34" charset="0"/>
              <a:buChar char="•"/>
            </a:pPr>
            <a:r>
              <a:rPr lang="en-US" sz="2000" dirty="0">
                <a:solidFill>
                  <a:srgbClr val="002060"/>
                </a:solidFill>
              </a:rPr>
              <a:t>Can be obtained from traffic counting station</a:t>
            </a:r>
          </a:p>
          <a:p>
            <a:pPr marL="1257300" lvl="2" indent="-342900">
              <a:buClr>
                <a:srgbClr val="002060"/>
              </a:buClr>
              <a:buFont typeface="Arial" panose="020B0604020202020204" pitchFamily="34" charset="0"/>
              <a:buChar char="•"/>
            </a:pPr>
            <a:r>
              <a:rPr lang="en-US" sz="2000" dirty="0">
                <a:solidFill>
                  <a:srgbClr val="002060"/>
                </a:solidFill>
              </a:rPr>
              <a:t>Equation for default value provided based on major road AADT and number of GP lanes</a:t>
            </a:r>
          </a:p>
          <a:p>
            <a:pPr marL="1257300" lvl="2" indent="-342900">
              <a:buClr>
                <a:srgbClr val="002060"/>
              </a:buClr>
              <a:buFont typeface="Arial" panose="020B0604020202020204" pitchFamily="34" charset="0"/>
              <a:buChar char="•"/>
            </a:pPr>
            <a:r>
              <a:rPr lang="en-US" sz="2000" dirty="0">
                <a:solidFill>
                  <a:srgbClr val="002060"/>
                </a:solidFill>
              </a:rPr>
              <a:t>Note that Chapter 18 uses proportion of AADT rather than hours</a:t>
            </a:r>
          </a:p>
          <a:p>
            <a:pPr marL="289958" lvl="1" indent="0">
              <a:buNone/>
            </a:pPr>
            <a:r>
              <a:rPr lang="en-US" sz="2300" dirty="0">
                <a:solidFill>
                  <a:prstClr val="black"/>
                </a:solidFill>
              </a:rPr>
              <a:t>Average speed differential between inside GP lane and the HO lane(s)</a:t>
            </a:r>
          </a:p>
          <a:p>
            <a:pPr marL="1257300" lvl="2" indent="-342900">
              <a:buClr>
                <a:srgbClr val="002060"/>
              </a:buClr>
              <a:buFont typeface="Arial" panose="020B0604020202020204" pitchFamily="34" charset="0"/>
              <a:buChar char="•"/>
            </a:pPr>
            <a:r>
              <a:rPr lang="en-US" sz="2000" dirty="0">
                <a:solidFill>
                  <a:srgbClr val="002060"/>
                </a:solidFill>
              </a:rPr>
              <a:t>Only applies to facilities with lane line or buffer lateral separation</a:t>
            </a:r>
          </a:p>
          <a:p>
            <a:pPr marL="1257300" lvl="2" indent="-342900">
              <a:buClr>
                <a:srgbClr val="002060"/>
              </a:buClr>
              <a:buFont typeface="Arial" panose="020B0604020202020204" pitchFamily="34" charset="0"/>
              <a:buChar char="•"/>
            </a:pPr>
            <a:r>
              <a:rPr lang="en-US" sz="2000" dirty="0">
                <a:solidFill>
                  <a:srgbClr val="002060"/>
                </a:solidFill>
              </a:rPr>
              <a:t>Represents average of the course of the year</a:t>
            </a:r>
          </a:p>
          <a:p>
            <a:pPr marL="1257300" lvl="2" indent="-342900">
              <a:buClr>
                <a:srgbClr val="002060"/>
              </a:buClr>
              <a:buFont typeface="Arial" panose="020B0604020202020204" pitchFamily="34" charset="0"/>
              <a:buChar char="•"/>
            </a:pPr>
            <a:r>
              <a:rPr lang="en-US" sz="2000" dirty="0">
                <a:solidFill>
                  <a:srgbClr val="002060"/>
                </a:solidFill>
              </a:rPr>
              <a:t>Can be obtained from measured spot speeds</a:t>
            </a:r>
          </a:p>
          <a:p>
            <a:pPr marL="1257300" lvl="2" indent="-342900">
              <a:buClr>
                <a:srgbClr val="002060"/>
              </a:buClr>
              <a:buFont typeface="Arial" panose="020B0604020202020204" pitchFamily="34" charset="0"/>
              <a:buChar char="•"/>
            </a:pPr>
            <a:r>
              <a:rPr lang="en-US" sz="2000" dirty="0">
                <a:solidFill>
                  <a:srgbClr val="002060"/>
                </a:solidFill>
              </a:rPr>
              <a:t>Equation for default value provided based on major road AADT and number of GP lanes</a:t>
            </a:r>
          </a:p>
          <a:p>
            <a:pPr marL="1257300" lvl="2" indent="-342900">
              <a:buClr>
                <a:srgbClr val="002060"/>
              </a:buClr>
              <a:buFont typeface="Arial" panose="020B0604020202020204" pitchFamily="34" charset="0"/>
              <a:buChar char="•"/>
            </a:pPr>
            <a:endParaRPr lang="en-US" sz="2300" dirty="0">
              <a:solidFill>
                <a:srgbClr val="002060"/>
              </a:solidFill>
            </a:endParaRPr>
          </a:p>
        </p:txBody>
      </p:sp>
    </p:spTree>
    <p:extLst>
      <p:ext uri="{BB962C8B-B14F-4D97-AF65-F5344CB8AC3E}">
        <p14:creationId xmlns:p14="http://schemas.microsoft.com/office/powerpoint/2010/main" val="18168598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4B3FC48-F53A-4A32-968B-883E2B097AE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1690687"/>
            <a:ext cx="10972800" cy="604895"/>
          </a:xfrm>
          <a:prstGeom prst="rect">
            <a:avLst/>
          </a:prstGeom>
        </p:spPr>
      </p:pic>
      <p:sp>
        <p:nvSpPr>
          <p:cNvPr id="2" name="Title 1">
            <a:extLst>
              <a:ext uri="{FF2B5EF4-FFF2-40B4-BE49-F238E27FC236}">
                <a16:creationId xmlns:a16="http://schemas.microsoft.com/office/drawing/2014/main" id="{0E198DD9-9D3C-41D3-9802-6A4945BEFBBF}"/>
              </a:ext>
            </a:extLst>
          </p:cNvPr>
          <p:cNvSpPr>
            <a:spLocks noGrp="1"/>
          </p:cNvSpPr>
          <p:nvPr>
            <p:ph type="title"/>
          </p:nvPr>
        </p:nvSpPr>
        <p:spPr/>
        <p:txBody>
          <a:bodyPr/>
          <a:lstStyle/>
          <a:p>
            <a:r>
              <a:rPr lang="en-US" dirty="0"/>
              <a:t>The Steps</a:t>
            </a:r>
          </a:p>
        </p:txBody>
      </p:sp>
      <p:sp>
        <p:nvSpPr>
          <p:cNvPr id="3" name="Content Placeholder 2">
            <a:extLst>
              <a:ext uri="{FF2B5EF4-FFF2-40B4-BE49-F238E27FC236}">
                <a16:creationId xmlns:a16="http://schemas.microsoft.com/office/drawing/2014/main" id="{ABEB02FA-EF62-47E6-A893-E4BFFB38E9BD}"/>
              </a:ext>
            </a:extLst>
          </p:cNvPr>
          <p:cNvSpPr>
            <a:spLocks noGrp="1"/>
          </p:cNvSpPr>
          <p:nvPr>
            <p:ph idx="1"/>
          </p:nvPr>
        </p:nvSpPr>
        <p:spPr>
          <a:xfrm>
            <a:off x="838200" y="2472612"/>
            <a:ext cx="10515600" cy="852480"/>
          </a:xfrm>
        </p:spPr>
        <p:txBody>
          <a:bodyPr>
            <a:normAutofit lnSpcReduction="10000"/>
          </a:bodyPr>
          <a:lstStyle/>
          <a:p>
            <a:pPr marL="0" indent="0">
              <a:buNone/>
            </a:pPr>
            <a:r>
              <a:rPr lang="en-US" dirty="0"/>
              <a:t>Step 4—Determine geometric design features, traffic control features, and site characteristics for all sites in the project limits</a:t>
            </a:r>
          </a:p>
          <a:p>
            <a:pPr marL="0" indent="0">
              <a:buNone/>
            </a:pPr>
            <a:endParaRPr lang="en-US" dirty="0"/>
          </a:p>
        </p:txBody>
      </p:sp>
      <p:sp>
        <p:nvSpPr>
          <p:cNvPr id="8" name="Rectangle 7">
            <a:extLst>
              <a:ext uri="{FF2B5EF4-FFF2-40B4-BE49-F238E27FC236}">
                <a16:creationId xmlns:a16="http://schemas.microsoft.com/office/drawing/2014/main" id="{D206BB65-E9DC-412A-9CBE-351A1CC6175E}"/>
              </a:ext>
            </a:extLst>
          </p:cNvPr>
          <p:cNvSpPr/>
          <p:nvPr/>
        </p:nvSpPr>
        <p:spPr>
          <a:xfrm>
            <a:off x="609600" y="3471230"/>
            <a:ext cx="10744200" cy="2731862"/>
          </a:xfrm>
          <a:prstGeom prst="rect">
            <a:avLst/>
          </a:prstGeom>
          <a:solidFill>
            <a:srgbClr val="E8F1F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9958" lvl="1" indent="0">
              <a:buNone/>
            </a:pPr>
            <a:r>
              <a:rPr lang="en-US" sz="2300" dirty="0">
                <a:solidFill>
                  <a:prstClr val="black"/>
                </a:solidFill>
              </a:rPr>
              <a:t>HO Lane Access Restriction</a:t>
            </a:r>
          </a:p>
          <a:p>
            <a:pPr marL="632858" lvl="1" indent="-342900">
              <a:buFont typeface="Arial" panose="020B0604020202020204" pitchFamily="34" charset="0"/>
              <a:buChar char="•"/>
            </a:pPr>
            <a:r>
              <a:rPr lang="en-US" sz="2300" dirty="0">
                <a:solidFill>
                  <a:prstClr val="black"/>
                </a:solidFill>
              </a:rPr>
              <a:t>Partial: Lane may be restricted for certain hours of the day and then revert to GP or mixed-use lane</a:t>
            </a:r>
          </a:p>
          <a:p>
            <a:pPr marL="1090058" lvl="2" indent="-342900">
              <a:buFont typeface="Arial" panose="020B0604020202020204" pitchFamily="34" charset="0"/>
              <a:buChar char="•"/>
            </a:pPr>
            <a:r>
              <a:rPr lang="en-US" sz="2300" dirty="0">
                <a:solidFill>
                  <a:prstClr val="black"/>
                </a:solidFill>
              </a:rPr>
              <a:t>Directional peak period</a:t>
            </a:r>
          </a:p>
          <a:p>
            <a:pPr marL="1090058" lvl="2" indent="-342900">
              <a:buFont typeface="Arial" panose="020B0604020202020204" pitchFamily="34" charset="0"/>
              <a:buChar char="•"/>
            </a:pPr>
            <a:r>
              <a:rPr lang="en-US" sz="2300" dirty="0">
                <a:solidFill>
                  <a:prstClr val="black"/>
                </a:solidFill>
              </a:rPr>
              <a:t>AM and PM peak period</a:t>
            </a:r>
          </a:p>
          <a:p>
            <a:pPr marL="1090058" lvl="2" indent="-342900">
              <a:buFont typeface="Arial" panose="020B0604020202020204" pitchFamily="34" charset="0"/>
              <a:buChar char="•"/>
            </a:pPr>
            <a:r>
              <a:rPr lang="en-US" sz="2300" dirty="0">
                <a:solidFill>
                  <a:prstClr val="black"/>
                </a:solidFill>
              </a:rPr>
              <a:t>AM through PM peak period</a:t>
            </a:r>
          </a:p>
          <a:p>
            <a:pPr marL="632858" lvl="1" indent="-342900">
              <a:buFont typeface="Arial" panose="020B0604020202020204" pitchFamily="34" charset="0"/>
              <a:buChar char="•"/>
            </a:pPr>
            <a:r>
              <a:rPr lang="en-US" sz="2300" dirty="0">
                <a:solidFill>
                  <a:prstClr val="black"/>
                </a:solidFill>
              </a:rPr>
              <a:t>24-Hour: Lane restricted for all times of day</a:t>
            </a:r>
          </a:p>
          <a:p>
            <a:pPr marL="632858" lvl="1" indent="-342900">
              <a:buFont typeface="Arial" panose="020B0604020202020204" pitchFamily="34" charset="0"/>
              <a:buChar char="•"/>
            </a:pPr>
            <a:endParaRPr lang="en-US" sz="2300" dirty="0">
              <a:solidFill>
                <a:prstClr val="black"/>
              </a:solidFill>
            </a:endParaRPr>
          </a:p>
          <a:p>
            <a:pPr marL="632858" lvl="1" indent="-342900">
              <a:buFont typeface="Arial" panose="020B0604020202020204" pitchFamily="34" charset="0"/>
              <a:buChar char="•"/>
            </a:pPr>
            <a:endParaRPr lang="en-US" sz="2300" dirty="0">
              <a:solidFill>
                <a:prstClr val="black"/>
              </a:solidFill>
            </a:endParaRPr>
          </a:p>
          <a:p>
            <a:pPr marL="289958" lvl="1" indent="0">
              <a:buNone/>
            </a:pPr>
            <a:endParaRPr lang="en-US" sz="2300" dirty="0">
              <a:solidFill>
                <a:prstClr val="black"/>
              </a:solidFill>
            </a:endParaRPr>
          </a:p>
          <a:p>
            <a:pPr marL="1257300" lvl="2" indent="-342900">
              <a:buClr>
                <a:srgbClr val="002060"/>
              </a:buClr>
              <a:buFont typeface="Arial" panose="020B0604020202020204" pitchFamily="34" charset="0"/>
              <a:buChar char="•"/>
            </a:pPr>
            <a:endParaRPr lang="en-US" sz="2300" dirty="0">
              <a:solidFill>
                <a:srgbClr val="002060"/>
              </a:solidFill>
            </a:endParaRPr>
          </a:p>
        </p:txBody>
      </p:sp>
    </p:spTree>
    <p:extLst>
      <p:ext uri="{BB962C8B-B14F-4D97-AF65-F5344CB8AC3E}">
        <p14:creationId xmlns:p14="http://schemas.microsoft.com/office/powerpoint/2010/main" val="10615408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6C85FA-2924-4C65-9E33-1BD12F10C3E0}"/>
              </a:ext>
            </a:extLst>
          </p:cNvPr>
          <p:cNvPicPr>
            <a:picLocks noChangeAspect="1"/>
          </p:cNvPicPr>
          <p:nvPr/>
        </p:nvPicPr>
        <p:blipFill>
          <a:blip r:embed="rId3"/>
          <a:stretch>
            <a:fillRect/>
          </a:stretch>
        </p:blipFill>
        <p:spPr>
          <a:xfrm>
            <a:off x="4659661" y="3624249"/>
            <a:ext cx="7532339" cy="1752980"/>
          </a:xfrm>
          <a:prstGeom prst="rect">
            <a:avLst/>
          </a:prstGeom>
        </p:spPr>
      </p:pic>
      <p:pic>
        <p:nvPicPr>
          <p:cNvPr id="4" name="Graphic 3">
            <a:extLst>
              <a:ext uri="{FF2B5EF4-FFF2-40B4-BE49-F238E27FC236}">
                <a16:creationId xmlns:a16="http://schemas.microsoft.com/office/drawing/2014/main" id="{24B3FC48-F53A-4A32-968B-883E2B097A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9600" y="1690687"/>
            <a:ext cx="10972800" cy="604895"/>
          </a:xfrm>
          <a:prstGeom prst="rect">
            <a:avLst/>
          </a:prstGeom>
        </p:spPr>
      </p:pic>
      <p:sp>
        <p:nvSpPr>
          <p:cNvPr id="2" name="Title 1">
            <a:extLst>
              <a:ext uri="{FF2B5EF4-FFF2-40B4-BE49-F238E27FC236}">
                <a16:creationId xmlns:a16="http://schemas.microsoft.com/office/drawing/2014/main" id="{0E198DD9-9D3C-41D3-9802-6A4945BEFBBF}"/>
              </a:ext>
            </a:extLst>
          </p:cNvPr>
          <p:cNvSpPr>
            <a:spLocks noGrp="1"/>
          </p:cNvSpPr>
          <p:nvPr>
            <p:ph type="title"/>
          </p:nvPr>
        </p:nvSpPr>
        <p:spPr/>
        <p:txBody>
          <a:bodyPr/>
          <a:lstStyle/>
          <a:p>
            <a:r>
              <a:rPr lang="en-US" dirty="0"/>
              <a:t>The Steps</a:t>
            </a:r>
          </a:p>
        </p:txBody>
      </p:sp>
      <p:sp>
        <p:nvSpPr>
          <p:cNvPr id="3" name="Content Placeholder 2">
            <a:extLst>
              <a:ext uri="{FF2B5EF4-FFF2-40B4-BE49-F238E27FC236}">
                <a16:creationId xmlns:a16="http://schemas.microsoft.com/office/drawing/2014/main" id="{ABEB02FA-EF62-47E6-A893-E4BFFB38E9BD}"/>
              </a:ext>
            </a:extLst>
          </p:cNvPr>
          <p:cNvSpPr>
            <a:spLocks noGrp="1"/>
          </p:cNvSpPr>
          <p:nvPr>
            <p:ph idx="1"/>
          </p:nvPr>
        </p:nvSpPr>
        <p:spPr>
          <a:xfrm>
            <a:off x="838200" y="2472612"/>
            <a:ext cx="10515600" cy="852480"/>
          </a:xfrm>
        </p:spPr>
        <p:txBody>
          <a:bodyPr>
            <a:normAutofit lnSpcReduction="10000"/>
          </a:bodyPr>
          <a:lstStyle/>
          <a:p>
            <a:pPr marL="0" indent="0">
              <a:buNone/>
            </a:pPr>
            <a:r>
              <a:rPr lang="en-US" dirty="0"/>
              <a:t>Step 4—Determine geometric design features, traffic control features, and site characteristics for all sites in the project limits</a:t>
            </a:r>
          </a:p>
          <a:p>
            <a:pPr marL="0" indent="0">
              <a:buNone/>
            </a:pPr>
            <a:endParaRPr lang="en-US" dirty="0"/>
          </a:p>
        </p:txBody>
      </p:sp>
      <p:sp>
        <p:nvSpPr>
          <p:cNvPr id="8" name="Rectangle 7">
            <a:extLst>
              <a:ext uri="{FF2B5EF4-FFF2-40B4-BE49-F238E27FC236}">
                <a16:creationId xmlns:a16="http://schemas.microsoft.com/office/drawing/2014/main" id="{D206BB65-E9DC-412A-9CBE-351A1CC6175E}"/>
              </a:ext>
            </a:extLst>
          </p:cNvPr>
          <p:cNvSpPr/>
          <p:nvPr/>
        </p:nvSpPr>
        <p:spPr>
          <a:xfrm>
            <a:off x="0" y="3471229"/>
            <a:ext cx="4670854" cy="2336447"/>
          </a:xfrm>
          <a:prstGeom prst="rect">
            <a:avLst/>
          </a:prstGeom>
          <a:solidFill>
            <a:srgbClr val="E8F1F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9958" lvl="1" indent="0">
              <a:buNone/>
            </a:pPr>
            <a:r>
              <a:rPr lang="en-US" sz="2300" dirty="0">
                <a:solidFill>
                  <a:prstClr val="black"/>
                </a:solidFill>
              </a:rPr>
              <a:t>Distance from last HO lane egress point to next exit ramp</a:t>
            </a:r>
          </a:p>
          <a:p>
            <a:pPr marL="632858" lvl="1" indent="-342900">
              <a:buFont typeface="Arial" panose="020B0604020202020204" pitchFamily="34" charset="0"/>
              <a:buChar char="•"/>
            </a:pPr>
            <a:r>
              <a:rPr lang="en-US" sz="2300" dirty="0">
                <a:solidFill>
                  <a:prstClr val="black"/>
                </a:solidFill>
              </a:rPr>
              <a:t>Not necessary for continuous access</a:t>
            </a:r>
          </a:p>
          <a:p>
            <a:pPr marL="632858" lvl="1" indent="-342900">
              <a:buFont typeface="Arial" panose="020B0604020202020204" pitchFamily="34" charset="0"/>
              <a:buChar char="•"/>
            </a:pPr>
            <a:r>
              <a:rPr lang="en-US" sz="2300" dirty="0">
                <a:solidFill>
                  <a:prstClr val="black"/>
                </a:solidFill>
              </a:rPr>
              <a:t>Limited to values between 0 and 0.25 miles or more per lane</a:t>
            </a:r>
          </a:p>
          <a:p>
            <a:pPr marL="632858" lvl="1" indent="-342900">
              <a:buFont typeface="Arial" panose="020B0604020202020204" pitchFamily="34" charset="0"/>
              <a:buChar char="•"/>
            </a:pPr>
            <a:endParaRPr lang="en-US" sz="2300" dirty="0">
              <a:solidFill>
                <a:prstClr val="black"/>
              </a:solidFill>
            </a:endParaRPr>
          </a:p>
          <a:p>
            <a:pPr marL="632858" lvl="1" indent="-342900">
              <a:buFont typeface="Arial" panose="020B0604020202020204" pitchFamily="34" charset="0"/>
              <a:buChar char="•"/>
            </a:pPr>
            <a:endParaRPr lang="en-US" sz="2300" dirty="0">
              <a:solidFill>
                <a:prstClr val="black"/>
              </a:solidFill>
            </a:endParaRPr>
          </a:p>
          <a:p>
            <a:pPr marL="289958" lvl="1" indent="0">
              <a:buNone/>
            </a:pPr>
            <a:endParaRPr lang="en-US" sz="2300" dirty="0">
              <a:solidFill>
                <a:prstClr val="black"/>
              </a:solidFill>
            </a:endParaRPr>
          </a:p>
          <a:p>
            <a:pPr marL="1257300" lvl="2" indent="-342900">
              <a:buClr>
                <a:srgbClr val="002060"/>
              </a:buClr>
              <a:buFont typeface="Arial" panose="020B0604020202020204" pitchFamily="34" charset="0"/>
              <a:buChar char="•"/>
            </a:pPr>
            <a:endParaRPr lang="en-US" sz="2300" dirty="0">
              <a:solidFill>
                <a:srgbClr val="002060"/>
              </a:solidFill>
            </a:endParaRPr>
          </a:p>
        </p:txBody>
      </p:sp>
    </p:spTree>
    <p:extLst>
      <p:ext uri="{BB962C8B-B14F-4D97-AF65-F5344CB8AC3E}">
        <p14:creationId xmlns:p14="http://schemas.microsoft.com/office/powerpoint/2010/main" val="3784686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51430409-9F87-4CB5-9B5A-8EC645503F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1690686"/>
            <a:ext cx="10972800" cy="604895"/>
          </a:xfrm>
          <a:prstGeom prst="rect">
            <a:avLst/>
          </a:prstGeom>
        </p:spPr>
      </p:pic>
      <p:sp>
        <p:nvSpPr>
          <p:cNvPr id="2" name="Title 1">
            <a:extLst>
              <a:ext uri="{FF2B5EF4-FFF2-40B4-BE49-F238E27FC236}">
                <a16:creationId xmlns:a16="http://schemas.microsoft.com/office/drawing/2014/main" id="{0E198DD9-9D3C-41D3-9802-6A4945BEFBBF}"/>
              </a:ext>
            </a:extLst>
          </p:cNvPr>
          <p:cNvSpPr>
            <a:spLocks noGrp="1"/>
          </p:cNvSpPr>
          <p:nvPr>
            <p:ph type="title"/>
          </p:nvPr>
        </p:nvSpPr>
        <p:spPr/>
        <p:txBody>
          <a:bodyPr/>
          <a:lstStyle/>
          <a:p>
            <a:r>
              <a:rPr lang="en-US" dirty="0"/>
              <a:t>The Steps</a:t>
            </a:r>
          </a:p>
        </p:txBody>
      </p:sp>
      <p:sp>
        <p:nvSpPr>
          <p:cNvPr id="3" name="Content Placeholder 2">
            <a:extLst>
              <a:ext uri="{FF2B5EF4-FFF2-40B4-BE49-F238E27FC236}">
                <a16:creationId xmlns:a16="http://schemas.microsoft.com/office/drawing/2014/main" id="{ABEB02FA-EF62-47E6-A893-E4BFFB38E9BD}"/>
              </a:ext>
            </a:extLst>
          </p:cNvPr>
          <p:cNvSpPr>
            <a:spLocks noGrp="1"/>
          </p:cNvSpPr>
          <p:nvPr>
            <p:ph idx="1"/>
          </p:nvPr>
        </p:nvSpPr>
        <p:spPr>
          <a:xfrm>
            <a:off x="838200" y="2472611"/>
            <a:ext cx="10515600" cy="3704351"/>
          </a:xfrm>
        </p:spPr>
        <p:txBody>
          <a:bodyPr/>
          <a:lstStyle/>
          <a:p>
            <a:pPr marL="0" indent="0">
              <a:buNone/>
            </a:pPr>
            <a:r>
              <a:rPr lang="en-US" dirty="0"/>
              <a:t>Step 5—Divide the freeway into sites</a:t>
            </a:r>
          </a:p>
          <a:p>
            <a:pPr marL="0" indent="0">
              <a:buNone/>
            </a:pPr>
            <a:endParaRPr lang="en-US" dirty="0"/>
          </a:p>
          <a:p>
            <a:pPr marL="0" indent="0">
              <a:buNone/>
            </a:pPr>
            <a:r>
              <a:rPr lang="en-US" dirty="0"/>
              <a:t>Based on individual </a:t>
            </a:r>
            <a:r>
              <a:rPr lang="en-US" b="1" u="sng" dirty="0"/>
              <a:t>homogenous</a:t>
            </a:r>
            <a:r>
              <a:rPr lang="en-US" dirty="0"/>
              <a:t> sites</a:t>
            </a:r>
          </a:p>
          <a:p>
            <a:r>
              <a:rPr lang="en-US" dirty="0"/>
              <a:t>Freeway segments</a:t>
            </a:r>
          </a:p>
          <a:p>
            <a:r>
              <a:rPr lang="en-US" dirty="0"/>
              <a:t>Entrance speed-change lane segments</a:t>
            </a:r>
          </a:p>
          <a:p>
            <a:r>
              <a:rPr lang="en-US" dirty="0"/>
              <a:t>Exit speed-change lane segments</a:t>
            </a:r>
          </a:p>
          <a:p>
            <a:pPr marL="0" indent="0">
              <a:buNone/>
            </a:pPr>
            <a:endParaRPr lang="en-US" dirty="0"/>
          </a:p>
          <a:p>
            <a:pPr marL="0" indent="0">
              <a:buNone/>
            </a:pPr>
            <a:endParaRPr lang="en-US" dirty="0"/>
          </a:p>
        </p:txBody>
      </p:sp>
      <p:sp>
        <p:nvSpPr>
          <p:cNvPr id="8" name="Rectangle 7">
            <a:extLst>
              <a:ext uri="{FF2B5EF4-FFF2-40B4-BE49-F238E27FC236}">
                <a16:creationId xmlns:a16="http://schemas.microsoft.com/office/drawing/2014/main" id="{3FFD7EE6-ECA2-4E62-B0E2-3CACB81BB28A}"/>
              </a:ext>
            </a:extLst>
          </p:cNvPr>
          <p:cNvSpPr/>
          <p:nvPr/>
        </p:nvSpPr>
        <p:spPr>
          <a:xfrm>
            <a:off x="7089568" y="2716394"/>
            <a:ext cx="4647211" cy="3801704"/>
          </a:xfrm>
          <a:prstGeom prst="rect">
            <a:avLst/>
          </a:prstGeom>
          <a:solidFill>
            <a:srgbClr val="418D5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EE1F1"/>
              </a:solidFill>
            </a:endParaRPr>
          </a:p>
        </p:txBody>
      </p:sp>
      <p:pic>
        <p:nvPicPr>
          <p:cNvPr id="4" name="Graphic 3">
            <a:extLst>
              <a:ext uri="{FF2B5EF4-FFF2-40B4-BE49-F238E27FC236}">
                <a16:creationId xmlns:a16="http://schemas.microsoft.com/office/drawing/2014/main" id="{71C703F9-923F-49C9-9B9C-F84BA56833A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74315" y="2183339"/>
            <a:ext cx="1882797" cy="1665820"/>
          </a:xfrm>
          <a:prstGeom prst="rect">
            <a:avLst/>
          </a:prstGeom>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6D59F48E-B0BB-4C4B-B832-32EE38A0DBCF}"/>
              </a:ext>
            </a:extLst>
          </p:cNvPr>
          <p:cNvSpPr txBox="1"/>
          <p:nvPr/>
        </p:nvSpPr>
        <p:spPr>
          <a:xfrm>
            <a:off x="7438405" y="3240517"/>
            <a:ext cx="3949535" cy="3077766"/>
          </a:xfrm>
          <a:prstGeom prst="rect">
            <a:avLst/>
          </a:prstGeom>
          <a:noFill/>
        </p:spPr>
        <p:txBody>
          <a:bodyPr wrap="square" rtlCol="0">
            <a:spAutoFit/>
          </a:bodyPr>
          <a:lstStyle/>
          <a:p>
            <a:pPr algn="ctr"/>
            <a:r>
              <a:rPr lang="en-US" sz="4400" b="1" dirty="0">
                <a:solidFill>
                  <a:schemeClr val="bg1"/>
                </a:solidFill>
              </a:rPr>
              <a:t>The segmentation process is very important</a:t>
            </a:r>
          </a:p>
          <a:p>
            <a:endParaRPr lang="en-US" dirty="0">
              <a:solidFill>
                <a:schemeClr val="bg1"/>
              </a:solidFill>
            </a:endParaRPr>
          </a:p>
        </p:txBody>
      </p:sp>
    </p:spTree>
    <p:extLst>
      <p:ext uri="{BB962C8B-B14F-4D97-AF65-F5344CB8AC3E}">
        <p14:creationId xmlns:p14="http://schemas.microsoft.com/office/powerpoint/2010/main" val="16068102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51430409-9F87-4CB5-9B5A-8EC645503F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1690686"/>
            <a:ext cx="10972800" cy="604895"/>
          </a:xfrm>
          <a:prstGeom prst="rect">
            <a:avLst/>
          </a:prstGeom>
        </p:spPr>
      </p:pic>
      <p:sp>
        <p:nvSpPr>
          <p:cNvPr id="2" name="Title 1">
            <a:extLst>
              <a:ext uri="{FF2B5EF4-FFF2-40B4-BE49-F238E27FC236}">
                <a16:creationId xmlns:a16="http://schemas.microsoft.com/office/drawing/2014/main" id="{0E198DD9-9D3C-41D3-9802-6A4945BEFBBF}"/>
              </a:ext>
            </a:extLst>
          </p:cNvPr>
          <p:cNvSpPr>
            <a:spLocks noGrp="1"/>
          </p:cNvSpPr>
          <p:nvPr>
            <p:ph type="title"/>
          </p:nvPr>
        </p:nvSpPr>
        <p:spPr/>
        <p:txBody>
          <a:bodyPr/>
          <a:lstStyle/>
          <a:p>
            <a:r>
              <a:rPr lang="en-US" dirty="0"/>
              <a:t>The Steps</a:t>
            </a:r>
          </a:p>
        </p:txBody>
      </p:sp>
      <p:sp>
        <p:nvSpPr>
          <p:cNvPr id="10" name="Rectangle 9">
            <a:extLst>
              <a:ext uri="{FF2B5EF4-FFF2-40B4-BE49-F238E27FC236}">
                <a16:creationId xmlns:a16="http://schemas.microsoft.com/office/drawing/2014/main" id="{39D00976-F417-406B-AA43-FDD06A4CBC4A}"/>
              </a:ext>
            </a:extLst>
          </p:cNvPr>
          <p:cNvSpPr/>
          <p:nvPr/>
        </p:nvSpPr>
        <p:spPr>
          <a:xfrm>
            <a:off x="675398" y="2892760"/>
            <a:ext cx="10972800" cy="3725371"/>
          </a:xfrm>
          <a:prstGeom prst="rect">
            <a:avLst/>
          </a:prstGeom>
          <a:solidFill>
            <a:srgbClr val="E8F1F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6FCDCB18-7450-4CF1-AF4D-C2B2D3C0FDEA}"/>
              </a:ext>
            </a:extLst>
          </p:cNvPr>
          <p:cNvSpPr txBox="1">
            <a:spLocks/>
          </p:cNvSpPr>
          <p:nvPr/>
        </p:nvSpPr>
        <p:spPr>
          <a:xfrm>
            <a:off x="1074369" y="2892761"/>
            <a:ext cx="9095241" cy="3575400"/>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dirty="0"/>
              <a:t>A</a:t>
            </a:r>
            <a:r>
              <a:rPr lang="en-US" sz="3000" b="1" dirty="0">
                <a:solidFill>
                  <a:srgbClr val="4EA649"/>
                </a:solidFill>
              </a:rPr>
              <a:t> homogeneous </a:t>
            </a:r>
            <a:r>
              <a:rPr lang="en-US" sz="3000" dirty="0"/>
              <a:t>site has the same basic character for its full length bounded by changes in:</a:t>
            </a:r>
          </a:p>
          <a:p>
            <a:r>
              <a:rPr lang="en-US" dirty="0"/>
              <a:t>Number of GP lanes</a:t>
            </a:r>
          </a:p>
          <a:p>
            <a:r>
              <a:rPr lang="en-US" dirty="0"/>
              <a:t>Number of HO lanes</a:t>
            </a:r>
          </a:p>
          <a:p>
            <a:r>
              <a:rPr lang="en-US" dirty="0"/>
              <a:t>Speed limit</a:t>
            </a:r>
          </a:p>
          <a:p>
            <a:r>
              <a:rPr lang="en-US" dirty="0"/>
              <a:t>Buffer width</a:t>
            </a:r>
          </a:p>
          <a:p>
            <a:r>
              <a:rPr lang="en-US" dirty="0"/>
              <a:t>Outside/inside shoulder width</a:t>
            </a:r>
          </a:p>
          <a:p>
            <a:endParaRPr lang="en-US" dirty="0"/>
          </a:p>
        </p:txBody>
      </p:sp>
      <p:sp>
        <p:nvSpPr>
          <p:cNvPr id="7" name="Content Placeholder 2">
            <a:extLst>
              <a:ext uri="{FF2B5EF4-FFF2-40B4-BE49-F238E27FC236}">
                <a16:creationId xmlns:a16="http://schemas.microsoft.com/office/drawing/2014/main" id="{94B74CFD-CF2C-4455-8DC7-891B29A67B16}"/>
              </a:ext>
            </a:extLst>
          </p:cNvPr>
          <p:cNvSpPr txBox="1">
            <a:spLocks/>
          </p:cNvSpPr>
          <p:nvPr/>
        </p:nvSpPr>
        <p:spPr>
          <a:xfrm>
            <a:off x="5969465" y="3841767"/>
            <a:ext cx="5384335" cy="3784636"/>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Median width</a:t>
            </a:r>
          </a:p>
          <a:p>
            <a:r>
              <a:rPr lang="en-US" dirty="0"/>
              <a:t>Lateral separation</a:t>
            </a:r>
          </a:p>
          <a:p>
            <a:r>
              <a:rPr lang="en-US" dirty="0"/>
              <a:t>HO lane access restriction</a:t>
            </a:r>
          </a:p>
          <a:p>
            <a:r>
              <a:rPr lang="en-US" dirty="0"/>
              <a:t>HO lane egress point</a:t>
            </a:r>
          </a:p>
          <a:p>
            <a:endParaRPr lang="en-US" dirty="0"/>
          </a:p>
        </p:txBody>
      </p:sp>
      <p:sp>
        <p:nvSpPr>
          <p:cNvPr id="4" name="Rectangle 3">
            <a:extLst>
              <a:ext uri="{FF2B5EF4-FFF2-40B4-BE49-F238E27FC236}">
                <a16:creationId xmlns:a16="http://schemas.microsoft.com/office/drawing/2014/main" id="{F47CF100-1580-459D-A082-25CABF0B8E5F}"/>
              </a:ext>
            </a:extLst>
          </p:cNvPr>
          <p:cNvSpPr/>
          <p:nvPr/>
        </p:nvSpPr>
        <p:spPr>
          <a:xfrm>
            <a:off x="838200" y="2319585"/>
            <a:ext cx="5545429" cy="480131"/>
          </a:xfrm>
          <a:prstGeom prst="rect">
            <a:avLst/>
          </a:prstGeom>
        </p:spPr>
        <p:txBody>
          <a:bodyPr wrap="none">
            <a:spAutoFit/>
          </a:bodyPr>
          <a:lstStyle/>
          <a:p>
            <a:pPr lvl="0">
              <a:lnSpc>
                <a:spcPct val="90000"/>
              </a:lnSpc>
              <a:spcBef>
                <a:spcPts val="1000"/>
              </a:spcBef>
            </a:pPr>
            <a:r>
              <a:rPr lang="en-US" sz="2800" dirty="0">
                <a:solidFill>
                  <a:prstClr val="black"/>
                </a:solidFill>
              </a:rPr>
              <a:t>Step 5—Divide the freeway into sites</a:t>
            </a:r>
          </a:p>
        </p:txBody>
      </p:sp>
    </p:spTree>
    <p:extLst>
      <p:ext uri="{BB962C8B-B14F-4D97-AF65-F5344CB8AC3E}">
        <p14:creationId xmlns:p14="http://schemas.microsoft.com/office/powerpoint/2010/main" val="27273322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98FB070-9BB2-4BA4-A39A-BFCEA1D37481}"/>
              </a:ext>
            </a:extLst>
          </p:cNvPr>
          <p:cNvGrpSpPr/>
          <p:nvPr/>
        </p:nvGrpSpPr>
        <p:grpSpPr>
          <a:xfrm>
            <a:off x="-1" y="-109728"/>
            <a:ext cx="12192001" cy="5315712"/>
            <a:chOff x="-1" y="-1"/>
            <a:chExt cx="12192001" cy="519437"/>
          </a:xfrm>
        </p:grpSpPr>
        <p:sp>
          <p:nvSpPr>
            <p:cNvPr id="11" name="Rectangle 10">
              <a:extLst>
                <a:ext uri="{FF2B5EF4-FFF2-40B4-BE49-F238E27FC236}">
                  <a16:creationId xmlns:a16="http://schemas.microsoft.com/office/drawing/2014/main" id="{EACD3F0D-5FFC-4728-A6C5-DEC4A8A380FC}"/>
                </a:ext>
              </a:extLst>
            </p:cNvPr>
            <p:cNvSpPr/>
            <p:nvPr userDrawn="1"/>
          </p:nvSpPr>
          <p:spPr>
            <a:xfrm>
              <a:off x="-1" y="-1"/>
              <a:ext cx="3034767" cy="519437"/>
            </a:xfrm>
            <a:prstGeom prst="rect">
              <a:avLst/>
            </a:prstGeom>
            <a:solidFill>
              <a:srgbClr val="014B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3DC2BE-05C4-4DC2-9F29-4B8B20757D30}"/>
                </a:ext>
              </a:extLst>
            </p:cNvPr>
            <p:cNvSpPr/>
            <p:nvPr userDrawn="1"/>
          </p:nvSpPr>
          <p:spPr>
            <a:xfrm>
              <a:off x="3052410" y="-1"/>
              <a:ext cx="3034767" cy="519437"/>
            </a:xfrm>
            <a:prstGeom prst="rect">
              <a:avLst/>
            </a:prstGeom>
            <a:solidFill>
              <a:srgbClr val="4EA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8A89A79-38A6-4A32-92F0-16A5985B9DEA}"/>
                </a:ext>
              </a:extLst>
            </p:cNvPr>
            <p:cNvSpPr/>
            <p:nvPr userDrawn="1"/>
          </p:nvSpPr>
          <p:spPr>
            <a:xfrm>
              <a:off x="6104821" y="-1"/>
              <a:ext cx="3034767" cy="519437"/>
            </a:xfrm>
            <a:prstGeom prst="rect">
              <a:avLst/>
            </a:prstGeom>
            <a:solidFill>
              <a:srgbClr val="ACD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E490BEF-BD2D-4D21-BE88-FE8224339503}"/>
                </a:ext>
              </a:extLst>
            </p:cNvPr>
            <p:cNvSpPr/>
            <p:nvPr userDrawn="1"/>
          </p:nvSpPr>
          <p:spPr>
            <a:xfrm>
              <a:off x="9157233" y="-1"/>
              <a:ext cx="3034767" cy="519437"/>
            </a:xfrm>
            <a:prstGeom prst="rect">
              <a:avLst/>
            </a:prstGeom>
            <a:solidFill>
              <a:srgbClr val="CEE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a:extLst>
              <a:ext uri="{FF2B5EF4-FFF2-40B4-BE49-F238E27FC236}">
                <a16:creationId xmlns:a16="http://schemas.microsoft.com/office/drawing/2014/main" id="{75BD1A53-6CB2-4EE5-8A92-B7024C9785B4}"/>
              </a:ext>
            </a:extLst>
          </p:cNvPr>
          <p:cNvSpPr/>
          <p:nvPr/>
        </p:nvSpPr>
        <p:spPr>
          <a:xfrm>
            <a:off x="0" y="5106390"/>
            <a:ext cx="12192000" cy="1751609"/>
          </a:xfrm>
          <a:prstGeom prst="rect">
            <a:avLst/>
          </a:prstGeom>
          <a:solidFill>
            <a:srgbClr val="175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198DD9-9D3C-41D3-9802-6A4945BEFBBF}"/>
              </a:ext>
            </a:extLst>
          </p:cNvPr>
          <p:cNvSpPr>
            <a:spLocks noGrp="1"/>
          </p:cNvSpPr>
          <p:nvPr>
            <p:ph type="title"/>
          </p:nvPr>
        </p:nvSpPr>
        <p:spPr>
          <a:xfrm>
            <a:off x="745323" y="5507183"/>
            <a:ext cx="6783633" cy="715488"/>
          </a:xfrm>
        </p:spPr>
        <p:txBody>
          <a:bodyPr>
            <a:normAutofit/>
          </a:bodyPr>
          <a:lstStyle/>
          <a:p>
            <a:r>
              <a:rPr lang="en-US" dirty="0">
                <a:solidFill>
                  <a:schemeClr val="bg1"/>
                </a:solidFill>
              </a:rPr>
              <a:t>Segmentation Practices</a:t>
            </a:r>
          </a:p>
        </p:txBody>
      </p:sp>
    </p:spTree>
    <p:extLst>
      <p:ext uri="{BB962C8B-B14F-4D97-AF65-F5344CB8AC3E}">
        <p14:creationId xmlns:p14="http://schemas.microsoft.com/office/powerpoint/2010/main" val="28349582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6A9791-AE2B-464F-9F91-ACFC4C561BEE}"/>
              </a:ext>
            </a:extLst>
          </p:cNvPr>
          <p:cNvSpPr>
            <a:spLocks noGrp="1"/>
          </p:cNvSpPr>
          <p:nvPr>
            <p:ph type="title"/>
          </p:nvPr>
        </p:nvSpPr>
        <p:spPr/>
        <p:txBody>
          <a:bodyPr/>
          <a:lstStyle/>
          <a:p>
            <a:r>
              <a:rPr lang="en-US" dirty="0"/>
              <a:t>Segmentation Process</a:t>
            </a:r>
          </a:p>
        </p:txBody>
      </p:sp>
      <p:sp>
        <p:nvSpPr>
          <p:cNvPr id="8" name="Content Placeholder 7">
            <a:extLst>
              <a:ext uri="{FF2B5EF4-FFF2-40B4-BE49-F238E27FC236}">
                <a16:creationId xmlns:a16="http://schemas.microsoft.com/office/drawing/2014/main" id="{D47B92B0-0078-48F2-A4B0-796719378679}"/>
              </a:ext>
            </a:extLst>
          </p:cNvPr>
          <p:cNvSpPr>
            <a:spLocks noGrp="1"/>
          </p:cNvSpPr>
          <p:nvPr>
            <p:ph idx="1"/>
          </p:nvPr>
        </p:nvSpPr>
        <p:spPr>
          <a:xfrm>
            <a:off x="838199" y="1496747"/>
            <a:ext cx="11160967" cy="4820075"/>
          </a:xfrm>
        </p:spPr>
        <p:txBody>
          <a:bodyPr>
            <a:normAutofit/>
          </a:bodyPr>
          <a:lstStyle/>
          <a:p>
            <a:pPr marL="0" indent="0">
              <a:buNone/>
            </a:pPr>
            <a:r>
              <a:rPr lang="en-US" b="1" dirty="0"/>
              <a:t>Freeway speed-change lane</a:t>
            </a:r>
          </a:p>
        </p:txBody>
      </p:sp>
      <p:pic>
        <p:nvPicPr>
          <p:cNvPr id="2" name="Picture 1">
            <a:extLst>
              <a:ext uri="{FF2B5EF4-FFF2-40B4-BE49-F238E27FC236}">
                <a16:creationId xmlns:a16="http://schemas.microsoft.com/office/drawing/2014/main" id="{12B1DF9E-8057-4FDE-BE49-23B5CC8D942B}"/>
              </a:ext>
            </a:extLst>
          </p:cNvPr>
          <p:cNvPicPr>
            <a:picLocks noChangeAspect="1"/>
          </p:cNvPicPr>
          <p:nvPr/>
        </p:nvPicPr>
        <p:blipFill>
          <a:blip r:embed="rId3"/>
          <a:stretch>
            <a:fillRect/>
          </a:stretch>
        </p:blipFill>
        <p:spPr>
          <a:xfrm>
            <a:off x="931805" y="2084715"/>
            <a:ext cx="9435513" cy="4623401"/>
          </a:xfrm>
          <a:prstGeom prst="rect">
            <a:avLst/>
          </a:prstGeom>
        </p:spPr>
      </p:pic>
    </p:spTree>
    <p:extLst>
      <p:ext uri="{BB962C8B-B14F-4D97-AF65-F5344CB8AC3E}">
        <p14:creationId xmlns:p14="http://schemas.microsoft.com/office/powerpoint/2010/main" val="12789326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EB82F9-DDE7-4000-88BD-E1B945460E4F}"/>
              </a:ext>
            </a:extLst>
          </p:cNvPr>
          <p:cNvPicPr>
            <a:picLocks noChangeAspect="1"/>
          </p:cNvPicPr>
          <p:nvPr/>
        </p:nvPicPr>
        <p:blipFill>
          <a:blip r:embed="rId3"/>
          <a:stretch>
            <a:fillRect/>
          </a:stretch>
        </p:blipFill>
        <p:spPr>
          <a:xfrm>
            <a:off x="5609288" y="1414467"/>
            <a:ext cx="6187976" cy="5078408"/>
          </a:xfrm>
          <a:prstGeom prst="rect">
            <a:avLst/>
          </a:prstGeom>
        </p:spPr>
      </p:pic>
      <p:sp>
        <p:nvSpPr>
          <p:cNvPr id="4" name="Title 3">
            <a:extLst>
              <a:ext uri="{FF2B5EF4-FFF2-40B4-BE49-F238E27FC236}">
                <a16:creationId xmlns:a16="http://schemas.microsoft.com/office/drawing/2014/main" id="{086A9791-AE2B-464F-9F91-ACFC4C561BEE}"/>
              </a:ext>
            </a:extLst>
          </p:cNvPr>
          <p:cNvSpPr>
            <a:spLocks noGrp="1"/>
          </p:cNvSpPr>
          <p:nvPr>
            <p:ph type="title"/>
          </p:nvPr>
        </p:nvSpPr>
        <p:spPr/>
        <p:txBody>
          <a:bodyPr/>
          <a:lstStyle/>
          <a:p>
            <a:r>
              <a:rPr lang="en-US" dirty="0"/>
              <a:t>Freeway Segment Definition</a:t>
            </a:r>
          </a:p>
        </p:txBody>
      </p:sp>
      <p:sp>
        <p:nvSpPr>
          <p:cNvPr id="8" name="Content Placeholder 7">
            <a:extLst>
              <a:ext uri="{FF2B5EF4-FFF2-40B4-BE49-F238E27FC236}">
                <a16:creationId xmlns:a16="http://schemas.microsoft.com/office/drawing/2014/main" id="{D47B92B0-0078-48F2-A4B0-796719378679}"/>
              </a:ext>
            </a:extLst>
          </p:cNvPr>
          <p:cNvSpPr>
            <a:spLocks noGrp="1"/>
          </p:cNvSpPr>
          <p:nvPr>
            <p:ph idx="1"/>
          </p:nvPr>
        </p:nvSpPr>
        <p:spPr>
          <a:xfrm>
            <a:off x="838199" y="1543403"/>
            <a:ext cx="5257801" cy="4351338"/>
          </a:xfrm>
        </p:spPr>
        <p:txBody>
          <a:bodyPr/>
          <a:lstStyle/>
          <a:p>
            <a:pPr marL="0" indent="0">
              <a:buNone/>
            </a:pPr>
            <a:r>
              <a:rPr lang="en-US" dirty="0"/>
              <a:t>Overview</a:t>
            </a:r>
          </a:p>
          <a:p>
            <a:r>
              <a:rPr lang="en-US" dirty="0"/>
              <a:t>Divide roadway into homogenous segments</a:t>
            </a:r>
          </a:p>
          <a:p>
            <a:r>
              <a:rPr lang="en-US" dirty="0"/>
              <a:t>All segments directional</a:t>
            </a:r>
          </a:p>
          <a:p>
            <a:r>
              <a:rPr lang="en-US" dirty="0"/>
              <a:t>Speed change lanes apply from gore to taper</a:t>
            </a:r>
          </a:p>
          <a:p>
            <a:r>
              <a:rPr lang="en-US" dirty="0"/>
              <a:t>HO lane present </a:t>
            </a:r>
          </a:p>
          <a:p>
            <a:endParaRPr lang="en-US" dirty="0"/>
          </a:p>
          <a:p>
            <a:endParaRPr lang="en-US" dirty="0"/>
          </a:p>
        </p:txBody>
      </p:sp>
    </p:spTree>
    <p:extLst>
      <p:ext uri="{BB962C8B-B14F-4D97-AF65-F5344CB8AC3E}">
        <p14:creationId xmlns:p14="http://schemas.microsoft.com/office/powerpoint/2010/main" val="985543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6A9791-AE2B-464F-9F91-ACFC4C561BEE}"/>
              </a:ext>
            </a:extLst>
          </p:cNvPr>
          <p:cNvSpPr>
            <a:spLocks noGrp="1"/>
          </p:cNvSpPr>
          <p:nvPr>
            <p:ph type="title"/>
          </p:nvPr>
        </p:nvSpPr>
        <p:spPr/>
        <p:txBody>
          <a:bodyPr/>
          <a:lstStyle/>
          <a:p>
            <a:r>
              <a:rPr lang="en-US" dirty="0"/>
              <a:t>Segmentation Process</a:t>
            </a:r>
          </a:p>
        </p:txBody>
      </p:sp>
      <p:sp>
        <p:nvSpPr>
          <p:cNvPr id="8" name="Content Placeholder 7">
            <a:extLst>
              <a:ext uri="{FF2B5EF4-FFF2-40B4-BE49-F238E27FC236}">
                <a16:creationId xmlns:a16="http://schemas.microsoft.com/office/drawing/2014/main" id="{D47B92B0-0078-48F2-A4B0-796719378679}"/>
              </a:ext>
            </a:extLst>
          </p:cNvPr>
          <p:cNvSpPr>
            <a:spLocks noGrp="1"/>
          </p:cNvSpPr>
          <p:nvPr>
            <p:ph idx="1"/>
          </p:nvPr>
        </p:nvSpPr>
        <p:spPr>
          <a:xfrm>
            <a:off x="838199" y="1496747"/>
            <a:ext cx="11160967" cy="4820075"/>
          </a:xfrm>
        </p:spPr>
        <p:txBody>
          <a:bodyPr>
            <a:normAutofit lnSpcReduction="10000"/>
          </a:bodyPr>
          <a:lstStyle/>
          <a:p>
            <a:pPr marL="0" indent="0">
              <a:buNone/>
            </a:pPr>
            <a:r>
              <a:rPr lang="en-US" b="1" dirty="0"/>
              <a:t>Begin new segment when:</a:t>
            </a:r>
          </a:p>
          <a:p>
            <a:r>
              <a:rPr lang="en-US" dirty="0"/>
              <a:t>Number of GP or HO lanes changes</a:t>
            </a:r>
          </a:p>
          <a:p>
            <a:r>
              <a:rPr lang="en-US" dirty="0"/>
              <a:t>Posted speed limit changes</a:t>
            </a:r>
          </a:p>
          <a:p>
            <a:r>
              <a:rPr lang="en-US" dirty="0"/>
              <a:t>HO lane lateral separation type changes</a:t>
            </a:r>
          </a:p>
          <a:p>
            <a:r>
              <a:rPr lang="en-US" dirty="0"/>
              <a:t>HO restriction period changes</a:t>
            </a:r>
          </a:p>
          <a:p>
            <a:r>
              <a:rPr lang="en-US" dirty="0"/>
              <a:t>If flush buffer changes (round to nearest 0.5 ft)</a:t>
            </a:r>
          </a:p>
          <a:p>
            <a:r>
              <a:rPr lang="en-US" dirty="0"/>
              <a:t>Rounded shoulder width changes (round to nearest 1 ft)</a:t>
            </a:r>
          </a:p>
          <a:p>
            <a:r>
              <a:rPr lang="en-US" dirty="0"/>
              <a:t>Ramp is present (gore point defines start of segment)</a:t>
            </a:r>
          </a:p>
          <a:p>
            <a:r>
              <a:rPr lang="en-US" dirty="0"/>
              <a:t>Rounded median changes (round to nearest 10 ft)</a:t>
            </a:r>
          </a:p>
          <a:p>
            <a:r>
              <a:rPr lang="en-US" dirty="0"/>
              <a:t>at downstream end of zone where egress is allowed (if at-grade access)</a:t>
            </a:r>
          </a:p>
          <a:p>
            <a:pPr marL="0" indent="0">
              <a:buNone/>
            </a:pPr>
            <a:endParaRPr lang="en-US" dirty="0"/>
          </a:p>
          <a:p>
            <a:endParaRPr lang="en-US" dirty="0"/>
          </a:p>
        </p:txBody>
      </p:sp>
      <p:sp>
        <p:nvSpPr>
          <p:cNvPr id="2" name="TextBox 1">
            <a:extLst>
              <a:ext uri="{FF2B5EF4-FFF2-40B4-BE49-F238E27FC236}">
                <a16:creationId xmlns:a16="http://schemas.microsoft.com/office/drawing/2014/main" id="{07998EE8-4D8F-485F-AE45-073E5A46EF74}"/>
              </a:ext>
            </a:extLst>
          </p:cNvPr>
          <p:cNvSpPr txBox="1"/>
          <p:nvPr/>
        </p:nvSpPr>
        <p:spPr>
          <a:xfrm>
            <a:off x="838198" y="6202339"/>
            <a:ext cx="10619794" cy="523220"/>
          </a:xfrm>
          <a:prstGeom prst="rect">
            <a:avLst/>
          </a:prstGeom>
          <a:solidFill>
            <a:srgbClr val="418D5C"/>
          </a:solidFill>
        </p:spPr>
        <p:txBody>
          <a:bodyPr wrap="square" rtlCol="0">
            <a:spAutoFit/>
          </a:bodyPr>
          <a:lstStyle/>
          <a:p>
            <a:pPr algn="ctr"/>
            <a:r>
              <a:rPr lang="en-US" sz="2800" b="1" dirty="0">
                <a:solidFill>
                  <a:schemeClr val="bg1"/>
                </a:solidFill>
              </a:rPr>
              <a:t>Define segments based on the goal of the analysis</a:t>
            </a:r>
          </a:p>
        </p:txBody>
      </p:sp>
    </p:spTree>
    <p:extLst>
      <p:ext uri="{BB962C8B-B14F-4D97-AF65-F5344CB8AC3E}">
        <p14:creationId xmlns:p14="http://schemas.microsoft.com/office/powerpoint/2010/main" val="1942954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989CC-E0CE-412E-8D4D-0936667CE34C}"/>
              </a:ext>
            </a:extLst>
          </p:cNvPr>
          <p:cNvSpPr>
            <a:spLocks noGrp="1"/>
          </p:cNvSpPr>
          <p:nvPr>
            <p:ph type="title"/>
          </p:nvPr>
        </p:nvSpPr>
        <p:spPr>
          <a:xfrm>
            <a:off x="2689197" y="282399"/>
            <a:ext cx="6319466" cy="710331"/>
          </a:xfrm>
        </p:spPr>
        <p:txBody>
          <a:bodyPr/>
          <a:lstStyle/>
          <a:p>
            <a:pPr algn="ctr"/>
            <a:r>
              <a:rPr lang="en-US" dirty="0"/>
              <a:t>Segmentation Example</a:t>
            </a:r>
          </a:p>
        </p:txBody>
      </p:sp>
      <p:pic>
        <p:nvPicPr>
          <p:cNvPr id="3" name="Picture 2">
            <a:extLst>
              <a:ext uri="{FF2B5EF4-FFF2-40B4-BE49-F238E27FC236}">
                <a16:creationId xmlns:a16="http://schemas.microsoft.com/office/drawing/2014/main" id="{5D6173B4-0905-411A-A239-F78AAB5D6DF8}"/>
              </a:ext>
            </a:extLst>
          </p:cNvPr>
          <p:cNvPicPr>
            <a:picLocks noChangeAspect="1"/>
          </p:cNvPicPr>
          <p:nvPr/>
        </p:nvPicPr>
        <p:blipFill>
          <a:blip r:embed="rId3"/>
          <a:stretch>
            <a:fillRect/>
          </a:stretch>
        </p:blipFill>
        <p:spPr>
          <a:xfrm>
            <a:off x="1697738" y="992730"/>
            <a:ext cx="8796524" cy="5832373"/>
          </a:xfrm>
          <a:prstGeom prst="rect">
            <a:avLst/>
          </a:prstGeom>
        </p:spPr>
      </p:pic>
    </p:spTree>
    <p:extLst>
      <p:ext uri="{BB962C8B-B14F-4D97-AF65-F5344CB8AC3E}">
        <p14:creationId xmlns:p14="http://schemas.microsoft.com/office/powerpoint/2010/main" val="1939016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E0D48-2C6E-4F54-AEC7-ADE50DCFD14F}"/>
              </a:ext>
            </a:extLst>
          </p:cNvPr>
          <p:cNvSpPr>
            <a:spLocks noGrp="1"/>
          </p:cNvSpPr>
          <p:nvPr>
            <p:ph type="title"/>
          </p:nvPr>
        </p:nvSpPr>
        <p:spPr/>
        <p:txBody>
          <a:bodyPr/>
          <a:lstStyle/>
          <a:p>
            <a:r>
              <a:rPr lang="en-US" dirty="0"/>
              <a:t>Presentation Overview</a:t>
            </a:r>
          </a:p>
        </p:txBody>
      </p:sp>
      <p:sp>
        <p:nvSpPr>
          <p:cNvPr id="3" name="Content Placeholder 2">
            <a:extLst>
              <a:ext uri="{FF2B5EF4-FFF2-40B4-BE49-F238E27FC236}">
                <a16:creationId xmlns:a16="http://schemas.microsoft.com/office/drawing/2014/main" id="{A69F8EC6-A7C9-4BCC-9902-3B3A084A7AF3}"/>
              </a:ext>
            </a:extLst>
          </p:cNvPr>
          <p:cNvSpPr>
            <a:spLocks noGrp="1"/>
          </p:cNvSpPr>
          <p:nvPr>
            <p:ph idx="1"/>
          </p:nvPr>
        </p:nvSpPr>
        <p:spPr/>
        <p:txBody>
          <a:bodyPr/>
          <a:lstStyle/>
          <a:p>
            <a:r>
              <a:rPr lang="en-US" dirty="0"/>
              <a:t>Project Background</a:t>
            </a:r>
          </a:p>
          <a:p>
            <a:r>
              <a:rPr lang="en-US" dirty="0"/>
              <a:t>The Predictive Method</a:t>
            </a:r>
          </a:p>
          <a:p>
            <a:r>
              <a:rPr lang="en-US" dirty="0"/>
              <a:t>18 Step Procedure</a:t>
            </a:r>
          </a:p>
          <a:p>
            <a:r>
              <a:rPr lang="en-US" dirty="0"/>
              <a:t>Segmentation Practices</a:t>
            </a:r>
          </a:p>
          <a:p>
            <a:r>
              <a:rPr lang="en-US" dirty="0"/>
              <a:t>Sample Problem</a:t>
            </a:r>
          </a:p>
          <a:p>
            <a:r>
              <a:rPr lang="en-US" dirty="0"/>
              <a:t>Implementation Spreadsheet</a:t>
            </a:r>
          </a:p>
          <a:p>
            <a:r>
              <a:rPr lang="en-US" dirty="0"/>
              <a:t>Takeaways and Conclusions</a:t>
            </a:r>
          </a:p>
          <a:p>
            <a:endParaRPr lang="en-US" dirty="0"/>
          </a:p>
          <a:p>
            <a:endParaRPr lang="en-US" dirty="0"/>
          </a:p>
          <a:p>
            <a:endParaRPr lang="en-US" dirty="0"/>
          </a:p>
        </p:txBody>
      </p:sp>
    </p:spTree>
    <p:extLst>
      <p:ext uri="{BB962C8B-B14F-4D97-AF65-F5344CB8AC3E}">
        <p14:creationId xmlns:p14="http://schemas.microsoft.com/office/powerpoint/2010/main" val="4767944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58F590E-8BFC-4C7A-B1D8-A049FD3ECC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1690686"/>
            <a:ext cx="10972800" cy="604895"/>
          </a:xfrm>
          <a:prstGeom prst="rect">
            <a:avLst/>
          </a:prstGeom>
        </p:spPr>
      </p:pic>
      <p:sp>
        <p:nvSpPr>
          <p:cNvPr id="2" name="Title 1">
            <a:extLst>
              <a:ext uri="{FF2B5EF4-FFF2-40B4-BE49-F238E27FC236}">
                <a16:creationId xmlns:a16="http://schemas.microsoft.com/office/drawing/2014/main" id="{0E198DD9-9D3C-41D3-9802-6A4945BEFBBF}"/>
              </a:ext>
            </a:extLst>
          </p:cNvPr>
          <p:cNvSpPr>
            <a:spLocks noGrp="1"/>
          </p:cNvSpPr>
          <p:nvPr>
            <p:ph type="title"/>
          </p:nvPr>
        </p:nvSpPr>
        <p:spPr/>
        <p:txBody>
          <a:bodyPr/>
          <a:lstStyle/>
          <a:p>
            <a:r>
              <a:rPr lang="en-US" dirty="0"/>
              <a:t>The Steps</a:t>
            </a:r>
          </a:p>
        </p:txBody>
      </p:sp>
      <p:sp>
        <p:nvSpPr>
          <p:cNvPr id="8" name="Rectangle 7">
            <a:extLst>
              <a:ext uri="{FF2B5EF4-FFF2-40B4-BE49-F238E27FC236}">
                <a16:creationId xmlns:a16="http://schemas.microsoft.com/office/drawing/2014/main" id="{62ECE2C1-D322-4743-AC32-DA2D1730C40F}"/>
              </a:ext>
            </a:extLst>
          </p:cNvPr>
          <p:cNvSpPr/>
          <p:nvPr/>
        </p:nvSpPr>
        <p:spPr>
          <a:xfrm>
            <a:off x="675398" y="3016248"/>
            <a:ext cx="10972800" cy="3626597"/>
          </a:xfrm>
          <a:prstGeom prst="rect">
            <a:avLst/>
          </a:prstGeom>
          <a:solidFill>
            <a:srgbClr val="E8F1F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BEB02FA-EF62-47E6-A893-E4BFFB38E9BD}"/>
              </a:ext>
            </a:extLst>
          </p:cNvPr>
          <p:cNvSpPr>
            <a:spLocks noGrp="1"/>
          </p:cNvSpPr>
          <p:nvPr>
            <p:ph idx="1"/>
          </p:nvPr>
        </p:nvSpPr>
        <p:spPr>
          <a:xfrm>
            <a:off x="838200" y="2472611"/>
            <a:ext cx="10809998" cy="3704351"/>
          </a:xfrm>
        </p:spPr>
        <p:txBody>
          <a:bodyPr/>
          <a:lstStyle/>
          <a:p>
            <a:pPr marL="0" indent="0">
              <a:buNone/>
            </a:pPr>
            <a:r>
              <a:rPr lang="en-US" dirty="0"/>
              <a:t>Step 6—Assign observed crashes to the individual sites (if applicable)</a:t>
            </a:r>
          </a:p>
          <a:p>
            <a:pPr marL="0" indent="0">
              <a:buNone/>
            </a:pPr>
            <a:endParaRPr lang="en-US" dirty="0"/>
          </a:p>
          <a:p>
            <a:pPr marL="171450" lvl="0" indent="-171450">
              <a:lnSpc>
                <a:spcPct val="100000"/>
              </a:lnSpc>
              <a:spcBef>
                <a:spcPts val="0"/>
              </a:spcBef>
              <a:defRPr/>
            </a:pPr>
            <a:r>
              <a:rPr lang="en-US" dirty="0"/>
              <a:t>Step 6 applies if it was determined in Step 3 that the site-specific EB Method is applicable </a:t>
            </a:r>
          </a:p>
          <a:p>
            <a:pPr marL="171450" lvl="0" indent="-171450">
              <a:lnSpc>
                <a:spcPct val="100000"/>
              </a:lnSpc>
              <a:spcBef>
                <a:spcPts val="0"/>
              </a:spcBef>
              <a:defRPr/>
            </a:pPr>
            <a:r>
              <a:rPr lang="en-US" dirty="0"/>
              <a:t>If the site-specific EB Method is not applicable, then proceed to Step 7 </a:t>
            </a:r>
          </a:p>
          <a:p>
            <a:pPr marL="171450" lvl="0" indent="-171450">
              <a:lnSpc>
                <a:spcPct val="100000"/>
              </a:lnSpc>
              <a:spcBef>
                <a:spcPts val="0"/>
              </a:spcBef>
              <a:defRPr/>
            </a:pPr>
            <a:r>
              <a:rPr lang="en-US" dirty="0"/>
              <a:t>In this step, the observed crash data are assigned to the individual sites </a:t>
            </a:r>
          </a:p>
          <a:p>
            <a:pPr marL="0" indent="0">
              <a:buNone/>
            </a:pPr>
            <a:endParaRPr lang="en-US" dirty="0"/>
          </a:p>
        </p:txBody>
      </p:sp>
    </p:spTree>
    <p:extLst>
      <p:ext uri="{BB962C8B-B14F-4D97-AF65-F5344CB8AC3E}">
        <p14:creationId xmlns:p14="http://schemas.microsoft.com/office/powerpoint/2010/main" val="22066780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8A01F36-7A10-412A-8F02-91E8DC7F7D39}"/>
              </a:ext>
            </a:extLst>
          </p:cNvPr>
          <p:cNvSpPr/>
          <p:nvPr/>
        </p:nvSpPr>
        <p:spPr>
          <a:xfrm>
            <a:off x="675398" y="3482786"/>
            <a:ext cx="10972800" cy="3160059"/>
          </a:xfrm>
          <a:prstGeom prst="rect">
            <a:avLst/>
          </a:prstGeom>
          <a:solidFill>
            <a:srgbClr val="E8F1F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910EE49A-BFBC-43B6-B537-62FE55B27F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1684638"/>
            <a:ext cx="10972800" cy="616993"/>
          </a:xfrm>
          <a:prstGeom prst="rect">
            <a:avLst/>
          </a:prstGeom>
        </p:spPr>
      </p:pic>
      <p:sp>
        <p:nvSpPr>
          <p:cNvPr id="2" name="Title 1">
            <a:extLst>
              <a:ext uri="{FF2B5EF4-FFF2-40B4-BE49-F238E27FC236}">
                <a16:creationId xmlns:a16="http://schemas.microsoft.com/office/drawing/2014/main" id="{0E198DD9-9D3C-41D3-9802-6A4945BEFBBF}"/>
              </a:ext>
            </a:extLst>
          </p:cNvPr>
          <p:cNvSpPr>
            <a:spLocks noGrp="1"/>
          </p:cNvSpPr>
          <p:nvPr>
            <p:ph type="title"/>
          </p:nvPr>
        </p:nvSpPr>
        <p:spPr/>
        <p:txBody>
          <a:bodyPr/>
          <a:lstStyle/>
          <a:p>
            <a:r>
              <a:rPr lang="en-US" dirty="0"/>
              <a:t>The Steps</a:t>
            </a:r>
          </a:p>
        </p:txBody>
      </p:sp>
      <p:sp>
        <p:nvSpPr>
          <p:cNvPr id="3" name="Content Placeholder 2">
            <a:extLst>
              <a:ext uri="{FF2B5EF4-FFF2-40B4-BE49-F238E27FC236}">
                <a16:creationId xmlns:a16="http://schemas.microsoft.com/office/drawing/2014/main" id="{ABEB02FA-EF62-47E6-A893-E4BFFB38E9BD}"/>
              </a:ext>
            </a:extLst>
          </p:cNvPr>
          <p:cNvSpPr>
            <a:spLocks noGrp="1"/>
          </p:cNvSpPr>
          <p:nvPr>
            <p:ph idx="1"/>
          </p:nvPr>
        </p:nvSpPr>
        <p:spPr>
          <a:xfrm>
            <a:off x="838200" y="2472611"/>
            <a:ext cx="10515600" cy="3704351"/>
          </a:xfrm>
        </p:spPr>
        <p:txBody>
          <a:bodyPr/>
          <a:lstStyle/>
          <a:p>
            <a:pPr marL="0" indent="0">
              <a:buNone/>
            </a:pPr>
            <a:r>
              <a:rPr lang="en-US" dirty="0"/>
              <a:t>Step 7—Select the first or next individual site in the project limits. If there are no more sites to be evaluated, proceed to Step 15</a:t>
            </a:r>
          </a:p>
          <a:p>
            <a:pPr marL="0" indent="0">
              <a:buNone/>
            </a:pPr>
            <a:endParaRPr lang="en-US" dirty="0"/>
          </a:p>
          <a:p>
            <a:pPr marL="171450" lvl="0" indent="-171450">
              <a:lnSpc>
                <a:spcPct val="100000"/>
              </a:lnSpc>
              <a:spcBef>
                <a:spcPts val="0"/>
              </a:spcBef>
              <a:defRPr/>
            </a:pPr>
            <a:r>
              <a:rPr lang="en-US" dirty="0"/>
              <a:t>Steps 7 through 14 are repeated for each site within the project limits. </a:t>
            </a:r>
          </a:p>
          <a:p>
            <a:pPr marL="171450" lvl="0" indent="-171450">
              <a:lnSpc>
                <a:spcPct val="100000"/>
              </a:lnSpc>
              <a:spcBef>
                <a:spcPts val="0"/>
              </a:spcBef>
              <a:defRPr/>
            </a:pPr>
            <a:r>
              <a:rPr lang="en-US" dirty="0"/>
              <a:t>Any site can be selected for evaluation because each site is considered to be independent of the other sites. </a:t>
            </a:r>
          </a:p>
          <a:p>
            <a:pPr marL="171450" lvl="0" indent="-171450">
              <a:lnSpc>
                <a:spcPct val="100000"/>
              </a:lnSpc>
              <a:spcBef>
                <a:spcPts val="0"/>
              </a:spcBef>
              <a:defRPr/>
            </a:pPr>
            <a:r>
              <a:rPr lang="en-US" dirty="0"/>
              <a:t>Good practice to select sites in orderly manner, such as in the order of their physical occurrence in the subject direction of travel.</a:t>
            </a:r>
          </a:p>
          <a:p>
            <a:pPr marL="0" indent="0">
              <a:buNone/>
            </a:pPr>
            <a:endParaRPr lang="en-US" dirty="0"/>
          </a:p>
        </p:txBody>
      </p:sp>
    </p:spTree>
    <p:extLst>
      <p:ext uri="{BB962C8B-B14F-4D97-AF65-F5344CB8AC3E}">
        <p14:creationId xmlns:p14="http://schemas.microsoft.com/office/powerpoint/2010/main" val="14446197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4F2FF9E-CBFD-4A00-92AD-C0BDA0E9B5DD}"/>
              </a:ext>
            </a:extLst>
          </p:cNvPr>
          <p:cNvSpPr/>
          <p:nvPr/>
        </p:nvSpPr>
        <p:spPr>
          <a:xfrm>
            <a:off x="675398" y="4399005"/>
            <a:ext cx="10972800" cy="1777957"/>
          </a:xfrm>
          <a:prstGeom prst="rect">
            <a:avLst/>
          </a:prstGeom>
          <a:solidFill>
            <a:srgbClr val="E8F1F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D732C746-AC5C-4E47-8F89-BF914E1BCBE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1690688"/>
            <a:ext cx="10972800" cy="616993"/>
          </a:xfrm>
          <a:prstGeom prst="rect">
            <a:avLst/>
          </a:prstGeom>
        </p:spPr>
      </p:pic>
      <p:sp>
        <p:nvSpPr>
          <p:cNvPr id="2" name="Title 1">
            <a:extLst>
              <a:ext uri="{FF2B5EF4-FFF2-40B4-BE49-F238E27FC236}">
                <a16:creationId xmlns:a16="http://schemas.microsoft.com/office/drawing/2014/main" id="{0E198DD9-9D3C-41D3-9802-6A4945BEFBBF}"/>
              </a:ext>
            </a:extLst>
          </p:cNvPr>
          <p:cNvSpPr>
            <a:spLocks noGrp="1"/>
          </p:cNvSpPr>
          <p:nvPr>
            <p:ph type="title"/>
          </p:nvPr>
        </p:nvSpPr>
        <p:spPr/>
        <p:txBody>
          <a:bodyPr/>
          <a:lstStyle/>
          <a:p>
            <a:r>
              <a:rPr lang="en-US" dirty="0"/>
              <a:t>The Steps</a:t>
            </a:r>
          </a:p>
        </p:txBody>
      </p:sp>
      <p:sp>
        <p:nvSpPr>
          <p:cNvPr id="3" name="Content Placeholder 2">
            <a:extLst>
              <a:ext uri="{FF2B5EF4-FFF2-40B4-BE49-F238E27FC236}">
                <a16:creationId xmlns:a16="http://schemas.microsoft.com/office/drawing/2014/main" id="{ABEB02FA-EF62-47E6-A893-E4BFFB38E9BD}"/>
              </a:ext>
            </a:extLst>
          </p:cNvPr>
          <p:cNvSpPr>
            <a:spLocks noGrp="1"/>
          </p:cNvSpPr>
          <p:nvPr>
            <p:ph idx="1"/>
          </p:nvPr>
        </p:nvSpPr>
        <p:spPr>
          <a:xfrm>
            <a:off x="838200" y="2472611"/>
            <a:ext cx="10515600" cy="3704351"/>
          </a:xfrm>
        </p:spPr>
        <p:txBody>
          <a:bodyPr>
            <a:normAutofit lnSpcReduction="10000"/>
          </a:bodyPr>
          <a:lstStyle/>
          <a:p>
            <a:pPr marL="0" indent="0">
              <a:buNone/>
            </a:pPr>
            <a:r>
              <a:rPr lang="en-US" dirty="0"/>
              <a:t>Step 8—For the selected site, select the first or next year in the period of interest </a:t>
            </a:r>
          </a:p>
          <a:p>
            <a:pPr marL="0" indent="0">
              <a:buNone/>
            </a:pPr>
            <a:r>
              <a:rPr lang="en-US" dirty="0"/>
              <a:t>If there are no more years to be evaluated for that site, proceed to Step 13</a:t>
            </a:r>
          </a:p>
          <a:p>
            <a:pPr marL="0" indent="0">
              <a:buNone/>
            </a:pPr>
            <a:endParaRPr lang="en-US" dirty="0"/>
          </a:p>
          <a:p>
            <a:pPr marL="171450" lvl="0" indent="-171450">
              <a:lnSpc>
                <a:spcPct val="100000"/>
              </a:lnSpc>
              <a:spcBef>
                <a:spcPts val="0"/>
              </a:spcBef>
              <a:defRPr/>
            </a:pPr>
            <a:r>
              <a:rPr lang="en-US" dirty="0"/>
              <a:t>Steps 8-12 repeated for each year in evaluation period for site. </a:t>
            </a:r>
          </a:p>
          <a:p>
            <a:pPr>
              <a:lnSpc>
                <a:spcPct val="100000"/>
              </a:lnSpc>
              <a:spcBef>
                <a:spcPts val="0"/>
              </a:spcBef>
              <a:defRPr/>
            </a:pPr>
            <a:r>
              <a:rPr lang="en-US" dirty="0"/>
              <a:t>Individual years of evaluation period are analyzed one year at a time</a:t>
            </a:r>
          </a:p>
          <a:p>
            <a:pPr lvl="1">
              <a:lnSpc>
                <a:spcPct val="100000"/>
              </a:lnSpc>
              <a:spcBef>
                <a:spcPts val="0"/>
              </a:spcBef>
              <a:defRPr/>
            </a:pPr>
            <a:r>
              <a:rPr lang="en-US" dirty="0"/>
              <a:t>SPFs and some AFs are dependent on AADT volume, which may change from year to year.</a:t>
            </a:r>
          </a:p>
          <a:p>
            <a:pPr marL="0" indent="0">
              <a:buNone/>
            </a:pPr>
            <a:endParaRPr lang="en-US" dirty="0"/>
          </a:p>
        </p:txBody>
      </p:sp>
    </p:spTree>
    <p:extLst>
      <p:ext uri="{BB962C8B-B14F-4D97-AF65-F5344CB8AC3E}">
        <p14:creationId xmlns:p14="http://schemas.microsoft.com/office/powerpoint/2010/main" val="24378412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433A838-D321-4982-83FB-3D76B75E49AC}"/>
              </a:ext>
            </a:extLst>
          </p:cNvPr>
          <p:cNvSpPr/>
          <p:nvPr/>
        </p:nvSpPr>
        <p:spPr>
          <a:xfrm>
            <a:off x="675398" y="3016252"/>
            <a:ext cx="10972800" cy="3626594"/>
          </a:xfrm>
          <a:prstGeom prst="rect">
            <a:avLst/>
          </a:prstGeom>
          <a:solidFill>
            <a:srgbClr val="E8F1F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70A64E5F-B688-4A8D-B500-AF050990C62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1690688"/>
            <a:ext cx="10972800" cy="604895"/>
          </a:xfrm>
          <a:prstGeom prst="rect">
            <a:avLst/>
          </a:prstGeom>
        </p:spPr>
      </p:pic>
      <p:sp>
        <p:nvSpPr>
          <p:cNvPr id="2" name="Title 1">
            <a:extLst>
              <a:ext uri="{FF2B5EF4-FFF2-40B4-BE49-F238E27FC236}">
                <a16:creationId xmlns:a16="http://schemas.microsoft.com/office/drawing/2014/main" id="{0E198DD9-9D3C-41D3-9802-6A4945BEFBBF}"/>
              </a:ext>
            </a:extLst>
          </p:cNvPr>
          <p:cNvSpPr>
            <a:spLocks noGrp="1"/>
          </p:cNvSpPr>
          <p:nvPr>
            <p:ph type="title"/>
          </p:nvPr>
        </p:nvSpPr>
        <p:spPr/>
        <p:txBody>
          <a:bodyPr/>
          <a:lstStyle/>
          <a:p>
            <a:r>
              <a:rPr lang="en-US" dirty="0"/>
              <a:t>The Steps</a:t>
            </a:r>
          </a:p>
        </p:txBody>
      </p:sp>
      <p:sp>
        <p:nvSpPr>
          <p:cNvPr id="3" name="Content Placeholder 2">
            <a:extLst>
              <a:ext uri="{FF2B5EF4-FFF2-40B4-BE49-F238E27FC236}">
                <a16:creationId xmlns:a16="http://schemas.microsoft.com/office/drawing/2014/main" id="{ABEB02FA-EF62-47E6-A893-E4BFFB38E9BD}"/>
              </a:ext>
            </a:extLst>
          </p:cNvPr>
          <p:cNvSpPr>
            <a:spLocks noGrp="1"/>
          </p:cNvSpPr>
          <p:nvPr>
            <p:ph idx="1"/>
          </p:nvPr>
        </p:nvSpPr>
        <p:spPr>
          <a:xfrm>
            <a:off x="838200" y="2472611"/>
            <a:ext cx="10515600" cy="3704351"/>
          </a:xfrm>
        </p:spPr>
        <p:txBody>
          <a:bodyPr/>
          <a:lstStyle/>
          <a:p>
            <a:pPr marL="0" indent="0">
              <a:buNone/>
            </a:pPr>
            <a:r>
              <a:rPr lang="en-US" dirty="0"/>
              <a:t>Step 9—For the selected site, determine and apply the appropriate SPF</a:t>
            </a:r>
          </a:p>
          <a:p>
            <a:pPr marL="0" indent="0">
              <a:buNone/>
            </a:pPr>
            <a:endParaRPr lang="en-US" dirty="0"/>
          </a:p>
          <a:p>
            <a:pPr marL="171450" indent="-171450"/>
            <a:r>
              <a:rPr lang="en-US" dirty="0"/>
              <a:t>SPF determines the predicted average crash frequency for a site with features that match the SPF’s base conditions </a:t>
            </a:r>
          </a:p>
          <a:p>
            <a:pPr marL="171450" indent="-171450"/>
            <a:r>
              <a:rPr lang="en-US" dirty="0"/>
              <a:t>Determine appropriate SPF for selected site based on site type and cross section</a:t>
            </a:r>
          </a:p>
          <a:p>
            <a:pPr marL="171450" indent="-171450"/>
            <a:r>
              <a:rPr lang="en-US" dirty="0"/>
              <a:t>SPF is used to compute crash frequency for selected year using the AADT volume for that year, as determined in Step 3</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8228866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433A838-D321-4982-83FB-3D76B75E49AC}"/>
              </a:ext>
            </a:extLst>
          </p:cNvPr>
          <p:cNvSpPr/>
          <p:nvPr/>
        </p:nvSpPr>
        <p:spPr>
          <a:xfrm>
            <a:off x="675397" y="3016252"/>
            <a:ext cx="7727197" cy="412748"/>
          </a:xfrm>
          <a:prstGeom prst="rect">
            <a:avLst/>
          </a:prstGeom>
          <a:solidFill>
            <a:srgbClr val="E8F1F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70A64E5F-B688-4A8D-B500-AF050990C62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1690688"/>
            <a:ext cx="10972800" cy="604895"/>
          </a:xfrm>
          <a:prstGeom prst="rect">
            <a:avLst/>
          </a:prstGeom>
        </p:spPr>
      </p:pic>
      <p:sp>
        <p:nvSpPr>
          <p:cNvPr id="2" name="Title 1">
            <a:extLst>
              <a:ext uri="{FF2B5EF4-FFF2-40B4-BE49-F238E27FC236}">
                <a16:creationId xmlns:a16="http://schemas.microsoft.com/office/drawing/2014/main" id="{0E198DD9-9D3C-41D3-9802-6A4945BEFBBF}"/>
              </a:ext>
            </a:extLst>
          </p:cNvPr>
          <p:cNvSpPr>
            <a:spLocks noGrp="1"/>
          </p:cNvSpPr>
          <p:nvPr>
            <p:ph type="title"/>
          </p:nvPr>
        </p:nvSpPr>
        <p:spPr/>
        <p:txBody>
          <a:bodyPr/>
          <a:lstStyle/>
          <a:p>
            <a:r>
              <a:rPr lang="en-US" dirty="0"/>
              <a:t>The Steps</a:t>
            </a:r>
          </a:p>
        </p:txBody>
      </p:sp>
      <p:sp>
        <p:nvSpPr>
          <p:cNvPr id="3" name="Content Placeholder 2">
            <a:extLst>
              <a:ext uri="{FF2B5EF4-FFF2-40B4-BE49-F238E27FC236}">
                <a16:creationId xmlns:a16="http://schemas.microsoft.com/office/drawing/2014/main" id="{ABEB02FA-EF62-47E6-A893-E4BFFB38E9BD}"/>
              </a:ext>
            </a:extLst>
          </p:cNvPr>
          <p:cNvSpPr>
            <a:spLocks noGrp="1"/>
          </p:cNvSpPr>
          <p:nvPr>
            <p:ph idx="1"/>
          </p:nvPr>
        </p:nvSpPr>
        <p:spPr>
          <a:xfrm>
            <a:off x="838200" y="2472611"/>
            <a:ext cx="10515600" cy="3704351"/>
          </a:xfrm>
        </p:spPr>
        <p:txBody>
          <a:bodyPr/>
          <a:lstStyle/>
          <a:p>
            <a:pPr marL="0" indent="0">
              <a:buNone/>
            </a:pPr>
            <a:r>
              <a:rPr lang="en-US" dirty="0"/>
              <a:t>Step 9—For the selected site, determine and apply the appropriate SPF</a:t>
            </a:r>
          </a:p>
          <a:p>
            <a:pPr marL="0" indent="0">
              <a:buNone/>
            </a:pPr>
            <a:r>
              <a:rPr lang="en-US" dirty="0"/>
              <a:t>Example SPF: Basic Freeway Segment with HO Lane</a:t>
            </a:r>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A65924E7-F085-4DD3-89C2-EFB7A5E185C3}"/>
              </a:ext>
            </a:extLst>
          </p:cNvPr>
          <p:cNvPicPr>
            <a:picLocks noChangeAspect="1"/>
          </p:cNvPicPr>
          <p:nvPr/>
        </p:nvPicPr>
        <p:blipFill rotWithShape="1">
          <a:blip r:embed="rId5"/>
          <a:srcRect l="27377" r="27538"/>
          <a:stretch/>
        </p:blipFill>
        <p:spPr>
          <a:xfrm>
            <a:off x="2824636" y="3606028"/>
            <a:ext cx="6542728" cy="604894"/>
          </a:xfrm>
          <a:prstGeom prst="rect">
            <a:avLst/>
          </a:prstGeom>
        </p:spPr>
      </p:pic>
      <p:sp>
        <p:nvSpPr>
          <p:cNvPr id="6" name="Rectangle 5">
            <a:extLst>
              <a:ext uri="{FF2B5EF4-FFF2-40B4-BE49-F238E27FC236}">
                <a16:creationId xmlns:a16="http://schemas.microsoft.com/office/drawing/2014/main" id="{53CFD6E1-6632-411C-8DEA-C69DBAEC53FC}"/>
              </a:ext>
            </a:extLst>
          </p:cNvPr>
          <p:cNvSpPr/>
          <p:nvPr/>
        </p:nvSpPr>
        <p:spPr>
          <a:xfrm>
            <a:off x="675397" y="4112995"/>
            <a:ext cx="11150019" cy="1938992"/>
          </a:xfrm>
          <a:prstGeom prst="rect">
            <a:avLst/>
          </a:prstGeom>
        </p:spPr>
        <p:txBody>
          <a:bodyPr wrap="square">
            <a:spAutoFit/>
          </a:bodyPr>
          <a:lstStyle/>
          <a:p>
            <a:r>
              <a:rPr lang="en-US" sz="2000" i="1" dirty="0"/>
              <a:t>where</a:t>
            </a:r>
          </a:p>
          <a:p>
            <a:r>
              <a:rPr lang="en-US" sz="2000" i="1" dirty="0"/>
              <a:t>N</a:t>
            </a:r>
            <a:r>
              <a:rPr lang="en-US" sz="2000" i="1" baseline="-25000" dirty="0"/>
              <a:t>spf,fs,n,y,as </a:t>
            </a:r>
            <a:r>
              <a:rPr lang="en-US" sz="2000" dirty="0"/>
              <a:t>= predicted average crash frequency of a freeway segment with base conditions, n lanes, crash type y, and all severities (crashes/</a:t>
            </a:r>
            <a:r>
              <a:rPr lang="en-US" sz="2000" dirty="0" err="1"/>
              <a:t>yr</a:t>
            </a:r>
            <a:r>
              <a:rPr lang="en-US" sz="2000" dirty="0"/>
              <a:t>)</a:t>
            </a:r>
          </a:p>
          <a:p>
            <a:r>
              <a:rPr lang="en-US" sz="2000" i="1" dirty="0" err="1"/>
              <a:t>L</a:t>
            </a:r>
            <a:r>
              <a:rPr lang="en-US" sz="2000" i="1" baseline="-25000" dirty="0" err="1"/>
              <a:t>s,fs</a:t>
            </a:r>
            <a:r>
              <a:rPr lang="en-US" sz="2000" i="1" baseline="-25000" dirty="0"/>
              <a:t> </a:t>
            </a:r>
            <a:r>
              <a:rPr lang="en-US" sz="2000" dirty="0"/>
              <a:t>= length of freeway segment (mi)</a:t>
            </a:r>
          </a:p>
          <a:p>
            <a:r>
              <a:rPr lang="en-US" sz="2000" dirty="0"/>
              <a:t>a, b = regression coefficients</a:t>
            </a:r>
          </a:p>
          <a:p>
            <a:r>
              <a:rPr lang="en-US" sz="2000" i="1" dirty="0" err="1"/>
              <a:t>AADT</a:t>
            </a:r>
            <a:r>
              <a:rPr lang="en-US" sz="2000" i="1" baseline="-25000" dirty="0" err="1"/>
              <a:t>fs</a:t>
            </a:r>
            <a:r>
              <a:rPr lang="en-US" sz="2000" i="1" baseline="-25000" dirty="0"/>
              <a:t> </a:t>
            </a:r>
            <a:r>
              <a:rPr lang="en-US" sz="2000" dirty="0"/>
              <a:t>= one-directional AADT volume of freeway segment (including vehicles in the HO lane) (</a:t>
            </a:r>
            <a:r>
              <a:rPr lang="en-US" sz="2000" dirty="0" err="1"/>
              <a:t>veh</a:t>
            </a:r>
            <a:r>
              <a:rPr lang="en-US" sz="2000" dirty="0"/>
              <a:t>/day)</a:t>
            </a:r>
          </a:p>
        </p:txBody>
      </p:sp>
    </p:spTree>
    <p:extLst>
      <p:ext uri="{BB962C8B-B14F-4D97-AF65-F5344CB8AC3E}">
        <p14:creationId xmlns:p14="http://schemas.microsoft.com/office/powerpoint/2010/main" val="34508085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433A838-D321-4982-83FB-3D76B75E49AC}"/>
              </a:ext>
            </a:extLst>
          </p:cNvPr>
          <p:cNvSpPr/>
          <p:nvPr/>
        </p:nvSpPr>
        <p:spPr>
          <a:xfrm>
            <a:off x="675397" y="3016252"/>
            <a:ext cx="7727197" cy="412748"/>
          </a:xfrm>
          <a:prstGeom prst="rect">
            <a:avLst/>
          </a:prstGeom>
          <a:solidFill>
            <a:srgbClr val="E8F1F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70A64E5F-B688-4A8D-B500-AF050990C62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1690688"/>
            <a:ext cx="10972800" cy="604895"/>
          </a:xfrm>
          <a:prstGeom prst="rect">
            <a:avLst/>
          </a:prstGeom>
        </p:spPr>
      </p:pic>
      <p:sp>
        <p:nvSpPr>
          <p:cNvPr id="2" name="Title 1">
            <a:extLst>
              <a:ext uri="{FF2B5EF4-FFF2-40B4-BE49-F238E27FC236}">
                <a16:creationId xmlns:a16="http://schemas.microsoft.com/office/drawing/2014/main" id="{0E198DD9-9D3C-41D3-9802-6A4945BEFBBF}"/>
              </a:ext>
            </a:extLst>
          </p:cNvPr>
          <p:cNvSpPr>
            <a:spLocks noGrp="1"/>
          </p:cNvSpPr>
          <p:nvPr>
            <p:ph type="title"/>
          </p:nvPr>
        </p:nvSpPr>
        <p:spPr/>
        <p:txBody>
          <a:bodyPr/>
          <a:lstStyle/>
          <a:p>
            <a:r>
              <a:rPr lang="en-US" dirty="0"/>
              <a:t>The Steps</a:t>
            </a:r>
          </a:p>
        </p:txBody>
      </p:sp>
      <p:sp>
        <p:nvSpPr>
          <p:cNvPr id="3" name="Content Placeholder 2">
            <a:extLst>
              <a:ext uri="{FF2B5EF4-FFF2-40B4-BE49-F238E27FC236}">
                <a16:creationId xmlns:a16="http://schemas.microsoft.com/office/drawing/2014/main" id="{ABEB02FA-EF62-47E6-A893-E4BFFB38E9BD}"/>
              </a:ext>
            </a:extLst>
          </p:cNvPr>
          <p:cNvSpPr>
            <a:spLocks noGrp="1"/>
          </p:cNvSpPr>
          <p:nvPr>
            <p:ph idx="1"/>
          </p:nvPr>
        </p:nvSpPr>
        <p:spPr>
          <a:xfrm>
            <a:off x="838200" y="2472611"/>
            <a:ext cx="10515600" cy="3704351"/>
          </a:xfrm>
        </p:spPr>
        <p:txBody>
          <a:bodyPr/>
          <a:lstStyle/>
          <a:p>
            <a:pPr marL="0" indent="0">
              <a:buNone/>
            </a:pPr>
            <a:r>
              <a:rPr lang="en-US" dirty="0"/>
              <a:t>Step 9—For the selected site, determine and apply the appropriate SPF</a:t>
            </a:r>
          </a:p>
          <a:p>
            <a:pPr marL="0" indent="0">
              <a:buNone/>
            </a:pPr>
            <a:r>
              <a:rPr lang="en-US" dirty="0"/>
              <a:t>Example SPF: Basic Freeway Segment with HO Lane</a:t>
            </a:r>
          </a:p>
          <a:p>
            <a:pPr marL="0" indent="0">
              <a:buNone/>
            </a:pPr>
            <a:endParaRPr lang="en-US" dirty="0"/>
          </a:p>
          <a:p>
            <a:pPr marL="0" indent="0">
              <a:buNone/>
            </a:pPr>
            <a:endParaRPr lang="en-US" dirty="0"/>
          </a:p>
        </p:txBody>
      </p:sp>
      <p:pic>
        <p:nvPicPr>
          <p:cNvPr id="7" name="Picture 6">
            <a:extLst>
              <a:ext uri="{FF2B5EF4-FFF2-40B4-BE49-F238E27FC236}">
                <a16:creationId xmlns:a16="http://schemas.microsoft.com/office/drawing/2014/main" id="{0D0C466E-88D5-4D89-9A6A-567AC3B46A59}"/>
              </a:ext>
            </a:extLst>
          </p:cNvPr>
          <p:cNvPicPr>
            <a:picLocks noChangeAspect="1"/>
          </p:cNvPicPr>
          <p:nvPr/>
        </p:nvPicPr>
        <p:blipFill>
          <a:blip r:embed="rId5"/>
          <a:stretch>
            <a:fillRect/>
          </a:stretch>
        </p:blipFill>
        <p:spPr>
          <a:xfrm>
            <a:off x="2232402" y="3619382"/>
            <a:ext cx="7727196" cy="2873493"/>
          </a:xfrm>
          <a:prstGeom prst="rect">
            <a:avLst/>
          </a:prstGeom>
        </p:spPr>
      </p:pic>
    </p:spTree>
    <p:extLst>
      <p:ext uri="{BB962C8B-B14F-4D97-AF65-F5344CB8AC3E}">
        <p14:creationId xmlns:p14="http://schemas.microsoft.com/office/powerpoint/2010/main" val="26896474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E99341-06F9-4306-87AA-2CD4C08516A0}"/>
              </a:ext>
            </a:extLst>
          </p:cNvPr>
          <p:cNvSpPr/>
          <p:nvPr/>
        </p:nvSpPr>
        <p:spPr>
          <a:xfrm>
            <a:off x="675398" y="3158836"/>
            <a:ext cx="10972800" cy="3484010"/>
          </a:xfrm>
          <a:prstGeom prst="rect">
            <a:avLst/>
          </a:prstGeom>
          <a:solidFill>
            <a:srgbClr val="E8F1F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0FA8ACBA-0526-4016-8E8E-1A21649038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1690687"/>
            <a:ext cx="10972800" cy="604895"/>
          </a:xfrm>
          <a:prstGeom prst="rect">
            <a:avLst/>
          </a:prstGeom>
        </p:spPr>
      </p:pic>
      <p:sp>
        <p:nvSpPr>
          <p:cNvPr id="2" name="Title 1">
            <a:extLst>
              <a:ext uri="{FF2B5EF4-FFF2-40B4-BE49-F238E27FC236}">
                <a16:creationId xmlns:a16="http://schemas.microsoft.com/office/drawing/2014/main" id="{0E198DD9-9D3C-41D3-9802-6A4945BEFBBF}"/>
              </a:ext>
            </a:extLst>
          </p:cNvPr>
          <p:cNvSpPr>
            <a:spLocks noGrp="1"/>
          </p:cNvSpPr>
          <p:nvPr>
            <p:ph type="title"/>
          </p:nvPr>
        </p:nvSpPr>
        <p:spPr/>
        <p:txBody>
          <a:bodyPr/>
          <a:lstStyle/>
          <a:p>
            <a:r>
              <a:rPr lang="en-US" dirty="0"/>
              <a:t>The Steps</a:t>
            </a:r>
          </a:p>
        </p:txBody>
      </p:sp>
      <p:sp>
        <p:nvSpPr>
          <p:cNvPr id="3" name="Content Placeholder 2">
            <a:extLst>
              <a:ext uri="{FF2B5EF4-FFF2-40B4-BE49-F238E27FC236}">
                <a16:creationId xmlns:a16="http://schemas.microsoft.com/office/drawing/2014/main" id="{ABEB02FA-EF62-47E6-A893-E4BFFB38E9BD}"/>
              </a:ext>
            </a:extLst>
          </p:cNvPr>
          <p:cNvSpPr>
            <a:spLocks noGrp="1"/>
          </p:cNvSpPr>
          <p:nvPr>
            <p:ph idx="1"/>
          </p:nvPr>
        </p:nvSpPr>
        <p:spPr>
          <a:xfrm>
            <a:off x="838200" y="2472611"/>
            <a:ext cx="10515600" cy="4020264"/>
          </a:xfrm>
        </p:spPr>
        <p:txBody>
          <a:bodyPr>
            <a:normAutofit/>
          </a:bodyPr>
          <a:lstStyle/>
          <a:p>
            <a:pPr marL="0" indent="0">
              <a:spcAft>
                <a:spcPts val="1200"/>
              </a:spcAft>
              <a:buNone/>
            </a:pPr>
            <a:r>
              <a:rPr lang="en-US" sz="2400" dirty="0"/>
              <a:t>Step 10—Multiply the result obtained in Step 9 by the appropriate Adjustment Factors</a:t>
            </a:r>
            <a:endParaRPr lang="en-US" sz="1800" dirty="0"/>
          </a:p>
          <a:p>
            <a:pPr marL="171450" indent="-171450"/>
            <a:r>
              <a:rPr lang="en-US" sz="2000" dirty="0"/>
              <a:t>Adjustment factors used to adjust the SPF estimate from Step 9</a:t>
            </a:r>
          </a:p>
          <a:p>
            <a:pPr marL="171450" indent="-171450"/>
            <a:r>
              <a:rPr lang="en-US" sz="2000" dirty="0"/>
              <a:t>Reflects geometric and traffic control difference from base condition</a:t>
            </a:r>
          </a:p>
          <a:p>
            <a:pPr marL="171450" indent="-171450"/>
            <a:r>
              <a:rPr lang="en-US" sz="2000" dirty="0"/>
              <a:t>Appropriate AFs are based on</a:t>
            </a:r>
          </a:p>
          <a:p>
            <a:pPr marL="628650" lvl="1" indent="-171450"/>
            <a:r>
              <a:rPr lang="en-US" sz="1800" dirty="0"/>
              <a:t>Site type</a:t>
            </a:r>
          </a:p>
          <a:p>
            <a:pPr marL="628650" lvl="1" indent="-171450"/>
            <a:r>
              <a:rPr lang="en-US" sz="1800" dirty="0"/>
              <a:t>Geometric design features</a:t>
            </a:r>
          </a:p>
          <a:p>
            <a:pPr marL="628650" lvl="1" indent="-171450"/>
            <a:r>
              <a:rPr lang="en-US" sz="1800" dirty="0"/>
              <a:t>Traffic control features</a:t>
            </a:r>
          </a:p>
          <a:p>
            <a:pPr marL="171450" indent="-171450"/>
            <a:r>
              <a:rPr lang="en-US" sz="2000" dirty="0"/>
              <a:t>Multiplicative with Step 9 SPF prediction</a:t>
            </a:r>
          </a:p>
          <a:p>
            <a:pPr marL="0" indent="0">
              <a:buNone/>
            </a:pPr>
            <a:endParaRPr lang="en-US" dirty="0"/>
          </a:p>
        </p:txBody>
      </p:sp>
      <p:pic>
        <p:nvPicPr>
          <p:cNvPr id="4" name="Picture 3">
            <a:extLst>
              <a:ext uri="{FF2B5EF4-FFF2-40B4-BE49-F238E27FC236}">
                <a16:creationId xmlns:a16="http://schemas.microsoft.com/office/drawing/2014/main" id="{E5990DF4-5B35-4780-83E3-D05A48699B54}"/>
              </a:ext>
            </a:extLst>
          </p:cNvPr>
          <p:cNvPicPr>
            <a:picLocks noChangeAspect="1"/>
          </p:cNvPicPr>
          <p:nvPr/>
        </p:nvPicPr>
        <p:blipFill>
          <a:blip r:embed="rId5"/>
          <a:stretch>
            <a:fillRect/>
          </a:stretch>
        </p:blipFill>
        <p:spPr>
          <a:xfrm>
            <a:off x="838200" y="5916831"/>
            <a:ext cx="8976270" cy="434020"/>
          </a:xfrm>
          <a:prstGeom prst="rect">
            <a:avLst/>
          </a:prstGeom>
        </p:spPr>
      </p:pic>
    </p:spTree>
    <p:extLst>
      <p:ext uri="{BB962C8B-B14F-4D97-AF65-F5344CB8AC3E}">
        <p14:creationId xmlns:p14="http://schemas.microsoft.com/office/powerpoint/2010/main" val="14643414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0FA8ACBA-0526-4016-8E8E-1A21649038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1690687"/>
            <a:ext cx="10972800" cy="604895"/>
          </a:xfrm>
          <a:prstGeom prst="rect">
            <a:avLst/>
          </a:prstGeom>
        </p:spPr>
      </p:pic>
      <p:sp>
        <p:nvSpPr>
          <p:cNvPr id="2" name="Title 1">
            <a:extLst>
              <a:ext uri="{FF2B5EF4-FFF2-40B4-BE49-F238E27FC236}">
                <a16:creationId xmlns:a16="http://schemas.microsoft.com/office/drawing/2014/main" id="{0E198DD9-9D3C-41D3-9802-6A4945BEFBBF}"/>
              </a:ext>
            </a:extLst>
          </p:cNvPr>
          <p:cNvSpPr>
            <a:spLocks noGrp="1"/>
          </p:cNvSpPr>
          <p:nvPr>
            <p:ph type="title"/>
          </p:nvPr>
        </p:nvSpPr>
        <p:spPr/>
        <p:txBody>
          <a:bodyPr/>
          <a:lstStyle/>
          <a:p>
            <a:r>
              <a:rPr lang="en-US" dirty="0"/>
              <a:t>The Steps</a:t>
            </a:r>
          </a:p>
        </p:txBody>
      </p:sp>
      <p:sp>
        <p:nvSpPr>
          <p:cNvPr id="3" name="Content Placeholder 2">
            <a:extLst>
              <a:ext uri="{FF2B5EF4-FFF2-40B4-BE49-F238E27FC236}">
                <a16:creationId xmlns:a16="http://schemas.microsoft.com/office/drawing/2014/main" id="{ABEB02FA-EF62-47E6-A893-E4BFFB38E9BD}"/>
              </a:ext>
            </a:extLst>
          </p:cNvPr>
          <p:cNvSpPr>
            <a:spLocks noGrp="1"/>
          </p:cNvSpPr>
          <p:nvPr>
            <p:ph idx="1"/>
          </p:nvPr>
        </p:nvSpPr>
        <p:spPr>
          <a:xfrm>
            <a:off x="838199" y="2295582"/>
            <a:ext cx="10972799" cy="4020264"/>
          </a:xfrm>
        </p:spPr>
        <p:txBody>
          <a:bodyPr>
            <a:normAutofit/>
          </a:bodyPr>
          <a:lstStyle/>
          <a:p>
            <a:pPr marL="0" indent="0">
              <a:spcAft>
                <a:spcPts val="1200"/>
              </a:spcAft>
              <a:buNone/>
            </a:pPr>
            <a:r>
              <a:rPr lang="en-US" sz="2400" dirty="0"/>
              <a:t>Step 10—Multiply the result obtained in Step 9 by the appropriate Adjustment Factors</a:t>
            </a:r>
            <a:endParaRPr lang="en-US" sz="1800" dirty="0"/>
          </a:p>
          <a:p>
            <a:pPr marL="0" indent="0">
              <a:buNone/>
            </a:pPr>
            <a:endParaRPr lang="en-US" dirty="0"/>
          </a:p>
        </p:txBody>
      </p:sp>
      <p:graphicFrame>
        <p:nvGraphicFramePr>
          <p:cNvPr id="7" name="Table 4">
            <a:extLst>
              <a:ext uri="{FF2B5EF4-FFF2-40B4-BE49-F238E27FC236}">
                <a16:creationId xmlns:a16="http://schemas.microsoft.com/office/drawing/2014/main" id="{92002EFF-4F2C-4283-8855-A4E11BC6090F}"/>
              </a:ext>
            </a:extLst>
          </p:cNvPr>
          <p:cNvGraphicFramePr>
            <a:graphicFrameLocks/>
          </p:cNvGraphicFramePr>
          <p:nvPr>
            <p:extLst>
              <p:ext uri="{D42A27DB-BD31-4B8C-83A1-F6EECF244321}">
                <p14:modId xmlns:p14="http://schemas.microsoft.com/office/powerpoint/2010/main" val="3901547710"/>
              </p:ext>
            </p:extLst>
          </p:nvPr>
        </p:nvGraphicFramePr>
        <p:xfrm>
          <a:off x="838200" y="2728096"/>
          <a:ext cx="10515600" cy="4023360"/>
        </p:xfrm>
        <a:graphic>
          <a:graphicData uri="http://schemas.openxmlformats.org/drawingml/2006/table">
            <a:tbl>
              <a:tblPr firstRow="1" bandRow="1">
                <a:tableStyleId>{2A488322-F2BA-4B5B-9748-0D474271808F}</a:tableStyleId>
              </a:tblPr>
              <a:tblGrid>
                <a:gridCol w="3400168">
                  <a:extLst>
                    <a:ext uri="{9D8B030D-6E8A-4147-A177-3AD203B41FA5}">
                      <a16:colId xmlns:a16="http://schemas.microsoft.com/office/drawing/2014/main" val="2513864952"/>
                    </a:ext>
                  </a:extLst>
                </a:gridCol>
                <a:gridCol w="1989437">
                  <a:extLst>
                    <a:ext uri="{9D8B030D-6E8A-4147-A177-3AD203B41FA5}">
                      <a16:colId xmlns:a16="http://schemas.microsoft.com/office/drawing/2014/main" val="2408766369"/>
                    </a:ext>
                  </a:extLst>
                </a:gridCol>
                <a:gridCol w="2533136">
                  <a:extLst>
                    <a:ext uri="{9D8B030D-6E8A-4147-A177-3AD203B41FA5}">
                      <a16:colId xmlns:a16="http://schemas.microsoft.com/office/drawing/2014/main" val="2619259710"/>
                    </a:ext>
                  </a:extLst>
                </a:gridCol>
                <a:gridCol w="2592859">
                  <a:extLst>
                    <a:ext uri="{9D8B030D-6E8A-4147-A177-3AD203B41FA5}">
                      <a16:colId xmlns:a16="http://schemas.microsoft.com/office/drawing/2014/main" val="221146934"/>
                    </a:ext>
                  </a:extLst>
                </a:gridCol>
              </a:tblGrid>
              <a:tr h="324090">
                <a:tc>
                  <a:txBody>
                    <a:bodyPr/>
                    <a:lstStyle/>
                    <a:p>
                      <a:r>
                        <a:rPr lang="en-US" dirty="0"/>
                        <a:t>SPF Adjustment Factor</a:t>
                      </a:r>
                    </a:p>
                  </a:txBody>
                  <a:tcPr/>
                </a:tc>
                <a:tc>
                  <a:txBody>
                    <a:bodyPr/>
                    <a:lstStyle/>
                    <a:p>
                      <a:r>
                        <a:rPr lang="en-US" dirty="0"/>
                        <a:t>Freeway Segments</a:t>
                      </a:r>
                    </a:p>
                  </a:txBody>
                  <a:tcPr/>
                </a:tc>
                <a:tc>
                  <a:txBody>
                    <a:bodyPr/>
                    <a:lstStyle/>
                    <a:p>
                      <a:r>
                        <a:rPr lang="en-US" dirty="0"/>
                        <a:t>Speed-Change Segments</a:t>
                      </a:r>
                    </a:p>
                  </a:txBody>
                  <a:tcPr/>
                </a:tc>
                <a:tc>
                  <a:txBody>
                    <a:bodyPr/>
                    <a:lstStyle/>
                    <a:p>
                      <a:r>
                        <a:rPr lang="en-US" dirty="0"/>
                        <a:t>Unique to this Method</a:t>
                      </a:r>
                    </a:p>
                  </a:txBody>
                  <a:tcPr/>
                </a:tc>
                <a:extLst>
                  <a:ext uri="{0D108BD9-81ED-4DB2-BD59-A6C34878D82A}">
                    <a16:rowId xmlns:a16="http://schemas.microsoft.com/office/drawing/2014/main" val="46485873"/>
                  </a:ext>
                </a:extLst>
              </a:tr>
              <a:tr h="324090">
                <a:tc>
                  <a:txBody>
                    <a:bodyPr/>
                    <a:lstStyle/>
                    <a:p>
                      <a:r>
                        <a:rPr lang="en-US" sz="1800" kern="1200" dirty="0">
                          <a:solidFill>
                            <a:schemeClr val="dk1"/>
                          </a:solidFill>
                          <a:effectLst/>
                          <a:latin typeface="+mn-lt"/>
                          <a:ea typeface="+mn-ea"/>
                          <a:cs typeface="+mn-cs"/>
                        </a:rPr>
                        <a:t>Lateral separation and access type</a:t>
                      </a:r>
                      <a:endParaRPr lang="en-US" dirty="0"/>
                    </a:p>
                  </a:txBody>
                  <a:tcPr/>
                </a:tc>
                <a:tc>
                  <a:txBody>
                    <a:bodyPr/>
                    <a:lstStyle/>
                    <a:p>
                      <a:pPr algn="ctr"/>
                      <a:r>
                        <a:rPr lang="en-US" dirty="0">
                          <a:sym typeface="Wingdings" panose="05000000000000000000" pitchFamily="2" charset="2"/>
                        </a:rPr>
                        <a:t></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ym typeface="Wingdings" panose="05000000000000000000" pitchFamily="2" charset="2"/>
                        </a:rPr>
                        <a:t></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ym typeface="Wingdings" panose="05000000000000000000" pitchFamily="2" charset="2"/>
                        </a:rPr>
                        <a:t></a:t>
                      </a:r>
                      <a:endParaRPr lang="en-US" dirty="0"/>
                    </a:p>
                  </a:txBody>
                  <a:tcPr/>
                </a:tc>
                <a:extLst>
                  <a:ext uri="{0D108BD9-81ED-4DB2-BD59-A6C34878D82A}">
                    <a16:rowId xmlns:a16="http://schemas.microsoft.com/office/drawing/2014/main" val="482582937"/>
                  </a:ext>
                </a:extLst>
              </a:tr>
              <a:tr h="324090">
                <a:tc>
                  <a:txBody>
                    <a:bodyPr/>
                    <a:lstStyle/>
                    <a:p>
                      <a:r>
                        <a:rPr lang="en-US" sz="1800" kern="1200" dirty="0">
                          <a:solidFill>
                            <a:schemeClr val="dk1"/>
                          </a:solidFill>
                          <a:effectLst/>
                          <a:latin typeface="+mn-lt"/>
                          <a:ea typeface="+mn-ea"/>
                          <a:cs typeface="+mn-cs"/>
                        </a:rPr>
                        <a:t>Inside shoulder width	</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ym typeface="Wingdings" panose="05000000000000000000" pitchFamily="2" charset="2"/>
                        </a:rPr>
                        <a:t></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ym typeface="Wingdings" panose="05000000000000000000" pitchFamily="2" charset="2"/>
                        </a:rPr>
                        <a:t></a:t>
                      </a:r>
                      <a:endParaRPr lang="en-US" dirty="0"/>
                    </a:p>
                  </a:txBody>
                  <a:tcPr/>
                </a:tc>
                <a:tc>
                  <a:txBody>
                    <a:bodyPr/>
                    <a:lstStyle/>
                    <a:p>
                      <a:pPr algn="ctr"/>
                      <a:endParaRPr lang="en-US" dirty="0"/>
                    </a:p>
                  </a:txBody>
                  <a:tcPr/>
                </a:tc>
                <a:extLst>
                  <a:ext uri="{0D108BD9-81ED-4DB2-BD59-A6C34878D82A}">
                    <a16:rowId xmlns:a16="http://schemas.microsoft.com/office/drawing/2014/main" val="3500011436"/>
                  </a:ext>
                </a:extLst>
              </a:tr>
              <a:tr h="324090">
                <a:tc>
                  <a:txBody>
                    <a:bodyPr/>
                    <a:lstStyle/>
                    <a:p>
                      <a:r>
                        <a:rPr lang="en-US" sz="1800" kern="1200" dirty="0">
                          <a:solidFill>
                            <a:schemeClr val="dk1"/>
                          </a:solidFill>
                          <a:effectLst/>
                          <a:latin typeface="+mn-lt"/>
                          <a:ea typeface="+mn-ea"/>
                          <a:cs typeface="+mn-cs"/>
                        </a:rPr>
                        <a:t>Outside shoulder width</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ym typeface="Wingdings" panose="05000000000000000000" pitchFamily="2" charset="2"/>
                        </a:rPr>
                        <a:t></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ym typeface="Wingdings" panose="05000000000000000000" pitchFamily="2" charset="2"/>
                        </a:rPr>
                        <a:t></a:t>
                      </a:r>
                      <a:endParaRPr lang="en-US" dirty="0"/>
                    </a:p>
                  </a:txBody>
                  <a:tcPr/>
                </a:tc>
                <a:tc>
                  <a:txBody>
                    <a:bodyPr/>
                    <a:lstStyle/>
                    <a:p>
                      <a:pPr algn="ctr"/>
                      <a:endParaRPr lang="en-US" dirty="0"/>
                    </a:p>
                  </a:txBody>
                  <a:tcPr/>
                </a:tc>
                <a:extLst>
                  <a:ext uri="{0D108BD9-81ED-4DB2-BD59-A6C34878D82A}">
                    <a16:rowId xmlns:a16="http://schemas.microsoft.com/office/drawing/2014/main" val="4265836983"/>
                  </a:ext>
                </a:extLst>
              </a:tr>
              <a:tr h="324090">
                <a:tc>
                  <a:txBody>
                    <a:bodyPr/>
                    <a:lstStyle/>
                    <a:p>
                      <a:r>
                        <a:rPr lang="en-US" sz="1800" kern="1200" dirty="0">
                          <a:solidFill>
                            <a:schemeClr val="dk1"/>
                          </a:solidFill>
                          <a:effectLst/>
                          <a:latin typeface="+mn-lt"/>
                          <a:ea typeface="+mn-ea"/>
                          <a:cs typeface="+mn-cs"/>
                        </a:rPr>
                        <a:t>Median width	</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ym typeface="Wingdings" panose="05000000000000000000" pitchFamily="2" charset="2"/>
                        </a:rPr>
                        <a:t></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ym typeface="Wingdings" panose="05000000000000000000" pitchFamily="2" charset="2"/>
                        </a:rPr>
                        <a:t></a:t>
                      </a:r>
                      <a:endParaRPr lang="en-US" dirty="0"/>
                    </a:p>
                  </a:txBody>
                  <a:tcPr/>
                </a:tc>
                <a:tc>
                  <a:txBody>
                    <a:bodyPr/>
                    <a:lstStyle/>
                    <a:p>
                      <a:pPr algn="ctr"/>
                      <a:endParaRPr lang="en-US" dirty="0"/>
                    </a:p>
                  </a:txBody>
                  <a:tcPr/>
                </a:tc>
                <a:extLst>
                  <a:ext uri="{0D108BD9-81ED-4DB2-BD59-A6C34878D82A}">
                    <a16:rowId xmlns:a16="http://schemas.microsoft.com/office/drawing/2014/main" val="3898345685"/>
                  </a:ext>
                </a:extLst>
              </a:tr>
              <a:tr h="324090">
                <a:tc>
                  <a:txBody>
                    <a:bodyPr/>
                    <a:lstStyle/>
                    <a:p>
                      <a:r>
                        <a:rPr lang="en-US" sz="1800" kern="1200" dirty="0">
                          <a:solidFill>
                            <a:schemeClr val="dk1"/>
                          </a:solidFill>
                          <a:effectLst/>
                          <a:latin typeface="+mn-lt"/>
                          <a:ea typeface="+mn-ea"/>
                          <a:cs typeface="+mn-cs"/>
                        </a:rPr>
                        <a:t>Median barrier	</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ym typeface="Wingdings" panose="05000000000000000000" pitchFamily="2" charset="2"/>
                        </a:rPr>
                        <a:t></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ym typeface="Wingdings" panose="05000000000000000000" pitchFamily="2" charset="2"/>
                        </a:rPr>
                        <a:t></a:t>
                      </a:r>
                      <a:endParaRPr lang="en-US" dirty="0"/>
                    </a:p>
                  </a:txBody>
                  <a:tcPr/>
                </a:tc>
                <a:tc>
                  <a:txBody>
                    <a:bodyPr/>
                    <a:lstStyle/>
                    <a:p>
                      <a:pPr algn="ctr"/>
                      <a:endParaRPr lang="en-US" dirty="0"/>
                    </a:p>
                  </a:txBody>
                  <a:tcPr/>
                </a:tc>
                <a:extLst>
                  <a:ext uri="{0D108BD9-81ED-4DB2-BD59-A6C34878D82A}">
                    <a16:rowId xmlns:a16="http://schemas.microsoft.com/office/drawing/2014/main" val="3352416539"/>
                  </a:ext>
                </a:extLst>
              </a:tr>
              <a:tr h="324090">
                <a:tc>
                  <a:txBody>
                    <a:bodyPr/>
                    <a:lstStyle/>
                    <a:p>
                      <a:r>
                        <a:rPr lang="en-US" sz="1800" kern="1200" dirty="0">
                          <a:solidFill>
                            <a:schemeClr val="dk1"/>
                          </a:solidFill>
                          <a:effectLst/>
                          <a:latin typeface="+mn-lt"/>
                          <a:ea typeface="+mn-ea"/>
                          <a:cs typeface="+mn-cs"/>
                        </a:rPr>
                        <a:t>Outside barrier	</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ym typeface="Wingdings" panose="05000000000000000000" pitchFamily="2" charset="2"/>
                        </a:rPr>
                        <a:t></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ym typeface="Wingdings" panose="05000000000000000000" pitchFamily="2" charset="2"/>
                        </a:rPr>
                        <a:t></a:t>
                      </a:r>
                      <a:endParaRPr lang="en-US" dirty="0"/>
                    </a:p>
                  </a:txBody>
                  <a:tcPr/>
                </a:tc>
                <a:tc>
                  <a:txBody>
                    <a:bodyPr/>
                    <a:lstStyle/>
                    <a:p>
                      <a:pPr algn="ctr"/>
                      <a:endParaRPr lang="en-US" dirty="0"/>
                    </a:p>
                  </a:txBody>
                  <a:tcPr/>
                </a:tc>
                <a:extLst>
                  <a:ext uri="{0D108BD9-81ED-4DB2-BD59-A6C34878D82A}">
                    <a16:rowId xmlns:a16="http://schemas.microsoft.com/office/drawing/2014/main" val="436585060"/>
                  </a:ext>
                </a:extLst>
              </a:tr>
              <a:tr h="324090">
                <a:tc>
                  <a:txBody>
                    <a:bodyPr/>
                    <a:lstStyle/>
                    <a:p>
                      <a:r>
                        <a:rPr lang="en-US" sz="1800" kern="1200" dirty="0">
                          <a:solidFill>
                            <a:schemeClr val="dk1"/>
                          </a:solidFill>
                          <a:effectLst/>
                          <a:latin typeface="+mn-lt"/>
                          <a:ea typeface="+mn-ea"/>
                          <a:cs typeface="+mn-cs"/>
                        </a:rPr>
                        <a:t>Type C weaving section</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ym typeface="Wingdings" panose="05000000000000000000" pitchFamily="2" charset="2"/>
                        </a:rPr>
                        <a:t></a:t>
                      </a:r>
                      <a:endParaRPr lang="en-US" dirty="0"/>
                    </a:p>
                  </a:txBody>
                  <a:tcPr/>
                </a:tc>
                <a:tc>
                  <a:txBody>
                    <a:bodyPr/>
                    <a:lstStyle/>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ym typeface="Wingdings" panose="05000000000000000000" pitchFamily="2" charset="2"/>
                        </a:rPr>
                        <a:t></a:t>
                      </a:r>
                      <a:endParaRPr lang="en-US" dirty="0"/>
                    </a:p>
                  </a:txBody>
                  <a:tcPr/>
                </a:tc>
                <a:extLst>
                  <a:ext uri="{0D108BD9-81ED-4DB2-BD59-A6C34878D82A}">
                    <a16:rowId xmlns:a16="http://schemas.microsoft.com/office/drawing/2014/main" val="668372031"/>
                  </a:ext>
                </a:extLst>
              </a:tr>
              <a:tr h="324090">
                <a:tc>
                  <a:txBody>
                    <a:bodyPr/>
                    <a:lstStyle/>
                    <a:p>
                      <a:r>
                        <a:rPr lang="en-US" sz="1800" kern="1200" dirty="0">
                          <a:solidFill>
                            <a:schemeClr val="dk1"/>
                          </a:solidFill>
                          <a:effectLst/>
                          <a:latin typeface="+mn-lt"/>
                          <a:ea typeface="+mn-ea"/>
                          <a:cs typeface="+mn-cs"/>
                        </a:rPr>
                        <a:t>Average speed differential</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ym typeface="Wingdings" panose="05000000000000000000" pitchFamily="2" charset="2"/>
                        </a:rPr>
                        <a:t></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ym typeface="Wingdings" panose="05000000000000000000" pitchFamily="2" charset="2"/>
                        </a:rPr>
                        <a:t></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ym typeface="Wingdings" panose="05000000000000000000" pitchFamily="2" charset="2"/>
                        </a:rPr>
                        <a:t></a:t>
                      </a:r>
                      <a:endParaRPr lang="en-US" dirty="0"/>
                    </a:p>
                  </a:txBody>
                  <a:tcPr/>
                </a:tc>
                <a:extLst>
                  <a:ext uri="{0D108BD9-81ED-4DB2-BD59-A6C34878D82A}">
                    <a16:rowId xmlns:a16="http://schemas.microsoft.com/office/drawing/2014/main" val="3118236973"/>
                  </a:ext>
                </a:extLst>
              </a:tr>
              <a:tr h="324090">
                <a:tc>
                  <a:txBody>
                    <a:bodyPr/>
                    <a:lstStyle/>
                    <a:p>
                      <a:r>
                        <a:rPr lang="en-US" dirty="0"/>
                        <a:t>High-volume hours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ym typeface="Wingdings" panose="05000000000000000000" pitchFamily="2" charset="2"/>
                        </a:rPr>
                        <a:t></a:t>
                      </a:r>
                      <a:endParaRPr lang="en-US" dirty="0"/>
                    </a:p>
                  </a:txBody>
                  <a:tcPr/>
                </a:tc>
                <a:tc>
                  <a:txBody>
                    <a:bodyPr/>
                    <a:lstStyle/>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ym typeface="Wingdings" panose="05000000000000000000" pitchFamily="2" charset="2"/>
                        </a:rPr>
                        <a:t></a:t>
                      </a:r>
                      <a:endParaRPr lang="en-US" dirty="0"/>
                    </a:p>
                  </a:txBody>
                  <a:tcPr/>
                </a:tc>
                <a:extLst>
                  <a:ext uri="{0D108BD9-81ED-4DB2-BD59-A6C34878D82A}">
                    <a16:rowId xmlns:a16="http://schemas.microsoft.com/office/drawing/2014/main" val="108235477"/>
                  </a:ext>
                </a:extLst>
              </a:tr>
              <a:tr h="324090">
                <a:tc>
                  <a:txBody>
                    <a:bodyPr/>
                    <a:lstStyle/>
                    <a:p>
                      <a:r>
                        <a:rPr lang="en-US" dirty="0"/>
                        <a:t>Number of HO lanes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ym typeface="Wingdings" panose="05000000000000000000" pitchFamily="2" charset="2"/>
                        </a:rPr>
                        <a:t></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ym typeface="Wingdings" panose="05000000000000000000" pitchFamily="2" charset="2"/>
                        </a:rPr>
                        <a:t></a:t>
                      </a:r>
                      <a:endParaRPr lang="en-US" dirty="0"/>
                    </a:p>
                  </a:txBody>
                  <a:tcPr/>
                </a:tc>
                <a:extLst>
                  <a:ext uri="{0D108BD9-81ED-4DB2-BD59-A6C34878D82A}">
                    <a16:rowId xmlns:a16="http://schemas.microsoft.com/office/drawing/2014/main" val="3827515340"/>
                  </a:ext>
                </a:extLst>
              </a:tr>
            </a:tbl>
          </a:graphicData>
        </a:graphic>
      </p:graphicFrame>
    </p:spTree>
    <p:extLst>
      <p:ext uri="{BB962C8B-B14F-4D97-AF65-F5344CB8AC3E}">
        <p14:creationId xmlns:p14="http://schemas.microsoft.com/office/powerpoint/2010/main" val="26766599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41BA4D3-752D-40A6-89EA-4FA87ABE59A0}"/>
              </a:ext>
            </a:extLst>
          </p:cNvPr>
          <p:cNvSpPr/>
          <p:nvPr/>
        </p:nvSpPr>
        <p:spPr>
          <a:xfrm>
            <a:off x="675398" y="3158836"/>
            <a:ext cx="10972800" cy="3484010"/>
          </a:xfrm>
          <a:prstGeom prst="rect">
            <a:avLst/>
          </a:prstGeom>
          <a:solidFill>
            <a:srgbClr val="E8F1F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D6628D34-A9AA-4743-8503-433387356F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1690686"/>
            <a:ext cx="10972800" cy="604895"/>
          </a:xfrm>
          <a:prstGeom prst="rect">
            <a:avLst/>
          </a:prstGeom>
        </p:spPr>
      </p:pic>
      <p:sp>
        <p:nvSpPr>
          <p:cNvPr id="2" name="Title 1">
            <a:extLst>
              <a:ext uri="{FF2B5EF4-FFF2-40B4-BE49-F238E27FC236}">
                <a16:creationId xmlns:a16="http://schemas.microsoft.com/office/drawing/2014/main" id="{0E198DD9-9D3C-41D3-9802-6A4945BEFBBF}"/>
              </a:ext>
            </a:extLst>
          </p:cNvPr>
          <p:cNvSpPr>
            <a:spLocks noGrp="1"/>
          </p:cNvSpPr>
          <p:nvPr>
            <p:ph type="title"/>
          </p:nvPr>
        </p:nvSpPr>
        <p:spPr/>
        <p:txBody>
          <a:bodyPr/>
          <a:lstStyle/>
          <a:p>
            <a:r>
              <a:rPr lang="en-US" dirty="0"/>
              <a:t>The Steps</a:t>
            </a:r>
          </a:p>
        </p:txBody>
      </p:sp>
      <p:sp>
        <p:nvSpPr>
          <p:cNvPr id="3" name="Content Placeholder 2">
            <a:extLst>
              <a:ext uri="{FF2B5EF4-FFF2-40B4-BE49-F238E27FC236}">
                <a16:creationId xmlns:a16="http://schemas.microsoft.com/office/drawing/2014/main" id="{ABEB02FA-EF62-47E6-A893-E4BFFB38E9BD}"/>
              </a:ext>
            </a:extLst>
          </p:cNvPr>
          <p:cNvSpPr>
            <a:spLocks noGrp="1"/>
          </p:cNvSpPr>
          <p:nvPr>
            <p:ph idx="1"/>
          </p:nvPr>
        </p:nvSpPr>
        <p:spPr>
          <a:xfrm>
            <a:off x="838200" y="2472611"/>
            <a:ext cx="10515600" cy="3704351"/>
          </a:xfrm>
        </p:spPr>
        <p:txBody>
          <a:bodyPr>
            <a:normAutofit fontScale="92500" lnSpcReduction="20000"/>
          </a:bodyPr>
          <a:lstStyle/>
          <a:p>
            <a:pPr marL="0" indent="0">
              <a:buNone/>
            </a:pPr>
            <a:r>
              <a:rPr lang="en-US" dirty="0"/>
              <a:t>Step 11—Multiply the result obtained in Step 10 by the appropriate calibration factor</a:t>
            </a:r>
          </a:p>
          <a:p>
            <a:pPr marL="0" indent="0">
              <a:buNone/>
            </a:pPr>
            <a:endParaRPr lang="en-US" dirty="0"/>
          </a:p>
          <a:p>
            <a:pPr marL="171450" indent="-171450"/>
            <a:r>
              <a:rPr lang="en-US" dirty="0"/>
              <a:t>The SPFs and AFs have each been developed with data from specific jurisdictions and time periods </a:t>
            </a:r>
          </a:p>
          <a:p>
            <a:pPr marL="171450" indent="-171450"/>
            <a:r>
              <a:rPr lang="en-US" dirty="0"/>
              <a:t>Calibration to local conditions will account for any differences between these conditions and those present at the selected sites </a:t>
            </a:r>
          </a:p>
          <a:p>
            <a:pPr marL="171450" indent="-171450"/>
            <a:r>
              <a:rPr lang="en-US" dirty="0"/>
              <a:t>A calibration factor is applied to each SPF in the predictive method </a:t>
            </a:r>
          </a:p>
          <a:p>
            <a:pPr marL="171450" indent="-171450"/>
            <a:r>
              <a:rPr lang="en-US" dirty="0"/>
              <a:t>Multiply the result from Step 10 by the calibration factor to obtain the predicted average crash frequency</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1066589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DD1AE0EC-52AB-4E29-B2F7-F685068698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1690686"/>
            <a:ext cx="10972800" cy="883147"/>
          </a:xfrm>
          <a:prstGeom prst="rect">
            <a:avLst/>
          </a:prstGeom>
        </p:spPr>
      </p:pic>
      <p:sp>
        <p:nvSpPr>
          <p:cNvPr id="2" name="Title 1">
            <a:extLst>
              <a:ext uri="{FF2B5EF4-FFF2-40B4-BE49-F238E27FC236}">
                <a16:creationId xmlns:a16="http://schemas.microsoft.com/office/drawing/2014/main" id="{0E198DD9-9D3C-41D3-9802-6A4945BEFBBF}"/>
              </a:ext>
            </a:extLst>
          </p:cNvPr>
          <p:cNvSpPr>
            <a:spLocks noGrp="1"/>
          </p:cNvSpPr>
          <p:nvPr>
            <p:ph type="title"/>
          </p:nvPr>
        </p:nvSpPr>
        <p:spPr/>
        <p:txBody>
          <a:bodyPr/>
          <a:lstStyle/>
          <a:p>
            <a:r>
              <a:rPr lang="en-US" dirty="0"/>
              <a:t>The Steps</a:t>
            </a:r>
          </a:p>
        </p:txBody>
      </p:sp>
      <p:sp>
        <p:nvSpPr>
          <p:cNvPr id="3" name="Content Placeholder 2">
            <a:extLst>
              <a:ext uri="{FF2B5EF4-FFF2-40B4-BE49-F238E27FC236}">
                <a16:creationId xmlns:a16="http://schemas.microsoft.com/office/drawing/2014/main" id="{ABEB02FA-EF62-47E6-A893-E4BFFB38E9BD}"/>
              </a:ext>
            </a:extLst>
          </p:cNvPr>
          <p:cNvSpPr>
            <a:spLocks noGrp="1"/>
          </p:cNvSpPr>
          <p:nvPr>
            <p:ph idx="1"/>
          </p:nvPr>
        </p:nvSpPr>
        <p:spPr>
          <a:xfrm>
            <a:off x="838200" y="2667699"/>
            <a:ext cx="10515600" cy="3509263"/>
          </a:xfrm>
        </p:spPr>
        <p:txBody>
          <a:bodyPr/>
          <a:lstStyle/>
          <a:p>
            <a:pPr marL="0" indent="0">
              <a:buNone/>
            </a:pPr>
            <a:r>
              <a:rPr lang="en-US" dirty="0"/>
              <a:t>Step 12—If there is another year to be evaluated in the evaluation period for the selected site, return to Step 8 </a:t>
            </a:r>
          </a:p>
          <a:p>
            <a:pPr marL="0" indent="0">
              <a:buNone/>
            </a:pPr>
            <a:r>
              <a:rPr lang="en-US" dirty="0"/>
              <a:t>Otherwise, proceed to Step 13</a:t>
            </a:r>
          </a:p>
        </p:txBody>
      </p:sp>
    </p:spTree>
    <p:extLst>
      <p:ext uri="{BB962C8B-B14F-4D97-AF65-F5344CB8AC3E}">
        <p14:creationId xmlns:p14="http://schemas.microsoft.com/office/powerpoint/2010/main" val="265239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5BD1A53-6CB2-4EE5-8A92-B7024C9785B4}"/>
              </a:ext>
            </a:extLst>
          </p:cNvPr>
          <p:cNvSpPr/>
          <p:nvPr/>
        </p:nvSpPr>
        <p:spPr>
          <a:xfrm>
            <a:off x="0" y="3106270"/>
            <a:ext cx="12192000" cy="3751729"/>
          </a:xfrm>
          <a:prstGeom prst="rect">
            <a:avLst/>
          </a:prstGeom>
          <a:solidFill>
            <a:srgbClr val="175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198DD9-9D3C-41D3-9802-6A4945BEFBBF}"/>
              </a:ext>
            </a:extLst>
          </p:cNvPr>
          <p:cNvSpPr>
            <a:spLocks noGrp="1"/>
          </p:cNvSpPr>
          <p:nvPr>
            <p:ph type="title"/>
          </p:nvPr>
        </p:nvSpPr>
        <p:spPr>
          <a:xfrm>
            <a:off x="745323" y="3429000"/>
            <a:ext cx="6162103" cy="1325563"/>
          </a:xfrm>
        </p:spPr>
        <p:txBody>
          <a:bodyPr/>
          <a:lstStyle/>
          <a:p>
            <a:r>
              <a:rPr lang="en-US" dirty="0">
                <a:solidFill>
                  <a:schemeClr val="bg1"/>
                </a:solidFill>
              </a:rPr>
              <a:t>Project Background</a:t>
            </a:r>
          </a:p>
        </p:txBody>
      </p:sp>
      <p:sp>
        <p:nvSpPr>
          <p:cNvPr id="9" name="Rectangle 8">
            <a:extLst>
              <a:ext uri="{FF2B5EF4-FFF2-40B4-BE49-F238E27FC236}">
                <a16:creationId xmlns:a16="http://schemas.microsoft.com/office/drawing/2014/main" id="{DC1B713A-A95B-436C-979A-4366CD6E0ED8}"/>
              </a:ext>
            </a:extLst>
          </p:cNvPr>
          <p:cNvSpPr/>
          <p:nvPr/>
        </p:nvSpPr>
        <p:spPr>
          <a:xfrm>
            <a:off x="0" y="0"/>
            <a:ext cx="12192000" cy="3106271"/>
          </a:xfrm>
          <a:prstGeom prst="rect">
            <a:avLst/>
          </a:prstGeom>
          <a:solidFill>
            <a:srgbClr val="CEE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BD9A333-0EA6-4813-8CB8-7408AD512A17}"/>
              </a:ext>
            </a:extLst>
          </p:cNvPr>
          <p:cNvSpPr/>
          <p:nvPr/>
        </p:nvSpPr>
        <p:spPr>
          <a:xfrm rot="18900000">
            <a:off x="1001560" y="934527"/>
            <a:ext cx="1237216" cy="1237216"/>
          </a:xfrm>
          <a:prstGeom prst="rect">
            <a:avLst/>
          </a:prstGeom>
          <a:noFill/>
          <a:ln w="2095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15313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2C7AB357-6665-4F9F-8530-6F6DA1161AE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1690686"/>
            <a:ext cx="10972800" cy="604895"/>
          </a:xfrm>
          <a:prstGeom prst="rect">
            <a:avLst/>
          </a:prstGeom>
        </p:spPr>
      </p:pic>
      <p:sp>
        <p:nvSpPr>
          <p:cNvPr id="2" name="Title 1">
            <a:extLst>
              <a:ext uri="{FF2B5EF4-FFF2-40B4-BE49-F238E27FC236}">
                <a16:creationId xmlns:a16="http://schemas.microsoft.com/office/drawing/2014/main" id="{0E198DD9-9D3C-41D3-9802-6A4945BEFBBF}"/>
              </a:ext>
            </a:extLst>
          </p:cNvPr>
          <p:cNvSpPr>
            <a:spLocks noGrp="1"/>
          </p:cNvSpPr>
          <p:nvPr>
            <p:ph type="title"/>
          </p:nvPr>
        </p:nvSpPr>
        <p:spPr/>
        <p:txBody>
          <a:bodyPr/>
          <a:lstStyle/>
          <a:p>
            <a:r>
              <a:rPr lang="en-US" dirty="0"/>
              <a:t>The Steps</a:t>
            </a:r>
          </a:p>
        </p:txBody>
      </p:sp>
      <p:sp>
        <p:nvSpPr>
          <p:cNvPr id="3" name="Content Placeholder 2">
            <a:extLst>
              <a:ext uri="{FF2B5EF4-FFF2-40B4-BE49-F238E27FC236}">
                <a16:creationId xmlns:a16="http://schemas.microsoft.com/office/drawing/2014/main" id="{ABEB02FA-EF62-47E6-A893-E4BFFB38E9BD}"/>
              </a:ext>
            </a:extLst>
          </p:cNvPr>
          <p:cNvSpPr>
            <a:spLocks noGrp="1"/>
          </p:cNvSpPr>
          <p:nvPr>
            <p:ph idx="1"/>
          </p:nvPr>
        </p:nvSpPr>
        <p:spPr>
          <a:xfrm>
            <a:off x="838200" y="2472611"/>
            <a:ext cx="10515600" cy="3704351"/>
          </a:xfrm>
        </p:spPr>
        <p:txBody>
          <a:bodyPr/>
          <a:lstStyle/>
          <a:p>
            <a:pPr marL="0" indent="0">
              <a:buNone/>
            </a:pPr>
            <a:r>
              <a:rPr lang="en-US" dirty="0"/>
              <a:t>Step 13—Apply the site-specific EB Method (if applicable) and apply crash distributions</a:t>
            </a:r>
          </a:p>
        </p:txBody>
      </p:sp>
      <p:sp>
        <p:nvSpPr>
          <p:cNvPr id="8" name="Rectangle 7">
            <a:extLst>
              <a:ext uri="{FF2B5EF4-FFF2-40B4-BE49-F238E27FC236}">
                <a16:creationId xmlns:a16="http://schemas.microsoft.com/office/drawing/2014/main" id="{F02C4AC1-5BD1-4BC0-9201-300E4FFFE6A6}"/>
              </a:ext>
            </a:extLst>
          </p:cNvPr>
          <p:cNvSpPr/>
          <p:nvPr/>
        </p:nvSpPr>
        <p:spPr>
          <a:xfrm>
            <a:off x="675398" y="3429000"/>
            <a:ext cx="10972800" cy="3213846"/>
          </a:xfrm>
          <a:prstGeom prst="rect">
            <a:avLst/>
          </a:prstGeom>
          <a:solidFill>
            <a:srgbClr val="E8F1F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7058A89-93C8-4DAA-8E34-8AEF16413F76}"/>
              </a:ext>
            </a:extLst>
          </p:cNvPr>
          <p:cNvSpPr txBox="1"/>
          <p:nvPr/>
        </p:nvSpPr>
        <p:spPr>
          <a:xfrm>
            <a:off x="838200" y="3586347"/>
            <a:ext cx="11151919" cy="1569660"/>
          </a:xfrm>
          <a:prstGeom prst="rect">
            <a:avLst/>
          </a:prstGeom>
          <a:noFill/>
        </p:spPr>
        <p:txBody>
          <a:bodyPr wrap="square" rtlCol="0">
            <a:spAutoFit/>
          </a:bodyPr>
          <a:lstStyle/>
          <a:p>
            <a:pPr marL="171450" indent="-171450">
              <a:buFont typeface="Arial" panose="020B0604020202020204" pitchFamily="34" charset="0"/>
              <a:buChar char="•"/>
            </a:pPr>
            <a:r>
              <a:rPr lang="en-US" sz="2400" dirty="0"/>
              <a:t>Site-specific EB Method combines </a:t>
            </a:r>
            <a:r>
              <a:rPr lang="en-US" sz="2400" i="1" dirty="0"/>
              <a:t>predicted</a:t>
            </a:r>
            <a:r>
              <a:rPr lang="en-US" sz="2400" dirty="0"/>
              <a:t> average crash frequency with observed crash frequency to produce </a:t>
            </a:r>
            <a:r>
              <a:rPr lang="en-US" sz="2400" i="1" dirty="0"/>
              <a:t>expected</a:t>
            </a:r>
            <a:r>
              <a:rPr lang="en-US" sz="2400" dirty="0"/>
              <a:t> average crash frequency </a:t>
            </a:r>
          </a:p>
          <a:p>
            <a:pPr marL="171450" indent="-171450">
              <a:buFont typeface="Arial" panose="020B0604020202020204" pitchFamily="34" charset="0"/>
              <a:buChar char="•"/>
            </a:pPr>
            <a:r>
              <a:rPr lang="en-US" sz="2400" dirty="0"/>
              <a:t>If EB Method is used, then an estimate of expected average crash frequency is obtained for each year of the crash period</a:t>
            </a:r>
          </a:p>
        </p:txBody>
      </p:sp>
    </p:spTree>
    <p:extLst>
      <p:ext uri="{BB962C8B-B14F-4D97-AF65-F5344CB8AC3E}">
        <p14:creationId xmlns:p14="http://schemas.microsoft.com/office/powerpoint/2010/main" val="1632199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F8D65BDB-11A9-42D7-96CC-4E3ED74FC0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1690686"/>
            <a:ext cx="10972800" cy="883147"/>
          </a:xfrm>
          <a:prstGeom prst="rect">
            <a:avLst/>
          </a:prstGeom>
        </p:spPr>
      </p:pic>
      <p:sp>
        <p:nvSpPr>
          <p:cNvPr id="2" name="Title 1">
            <a:extLst>
              <a:ext uri="{FF2B5EF4-FFF2-40B4-BE49-F238E27FC236}">
                <a16:creationId xmlns:a16="http://schemas.microsoft.com/office/drawing/2014/main" id="{0E198DD9-9D3C-41D3-9802-6A4945BEFBBF}"/>
              </a:ext>
            </a:extLst>
          </p:cNvPr>
          <p:cNvSpPr>
            <a:spLocks noGrp="1"/>
          </p:cNvSpPr>
          <p:nvPr>
            <p:ph type="title"/>
          </p:nvPr>
        </p:nvSpPr>
        <p:spPr/>
        <p:txBody>
          <a:bodyPr/>
          <a:lstStyle/>
          <a:p>
            <a:r>
              <a:rPr lang="en-US" dirty="0"/>
              <a:t>The Steps</a:t>
            </a:r>
          </a:p>
        </p:txBody>
      </p:sp>
      <p:sp>
        <p:nvSpPr>
          <p:cNvPr id="3" name="Content Placeholder 2">
            <a:extLst>
              <a:ext uri="{FF2B5EF4-FFF2-40B4-BE49-F238E27FC236}">
                <a16:creationId xmlns:a16="http://schemas.microsoft.com/office/drawing/2014/main" id="{ABEB02FA-EF62-47E6-A893-E4BFFB38E9BD}"/>
              </a:ext>
            </a:extLst>
          </p:cNvPr>
          <p:cNvSpPr>
            <a:spLocks noGrp="1"/>
          </p:cNvSpPr>
          <p:nvPr>
            <p:ph idx="1"/>
          </p:nvPr>
        </p:nvSpPr>
        <p:spPr>
          <a:xfrm>
            <a:off x="838200" y="2667699"/>
            <a:ext cx="10515600" cy="3509263"/>
          </a:xfrm>
        </p:spPr>
        <p:txBody>
          <a:bodyPr/>
          <a:lstStyle/>
          <a:p>
            <a:pPr marL="0" indent="0">
              <a:buNone/>
            </a:pPr>
            <a:r>
              <a:rPr lang="en-US" dirty="0"/>
              <a:t>Step 14—If there is another site to be evaluated, return to Step 7; </a:t>
            </a:r>
            <a:br>
              <a:rPr lang="en-US" dirty="0"/>
            </a:br>
            <a:r>
              <a:rPr lang="en-US" dirty="0"/>
              <a:t>otherwise, proceed to Step 15</a:t>
            </a:r>
          </a:p>
        </p:txBody>
      </p:sp>
    </p:spTree>
    <p:extLst>
      <p:ext uri="{BB962C8B-B14F-4D97-AF65-F5344CB8AC3E}">
        <p14:creationId xmlns:p14="http://schemas.microsoft.com/office/powerpoint/2010/main" val="32950180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C7EE40-4C0A-434C-8BEB-630E7B44B2E6}"/>
              </a:ext>
            </a:extLst>
          </p:cNvPr>
          <p:cNvSpPr/>
          <p:nvPr/>
        </p:nvSpPr>
        <p:spPr>
          <a:xfrm>
            <a:off x="675398" y="3429000"/>
            <a:ext cx="10972800" cy="3213846"/>
          </a:xfrm>
          <a:prstGeom prst="rect">
            <a:avLst/>
          </a:prstGeom>
          <a:solidFill>
            <a:srgbClr val="E8F1F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AF2A0B59-8B6F-4567-92BC-DAEB6872107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1690686"/>
            <a:ext cx="10972800" cy="604895"/>
          </a:xfrm>
          <a:prstGeom prst="rect">
            <a:avLst/>
          </a:prstGeom>
        </p:spPr>
      </p:pic>
      <p:sp>
        <p:nvSpPr>
          <p:cNvPr id="2" name="Title 1">
            <a:extLst>
              <a:ext uri="{FF2B5EF4-FFF2-40B4-BE49-F238E27FC236}">
                <a16:creationId xmlns:a16="http://schemas.microsoft.com/office/drawing/2014/main" id="{0E198DD9-9D3C-41D3-9802-6A4945BEFBBF}"/>
              </a:ext>
            </a:extLst>
          </p:cNvPr>
          <p:cNvSpPr>
            <a:spLocks noGrp="1"/>
          </p:cNvSpPr>
          <p:nvPr>
            <p:ph type="title"/>
          </p:nvPr>
        </p:nvSpPr>
        <p:spPr/>
        <p:txBody>
          <a:bodyPr/>
          <a:lstStyle/>
          <a:p>
            <a:r>
              <a:rPr lang="en-US" dirty="0"/>
              <a:t>The Steps</a:t>
            </a:r>
          </a:p>
        </p:txBody>
      </p:sp>
      <p:sp>
        <p:nvSpPr>
          <p:cNvPr id="3" name="Content Placeholder 2">
            <a:extLst>
              <a:ext uri="{FF2B5EF4-FFF2-40B4-BE49-F238E27FC236}">
                <a16:creationId xmlns:a16="http://schemas.microsoft.com/office/drawing/2014/main" id="{ABEB02FA-EF62-47E6-A893-E4BFFB38E9BD}"/>
              </a:ext>
            </a:extLst>
          </p:cNvPr>
          <p:cNvSpPr>
            <a:spLocks noGrp="1"/>
          </p:cNvSpPr>
          <p:nvPr>
            <p:ph idx="1"/>
          </p:nvPr>
        </p:nvSpPr>
        <p:spPr>
          <a:xfrm>
            <a:off x="838200" y="2472611"/>
            <a:ext cx="10515600" cy="3704351"/>
          </a:xfrm>
        </p:spPr>
        <p:txBody>
          <a:bodyPr/>
          <a:lstStyle/>
          <a:p>
            <a:pPr marL="0" indent="0">
              <a:buNone/>
            </a:pPr>
            <a:r>
              <a:rPr lang="en-US" dirty="0"/>
              <a:t>Step 15—Apply the project-level EB Method (if applicable) and apply crash distributions</a:t>
            </a:r>
          </a:p>
        </p:txBody>
      </p:sp>
      <p:sp>
        <p:nvSpPr>
          <p:cNvPr id="5" name="Rectangle 4">
            <a:extLst>
              <a:ext uri="{FF2B5EF4-FFF2-40B4-BE49-F238E27FC236}">
                <a16:creationId xmlns:a16="http://schemas.microsoft.com/office/drawing/2014/main" id="{C6A06283-8DD7-49CA-AB6B-182A56120A6A}"/>
              </a:ext>
            </a:extLst>
          </p:cNvPr>
          <p:cNvSpPr/>
          <p:nvPr/>
        </p:nvSpPr>
        <p:spPr>
          <a:xfrm>
            <a:off x="838200" y="3621142"/>
            <a:ext cx="10678402" cy="1938992"/>
          </a:xfrm>
          <a:prstGeom prst="rect">
            <a:avLst/>
          </a:prstGeom>
        </p:spPr>
        <p:txBody>
          <a:bodyPr wrap="square">
            <a:spAutoFit/>
          </a:bodyPr>
          <a:lstStyle/>
          <a:p>
            <a:pPr marL="171450" indent="-171450">
              <a:buFont typeface="Arial" panose="020B0604020202020204" pitchFamily="34" charset="0"/>
              <a:buChar char="•"/>
            </a:pPr>
            <a:r>
              <a:rPr lang="en-US" sz="2400" dirty="0"/>
              <a:t>The activities undertaken during this step are the same as undertaken for Step 13 but they occur at the project level (i.e., network or facility) </a:t>
            </a:r>
          </a:p>
          <a:p>
            <a:pPr marL="171450" indent="-171450">
              <a:buFont typeface="Arial" panose="020B0604020202020204" pitchFamily="34" charset="0"/>
              <a:buChar char="•"/>
            </a:pPr>
            <a:r>
              <a:rPr lang="en-US" sz="2400" dirty="0"/>
              <a:t>They are based on estimating the project-level predicted average crash frequency </a:t>
            </a:r>
          </a:p>
          <a:p>
            <a:pPr marL="171450" indent="-171450">
              <a:buFont typeface="Arial" panose="020B0604020202020204" pitchFamily="34" charset="0"/>
              <a:buChar char="•"/>
            </a:pPr>
            <a:r>
              <a:rPr lang="en-US" sz="2400" dirty="0"/>
              <a:t>This crash frequency is computed for each year during the crash period</a:t>
            </a:r>
          </a:p>
          <a:p>
            <a:pPr marL="171450" indent="-171450">
              <a:buFont typeface="Arial" panose="020B0604020202020204" pitchFamily="34" charset="0"/>
              <a:buChar char="•"/>
            </a:pPr>
            <a:r>
              <a:rPr lang="en-US" sz="2400" dirty="0"/>
              <a:t>It is computed as the sum of the predicted average crash frequency for all sites</a:t>
            </a:r>
          </a:p>
        </p:txBody>
      </p:sp>
    </p:spTree>
    <p:extLst>
      <p:ext uri="{BB962C8B-B14F-4D97-AF65-F5344CB8AC3E}">
        <p14:creationId xmlns:p14="http://schemas.microsoft.com/office/powerpoint/2010/main" val="40451234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D4B7F95D-57AA-4AB0-B771-9C38024384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1690686"/>
            <a:ext cx="10972800" cy="604895"/>
          </a:xfrm>
          <a:prstGeom prst="rect">
            <a:avLst/>
          </a:prstGeom>
        </p:spPr>
      </p:pic>
      <p:sp>
        <p:nvSpPr>
          <p:cNvPr id="2" name="Title 1">
            <a:extLst>
              <a:ext uri="{FF2B5EF4-FFF2-40B4-BE49-F238E27FC236}">
                <a16:creationId xmlns:a16="http://schemas.microsoft.com/office/drawing/2014/main" id="{0E198DD9-9D3C-41D3-9802-6A4945BEFBBF}"/>
              </a:ext>
            </a:extLst>
          </p:cNvPr>
          <p:cNvSpPr>
            <a:spLocks noGrp="1"/>
          </p:cNvSpPr>
          <p:nvPr>
            <p:ph type="title"/>
          </p:nvPr>
        </p:nvSpPr>
        <p:spPr/>
        <p:txBody>
          <a:bodyPr/>
          <a:lstStyle/>
          <a:p>
            <a:r>
              <a:rPr lang="en-US" dirty="0"/>
              <a:t>The Steps</a:t>
            </a:r>
          </a:p>
        </p:txBody>
      </p:sp>
      <p:sp>
        <p:nvSpPr>
          <p:cNvPr id="3" name="Content Placeholder 2">
            <a:extLst>
              <a:ext uri="{FF2B5EF4-FFF2-40B4-BE49-F238E27FC236}">
                <a16:creationId xmlns:a16="http://schemas.microsoft.com/office/drawing/2014/main" id="{ABEB02FA-EF62-47E6-A893-E4BFFB38E9BD}"/>
              </a:ext>
            </a:extLst>
          </p:cNvPr>
          <p:cNvSpPr>
            <a:spLocks noGrp="1"/>
          </p:cNvSpPr>
          <p:nvPr>
            <p:ph idx="1"/>
          </p:nvPr>
        </p:nvSpPr>
        <p:spPr>
          <a:xfrm>
            <a:off x="292875" y="2434293"/>
            <a:ext cx="12000696" cy="573112"/>
          </a:xfrm>
        </p:spPr>
        <p:txBody>
          <a:bodyPr/>
          <a:lstStyle/>
          <a:p>
            <a:pPr marL="0" indent="0">
              <a:buNone/>
            </a:pPr>
            <a:r>
              <a:rPr lang="en-US" dirty="0"/>
              <a:t>Step 16—Sum all sites/years in the study to estimate the total crash frequency</a:t>
            </a:r>
          </a:p>
        </p:txBody>
      </p:sp>
      <p:grpSp>
        <p:nvGrpSpPr>
          <p:cNvPr id="10" name="Group 9">
            <a:extLst>
              <a:ext uri="{FF2B5EF4-FFF2-40B4-BE49-F238E27FC236}">
                <a16:creationId xmlns:a16="http://schemas.microsoft.com/office/drawing/2014/main" id="{3A274EC1-61A9-4DFA-8FF8-3DF501245488}"/>
              </a:ext>
            </a:extLst>
          </p:cNvPr>
          <p:cNvGrpSpPr/>
          <p:nvPr/>
        </p:nvGrpSpPr>
        <p:grpSpPr>
          <a:xfrm>
            <a:off x="95652" y="3016250"/>
            <a:ext cx="12120282" cy="3747621"/>
            <a:chOff x="95652" y="3016250"/>
            <a:chExt cx="12120282" cy="3747621"/>
          </a:xfrm>
        </p:grpSpPr>
        <p:sp>
          <p:nvSpPr>
            <p:cNvPr id="6" name="Rectangle 5">
              <a:extLst>
                <a:ext uri="{FF2B5EF4-FFF2-40B4-BE49-F238E27FC236}">
                  <a16:creationId xmlns:a16="http://schemas.microsoft.com/office/drawing/2014/main" id="{7F2A2813-0C21-4822-8D9B-5A3E719C0844}"/>
                </a:ext>
              </a:extLst>
            </p:cNvPr>
            <p:cNvSpPr/>
            <p:nvPr/>
          </p:nvSpPr>
          <p:spPr>
            <a:xfrm>
              <a:off x="292875" y="3016250"/>
              <a:ext cx="11606249" cy="361315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673DC036-FF64-4ACD-B993-FA01D9BED0E9}"/>
                    </a:ext>
                  </a:extLst>
                </p:cNvPr>
                <p:cNvSpPr/>
                <p:nvPr/>
              </p:nvSpPr>
              <p:spPr>
                <a:xfrm>
                  <a:off x="95652" y="3180880"/>
                  <a:ext cx="12120282" cy="75014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836967"/>
                                </a:solidFill>
                                <a:latin typeface="Cambria Math" panose="02040503050406030204" pitchFamily="18" charset="0"/>
                              </a:rPr>
                            </m:ctrlPr>
                          </m:sSubSupPr>
                          <m:e>
                            <m:r>
                              <a:rPr lang="en-US" i="1">
                                <a:latin typeface="Cambria Math" panose="02040503050406030204" pitchFamily="18" charset="0"/>
                              </a:rPr>
                              <m:t>𝑁</m:t>
                            </m:r>
                          </m:e>
                          <m:sub>
                            <m:r>
                              <a:rPr lang="en-US" i="1">
                                <a:latin typeface="Cambria Math" panose="02040503050406030204" pitchFamily="18" charset="0"/>
                              </a:rPr>
                              <m:t>𝑒</m:t>
                            </m:r>
                            <m:r>
                              <a:rPr lang="en-US" i="0">
                                <a:latin typeface="Cambria Math" panose="02040503050406030204" pitchFamily="18" charset="0"/>
                              </a:rPr>
                              <m:t>,</m:t>
                            </m:r>
                            <m:r>
                              <a:rPr lang="en-US" i="1">
                                <a:latin typeface="Cambria Math" panose="02040503050406030204" pitchFamily="18" charset="0"/>
                              </a:rPr>
                              <m:t>𝑎𝑆</m:t>
                            </m:r>
                            <m:r>
                              <a:rPr lang="en-US" i="0">
                                <a:latin typeface="Cambria Math" panose="02040503050406030204" pitchFamily="18" charset="0"/>
                              </a:rPr>
                              <m:t>,</m:t>
                            </m:r>
                            <m:r>
                              <a:rPr lang="en-US" i="1">
                                <a:latin typeface="Cambria Math" panose="02040503050406030204" pitchFamily="18" charset="0"/>
                              </a:rPr>
                              <m:t>𝑎𝑐</m:t>
                            </m:r>
                            <m:r>
                              <a:rPr lang="en-US" i="0">
                                <a:latin typeface="Cambria Math" panose="02040503050406030204" pitchFamily="18" charset="0"/>
                              </a:rPr>
                              <m:t>,</m:t>
                            </m:r>
                            <m:r>
                              <a:rPr lang="en-US" i="1">
                                <a:latin typeface="Cambria Math" panose="02040503050406030204" pitchFamily="18" charset="0"/>
                              </a:rPr>
                              <m:t>𝑎𝑡</m:t>
                            </m:r>
                            <m:r>
                              <a:rPr lang="en-US" i="0">
                                <a:latin typeface="Cambria Math" panose="02040503050406030204" pitchFamily="18" charset="0"/>
                              </a:rPr>
                              <m:t>,</m:t>
                            </m:r>
                            <m:r>
                              <a:rPr lang="en-US" i="1">
                                <a:latin typeface="Cambria Math" panose="02040503050406030204" pitchFamily="18" charset="0"/>
                              </a:rPr>
                              <m:t>𝑎𝑠</m:t>
                            </m:r>
                          </m:sub>
                          <m:sup>
                            <m:r>
                              <a:rPr lang="en-US" i="0">
                                <a:latin typeface="Cambria Math" panose="02040503050406030204" pitchFamily="18" charset="0"/>
                              </a:rPr>
                              <m:t>∗</m:t>
                            </m:r>
                          </m:sup>
                        </m:sSubSup>
                        <m:r>
                          <a:rPr lang="en-US" i="0">
                            <a:latin typeface="Cambria Math" panose="02040503050406030204" pitchFamily="18" charset="0"/>
                          </a:rPr>
                          <m:t>=</m:t>
                        </m:r>
                        <m:nary>
                          <m:naryPr>
                            <m:chr m:val="∑"/>
                            <m:limLoc m:val="subSup"/>
                            <m:ctrlPr>
                              <a:rPr lang="en-US" i="1">
                                <a:latin typeface="Cambria Math" panose="02040503050406030204" pitchFamily="18" charset="0"/>
                              </a:rPr>
                            </m:ctrlPr>
                          </m:naryPr>
                          <m:sub>
                            <m:r>
                              <a:rPr lang="en-US" i="1">
                                <a:latin typeface="Cambria Math" panose="02040503050406030204" pitchFamily="18" charset="0"/>
                              </a:rPr>
                              <m:t>𝑗</m:t>
                            </m:r>
                            <m:r>
                              <a:rPr lang="en-US" i="0">
                                <a:latin typeface="Cambria Math" panose="02040503050406030204" pitchFamily="18" charset="0"/>
                              </a:rPr>
                              <m:t>=1</m:t>
                            </m:r>
                          </m:sub>
                          <m:sup>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𝑠</m:t>
                                </m:r>
                              </m:sub>
                            </m:sSub>
                          </m:sup>
                          <m:e>
                            <m:d>
                              <m:dPr>
                                <m:ctrlPr>
                                  <a:rPr lang="en-US" i="1">
                                    <a:solidFill>
                                      <a:srgbClr val="836967"/>
                                    </a:solidFill>
                                    <a:latin typeface="Cambria Math" panose="02040503050406030204" pitchFamily="18" charset="0"/>
                                  </a:rPr>
                                </m:ctrlPr>
                              </m:dPr>
                              <m:e>
                                <m:nary>
                                  <m:naryPr>
                                    <m:chr m:val="∑"/>
                                    <m:limLoc m:val="subSup"/>
                                    <m:ctrlPr>
                                      <a:rPr lang="en-US" i="1">
                                        <a:latin typeface="Cambria Math" panose="02040503050406030204" pitchFamily="18" charset="0"/>
                                      </a:rPr>
                                    </m:ctrlPr>
                                  </m:naryPr>
                                  <m:sub>
                                    <m:r>
                                      <a:rPr lang="en-US" i="1">
                                        <a:latin typeface="Cambria Math" panose="02040503050406030204" pitchFamily="18" charset="0"/>
                                      </a:rPr>
                                      <m:t>𝑖</m:t>
                                    </m:r>
                                    <m:r>
                                      <a:rPr lang="en-US" i="0">
                                        <a:latin typeface="Cambria Math" panose="02040503050406030204" pitchFamily="18" charset="0"/>
                                      </a:rPr>
                                      <m:t>=1</m:t>
                                    </m:r>
                                  </m:sub>
                                  <m:sup>
                                    <m:r>
                                      <m:rPr>
                                        <m:nor/>
                                      </m:rPr>
                                      <a:rPr lang="en-US" i="1">
                                        <a:latin typeface="Cambria Math" panose="02040503050406030204" pitchFamily="18" charset="0"/>
                                      </a:rPr>
                                      <m:t>all</m:t>
                                    </m:r>
                                    <m:r>
                                      <m:rPr>
                                        <m:nor/>
                                      </m:rPr>
                                      <a:rPr lang="en-US" i="1">
                                        <a:latin typeface="Cambria Math" panose="02040503050406030204" pitchFamily="18" charset="0"/>
                                      </a:rPr>
                                      <m:t> </m:t>
                                    </m:r>
                                    <m:r>
                                      <m:rPr>
                                        <m:nor/>
                                      </m:rPr>
                                      <a:rPr lang="en-US" i="1">
                                        <a:latin typeface="Cambria Math" panose="02040503050406030204" pitchFamily="18" charset="0"/>
                                      </a:rPr>
                                      <m:t>sites</m:t>
                                    </m:r>
                                  </m:sup>
                                  <m:e>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𝑒</m:t>
                                        </m:r>
                                        <m:r>
                                          <a:rPr lang="en-US" i="0">
                                            <a:latin typeface="Cambria Math" panose="02040503050406030204" pitchFamily="18" charset="0"/>
                                          </a:rPr>
                                          <m:t>,</m:t>
                                        </m:r>
                                        <m:r>
                                          <a:rPr lang="en-US" i="1">
                                            <a:latin typeface="Cambria Math" panose="02040503050406030204" pitchFamily="18" charset="0"/>
                                          </a:rPr>
                                          <m:t>𝑓𝑠</m:t>
                                        </m:r>
                                        <m:r>
                                          <a:rPr lang="en-US" i="0">
                                            <a:latin typeface="Cambria Math" panose="02040503050406030204" pitchFamily="18" charset="0"/>
                                          </a:rPr>
                                          <m:t>(</m:t>
                                        </m:r>
                                        <m:r>
                                          <a:rPr lang="en-US" i="1">
                                            <a:latin typeface="Cambria Math" panose="02040503050406030204" pitchFamily="18" charset="0"/>
                                          </a:rPr>
                                          <m:t>𝑖</m:t>
                                        </m:r>
                                        <m:r>
                                          <a:rPr lang="en-US" i="0">
                                            <a:latin typeface="Cambria Math" panose="02040503050406030204" pitchFamily="18" charset="0"/>
                                          </a:rPr>
                                          <m:t>),</m:t>
                                        </m:r>
                                        <m:r>
                                          <a:rPr lang="en-US" i="1">
                                            <a:latin typeface="Cambria Math" panose="02040503050406030204" pitchFamily="18" charset="0"/>
                                          </a:rPr>
                                          <m:t>𝑛</m:t>
                                        </m:r>
                                        <m:r>
                                          <a:rPr lang="en-US" i="0">
                                            <a:latin typeface="Cambria Math" panose="02040503050406030204" pitchFamily="18" charset="0"/>
                                          </a:rPr>
                                          <m:t>,</m:t>
                                        </m:r>
                                        <m:r>
                                          <a:rPr lang="en-US" i="1">
                                            <a:latin typeface="Cambria Math" panose="02040503050406030204" pitchFamily="18" charset="0"/>
                                          </a:rPr>
                                          <m:t>𝑎𝑡</m:t>
                                        </m:r>
                                        <m:r>
                                          <a:rPr lang="en-US" i="0">
                                            <a:latin typeface="Cambria Math" panose="02040503050406030204" pitchFamily="18" charset="0"/>
                                          </a:rPr>
                                          <m:t>,</m:t>
                                        </m:r>
                                        <m:r>
                                          <a:rPr lang="en-US" i="1">
                                            <a:latin typeface="Cambria Math" panose="02040503050406030204" pitchFamily="18" charset="0"/>
                                          </a:rPr>
                                          <m:t>𝑎𝑠</m:t>
                                        </m:r>
                                        <m:r>
                                          <a:rPr lang="en-US" i="0">
                                            <a:latin typeface="Cambria Math" panose="02040503050406030204" pitchFamily="18" charset="0"/>
                                          </a:rPr>
                                          <m:t>,</m:t>
                                        </m:r>
                                        <m:r>
                                          <a:rPr lang="en-US" i="1">
                                            <a:latin typeface="Cambria Math" panose="02040503050406030204" pitchFamily="18" charset="0"/>
                                          </a:rPr>
                                          <m:t>𝑗</m:t>
                                        </m:r>
                                      </m:sub>
                                    </m:sSub>
                                  </m:e>
                                </m:nary>
                                <m:r>
                                  <a:rPr lang="en-US" i="0">
                                    <a:latin typeface="Cambria Math" panose="02040503050406030204" pitchFamily="18" charset="0"/>
                                  </a:rPr>
                                  <m:t>+</m:t>
                                </m:r>
                                <m:nary>
                                  <m:naryPr>
                                    <m:chr m:val="∑"/>
                                    <m:limLoc m:val="subSup"/>
                                    <m:ctrlPr>
                                      <a:rPr lang="en-US" i="1">
                                        <a:latin typeface="Cambria Math" panose="02040503050406030204" pitchFamily="18" charset="0"/>
                                      </a:rPr>
                                    </m:ctrlPr>
                                  </m:naryPr>
                                  <m:sub>
                                    <m:r>
                                      <a:rPr lang="en-US" i="1">
                                        <a:latin typeface="Cambria Math" panose="02040503050406030204" pitchFamily="18" charset="0"/>
                                      </a:rPr>
                                      <m:t>𝑖</m:t>
                                    </m:r>
                                    <m:r>
                                      <a:rPr lang="en-US" i="0">
                                        <a:latin typeface="Cambria Math" panose="02040503050406030204" pitchFamily="18" charset="0"/>
                                      </a:rPr>
                                      <m:t>=1</m:t>
                                    </m:r>
                                  </m:sub>
                                  <m:sup>
                                    <m:r>
                                      <m:rPr>
                                        <m:nor/>
                                      </m:rPr>
                                      <a:rPr lang="en-US" i="1">
                                        <a:latin typeface="Cambria Math" panose="02040503050406030204" pitchFamily="18" charset="0"/>
                                      </a:rPr>
                                      <m:t>all</m:t>
                                    </m:r>
                                    <m:r>
                                      <m:rPr>
                                        <m:nor/>
                                      </m:rPr>
                                      <a:rPr lang="en-US" i="1">
                                        <a:latin typeface="Cambria Math" panose="02040503050406030204" pitchFamily="18" charset="0"/>
                                      </a:rPr>
                                      <m:t> </m:t>
                                    </m:r>
                                    <m:r>
                                      <m:rPr>
                                        <m:nor/>
                                      </m:rPr>
                                      <a:rPr lang="en-US" i="1">
                                        <a:latin typeface="Cambria Math" panose="02040503050406030204" pitchFamily="18" charset="0"/>
                                      </a:rPr>
                                      <m:t>sites</m:t>
                                    </m:r>
                                  </m:sup>
                                  <m:e>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𝑒</m:t>
                                        </m:r>
                                        <m:r>
                                          <a:rPr lang="en-US" i="0">
                                            <a:latin typeface="Cambria Math" panose="02040503050406030204" pitchFamily="18" charset="0"/>
                                          </a:rPr>
                                          <m:t>,</m:t>
                                        </m:r>
                                        <m:r>
                                          <a:rPr lang="en-US" i="1">
                                            <a:latin typeface="Cambria Math" panose="02040503050406030204" pitchFamily="18" charset="0"/>
                                          </a:rPr>
                                          <m:t>𝑒𝑛</m:t>
                                        </m:r>
                                        <m:r>
                                          <a:rPr lang="en-US" i="0">
                                            <a:latin typeface="Cambria Math" panose="02040503050406030204" pitchFamily="18" charset="0"/>
                                          </a:rPr>
                                          <m:t>(</m:t>
                                        </m:r>
                                        <m:r>
                                          <a:rPr lang="en-US" i="1">
                                            <a:latin typeface="Cambria Math" panose="02040503050406030204" pitchFamily="18" charset="0"/>
                                          </a:rPr>
                                          <m:t>𝑖</m:t>
                                        </m:r>
                                        <m:r>
                                          <a:rPr lang="en-US" i="0">
                                            <a:latin typeface="Cambria Math" panose="02040503050406030204" pitchFamily="18" charset="0"/>
                                          </a:rPr>
                                          <m:t>),</m:t>
                                        </m:r>
                                        <m:r>
                                          <a:rPr lang="en-US" i="1">
                                            <a:latin typeface="Cambria Math" panose="02040503050406030204" pitchFamily="18" charset="0"/>
                                          </a:rPr>
                                          <m:t>𝑎𝑐</m:t>
                                        </m:r>
                                        <m:r>
                                          <a:rPr lang="en-US" i="0">
                                            <a:latin typeface="Cambria Math" panose="02040503050406030204" pitchFamily="18" charset="0"/>
                                          </a:rPr>
                                          <m:t>,</m:t>
                                        </m:r>
                                        <m:r>
                                          <a:rPr lang="en-US" i="1">
                                            <a:latin typeface="Cambria Math" panose="02040503050406030204" pitchFamily="18" charset="0"/>
                                          </a:rPr>
                                          <m:t>𝑎𝑡</m:t>
                                        </m:r>
                                        <m:r>
                                          <a:rPr lang="en-US" i="0">
                                            <a:latin typeface="Cambria Math" panose="02040503050406030204" pitchFamily="18" charset="0"/>
                                          </a:rPr>
                                          <m:t>,</m:t>
                                        </m:r>
                                        <m:r>
                                          <a:rPr lang="en-US" i="1">
                                            <a:latin typeface="Cambria Math" panose="02040503050406030204" pitchFamily="18" charset="0"/>
                                          </a:rPr>
                                          <m:t>𝑎𝑠</m:t>
                                        </m:r>
                                        <m:r>
                                          <a:rPr lang="en-US" i="0">
                                            <a:latin typeface="Cambria Math" panose="02040503050406030204" pitchFamily="18" charset="0"/>
                                          </a:rPr>
                                          <m:t>,</m:t>
                                        </m:r>
                                        <m:r>
                                          <a:rPr lang="en-US" i="1">
                                            <a:latin typeface="Cambria Math" panose="02040503050406030204" pitchFamily="18" charset="0"/>
                                          </a:rPr>
                                          <m:t>𝑗</m:t>
                                        </m:r>
                                      </m:sub>
                                    </m:sSub>
                                  </m:e>
                                </m:nary>
                                <m:r>
                                  <a:rPr lang="en-US" i="0">
                                    <a:latin typeface="Cambria Math" panose="02040503050406030204" pitchFamily="18" charset="0"/>
                                  </a:rPr>
                                  <m:t>+</m:t>
                                </m:r>
                                <m:nary>
                                  <m:naryPr>
                                    <m:chr m:val="∑"/>
                                    <m:limLoc m:val="subSup"/>
                                    <m:ctrlPr>
                                      <a:rPr lang="en-US" i="1">
                                        <a:latin typeface="Cambria Math" panose="02040503050406030204" pitchFamily="18" charset="0"/>
                                      </a:rPr>
                                    </m:ctrlPr>
                                  </m:naryPr>
                                  <m:sub>
                                    <m:r>
                                      <a:rPr lang="en-US" i="1">
                                        <a:latin typeface="Cambria Math" panose="02040503050406030204" pitchFamily="18" charset="0"/>
                                      </a:rPr>
                                      <m:t>𝑖</m:t>
                                    </m:r>
                                    <m:r>
                                      <a:rPr lang="en-US" i="0">
                                        <a:latin typeface="Cambria Math" panose="02040503050406030204" pitchFamily="18" charset="0"/>
                                      </a:rPr>
                                      <m:t>=1</m:t>
                                    </m:r>
                                  </m:sub>
                                  <m:sup>
                                    <m:r>
                                      <m:rPr>
                                        <m:nor/>
                                      </m:rPr>
                                      <a:rPr lang="en-US" i="1">
                                        <a:latin typeface="Cambria Math" panose="02040503050406030204" pitchFamily="18" charset="0"/>
                                      </a:rPr>
                                      <m:t>all</m:t>
                                    </m:r>
                                    <m:r>
                                      <m:rPr>
                                        <m:nor/>
                                      </m:rPr>
                                      <a:rPr lang="en-US" i="1">
                                        <a:latin typeface="Cambria Math" panose="02040503050406030204" pitchFamily="18" charset="0"/>
                                      </a:rPr>
                                      <m:t> </m:t>
                                    </m:r>
                                    <m:r>
                                      <m:rPr>
                                        <m:nor/>
                                      </m:rPr>
                                      <a:rPr lang="en-US" i="1">
                                        <a:latin typeface="Cambria Math" panose="02040503050406030204" pitchFamily="18" charset="0"/>
                                      </a:rPr>
                                      <m:t>sites</m:t>
                                    </m:r>
                                  </m:sup>
                                  <m:e>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𝑒</m:t>
                                        </m:r>
                                        <m:r>
                                          <a:rPr lang="en-US" i="0">
                                            <a:latin typeface="Cambria Math" panose="02040503050406030204" pitchFamily="18" charset="0"/>
                                          </a:rPr>
                                          <m:t>,</m:t>
                                        </m:r>
                                        <m:r>
                                          <a:rPr lang="en-US" i="1">
                                            <a:latin typeface="Cambria Math" panose="02040503050406030204" pitchFamily="18" charset="0"/>
                                          </a:rPr>
                                          <m:t>𝑒𝑥</m:t>
                                        </m:r>
                                        <m:r>
                                          <a:rPr lang="en-US" i="0">
                                            <a:latin typeface="Cambria Math" panose="02040503050406030204" pitchFamily="18" charset="0"/>
                                          </a:rPr>
                                          <m:t>(</m:t>
                                        </m:r>
                                        <m:r>
                                          <a:rPr lang="en-US" i="1">
                                            <a:latin typeface="Cambria Math" panose="02040503050406030204" pitchFamily="18" charset="0"/>
                                          </a:rPr>
                                          <m:t>𝑖</m:t>
                                        </m:r>
                                        <m:r>
                                          <a:rPr lang="en-US" i="0">
                                            <a:latin typeface="Cambria Math" panose="02040503050406030204" pitchFamily="18" charset="0"/>
                                          </a:rPr>
                                          <m:t>),</m:t>
                                        </m:r>
                                        <m:r>
                                          <a:rPr lang="en-US" i="1">
                                            <a:latin typeface="Cambria Math" panose="02040503050406030204" pitchFamily="18" charset="0"/>
                                          </a:rPr>
                                          <m:t>𝑎𝑐</m:t>
                                        </m:r>
                                        <m:r>
                                          <a:rPr lang="en-US" i="0">
                                            <a:latin typeface="Cambria Math" panose="02040503050406030204" pitchFamily="18" charset="0"/>
                                          </a:rPr>
                                          <m:t>,</m:t>
                                        </m:r>
                                        <m:r>
                                          <a:rPr lang="en-US" i="1">
                                            <a:latin typeface="Cambria Math" panose="02040503050406030204" pitchFamily="18" charset="0"/>
                                          </a:rPr>
                                          <m:t>𝑎𝑡</m:t>
                                        </m:r>
                                        <m:r>
                                          <a:rPr lang="en-US" i="0">
                                            <a:latin typeface="Cambria Math" panose="02040503050406030204" pitchFamily="18" charset="0"/>
                                          </a:rPr>
                                          <m:t>,</m:t>
                                        </m:r>
                                        <m:r>
                                          <a:rPr lang="en-US" i="1">
                                            <a:latin typeface="Cambria Math" panose="02040503050406030204" pitchFamily="18" charset="0"/>
                                          </a:rPr>
                                          <m:t>𝑎𝑠</m:t>
                                        </m:r>
                                        <m:r>
                                          <a:rPr lang="en-US" i="0">
                                            <a:latin typeface="Cambria Math" panose="02040503050406030204" pitchFamily="18" charset="0"/>
                                          </a:rPr>
                                          <m:t>,</m:t>
                                        </m:r>
                                        <m:r>
                                          <a:rPr lang="en-US" i="1">
                                            <a:latin typeface="Cambria Math" panose="02040503050406030204" pitchFamily="18" charset="0"/>
                                          </a:rPr>
                                          <m:t>𝑗</m:t>
                                        </m:r>
                                      </m:sub>
                                    </m:sSub>
                                  </m:e>
                                </m:nary>
                              </m:e>
                            </m:d>
                          </m:e>
                        </m:nary>
                      </m:oMath>
                    </m:oMathPara>
                  </a14:m>
                  <a:endParaRPr lang="en-US" dirty="0"/>
                </a:p>
              </p:txBody>
            </p:sp>
          </mc:Choice>
          <mc:Fallback xmlns="">
            <p:sp>
              <p:nvSpPr>
                <p:cNvPr id="8" name="Rectangle 7">
                  <a:extLst>
                    <a:ext uri="{FF2B5EF4-FFF2-40B4-BE49-F238E27FC236}">
                      <a16:creationId xmlns:a16="http://schemas.microsoft.com/office/drawing/2014/main" id="{673DC036-FF64-4ACD-B993-FA01D9BED0E9}"/>
                    </a:ext>
                  </a:extLst>
                </p:cNvPr>
                <p:cNvSpPr>
                  <a:spLocks noRot="1" noChangeAspect="1" noMove="1" noResize="1" noEditPoints="1" noAdjustHandles="1" noChangeArrowheads="1" noChangeShapeType="1" noTextEdit="1"/>
                </p:cNvSpPr>
                <p:nvPr/>
              </p:nvSpPr>
              <p:spPr>
                <a:xfrm>
                  <a:off x="95652" y="3180880"/>
                  <a:ext cx="12120282" cy="750142"/>
                </a:xfrm>
                <a:prstGeom prst="rect">
                  <a:avLst/>
                </a:prstGeom>
                <a:blipFill>
                  <a:blip r:embed="rId5"/>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B4DD64F2-1C66-49B6-9C27-BF16D63BF449}"/>
                </a:ext>
              </a:extLst>
            </p:cNvPr>
            <p:cNvSpPr txBox="1"/>
            <p:nvPr/>
          </p:nvSpPr>
          <p:spPr>
            <a:xfrm>
              <a:off x="1733233" y="3901549"/>
              <a:ext cx="9620567" cy="2862322"/>
            </a:xfrm>
            <a:prstGeom prst="rect">
              <a:avLst/>
            </a:prstGeom>
            <a:noFill/>
          </p:spPr>
          <p:txBody>
            <a:bodyPr wrap="square" rtlCol="0">
              <a:spAutoFit/>
            </a:bodyPr>
            <a:lstStyle/>
            <a:p>
              <a:r>
                <a:rPr lang="en-US" i="1" dirty="0"/>
                <a:t>where</a:t>
              </a:r>
            </a:p>
            <a:p>
              <a:r>
                <a:rPr lang="en-US" i="1" dirty="0"/>
                <a:t>N</a:t>
              </a:r>
              <a:r>
                <a:rPr lang="en-US" i="1" baseline="30000" dirty="0"/>
                <a:t>*</a:t>
              </a:r>
              <a:r>
                <a:rPr lang="en-US" i="1" baseline="-25000" dirty="0" err="1"/>
                <a:t>e,aS,ac,at,as</a:t>
              </a:r>
              <a:r>
                <a:rPr lang="en-US" i="1" baseline="-25000" dirty="0"/>
                <a:t> </a:t>
              </a:r>
              <a:r>
                <a:rPr lang="en-US" dirty="0"/>
                <a:t>= total expected number of crashes for all sites </a:t>
              </a:r>
              <a:r>
                <a:rPr lang="en-US" i="1" dirty="0" err="1"/>
                <a:t>aS</a:t>
              </a:r>
              <a:r>
                <a:rPr lang="en-US" dirty="0"/>
                <a:t> and all years in the study period </a:t>
              </a:r>
              <a:br>
                <a:rPr lang="en-US" dirty="0"/>
              </a:br>
              <a:r>
                <a:rPr lang="en-US" dirty="0"/>
                <a:t>(includes all cross sections </a:t>
              </a:r>
              <a:r>
                <a:rPr lang="en-US" i="1" dirty="0"/>
                <a:t>ac</a:t>
              </a:r>
              <a:r>
                <a:rPr lang="en-US" dirty="0"/>
                <a:t>, all crash types </a:t>
              </a:r>
              <a:r>
                <a:rPr lang="en-US" i="1" dirty="0"/>
                <a:t>at</a:t>
              </a:r>
              <a:r>
                <a:rPr lang="en-US" dirty="0"/>
                <a:t>, and all severities </a:t>
              </a:r>
              <a:r>
                <a:rPr lang="en-US" i="1" dirty="0"/>
                <a:t>as</a:t>
              </a:r>
              <a:r>
                <a:rPr lang="en-US" dirty="0"/>
                <a:t>) (crashes);</a:t>
              </a:r>
            </a:p>
            <a:p>
              <a:r>
                <a:rPr lang="en-US" dirty="0"/>
                <a:t> </a:t>
              </a:r>
              <a:r>
                <a:rPr lang="en-US" i="1" dirty="0"/>
                <a:t>n</a:t>
              </a:r>
              <a:r>
                <a:rPr lang="en-US" i="1" baseline="-25000" dirty="0"/>
                <a:t>s </a:t>
              </a:r>
              <a:r>
                <a:rPr lang="en-US" dirty="0"/>
                <a:t>= number of years in the study period (</a:t>
              </a:r>
              <a:r>
                <a:rPr lang="en-US" dirty="0" err="1"/>
                <a:t>yr</a:t>
              </a:r>
              <a:r>
                <a:rPr lang="en-US" dirty="0"/>
                <a:t>);</a:t>
              </a:r>
            </a:p>
            <a:p>
              <a:r>
                <a:rPr lang="en-US" i="1" dirty="0" err="1"/>
                <a:t>N</a:t>
              </a:r>
              <a:r>
                <a:rPr lang="en-US" i="1" baseline="-25000" dirty="0" err="1"/>
                <a:t>e,fs</a:t>
              </a:r>
              <a:r>
                <a:rPr lang="en-US" i="1" baseline="-25000" dirty="0"/>
                <a:t>(</a:t>
              </a:r>
              <a:r>
                <a:rPr lang="en-US" i="1" baseline="-25000" dirty="0" err="1"/>
                <a:t>i</a:t>
              </a:r>
              <a:r>
                <a:rPr lang="en-US" i="1" baseline="-25000" dirty="0"/>
                <a:t>),</a:t>
              </a:r>
              <a:r>
                <a:rPr lang="en-US" i="1" baseline="-25000" dirty="0" err="1"/>
                <a:t>n,at,as,j</a:t>
              </a:r>
              <a:r>
                <a:rPr lang="en-US" i="1" baseline="-25000" dirty="0"/>
                <a:t> </a:t>
              </a:r>
              <a:r>
                <a:rPr lang="en-US" dirty="0"/>
                <a:t>= expected average crash frequency of freeway segment </a:t>
              </a:r>
              <a:r>
                <a:rPr lang="en-US" i="1" dirty="0" err="1"/>
                <a:t>i</a:t>
              </a:r>
              <a:r>
                <a:rPr lang="en-US" i="1" dirty="0"/>
                <a:t> </a:t>
              </a:r>
              <a:r>
                <a:rPr lang="en-US" dirty="0"/>
                <a:t>with </a:t>
              </a:r>
              <a:r>
                <a:rPr lang="en-US" i="1" dirty="0"/>
                <a:t>n</a:t>
              </a:r>
              <a:r>
                <a:rPr lang="en-US" dirty="0"/>
                <a:t> lanes for year </a:t>
              </a:r>
              <a:r>
                <a:rPr lang="en-US" i="1" dirty="0"/>
                <a:t>j</a:t>
              </a:r>
              <a:r>
                <a:rPr lang="en-US" dirty="0"/>
                <a:t> </a:t>
              </a:r>
              <a:br>
                <a:rPr lang="en-US" dirty="0"/>
              </a:br>
              <a:r>
                <a:rPr lang="en-US" dirty="0"/>
                <a:t>(includes all crash types </a:t>
              </a:r>
              <a:r>
                <a:rPr lang="en-US" i="1" dirty="0"/>
                <a:t>at</a:t>
              </a:r>
              <a:r>
                <a:rPr lang="en-US" dirty="0"/>
                <a:t> and all severities </a:t>
              </a:r>
              <a:r>
                <a:rPr lang="en-US" i="1" dirty="0"/>
                <a:t>as</a:t>
              </a:r>
              <a:r>
                <a:rPr lang="en-US" dirty="0"/>
                <a:t>) (crashes/</a:t>
              </a:r>
              <a:r>
                <a:rPr lang="en-US" dirty="0" err="1"/>
                <a:t>yr</a:t>
              </a:r>
              <a:r>
                <a:rPr lang="en-US" dirty="0"/>
                <a:t>); and</a:t>
              </a:r>
            </a:p>
            <a:p>
              <a:r>
                <a:rPr lang="en-US" i="1" dirty="0" err="1"/>
                <a:t>N</a:t>
              </a:r>
              <a:r>
                <a:rPr lang="en-US" i="1" baseline="-25000" dirty="0" err="1"/>
                <a:t>e,w</a:t>
              </a:r>
              <a:r>
                <a:rPr lang="en-US" i="1" baseline="-25000" dirty="0"/>
                <a:t>(</a:t>
              </a:r>
              <a:r>
                <a:rPr lang="en-US" i="1" baseline="-25000" dirty="0" err="1"/>
                <a:t>i</a:t>
              </a:r>
              <a:r>
                <a:rPr lang="en-US" i="1" baseline="-25000" dirty="0"/>
                <a:t>),</a:t>
              </a:r>
              <a:r>
                <a:rPr lang="en-US" i="1" baseline="-25000" dirty="0" err="1"/>
                <a:t>ac,at,as,j</a:t>
              </a:r>
              <a:r>
                <a:rPr lang="en-US" dirty="0"/>
                <a:t>  = expected average crash frequency of speed-change lane site </a:t>
              </a:r>
              <a:r>
                <a:rPr lang="en-US" i="1" dirty="0" err="1"/>
                <a:t>i</a:t>
              </a:r>
              <a:r>
                <a:rPr lang="en-US" dirty="0"/>
                <a:t> of type </a:t>
              </a:r>
              <a:r>
                <a:rPr lang="en-US" i="1" dirty="0"/>
                <a:t>w</a:t>
              </a:r>
              <a:r>
                <a:rPr lang="en-US" dirty="0"/>
                <a:t> </a:t>
              </a:r>
              <a:br>
                <a:rPr lang="en-US" dirty="0"/>
              </a:br>
              <a:r>
                <a:rPr lang="en-US" dirty="0"/>
                <a:t>(</a:t>
              </a:r>
              <a:r>
                <a:rPr lang="en-US" i="1" dirty="0"/>
                <a:t>w</a:t>
              </a:r>
              <a:r>
                <a:rPr lang="en-US" dirty="0"/>
                <a:t> = </a:t>
              </a:r>
              <a:r>
                <a:rPr lang="en-US" i="1" dirty="0" err="1"/>
                <a:t>en</a:t>
              </a:r>
              <a:r>
                <a:rPr lang="en-US" dirty="0"/>
                <a:t>: ramp entrance speed-change lane; </a:t>
              </a:r>
              <a:r>
                <a:rPr lang="en-US" i="1" dirty="0"/>
                <a:t>ex</a:t>
              </a:r>
              <a:r>
                <a:rPr lang="en-US" dirty="0"/>
                <a:t>: ramp exit speed-change lane) with any cross section </a:t>
              </a:r>
              <a:br>
                <a:rPr lang="en-US" dirty="0"/>
              </a:br>
              <a:r>
                <a:rPr lang="en-US" i="1" dirty="0"/>
                <a:t>ac</a:t>
              </a:r>
              <a:r>
                <a:rPr lang="en-US" dirty="0"/>
                <a:t> for year </a:t>
              </a:r>
              <a:r>
                <a:rPr lang="en-US" i="1" dirty="0"/>
                <a:t>j</a:t>
              </a:r>
              <a:r>
                <a:rPr lang="en-US" dirty="0"/>
                <a:t> (includes all crash types </a:t>
              </a:r>
              <a:r>
                <a:rPr lang="en-US" i="1" dirty="0"/>
                <a:t>at</a:t>
              </a:r>
              <a:r>
                <a:rPr lang="en-US" dirty="0"/>
                <a:t> and all severities </a:t>
              </a:r>
              <a:r>
                <a:rPr lang="en-US" i="1" dirty="0"/>
                <a:t>as</a:t>
              </a:r>
              <a:r>
                <a:rPr lang="en-US" dirty="0"/>
                <a:t>) (crashes/</a:t>
              </a:r>
              <a:r>
                <a:rPr lang="en-US" dirty="0" err="1"/>
                <a:t>yr</a:t>
              </a:r>
              <a:r>
                <a:rPr lang="en-US" dirty="0"/>
                <a:t>).</a:t>
              </a:r>
            </a:p>
            <a:p>
              <a:endParaRPr lang="en-US" dirty="0"/>
            </a:p>
          </p:txBody>
        </p:sp>
      </p:grpSp>
      <p:grpSp>
        <p:nvGrpSpPr>
          <p:cNvPr id="17" name="Group 16">
            <a:extLst>
              <a:ext uri="{FF2B5EF4-FFF2-40B4-BE49-F238E27FC236}">
                <a16:creationId xmlns:a16="http://schemas.microsoft.com/office/drawing/2014/main" id="{14C30B69-4F47-47DC-A02F-7076BC6F5566}"/>
              </a:ext>
            </a:extLst>
          </p:cNvPr>
          <p:cNvGrpSpPr/>
          <p:nvPr/>
        </p:nvGrpSpPr>
        <p:grpSpPr>
          <a:xfrm>
            <a:off x="307759" y="3015995"/>
            <a:ext cx="11606249" cy="3613150"/>
            <a:chOff x="307759" y="3007405"/>
            <a:chExt cx="11606249" cy="3613150"/>
          </a:xfrm>
        </p:grpSpPr>
        <p:sp>
          <p:nvSpPr>
            <p:cNvPr id="12" name="Rectangle 11">
              <a:extLst>
                <a:ext uri="{FF2B5EF4-FFF2-40B4-BE49-F238E27FC236}">
                  <a16:creationId xmlns:a16="http://schemas.microsoft.com/office/drawing/2014/main" id="{27A4E7EE-4EFC-4E24-A91A-AC9DDC3303E9}"/>
                </a:ext>
              </a:extLst>
            </p:cNvPr>
            <p:cNvSpPr/>
            <p:nvPr/>
          </p:nvSpPr>
          <p:spPr>
            <a:xfrm>
              <a:off x="307759" y="3007405"/>
              <a:ext cx="11606249" cy="361315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C41363A-0C0B-4658-B100-9880017CBFA5}"/>
                </a:ext>
              </a:extLst>
            </p:cNvPr>
            <p:cNvSpPr txBox="1"/>
            <p:nvPr/>
          </p:nvSpPr>
          <p:spPr>
            <a:xfrm>
              <a:off x="1431307" y="4967800"/>
              <a:ext cx="9620567" cy="1200329"/>
            </a:xfrm>
            <a:prstGeom prst="rect">
              <a:avLst/>
            </a:prstGeom>
            <a:noFill/>
          </p:spPr>
          <p:txBody>
            <a:bodyPr wrap="square" rtlCol="0">
              <a:spAutoFit/>
            </a:bodyPr>
            <a:lstStyle/>
            <a:p>
              <a:r>
                <a:rPr lang="en-US" i="1" dirty="0"/>
                <a:t>where</a:t>
              </a:r>
            </a:p>
            <a:p>
              <a:r>
                <a:rPr lang="en-US" i="1" dirty="0" err="1"/>
                <a:t>N</a:t>
              </a:r>
              <a:r>
                <a:rPr lang="en-US" i="1" baseline="-25000" dirty="0" err="1"/>
                <a:t>e,aS,ac,at,as</a:t>
              </a:r>
              <a:r>
                <a:rPr lang="en-US" i="1" baseline="-25000" dirty="0"/>
                <a:t> </a:t>
              </a:r>
              <a:r>
                <a:rPr lang="en-US" dirty="0"/>
                <a:t>= overall expected average crash frequency for all sites </a:t>
              </a:r>
              <a:r>
                <a:rPr lang="en-US" i="1" dirty="0" err="1"/>
                <a:t>aS</a:t>
              </a:r>
              <a:r>
                <a:rPr lang="en-US" dirty="0"/>
                <a:t> and all years in the study period (includes all cross sections </a:t>
              </a:r>
              <a:r>
                <a:rPr lang="en-US" i="1" dirty="0"/>
                <a:t>ac</a:t>
              </a:r>
              <a:r>
                <a:rPr lang="en-US" dirty="0"/>
                <a:t>, all crash types </a:t>
              </a:r>
              <a:r>
                <a:rPr lang="en-US" i="1" dirty="0"/>
                <a:t>at</a:t>
              </a:r>
              <a:r>
                <a:rPr lang="en-US" dirty="0"/>
                <a:t>, and all severities </a:t>
              </a:r>
              <a:r>
                <a:rPr lang="en-US" i="1" dirty="0"/>
                <a:t>as</a:t>
              </a:r>
              <a:r>
                <a:rPr lang="en-US" dirty="0"/>
                <a:t>) (crashes/</a:t>
              </a:r>
              <a:r>
                <a:rPr lang="en-US" dirty="0" err="1"/>
                <a:t>yr</a:t>
              </a:r>
              <a:r>
                <a:rPr lang="en-US" dirty="0"/>
                <a:t>)</a:t>
              </a:r>
            </a:p>
            <a:p>
              <a:endParaRPr lang="en-US" dirty="0"/>
            </a:p>
          </p:txBody>
        </p:sp>
        <p:pic>
          <p:nvPicPr>
            <p:cNvPr id="16" name="Picture 15">
              <a:extLst>
                <a:ext uri="{FF2B5EF4-FFF2-40B4-BE49-F238E27FC236}">
                  <a16:creationId xmlns:a16="http://schemas.microsoft.com/office/drawing/2014/main" id="{B393B4EF-1C2B-4CEB-AC4F-6CE1C01EEB80}"/>
                </a:ext>
              </a:extLst>
            </p:cNvPr>
            <p:cNvPicPr>
              <a:picLocks noChangeAspect="1"/>
            </p:cNvPicPr>
            <p:nvPr/>
          </p:nvPicPr>
          <p:blipFill rotWithShape="1">
            <a:blip r:embed="rId6"/>
            <a:srcRect l="32272" t="1" r="32421" b="-9334"/>
            <a:stretch/>
          </p:blipFill>
          <p:spPr>
            <a:xfrm>
              <a:off x="3092824" y="3517592"/>
              <a:ext cx="5503168" cy="1315737"/>
            </a:xfrm>
            <a:prstGeom prst="rect">
              <a:avLst/>
            </a:prstGeom>
          </p:spPr>
        </p:pic>
      </p:grpSp>
    </p:spTree>
    <p:extLst>
      <p:ext uri="{BB962C8B-B14F-4D97-AF65-F5344CB8AC3E}">
        <p14:creationId xmlns:p14="http://schemas.microsoft.com/office/powerpoint/2010/main" val="240328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BD61FA24-4CE3-4346-8D79-9C0899D6C0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1690685"/>
            <a:ext cx="10972800" cy="883147"/>
          </a:xfrm>
          <a:prstGeom prst="rect">
            <a:avLst/>
          </a:prstGeom>
        </p:spPr>
      </p:pic>
      <p:sp>
        <p:nvSpPr>
          <p:cNvPr id="2" name="Title 1">
            <a:extLst>
              <a:ext uri="{FF2B5EF4-FFF2-40B4-BE49-F238E27FC236}">
                <a16:creationId xmlns:a16="http://schemas.microsoft.com/office/drawing/2014/main" id="{0E198DD9-9D3C-41D3-9802-6A4945BEFBBF}"/>
              </a:ext>
            </a:extLst>
          </p:cNvPr>
          <p:cNvSpPr>
            <a:spLocks noGrp="1"/>
          </p:cNvSpPr>
          <p:nvPr>
            <p:ph type="title"/>
          </p:nvPr>
        </p:nvSpPr>
        <p:spPr/>
        <p:txBody>
          <a:bodyPr/>
          <a:lstStyle/>
          <a:p>
            <a:r>
              <a:rPr lang="en-US" dirty="0"/>
              <a:t>The Steps</a:t>
            </a:r>
          </a:p>
        </p:txBody>
      </p:sp>
      <p:sp>
        <p:nvSpPr>
          <p:cNvPr id="3" name="Content Placeholder 2">
            <a:extLst>
              <a:ext uri="{FF2B5EF4-FFF2-40B4-BE49-F238E27FC236}">
                <a16:creationId xmlns:a16="http://schemas.microsoft.com/office/drawing/2014/main" id="{ABEB02FA-EF62-47E6-A893-E4BFFB38E9BD}"/>
              </a:ext>
            </a:extLst>
          </p:cNvPr>
          <p:cNvSpPr>
            <a:spLocks noGrp="1"/>
          </p:cNvSpPr>
          <p:nvPr>
            <p:ph idx="1"/>
          </p:nvPr>
        </p:nvSpPr>
        <p:spPr>
          <a:xfrm>
            <a:off x="838200" y="2667699"/>
            <a:ext cx="10515600" cy="3509263"/>
          </a:xfrm>
        </p:spPr>
        <p:txBody>
          <a:bodyPr/>
          <a:lstStyle/>
          <a:p>
            <a:pPr marL="0" indent="0">
              <a:buNone/>
            </a:pPr>
            <a:r>
              <a:rPr lang="en-US" dirty="0"/>
              <a:t>Step 17— Determine if there is an alternative design, treatment, or forecast AADT to be evaluated</a:t>
            </a:r>
          </a:p>
        </p:txBody>
      </p:sp>
      <p:sp>
        <p:nvSpPr>
          <p:cNvPr id="6" name="Rectangle 5">
            <a:extLst>
              <a:ext uri="{FF2B5EF4-FFF2-40B4-BE49-F238E27FC236}">
                <a16:creationId xmlns:a16="http://schemas.microsoft.com/office/drawing/2014/main" id="{49E0CDAD-8D3B-49FF-9356-0868F2BD7DD6}"/>
              </a:ext>
            </a:extLst>
          </p:cNvPr>
          <p:cNvSpPr/>
          <p:nvPr/>
        </p:nvSpPr>
        <p:spPr>
          <a:xfrm>
            <a:off x="675398" y="3818965"/>
            <a:ext cx="10972800" cy="277009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98325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7B2022-6E74-42CD-AE21-75B8102B1A3B}"/>
              </a:ext>
            </a:extLst>
          </p:cNvPr>
          <p:cNvSpPr/>
          <p:nvPr/>
        </p:nvSpPr>
        <p:spPr>
          <a:xfrm>
            <a:off x="675398" y="3004506"/>
            <a:ext cx="10972800" cy="3638340"/>
          </a:xfrm>
          <a:prstGeom prst="rect">
            <a:avLst/>
          </a:prstGeom>
          <a:solidFill>
            <a:srgbClr val="E8F1F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F826B3BD-E3CA-4E88-B671-B1301B1232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5398" y="1678943"/>
            <a:ext cx="10972800" cy="544406"/>
          </a:xfrm>
          <a:prstGeom prst="rect">
            <a:avLst/>
          </a:prstGeom>
        </p:spPr>
      </p:pic>
      <p:sp>
        <p:nvSpPr>
          <p:cNvPr id="2" name="Title 1">
            <a:extLst>
              <a:ext uri="{FF2B5EF4-FFF2-40B4-BE49-F238E27FC236}">
                <a16:creationId xmlns:a16="http://schemas.microsoft.com/office/drawing/2014/main" id="{0E198DD9-9D3C-41D3-9802-6A4945BEFBBF}"/>
              </a:ext>
            </a:extLst>
          </p:cNvPr>
          <p:cNvSpPr>
            <a:spLocks noGrp="1"/>
          </p:cNvSpPr>
          <p:nvPr>
            <p:ph type="title"/>
          </p:nvPr>
        </p:nvSpPr>
        <p:spPr/>
        <p:txBody>
          <a:bodyPr/>
          <a:lstStyle/>
          <a:p>
            <a:r>
              <a:rPr lang="en-US" dirty="0"/>
              <a:t>The Steps</a:t>
            </a:r>
          </a:p>
        </p:txBody>
      </p:sp>
      <p:sp>
        <p:nvSpPr>
          <p:cNvPr id="3" name="Content Placeholder 2">
            <a:extLst>
              <a:ext uri="{FF2B5EF4-FFF2-40B4-BE49-F238E27FC236}">
                <a16:creationId xmlns:a16="http://schemas.microsoft.com/office/drawing/2014/main" id="{ABEB02FA-EF62-47E6-A893-E4BFFB38E9BD}"/>
              </a:ext>
            </a:extLst>
          </p:cNvPr>
          <p:cNvSpPr>
            <a:spLocks noGrp="1"/>
          </p:cNvSpPr>
          <p:nvPr>
            <p:ph idx="1"/>
          </p:nvPr>
        </p:nvSpPr>
        <p:spPr>
          <a:xfrm>
            <a:off x="838200" y="2472611"/>
            <a:ext cx="10515600" cy="3704351"/>
          </a:xfrm>
        </p:spPr>
        <p:txBody>
          <a:bodyPr/>
          <a:lstStyle/>
          <a:p>
            <a:pPr marL="0" indent="0">
              <a:buNone/>
            </a:pPr>
            <a:r>
              <a:rPr lang="en-US" dirty="0"/>
              <a:t>Step 18— Evaluate and compare results</a:t>
            </a:r>
          </a:p>
        </p:txBody>
      </p:sp>
      <p:sp>
        <p:nvSpPr>
          <p:cNvPr id="5" name="Rectangle 4">
            <a:extLst>
              <a:ext uri="{FF2B5EF4-FFF2-40B4-BE49-F238E27FC236}">
                <a16:creationId xmlns:a16="http://schemas.microsoft.com/office/drawing/2014/main" id="{94464CE8-9748-45CC-84FE-965B9EF5301A}"/>
              </a:ext>
            </a:extLst>
          </p:cNvPr>
          <p:cNvSpPr/>
          <p:nvPr/>
        </p:nvSpPr>
        <p:spPr>
          <a:xfrm>
            <a:off x="675398" y="3055399"/>
            <a:ext cx="10841204" cy="1569660"/>
          </a:xfrm>
          <a:prstGeom prst="rect">
            <a:avLst/>
          </a:prstGeom>
        </p:spPr>
        <p:txBody>
          <a:bodyPr wrap="square">
            <a:spAutoFit/>
          </a:bodyPr>
          <a:lstStyle/>
          <a:p>
            <a:pPr lvl="0">
              <a:defRPr/>
            </a:pPr>
            <a:r>
              <a:rPr lang="en-US" sz="2400" dirty="0"/>
              <a:t>The estimates can be used to:</a:t>
            </a:r>
          </a:p>
          <a:p>
            <a:pPr marL="628650" lvl="1" indent="-171450">
              <a:buSzPct val="50000"/>
              <a:buFont typeface="Courier New" panose="02070309020205020404" pitchFamily="49" charset="0"/>
              <a:buChar char="o"/>
              <a:defRPr/>
            </a:pPr>
            <a:r>
              <a:rPr lang="en-US" sz="2400" dirty="0"/>
              <a:t>assess site and project safety on consideration of crash type and severity</a:t>
            </a:r>
          </a:p>
          <a:p>
            <a:pPr marL="628650" lvl="1" indent="-171450">
              <a:buSzPct val="50000"/>
              <a:buFont typeface="Courier New" panose="02070309020205020404" pitchFamily="49" charset="0"/>
              <a:buChar char="o"/>
              <a:defRPr/>
            </a:pPr>
            <a:r>
              <a:rPr lang="en-US" sz="2400" dirty="0"/>
              <a:t>identify treatments/design changes for reducing crash frequency/severity</a:t>
            </a:r>
          </a:p>
          <a:p>
            <a:pPr marL="628650" lvl="1" indent="-171450">
              <a:buSzPct val="50000"/>
              <a:buFont typeface="Courier New" panose="02070309020205020404" pitchFamily="49" charset="0"/>
              <a:buChar char="o"/>
              <a:defRPr/>
            </a:pPr>
            <a:r>
              <a:rPr lang="en-US" sz="2400" dirty="0"/>
              <a:t>compare the relative safety of alternative designs</a:t>
            </a:r>
          </a:p>
        </p:txBody>
      </p:sp>
    </p:spTree>
    <p:extLst>
      <p:ext uri="{BB962C8B-B14F-4D97-AF65-F5344CB8AC3E}">
        <p14:creationId xmlns:p14="http://schemas.microsoft.com/office/powerpoint/2010/main" val="31144806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98DD9-9D3C-41D3-9802-6A4945BEFBBF}"/>
              </a:ext>
            </a:extLst>
          </p:cNvPr>
          <p:cNvSpPr>
            <a:spLocks noGrp="1"/>
          </p:cNvSpPr>
          <p:nvPr>
            <p:ph type="title"/>
          </p:nvPr>
        </p:nvSpPr>
        <p:spPr/>
        <p:txBody>
          <a:bodyPr/>
          <a:lstStyle/>
          <a:p>
            <a:r>
              <a:rPr lang="en-US" dirty="0"/>
              <a:t>Application Scope</a:t>
            </a:r>
          </a:p>
        </p:txBody>
      </p:sp>
      <p:sp>
        <p:nvSpPr>
          <p:cNvPr id="3" name="Content Placeholder 2">
            <a:extLst>
              <a:ext uri="{FF2B5EF4-FFF2-40B4-BE49-F238E27FC236}">
                <a16:creationId xmlns:a16="http://schemas.microsoft.com/office/drawing/2014/main" id="{ABEB02FA-EF62-47E6-A893-E4BFFB38E9BD}"/>
              </a:ext>
            </a:extLst>
          </p:cNvPr>
          <p:cNvSpPr>
            <a:spLocks noGrp="1"/>
          </p:cNvSpPr>
          <p:nvPr>
            <p:ph idx="1"/>
          </p:nvPr>
        </p:nvSpPr>
        <p:spPr/>
        <p:txBody>
          <a:bodyPr>
            <a:normAutofit/>
          </a:bodyPr>
          <a:lstStyle/>
          <a:p>
            <a:pPr marL="514350" indent="-514350">
              <a:buFont typeface="+mj-lt"/>
              <a:buAutoNum type="arabicPeriod"/>
            </a:pPr>
            <a:r>
              <a:rPr lang="en-US" dirty="0"/>
              <a:t>Applicable to Urban Freeways with Concurrent HO Lanes </a:t>
            </a:r>
          </a:p>
          <a:p>
            <a:pPr marL="514350" indent="-514350">
              <a:buFont typeface="+mj-lt"/>
              <a:buAutoNum type="arabicPeriod" startAt="2"/>
            </a:pPr>
            <a:r>
              <a:rPr lang="en-US" dirty="0"/>
              <a:t>Projects Adding HOV or HOT Lanes</a:t>
            </a:r>
          </a:p>
          <a:p>
            <a:pPr marL="514350" indent="-514350">
              <a:buFont typeface="+mj-lt"/>
              <a:buAutoNum type="arabicPeriod" startAt="2"/>
            </a:pPr>
            <a:r>
              <a:rPr lang="en-US" dirty="0"/>
              <a:t>Weaving Section Analysis</a:t>
            </a:r>
          </a:p>
          <a:p>
            <a:pPr marL="514350" indent="-514350">
              <a:buFont typeface="+mj-lt"/>
              <a:buAutoNum type="arabicPeriod" startAt="2"/>
            </a:pPr>
            <a:r>
              <a:rPr lang="en-US" dirty="0"/>
              <a:t>Alternative Cross Section Analysis</a:t>
            </a:r>
          </a:p>
          <a:p>
            <a:pPr marL="514350" indent="-514350">
              <a:buFont typeface="+mj-lt"/>
              <a:buAutoNum type="arabicPeriod" startAt="2"/>
            </a:pPr>
            <a:r>
              <a:rPr lang="en-US" dirty="0"/>
              <a:t>Not Applicable to Left-Side Ramps</a:t>
            </a:r>
          </a:p>
          <a:p>
            <a:pPr marL="514350" indent="-514350">
              <a:buFont typeface="+mj-lt"/>
              <a:buAutoNum type="arabicPeriod" startAt="2"/>
            </a:pPr>
            <a:r>
              <a:rPr lang="en-US" dirty="0"/>
              <a:t>Not Able to Predict HOV- or HOT-Related Crash Frequency</a:t>
            </a:r>
          </a:p>
        </p:txBody>
      </p:sp>
    </p:spTree>
    <p:extLst>
      <p:ext uri="{BB962C8B-B14F-4D97-AF65-F5344CB8AC3E}">
        <p14:creationId xmlns:p14="http://schemas.microsoft.com/office/powerpoint/2010/main" val="29624161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98DD9-9D3C-41D3-9802-6A4945BEFBBF}"/>
              </a:ext>
            </a:extLst>
          </p:cNvPr>
          <p:cNvSpPr>
            <a:spLocks noGrp="1"/>
          </p:cNvSpPr>
          <p:nvPr>
            <p:ph type="title"/>
          </p:nvPr>
        </p:nvSpPr>
        <p:spPr/>
        <p:txBody>
          <a:bodyPr/>
          <a:lstStyle/>
          <a:p>
            <a:r>
              <a:rPr lang="en-US" dirty="0"/>
              <a:t>Potential Applications</a:t>
            </a:r>
          </a:p>
        </p:txBody>
      </p:sp>
      <p:sp>
        <p:nvSpPr>
          <p:cNvPr id="3" name="Content Placeholder 2">
            <a:extLst>
              <a:ext uri="{FF2B5EF4-FFF2-40B4-BE49-F238E27FC236}">
                <a16:creationId xmlns:a16="http://schemas.microsoft.com/office/drawing/2014/main" id="{ABEB02FA-EF62-47E6-A893-E4BFFB38E9BD}"/>
              </a:ext>
            </a:extLst>
          </p:cNvPr>
          <p:cNvSpPr>
            <a:spLocks noGrp="1"/>
          </p:cNvSpPr>
          <p:nvPr>
            <p:ph idx="1"/>
          </p:nvPr>
        </p:nvSpPr>
        <p:spPr/>
        <p:txBody>
          <a:bodyPr/>
          <a:lstStyle/>
          <a:p>
            <a:r>
              <a:rPr lang="en-US" dirty="0"/>
              <a:t>Freeways with Toll Facilities</a:t>
            </a:r>
          </a:p>
          <a:p>
            <a:r>
              <a:rPr lang="en-US" dirty="0"/>
              <a:t>Evaluation of Freeway Facilities without HOV or HOT Lanes</a:t>
            </a:r>
          </a:p>
          <a:p>
            <a:pPr marL="914400" lvl="1" indent="-457200">
              <a:buFont typeface="+mj-lt"/>
              <a:buAutoNum type="alphaUcPeriod"/>
            </a:pPr>
            <a:r>
              <a:rPr lang="en-US" dirty="0"/>
              <a:t>HO Lanes in Only One Direction</a:t>
            </a:r>
          </a:p>
          <a:p>
            <a:pPr marL="914400" lvl="1" indent="-457200">
              <a:buFont typeface="+mj-lt"/>
              <a:buAutoNum type="alphaUcPeriod"/>
            </a:pPr>
            <a:r>
              <a:rPr lang="en-US" dirty="0"/>
              <a:t>Existing Freeway Does Not Have HO Lanes</a:t>
            </a:r>
          </a:p>
        </p:txBody>
      </p:sp>
    </p:spTree>
    <p:extLst>
      <p:ext uri="{BB962C8B-B14F-4D97-AF65-F5344CB8AC3E}">
        <p14:creationId xmlns:p14="http://schemas.microsoft.com/office/powerpoint/2010/main" val="24813469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98DD9-9D3C-41D3-9802-6A4945BEFBBF}"/>
              </a:ext>
            </a:extLst>
          </p:cNvPr>
          <p:cNvSpPr>
            <a:spLocks noGrp="1"/>
          </p:cNvSpPr>
          <p:nvPr>
            <p:ph type="title"/>
          </p:nvPr>
        </p:nvSpPr>
        <p:spPr/>
        <p:txBody>
          <a:bodyPr/>
          <a:lstStyle/>
          <a:p>
            <a:r>
              <a:rPr lang="en-US" dirty="0"/>
              <a:t>Predictive Method Limitations</a:t>
            </a:r>
          </a:p>
        </p:txBody>
      </p:sp>
      <p:sp>
        <p:nvSpPr>
          <p:cNvPr id="3" name="Content Placeholder 2">
            <a:extLst>
              <a:ext uri="{FF2B5EF4-FFF2-40B4-BE49-F238E27FC236}">
                <a16:creationId xmlns:a16="http://schemas.microsoft.com/office/drawing/2014/main" id="{ABEB02FA-EF62-47E6-A893-E4BFFB38E9BD}"/>
              </a:ext>
            </a:extLst>
          </p:cNvPr>
          <p:cNvSpPr>
            <a:spLocks noGrp="1"/>
          </p:cNvSpPr>
          <p:nvPr>
            <p:ph idx="1"/>
          </p:nvPr>
        </p:nvSpPr>
        <p:spPr/>
        <p:txBody>
          <a:bodyPr>
            <a:normAutofit fontScale="92500" lnSpcReduction="20000"/>
          </a:bodyPr>
          <a:lstStyle/>
          <a:p>
            <a:pPr marL="0" indent="0">
              <a:buNone/>
            </a:pPr>
            <a:r>
              <a:rPr lang="en-US" dirty="0"/>
              <a:t>Does not address</a:t>
            </a:r>
          </a:p>
          <a:p>
            <a:r>
              <a:rPr lang="en-US" dirty="0"/>
              <a:t>Freeways in rural areas</a:t>
            </a:r>
          </a:p>
          <a:p>
            <a:r>
              <a:rPr lang="en-US" dirty="0"/>
              <a:t>Freeways with other managed lane types</a:t>
            </a:r>
          </a:p>
          <a:p>
            <a:r>
              <a:rPr lang="en-US" dirty="0"/>
              <a:t>Freeways with eight or more directional GP through lanes</a:t>
            </a:r>
          </a:p>
          <a:p>
            <a:r>
              <a:rPr lang="en-US" dirty="0"/>
              <a:t>Freeways where HO lanes accommodated</a:t>
            </a:r>
          </a:p>
          <a:p>
            <a:pPr lvl="1"/>
            <a:r>
              <a:rPr lang="en-US" dirty="0"/>
              <a:t>Separate roadway</a:t>
            </a:r>
          </a:p>
          <a:p>
            <a:pPr lvl="1"/>
            <a:r>
              <a:rPr lang="en-US" dirty="0"/>
              <a:t>Reversible lane</a:t>
            </a:r>
          </a:p>
          <a:p>
            <a:pPr lvl="1"/>
            <a:r>
              <a:rPr lang="en-US" dirty="0"/>
              <a:t>Contraflow lane</a:t>
            </a:r>
          </a:p>
          <a:p>
            <a:r>
              <a:rPr lang="en-US" dirty="0"/>
              <a:t>Ramp metering</a:t>
            </a:r>
          </a:p>
          <a:p>
            <a:r>
              <a:rPr lang="en-US" dirty="0"/>
              <a:t>Toll plazas</a:t>
            </a:r>
          </a:p>
          <a:p>
            <a:r>
              <a:rPr lang="en-US" dirty="0"/>
              <a:t>Left-side speed-change lanes</a:t>
            </a:r>
          </a:p>
        </p:txBody>
      </p:sp>
    </p:spTree>
    <p:extLst>
      <p:ext uri="{BB962C8B-B14F-4D97-AF65-F5344CB8AC3E}">
        <p14:creationId xmlns:p14="http://schemas.microsoft.com/office/powerpoint/2010/main" val="19099878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5BD1A53-6CB2-4EE5-8A92-B7024C9785B4}"/>
              </a:ext>
            </a:extLst>
          </p:cNvPr>
          <p:cNvSpPr/>
          <p:nvPr/>
        </p:nvSpPr>
        <p:spPr>
          <a:xfrm>
            <a:off x="0" y="-94130"/>
            <a:ext cx="12192000" cy="2003611"/>
          </a:xfrm>
          <a:prstGeom prst="rect">
            <a:avLst/>
          </a:prstGeom>
          <a:solidFill>
            <a:srgbClr val="175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198DD9-9D3C-41D3-9802-6A4945BEFBBF}"/>
              </a:ext>
            </a:extLst>
          </p:cNvPr>
          <p:cNvSpPr>
            <a:spLocks noGrp="1"/>
          </p:cNvSpPr>
          <p:nvPr>
            <p:ph type="title"/>
          </p:nvPr>
        </p:nvSpPr>
        <p:spPr>
          <a:xfrm>
            <a:off x="745324" y="295835"/>
            <a:ext cx="4270430" cy="1325563"/>
          </a:xfrm>
        </p:spPr>
        <p:txBody>
          <a:bodyPr>
            <a:normAutofit/>
          </a:bodyPr>
          <a:lstStyle/>
          <a:p>
            <a:r>
              <a:rPr lang="en-US" dirty="0">
                <a:solidFill>
                  <a:schemeClr val="bg1"/>
                </a:solidFill>
              </a:rPr>
              <a:t>Sample Problem</a:t>
            </a:r>
          </a:p>
        </p:txBody>
      </p:sp>
      <p:sp>
        <p:nvSpPr>
          <p:cNvPr id="9" name="Rectangle 8">
            <a:extLst>
              <a:ext uri="{FF2B5EF4-FFF2-40B4-BE49-F238E27FC236}">
                <a16:creationId xmlns:a16="http://schemas.microsoft.com/office/drawing/2014/main" id="{DC1B713A-A95B-436C-979A-4366CD6E0ED8}"/>
              </a:ext>
            </a:extLst>
          </p:cNvPr>
          <p:cNvSpPr/>
          <p:nvPr/>
        </p:nvSpPr>
        <p:spPr>
          <a:xfrm>
            <a:off x="0" y="1801906"/>
            <a:ext cx="12192000" cy="5056094"/>
          </a:xfrm>
          <a:prstGeom prst="rect">
            <a:avLst/>
          </a:prstGeom>
          <a:solidFill>
            <a:srgbClr val="CEE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BD9A333-0EA6-4813-8CB8-7408AD512A17}"/>
              </a:ext>
            </a:extLst>
          </p:cNvPr>
          <p:cNvSpPr/>
          <p:nvPr/>
        </p:nvSpPr>
        <p:spPr>
          <a:xfrm rot="18900000">
            <a:off x="1411119" y="2930840"/>
            <a:ext cx="2596521" cy="2596521"/>
          </a:xfrm>
          <a:prstGeom prst="rect">
            <a:avLst/>
          </a:prstGeom>
          <a:noFill/>
          <a:ln w="3460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8DC6D26-E00C-4671-9338-6E1E4D01DB81}"/>
              </a:ext>
            </a:extLst>
          </p:cNvPr>
          <p:cNvSpPr/>
          <p:nvPr/>
        </p:nvSpPr>
        <p:spPr>
          <a:xfrm>
            <a:off x="2143896" y="2946729"/>
            <a:ext cx="1621280" cy="2323713"/>
          </a:xfrm>
          <a:prstGeom prst="rect">
            <a:avLst/>
          </a:prstGeom>
        </p:spPr>
        <p:txBody>
          <a:bodyPr wrap="square">
            <a:spAutoFit/>
          </a:bodyPr>
          <a:lstStyle/>
          <a:p>
            <a:r>
              <a:rPr lang="en-US" sz="14500" dirty="0">
                <a:solidFill>
                  <a:srgbClr val="014B60"/>
                </a:solidFill>
              </a:rPr>
              <a:t>1</a:t>
            </a:r>
          </a:p>
        </p:txBody>
      </p:sp>
      <p:sp>
        <p:nvSpPr>
          <p:cNvPr id="10" name="Rectangle 9">
            <a:extLst>
              <a:ext uri="{FF2B5EF4-FFF2-40B4-BE49-F238E27FC236}">
                <a16:creationId xmlns:a16="http://schemas.microsoft.com/office/drawing/2014/main" id="{B3909CE4-E76A-4081-8FFA-11A1A68C208A}"/>
              </a:ext>
            </a:extLst>
          </p:cNvPr>
          <p:cNvSpPr/>
          <p:nvPr/>
        </p:nvSpPr>
        <p:spPr>
          <a:xfrm>
            <a:off x="5222639" y="3603866"/>
            <a:ext cx="6096000" cy="1384995"/>
          </a:xfrm>
          <a:prstGeom prst="rect">
            <a:avLst/>
          </a:prstGeom>
        </p:spPr>
        <p:txBody>
          <a:bodyPr>
            <a:spAutoFit/>
          </a:bodyPr>
          <a:lstStyle/>
          <a:p>
            <a:pPr>
              <a:spcAft>
                <a:spcPts val="600"/>
              </a:spcAft>
            </a:pPr>
            <a:r>
              <a:rPr lang="en-US" sz="2800" dirty="0"/>
              <a:t>What is the predicted average crash frequency of the speed-change lane site for the specified study year?</a:t>
            </a:r>
          </a:p>
        </p:txBody>
      </p:sp>
    </p:spTree>
    <p:extLst>
      <p:ext uri="{BB962C8B-B14F-4D97-AF65-F5344CB8AC3E}">
        <p14:creationId xmlns:p14="http://schemas.microsoft.com/office/powerpoint/2010/main" val="352379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98DD9-9D3C-41D3-9802-6A4945BEFBBF}"/>
              </a:ext>
            </a:extLst>
          </p:cNvPr>
          <p:cNvSpPr>
            <a:spLocks noGrp="1"/>
          </p:cNvSpPr>
          <p:nvPr>
            <p:ph type="title"/>
          </p:nvPr>
        </p:nvSpPr>
        <p:spPr>
          <a:xfrm>
            <a:off x="370997" y="365125"/>
            <a:ext cx="10515600" cy="1325563"/>
          </a:xfrm>
        </p:spPr>
        <p:txBody>
          <a:bodyPr/>
          <a:lstStyle/>
          <a:p>
            <a:r>
              <a:rPr lang="en-US" dirty="0"/>
              <a:t>High Occupancy Vehicle (HOV) and Toll (HOT) Facilities</a:t>
            </a:r>
          </a:p>
        </p:txBody>
      </p:sp>
      <p:sp>
        <p:nvSpPr>
          <p:cNvPr id="3" name="Content Placeholder 2">
            <a:extLst>
              <a:ext uri="{FF2B5EF4-FFF2-40B4-BE49-F238E27FC236}">
                <a16:creationId xmlns:a16="http://schemas.microsoft.com/office/drawing/2014/main" id="{ABEB02FA-EF62-47E6-A893-E4BFFB38E9BD}"/>
              </a:ext>
            </a:extLst>
          </p:cNvPr>
          <p:cNvSpPr>
            <a:spLocks noGrp="1"/>
          </p:cNvSpPr>
          <p:nvPr>
            <p:ph idx="1"/>
          </p:nvPr>
        </p:nvSpPr>
        <p:spPr>
          <a:xfrm>
            <a:off x="370997" y="1825625"/>
            <a:ext cx="6841525" cy="4667250"/>
          </a:xfrm>
        </p:spPr>
        <p:txBody>
          <a:bodyPr>
            <a:normAutofit/>
          </a:bodyPr>
          <a:lstStyle/>
          <a:p>
            <a:r>
              <a:rPr lang="en-US" dirty="0"/>
              <a:t>Intended to relieve highway congestion</a:t>
            </a:r>
          </a:p>
          <a:p>
            <a:r>
              <a:rPr lang="en-US" dirty="0"/>
              <a:t>Incentivize person throughput</a:t>
            </a:r>
          </a:p>
          <a:p>
            <a:pPr lvl="1"/>
            <a:r>
              <a:rPr lang="en-US" dirty="0"/>
              <a:t>2 or more persons per vehicle eligibility</a:t>
            </a:r>
          </a:p>
          <a:p>
            <a:pPr lvl="1"/>
            <a:r>
              <a:rPr lang="en-US" dirty="0"/>
              <a:t>3 or more persons per vehicle eligibility</a:t>
            </a:r>
          </a:p>
          <a:p>
            <a:r>
              <a:rPr lang="en-US" dirty="0"/>
              <a:t>HOT has electronic toll component for vehicles not meeting eligibility requirement</a:t>
            </a:r>
          </a:p>
          <a:p>
            <a:r>
              <a:rPr lang="en-US" dirty="0"/>
              <a:t>Restrict periods vary</a:t>
            </a:r>
          </a:p>
          <a:p>
            <a:pPr lvl="1"/>
            <a:r>
              <a:rPr lang="en-US" dirty="0"/>
              <a:t>24 hours</a:t>
            </a:r>
          </a:p>
          <a:p>
            <a:pPr lvl="1"/>
            <a:r>
              <a:rPr lang="en-US" dirty="0"/>
              <a:t>Directional peak period</a:t>
            </a:r>
          </a:p>
          <a:p>
            <a:pPr lvl="1"/>
            <a:r>
              <a:rPr lang="en-US" dirty="0"/>
              <a:t>AM and PM peak periods</a:t>
            </a:r>
          </a:p>
          <a:p>
            <a:endParaRPr lang="en-US" dirty="0"/>
          </a:p>
          <a:p>
            <a:endParaRPr lang="en-US" dirty="0"/>
          </a:p>
        </p:txBody>
      </p:sp>
      <p:pic>
        <p:nvPicPr>
          <p:cNvPr id="7" name="Picture 6">
            <a:extLst>
              <a:ext uri="{FF2B5EF4-FFF2-40B4-BE49-F238E27FC236}">
                <a16:creationId xmlns:a16="http://schemas.microsoft.com/office/drawing/2014/main" id="{C8C11979-2580-4A84-9732-1AB90A5460BA}"/>
              </a:ext>
            </a:extLst>
          </p:cNvPr>
          <p:cNvPicPr>
            <a:picLocks noChangeAspect="1"/>
          </p:cNvPicPr>
          <p:nvPr/>
        </p:nvPicPr>
        <p:blipFill rotWithShape="1">
          <a:blip r:embed="rId3"/>
          <a:srcRect r="31320"/>
          <a:stretch/>
        </p:blipFill>
        <p:spPr>
          <a:xfrm>
            <a:off x="7212522" y="1690688"/>
            <a:ext cx="4186733" cy="4572000"/>
          </a:xfrm>
          <a:prstGeom prst="rect">
            <a:avLst/>
          </a:prstGeom>
        </p:spPr>
      </p:pic>
      <p:sp>
        <p:nvSpPr>
          <p:cNvPr id="5" name="TextBox 4">
            <a:extLst>
              <a:ext uri="{FF2B5EF4-FFF2-40B4-BE49-F238E27FC236}">
                <a16:creationId xmlns:a16="http://schemas.microsoft.com/office/drawing/2014/main" id="{17A9418F-A809-4B5D-8883-8025F4F948D7}"/>
              </a:ext>
            </a:extLst>
          </p:cNvPr>
          <p:cNvSpPr txBox="1"/>
          <p:nvPr/>
        </p:nvSpPr>
        <p:spPr>
          <a:xfrm>
            <a:off x="7170730" y="6249255"/>
            <a:ext cx="4650273" cy="276999"/>
          </a:xfrm>
          <a:prstGeom prst="rect">
            <a:avLst/>
          </a:prstGeom>
          <a:noFill/>
        </p:spPr>
        <p:txBody>
          <a:bodyPr wrap="square" rtlCol="0">
            <a:spAutoFit/>
          </a:bodyPr>
          <a:lstStyle/>
          <a:p>
            <a:r>
              <a:rPr lang="en-US" sz="1200" dirty="0"/>
              <a:t>Source: VHB</a:t>
            </a:r>
            <a:r>
              <a:rPr lang="en-US" sz="1200" dirty="0">
                <a:solidFill>
                  <a:schemeClr val="bg1"/>
                </a:solidFill>
              </a:rPr>
              <a:t>. </a:t>
            </a:r>
          </a:p>
        </p:txBody>
      </p:sp>
    </p:spTree>
    <p:extLst>
      <p:ext uri="{BB962C8B-B14F-4D97-AF65-F5344CB8AC3E}">
        <p14:creationId xmlns:p14="http://schemas.microsoft.com/office/powerpoint/2010/main" val="29450757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8BF466-265A-410C-9F2B-D89813CB2D0A}"/>
              </a:ext>
            </a:extLst>
          </p:cNvPr>
          <p:cNvSpPr/>
          <p:nvPr/>
        </p:nvSpPr>
        <p:spPr>
          <a:xfrm>
            <a:off x="703729" y="2796988"/>
            <a:ext cx="10972800" cy="370309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BEB02FA-EF62-47E6-A893-E4BFFB38E9BD}"/>
              </a:ext>
            </a:extLst>
          </p:cNvPr>
          <p:cNvSpPr>
            <a:spLocks noGrp="1"/>
          </p:cNvSpPr>
          <p:nvPr>
            <p:ph idx="1"/>
          </p:nvPr>
        </p:nvSpPr>
        <p:spPr>
          <a:xfrm>
            <a:off x="838200" y="1036568"/>
            <a:ext cx="10515600" cy="2276194"/>
          </a:xfrm>
        </p:spPr>
        <p:txBody>
          <a:bodyPr/>
          <a:lstStyle/>
          <a:p>
            <a:pPr marL="0" indent="0">
              <a:buNone/>
            </a:pPr>
            <a:r>
              <a:rPr lang="en-US" dirty="0">
                <a:solidFill>
                  <a:srgbClr val="418D5C"/>
                </a:solidFill>
              </a:rPr>
              <a:t>Site/Facility: </a:t>
            </a:r>
            <a:r>
              <a:rPr lang="en-US" dirty="0"/>
              <a:t>Urban freeway speed-change lane</a:t>
            </a:r>
          </a:p>
          <a:p>
            <a:pPr lvl="1"/>
            <a:r>
              <a:rPr lang="en-US" dirty="0"/>
              <a:t>Two general-purpose (GP) lanes and a continuous access HOV lane in the subject travel direction</a:t>
            </a:r>
          </a:p>
          <a:p>
            <a:pPr lvl="1"/>
            <a:r>
              <a:rPr lang="en-US" dirty="0"/>
              <a:t>site extends length of the speed-change lane </a:t>
            </a:r>
          </a:p>
        </p:txBody>
      </p:sp>
      <p:pic>
        <p:nvPicPr>
          <p:cNvPr id="5" name="Picture 4">
            <a:extLst>
              <a:ext uri="{FF2B5EF4-FFF2-40B4-BE49-F238E27FC236}">
                <a16:creationId xmlns:a16="http://schemas.microsoft.com/office/drawing/2014/main" id="{BA660D2B-8DB4-471E-8C35-397CAD65E4CB}"/>
              </a:ext>
            </a:extLst>
          </p:cNvPr>
          <p:cNvPicPr/>
          <p:nvPr/>
        </p:nvPicPr>
        <p:blipFill>
          <a:blip r:embed="rId2"/>
          <a:stretch>
            <a:fillRect/>
          </a:stretch>
        </p:blipFill>
        <p:spPr>
          <a:xfrm>
            <a:off x="1539688" y="3429000"/>
            <a:ext cx="9300882" cy="2584870"/>
          </a:xfrm>
          <a:prstGeom prst="rect">
            <a:avLst/>
          </a:prstGeom>
        </p:spPr>
      </p:pic>
      <p:sp>
        <p:nvSpPr>
          <p:cNvPr id="7" name="Rectangle 6">
            <a:extLst>
              <a:ext uri="{FF2B5EF4-FFF2-40B4-BE49-F238E27FC236}">
                <a16:creationId xmlns:a16="http://schemas.microsoft.com/office/drawing/2014/main" id="{1892AFF7-9BE2-4BEE-9F8C-7D06525CBBBD}"/>
              </a:ext>
            </a:extLst>
          </p:cNvPr>
          <p:cNvSpPr/>
          <p:nvPr/>
        </p:nvSpPr>
        <p:spPr>
          <a:xfrm rot="18900000">
            <a:off x="95434" y="110405"/>
            <a:ext cx="793502" cy="793502"/>
          </a:xfrm>
          <a:prstGeom prst="rect">
            <a:avLst/>
          </a:prstGeom>
          <a:solidFill>
            <a:schemeClr val="bg1"/>
          </a:solidFill>
          <a:ln w="238125">
            <a:solidFill>
              <a:srgbClr val="CEE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D9B847B-7135-4494-B8B7-012BB9EE0B3D}"/>
              </a:ext>
            </a:extLst>
          </p:cNvPr>
          <p:cNvSpPr/>
          <p:nvPr/>
        </p:nvSpPr>
        <p:spPr>
          <a:xfrm>
            <a:off x="221710" y="10098"/>
            <a:ext cx="495466" cy="923330"/>
          </a:xfrm>
          <a:prstGeom prst="rect">
            <a:avLst/>
          </a:prstGeom>
        </p:spPr>
        <p:txBody>
          <a:bodyPr wrap="square">
            <a:spAutoFit/>
          </a:bodyPr>
          <a:lstStyle/>
          <a:p>
            <a:r>
              <a:rPr lang="en-US" sz="5400" dirty="0">
                <a:solidFill>
                  <a:srgbClr val="014B60"/>
                </a:solidFill>
              </a:rPr>
              <a:t>1</a:t>
            </a:r>
          </a:p>
        </p:txBody>
      </p:sp>
    </p:spTree>
    <p:extLst>
      <p:ext uri="{BB962C8B-B14F-4D97-AF65-F5344CB8AC3E}">
        <p14:creationId xmlns:p14="http://schemas.microsoft.com/office/powerpoint/2010/main" val="40448762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EB02FA-EF62-47E6-A893-E4BFFB38E9BD}"/>
              </a:ext>
            </a:extLst>
          </p:cNvPr>
          <p:cNvSpPr>
            <a:spLocks noGrp="1"/>
          </p:cNvSpPr>
          <p:nvPr>
            <p:ph idx="1"/>
          </p:nvPr>
        </p:nvSpPr>
        <p:spPr>
          <a:xfrm>
            <a:off x="1343892" y="796503"/>
            <a:ext cx="10515600" cy="561650"/>
          </a:xfrm>
        </p:spPr>
        <p:txBody>
          <a:bodyPr>
            <a:normAutofit/>
          </a:bodyPr>
          <a:lstStyle/>
          <a:p>
            <a:pPr marL="0" indent="0">
              <a:buNone/>
            </a:pPr>
            <a:r>
              <a:rPr lang="en-US" dirty="0">
                <a:solidFill>
                  <a:srgbClr val="418D5C"/>
                </a:solidFill>
              </a:rPr>
              <a:t>Study Period: </a:t>
            </a:r>
            <a:r>
              <a:rPr lang="en-US" dirty="0"/>
              <a:t>1 Year</a:t>
            </a:r>
          </a:p>
        </p:txBody>
      </p:sp>
      <p:sp>
        <p:nvSpPr>
          <p:cNvPr id="7" name="Rectangle 6">
            <a:extLst>
              <a:ext uri="{FF2B5EF4-FFF2-40B4-BE49-F238E27FC236}">
                <a16:creationId xmlns:a16="http://schemas.microsoft.com/office/drawing/2014/main" id="{1892AFF7-9BE2-4BEE-9F8C-7D06525CBBBD}"/>
              </a:ext>
            </a:extLst>
          </p:cNvPr>
          <p:cNvSpPr/>
          <p:nvPr/>
        </p:nvSpPr>
        <p:spPr>
          <a:xfrm rot="18900000">
            <a:off x="95434" y="110405"/>
            <a:ext cx="793502" cy="793502"/>
          </a:xfrm>
          <a:prstGeom prst="rect">
            <a:avLst/>
          </a:prstGeom>
          <a:solidFill>
            <a:schemeClr val="bg1"/>
          </a:solidFill>
          <a:ln w="238125">
            <a:solidFill>
              <a:srgbClr val="CEE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D9B847B-7135-4494-B8B7-012BB9EE0B3D}"/>
              </a:ext>
            </a:extLst>
          </p:cNvPr>
          <p:cNvSpPr/>
          <p:nvPr/>
        </p:nvSpPr>
        <p:spPr>
          <a:xfrm>
            <a:off x="221710" y="10098"/>
            <a:ext cx="495466" cy="923330"/>
          </a:xfrm>
          <a:prstGeom prst="rect">
            <a:avLst/>
          </a:prstGeom>
        </p:spPr>
        <p:txBody>
          <a:bodyPr wrap="square">
            <a:spAutoFit/>
          </a:bodyPr>
          <a:lstStyle/>
          <a:p>
            <a:r>
              <a:rPr lang="en-US" sz="5400" dirty="0">
                <a:solidFill>
                  <a:srgbClr val="014B60"/>
                </a:solidFill>
              </a:rPr>
              <a:t>1</a:t>
            </a:r>
          </a:p>
        </p:txBody>
      </p:sp>
      <p:sp>
        <p:nvSpPr>
          <p:cNvPr id="2" name="Rectangle 1">
            <a:extLst>
              <a:ext uri="{FF2B5EF4-FFF2-40B4-BE49-F238E27FC236}">
                <a16:creationId xmlns:a16="http://schemas.microsoft.com/office/drawing/2014/main" id="{1CD50085-097E-44DF-8FDA-71655C00C342}"/>
              </a:ext>
            </a:extLst>
          </p:cNvPr>
          <p:cNvSpPr/>
          <p:nvPr/>
        </p:nvSpPr>
        <p:spPr>
          <a:xfrm>
            <a:off x="6158758" y="2390573"/>
            <a:ext cx="5195042" cy="4154984"/>
          </a:xfrm>
          <a:prstGeom prst="rect">
            <a:avLst/>
          </a:prstGeom>
        </p:spPr>
        <p:txBody>
          <a:bodyPr wrap="square" numCol="1">
            <a:spAutoFit/>
          </a:bodyPr>
          <a:lstStyle/>
          <a:p>
            <a:pPr marL="285750" marR="0" lvl="0" indent="-285750">
              <a:spcBef>
                <a:spcPts val="0"/>
              </a:spcBef>
              <a:spcAft>
                <a:spcPts val="600"/>
              </a:spcAft>
              <a:buSzPts val="900"/>
              <a:buFont typeface="Arial" panose="020B0604020202020204" pitchFamily="34" charset="0"/>
              <a:buChar char="•"/>
            </a:pPr>
            <a:r>
              <a:rPr lang="en-US" dirty="0">
                <a:ea typeface="Times New Roman" panose="02020603050405020304" pitchFamily="18" charset="0"/>
              </a:rPr>
              <a:t>HOV lane is restricted to high-occupancy vehicles 24 hours per day</a:t>
            </a:r>
          </a:p>
          <a:p>
            <a:pPr marL="285750" marR="0" lvl="0" indent="-285750">
              <a:spcBef>
                <a:spcPts val="0"/>
              </a:spcBef>
              <a:spcAft>
                <a:spcPts val="600"/>
              </a:spcAft>
              <a:buSzPts val="900"/>
              <a:buFont typeface="Arial" panose="020B0604020202020204" pitchFamily="34" charset="0"/>
              <a:buChar char="•"/>
            </a:pPr>
            <a:r>
              <a:rPr lang="en-US" dirty="0">
                <a:ea typeface="Times New Roman" panose="02020603050405020304" pitchFamily="18" charset="0"/>
              </a:rPr>
              <a:t>Continuous access to and from the HOV lane</a:t>
            </a:r>
          </a:p>
          <a:p>
            <a:pPr marL="285750" marR="0" lvl="0" indent="-285750">
              <a:spcBef>
                <a:spcPts val="0"/>
              </a:spcBef>
              <a:spcAft>
                <a:spcPts val="600"/>
              </a:spcAft>
              <a:buSzPts val="900"/>
              <a:buFont typeface="Arial" panose="020B0604020202020204" pitchFamily="34" charset="0"/>
              <a:buChar char="•"/>
            </a:pPr>
            <a:r>
              <a:rPr lang="en-US" dirty="0">
                <a:ea typeface="Times New Roman" panose="02020603050405020304" pitchFamily="18" charset="0"/>
              </a:rPr>
              <a:t>Lane line separation between GP and HOV lanes</a:t>
            </a:r>
          </a:p>
          <a:p>
            <a:pPr marL="285750" marR="0" lvl="0" indent="-285750">
              <a:spcBef>
                <a:spcPts val="0"/>
              </a:spcBef>
              <a:spcAft>
                <a:spcPts val="600"/>
              </a:spcAft>
              <a:buSzPts val="900"/>
              <a:buFont typeface="Arial" panose="020B0604020202020204" pitchFamily="34" charset="0"/>
              <a:buChar char="•"/>
            </a:pPr>
            <a:r>
              <a:rPr lang="en-US" dirty="0">
                <a:ea typeface="Times New Roman" panose="02020603050405020304" pitchFamily="18" charset="0"/>
              </a:rPr>
              <a:t>Downstream exit ramp is 0.65 miles from the segment and has an AADT volume of 5400 vehicles per day (i.e., </a:t>
            </a:r>
            <a:r>
              <a:rPr lang="en-US" i="1" dirty="0" err="1">
                <a:ea typeface="Times New Roman" panose="02020603050405020304" pitchFamily="18" charset="0"/>
              </a:rPr>
              <a:t>X</a:t>
            </a:r>
            <a:r>
              <a:rPr lang="en-US" i="1" baseline="-25000" dirty="0" err="1">
                <a:ea typeface="Times New Roman" panose="02020603050405020304" pitchFamily="18" charset="0"/>
              </a:rPr>
              <a:t>e,ext</a:t>
            </a:r>
            <a:r>
              <a:rPr lang="en-US" dirty="0">
                <a:ea typeface="Times New Roman" panose="02020603050405020304" pitchFamily="18" charset="0"/>
              </a:rPr>
              <a:t> = 0.65 mi; </a:t>
            </a:r>
            <a:r>
              <a:rPr lang="en-US" i="1" dirty="0" err="1">
                <a:ea typeface="Times New Roman" panose="02020603050405020304" pitchFamily="18" charset="0"/>
              </a:rPr>
              <a:t>AADT</a:t>
            </a:r>
            <a:r>
              <a:rPr lang="en-US" i="1" baseline="-25000" dirty="0" err="1">
                <a:ea typeface="Times New Roman" panose="02020603050405020304" pitchFamily="18" charset="0"/>
              </a:rPr>
              <a:t>e,ext</a:t>
            </a:r>
            <a:r>
              <a:rPr lang="en-US" dirty="0">
                <a:ea typeface="Times New Roman" panose="02020603050405020304" pitchFamily="18" charset="0"/>
              </a:rPr>
              <a:t> = 5400 </a:t>
            </a:r>
            <a:r>
              <a:rPr lang="en-US" dirty="0" err="1">
                <a:ea typeface="Times New Roman" panose="02020603050405020304" pitchFamily="18" charset="0"/>
              </a:rPr>
              <a:t>veh</a:t>
            </a:r>
            <a:r>
              <a:rPr lang="en-US" dirty="0">
                <a:ea typeface="Times New Roman" panose="02020603050405020304" pitchFamily="18" charset="0"/>
              </a:rPr>
              <a:t>/day)</a:t>
            </a:r>
          </a:p>
          <a:p>
            <a:pPr marL="285750" marR="0" lvl="0" indent="-285750">
              <a:spcBef>
                <a:spcPts val="0"/>
              </a:spcBef>
              <a:spcAft>
                <a:spcPts val="600"/>
              </a:spcAft>
              <a:buSzPts val="900"/>
              <a:buFont typeface="Arial" panose="020B0604020202020204" pitchFamily="34" charset="0"/>
              <a:buChar char="•"/>
            </a:pPr>
            <a:r>
              <a:rPr lang="en-US" dirty="0">
                <a:ea typeface="Times New Roman" panose="02020603050405020304" pitchFamily="18" charset="0"/>
              </a:rPr>
              <a:t>Freeway AADT in subject direction of travel is 54,800 vehicles per day</a:t>
            </a:r>
          </a:p>
          <a:p>
            <a:pPr marL="285750" marR="0" lvl="0" indent="-285750">
              <a:spcBef>
                <a:spcPts val="0"/>
              </a:spcBef>
              <a:spcAft>
                <a:spcPts val="600"/>
              </a:spcAft>
              <a:buSzPts val="900"/>
              <a:buFont typeface="Arial" panose="020B0604020202020204" pitchFamily="34" charset="0"/>
              <a:buChar char="•"/>
            </a:pPr>
            <a:r>
              <a:rPr lang="en-US" dirty="0">
                <a:ea typeface="Times New Roman" panose="02020603050405020304" pitchFamily="18" charset="0"/>
              </a:rPr>
              <a:t>Entrance ramp AADT is 5200 vehicles per day</a:t>
            </a:r>
          </a:p>
          <a:p>
            <a:pPr marL="285750" indent="-285750">
              <a:buFont typeface="Arial" panose="020B0604020202020204" pitchFamily="34" charset="0"/>
              <a:buChar char="•"/>
            </a:pPr>
            <a:r>
              <a:rPr lang="en-US" dirty="0"/>
              <a:t>Calibra</a:t>
            </a:r>
            <a:r>
              <a:rPr lang="en-US" dirty="0">
                <a:ea typeface="Times New Roman" panose="02020603050405020304" pitchFamily="18" charset="0"/>
              </a:rPr>
              <a:t>tion factors:  </a:t>
            </a:r>
            <a:r>
              <a:rPr lang="en-US" i="1" dirty="0" err="1">
                <a:ea typeface="Times New Roman" panose="02020603050405020304" pitchFamily="18" charset="0"/>
              </a:rPr>
              <a:t>C</a:t>
            </a:r>
            <a:r>
              <a:rPr lang="en-US" i="1" baseline="-25000" dirty="0" err="1">
                <a:ea typeface="Times New Roman" panose="02020603050405020304" pitchFamily="18" charset="0"/>
              </a:rPr>
              <a:t>en,ac,at,as</a:t>
            </a:r>
            <a:r>
              <a:rPr lang="en-US" dirty="0">
                <a:ea typeface="Times New Roman" panose="02020603050405020304" pitchFamily="18" charset="0"/>
              </a:rPr>
              <a:t> = 1.04; </a:t>
            </a:r>
            <a:r>
              <a:rPr lang="en-US" i="1" dirty="0" err="1">
                <a:ea typeface="Times New Roman" panose="02020603050405020304" pitchFamily="18" charset="0"/>
              </a:rPr>
              <a:t>C</a:t>
            </a:r>
            <a:r>
              <a:rPr lang="en-US" i="1" baseline="-25000" dirty="0" err="1">
                <a:ea typeface="Times New Roman" panose="02020603050405020304" pitchFamily="18" charset="0"/>
              </a:rPr>
              <a:t>en,ac,mv,as</a:t>
            </a:r>
            <a:r>
              <a:rPr lang="en-US" dirty="0">
                <a:ea typeface="Times New Roman" panose="02020603050405020304" pitchFamily="18" charset="0"/>
              </a:rPr>
              <a:t> = 1.03; </a:t>
            </a:r>
            <a:r>
              <a:rPr lang="en-US" i="1" dirty="0" err="1">
                <a:ea typeface="Times New Roman" panose="02020603050405020304" pitchFamily="18" charset="0"/>
              </a:rPr>
              <a:t>C</a:t>
            </a:r>
            <a:r>
              <a:rPr lang="en-US" i="1" baseline="-25000" dirty="0" err="1">
                <a:ea typeface="Times New Roman" panose="02020603050405020304" pitchFamily="18" charset="0"/>
              </a:rPr>
              <a:t>sdf,en</a:t>
            </a:r>
            <a:r>
              <a:rPr lang="en-US" dirty="0">
                <a:ea typeface="Times New Roman" panose="02020603050405020304" pitchFamily="18" charset="0"/>
              </a:rPr>
              <a:t> = 1.05 </a:t>
            </a:r>
            <a:endParaRPr lang="en-US" dirty="0"/>
          </a:p>
        </p:txBody>
      </p:sp>
      <p:sp>
        <p:nvSpPr>
          <p:cNvPr id="4" name="Rectangle 3">
            <a:extLst>
              <a:ext uri="{FF2B5EF4-FFF2-40B4-BE49-F238E27FC236}">
                <a16:creationId xmlns:a16="http://schemas.microsoft.com/office/drawing/2014/main" id="{B404B2CA-2540-4948-97A9-03E50C6AAB58}"/>
              </a:ext>
            </a:extLst>
          </p:cNvPr>
          <p:cNvSpPr/>
          <p:nvPr/>
        </p:nvSpPr>
        <p:spPr>
          <a:xfrm>
            <a:off x="1343892" y="2396728"/>
            <a:ext cx="4755776" cy="4031873"/>
          </a:xfrm>
          <a:prstGeom prst="rect">
            <a:avLst/>
          </a:prstGeom>
        </p:spPr>
        <p:txBody>
          <a:bodyPr wrap="square">
            <a:spAutoFit/>
          </a:bodyPr>
          <a:lstStyle/>
          <a:p>
            <a:pPr marL="285750" marR="0" lvl="0" indent="-285750">
              <a:spcBef>
                <a:spcPts val="0"/>
              </a:spcBef>
              <a:spcAft>
                <a:spcPts val="600"/>
              </a:spcAft>
              <a:buSzPts val="900"/>
              <a:buFont typeface="Arial" panose="020B0604020202020204" pitchFamily="34" charset="0"/>
              <a:buChar char="•"/>
            </a:pPr>
            <a:r>
              <a:rPr lang="en-US" dirty="0">
                <a:ea typeface="Times New Roman" panose="02020603050405020304" pitchFamily="18" charset="0"/>
              </a:rPr>
              <a:t>2 GP through lanes</a:t>
            </a:r>
          </a:p>
          <a:p>
            <a:pPr marL="285750" marR="0" lvl="0" indent="-285750">
              <a:spcBef>
                <a:spcPts val="0"/>
              </a:spcBef>
              <a:spcAft>
                <a:spcPts val="600"/>
              </a:spcAft>
              <a:buSzPts val="900"/>
              <a:buFont typeface="Arial" panose="020B0604020202020204" pitchFamily="34" charset="0"/>
              <a:buChar char="•"/>
            </a:pPr>
            <a:r>
              <a:rPr lang="en-US" dirty="0">
                <a:ea typeface="Times New Roman" panose="02020603050405020304" pitchFamily="18" charset="0"/>
              </a:rPr>
              <a:t>1 HOV lane</a:t>
            </a:r>
          </a:p>
          <a:p>
            <a:pPr marL="285750" marR="0" lvl="0" indent="-285750">
              <a:spcBef>
                <a:spcPts val="0"/>
              </a:spcBef>
              <a:spcAft>
                <a:spcPts val="600"/>
              </a:spcAft>
              <a:buSzPts val="900"/>
              <a:buFont typeface="Arial" panose="020B0604020202020204" pitchFamily="34" charset="0"/>
              <a:buChar char="•"/>
            </a:pPr>
            <a:r>
              <a:rPr lang="en-US" dirty="0">
                <a:ea typeface="Times New Roman" panose="02020603050405020304" pitchFamily="18" charset="0"/>
              </a:rPr>
              <a:t>0.14-mi site length (same as the length of the speed-change lane, as measured from gore point to taper point)</a:t>
            </a:r>
          </a:p>
          <a:p>
            <a:pPr marL="285750" marR="0" lvl="0" indent="-285750">
              <a:spcBef>
                <a:spcPts val="0"/>
              </a:spcBef>
              <a:spcAft>
                <a:spcPts val="600"/>
              </a:spcAft>
              <a:buSzPts val="900"/>
              <a:buFont typeface="Arial" panose="020B0604020202020204" pitchFamily="34" charset="0"/>
              <a:buChar char="•"/>
            </a:pPr>
            <a:r>
              <a:rPr lang="en-US" dirty="0">
                <a:ea typeface="Times New Roman" panose="02020603050405020304" pitchFamily="18" charset="0"/>
              </a:rPr>
              <a:t>60-mi/h speed limit</a:t>
            </a:r>
          </a:p>
          <a:p>
            <a:pPr marL="285750" marR="0" lvl="0" indent="-285750">
              <a:spcBef>
                <a:spcPts val="0"/>
              </a:spcBef>
              <a:spcAft>
                <a:spcPts val="600"/>
              </a:spcAft>
              <a:buSzPts val="900"/>
              <a:buFont typeface="Arial" panose="020B0604020202020204" pitchFamily="34" charset="0"/>
              <a:buChar char="•"/>
            </a:pPr>
            <a:r>
              <a:rPr lang="en-US" dirty="0">
                <a:ea typeface="Times New Roman" panose="02020603050405020304" pitchFamily="18" charset="0"/>
              </a:rPr>
              <a:t>No horizontal curvature</a:t>
            </a:r>
          </a:p>
          <a:p>
            <a:pPr marL="285750" marR="0" lvl="0" indent="-285750">
              <a:spcBef>
                <a:spcPts val="0"/>
              </a:spcBef>
              <a:spcAft>
                <a:spcPts val="600"/>
              </a:spcAft>
              <a:buSzPts val="900"/>
              <a:buFont typeface="Arial" panose="020B0604020202020204" pitchFamily="34" charset="0"/>
              <a:buChar char="•"/>
            </a:pPr>
            <a:r>
              <a:rPr lang="en-US" dirty="0">
                <a:ea typeface="Times New Roman" panose="02020603050405020304" pitchFamily="18" charset="0"/>
              </a:rPr>
              <a:t>6-ft inside shoulder width (paved)</a:t>
            </a:r>
          </a:p>
          <a:p>
            <a:pPr marL="285750" marR="0" lvl="0" indent="-285750">
              <a:spcBef>
                <a:spcPts val="0"/>
              </a:spcBef>
              <a:spcAft>
                <a:spcPts val="600"/>
              </a:spcAft>
              <a:buSzPts val="900"/>
              <a:buFont typeface="Arial" panose="020B0604020202020204" pitchFamily="34" charset="0"/>
              <a:buChar char="•"/>
            </a:pPr>
            <a:r>
              <a:rPr lang="en-US" dirty="0">
                <a:ea typeface="Times New Roman" panose="02020603050405020304" pitchFamily="18" charset="0"/>
              </a:rPr>
              <a:t>10-ft outside shoulder width (paved)</a:t>
            </a:r>
          </a:p>
          <a:p>
            <a:pPr marL="285750" marR="0" lvl="0" indent="-285750">
              <a:spcBef>
                <a:spcPts val="0"/>
              </a:spcBef>
              <a:spcAft>
                <a:spcPts val="600"/>
              </a:spcAft>
              <a:buSzPts val="900"/>
              <a:buFont typeface="Arial" panose="020B0604020202020204" pitchFamily="34" charset="0"/>
              <a:buChar char="•"/>
            </a:pPr>
            <a:r>
              <a:rPr lang="en-US" dirty="0">
                <a:ea typeface="Times New Roman" panose="02020603050405020304" pitchFamily="18" charset="0"/>
              </a:rPr>
              <a:t>22-ft median width</a:t>
            </a:r>
          </a:p>
          <a:p>
            <a:pPr marL="285750" marR="0" lvl="0" indent="-285750">
              <a:spcBef>
                <a:spcPts val="0"/>
              </a:spcBef>
              <a:spcAft>
                <a:spcPts val="600"/>
              </a:spcAft>
              <a:buSzPts val="900"/>
              <a:buFont typeface="Arial" panose="020B0604020202020204" pitchFamily="34" charset="0"/>
              <a:buChar char="•"/>
            </a:pPr>
            <a:r>
              <a:rPr lang="en-US" dirty="0">
                <a:ea typeface="Times New Roman" panose="02020603050405020304" pitchFamily="18" charset="0"/>
              </a:rPr>
              <a:t>Median barrier extends for the length of the </a:t>
            </a:r>
            <a:r>
              <a:rPr lang="en-US" dirty="0" err="1">
                <a:ea typeface="Times New Roman" panose="02020603050405020304" pitchFamily="18" charset="0"/>
              </a:rPr>
              <a:t>siteNo</a:t>
            </a:r>
            <a:r>
              <a:rPr lang="en-US" dirty="0">
                <a:ea typeface="Times New Roman" panose="02020603050405020304" pitchFamily="18" charset="0"/>
              </a:rPr>
              <a:t> outside (roadside) barrier</a:t>
            </a:r>
          </a:p>
        </p:txBody>
      </p:sp>
      <p:cxnSp>
        <p:nvCxnSpPr>
          <p:cNvPr id="10" name="Straight Connector 9">
            <a:extLst>
              <a:ext uri="{FF2B5EF4-FFF2-40B4-BE49-F238E27FC236}">
                <a16:creationId xmlns:a16="http://schemas.microsoft.com/office/drawing/2014/main" id="{8F545890-A935-481E-83AB-1EF1640C2073}"/>
              </a:ext>
            </a:extLst>
          </p:cNvPr>
          <p:cNvCxnSpPr>
            <a:cxnSpLocks/>
          </p:cNvCxnSpPr>
          <p:nvPr/>
        </p:nvCxnSpPr>
        <p:spPr>
          <a:xfrm>
            <a:off x="488576" y="1531796"/>
            <a:ext cx="11156577"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A3D1256B-C8F3-417C-B0F6-1842A2E1B5B8}"/>
              </a:ext>
            </a:extLst>
          </p:cNvPr>
          <p:cNvSpPr/>
          <p:nvPr/>
        </p:nvSpPr>
        <p:spPr>
          <a:xfrm>
            <a:off x="1343892" y="1825618"/>
            <a:ext cx="1842171" cy="480131"/>
          </a:xfrm>
          <a:prstGeom prst="rect">
            <a:avLst/>
          </a:prstGeom>
        </p:spPr>
        <p:txBody>
          <a:bodyPr wrap="none">
            <a:spAutoFit/>
          </a:bodyPr>
          <a:lstStyle/>
          <a:p>
            <a:pPr lvl="0">
              <a:lnSpc>
                <a:spcPct val="90000"/>
              </a:lnSpc>
              <a:spcBef>
                <a:spcPts val="1000"/>
              </a:spcBef>
            </a:pPr>
            <a:r>
              <a:rPr lang="en-US" sz="2800" dirty="0">
                <a:solidFill>
                  <a:srgbClr val="418D5C"/>
                </a:solidFill>
              </a:rPr>
              <a:t>Conditions:</a:t>
            </a:r>
            <a:endParaRPr lang="en-US" sz="2800" dirty="0">
              <a:ea typeface="Times New Roman" panose="02020603050405020304" pitchFamily="18" charset="0"/>
            </a:endParaRPr>
          </a:p>
        </p:txBody>
      </p:sp>
    </p:spTree>
    <p:extLst>
      <p:ext uri="{BB962C8B-B14F-4D97-AF65-F5344CB8AC3E}">
        <p14:creationId xmlns:p14="http://schemas.microsoft.com/office/powerpoint/2010/main" val="33866445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892AFF7-9BE2-4BEE-9F8C-7D06525CBBBD}"/>
              </a:ext>
            </a:extLst>
          </p:cNvPr>
          <p:cNvSpPr/>
          <p:nvPr/>
        </p:nvSpPr>
        <p:spPr>
          <a:xfrm rot="18900000">
            <a:off x="95434" y="110405"/>
            <a:ext cx="793502" cy="793502"/>
          </a:xfrm>
          <a:prstGeom prst="rect">
            <a:avLst/>
          </a:prstGeom>
          <a:solidFill>
            <a:schemeClr val="bg1"/>
          </a:solidFill>
          <a:ln w="238125">
            <a:solidFill>
              <a:srgbClr val="CEE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D9B847B-7135-4494-B8B7-012BB9EE0B3D}"/>
              </a:ext>
            </a:extLst>
          </p:cNvPr>
          <p:cNvSpPr/>
          <p:nvPr/>
        </p:nvSpPr>
        <p:spPr>
          <a:xfrm>
            <a:off x="221710" y="10098"/>
            <a:ext cx="495466" cy="923330"/>
          </a:xfrm>
          <a:prstGeom prst="rect">
            <a:avLst/>
          </a:prstGeom>
        </p:spPr>
        <p:txBody>
          <a:bodyPr wrap="square">
            <a:spAutoFit/>
          </a:bodyPr>
          <a:lstStyle/>
          <a:p>
            <a:r>
              <a:rPr lang="en-US" sz="5400" dirty="0">
                <a:solidFill>
                  <a:srgbClr val="014B60"/>
                </a:solidFill>
              </a:rPr>
              <a:t>1</a:t>
            </a:r>
          </a:p>
        </p:txBody>
      </p:sp>
      <p:sp>
        <p:nvSpPr>
          <p:cNvPr id="11" name="Content Placeholder 10">
            <a:extLst>
              <a:ext uri="{FF2B5EF4-FFF2-40B4-BE49-F238E27FC236}">
                <a16:creationId xmlns:a16="http://schemas.microsoft.com/office/drawing/2014/main" id="{1BDD4CEB-D7BD-4BA7-9242-538F5C8B2C37}"/>
              </a:ext>
            </a:extLst>
          </p:cNvPr>
          <p:cNvSpPr>
            <a:spLocks noGrp="1"/>
          </p:cNvSpPr>
          <p:nvPr>
            <p:ph idx="1"/>
          </p:nvPr>
        </p:nvSpPr>
        <p:spPr>
          <a:xfrm>
            <a:off x="955181" y="1270824"/>
            <a:ext cx="10917014" cy="6180066"/>
          </a:xfrm>
        </p:spPr>
        <p:txBody>
          <a:bodyPr>
            <a:normAutofit/>
          </a:bodyPr>
          <a:lstStyle/>
          <a:p>
            <a:pPr marL="0" indent="0">
              <a:spcBef>
                <a:spcPts val="0"/>
              </a:spcBef>
              <a:spcAft>
                <a:spcPts val="600"/>
              </a:spcAft>
              <a:buSzPts val="900"/>
              <a:buNone/>
            </a:pPr>
            <a:r>
              <a:rPr lang="en-US" dirty="0">
                <a:solidFill>
                  <a:srgbClr val="418D5C"/>
                </a:solidFill>
              </a:rPr>
              <a:t>Assumptions:</a:t>
            </a:r>
            <a:endParaRPr lang="en-US" dirty="0"/>
          </a:p>
          <a:p>
            <a:pPr marL="0" indent="0">
              <a:spcBef>
                <a:spcPts val="0"/>
              </a:spcBef>
              <a:spcAft>
                <a:spcPts val="600"/>
              </a:spcAft>
              <a:buSzPts val="900"/>
              <a:buNone/>
            </a:pPr>
            <a:r>
              <a:rPr lang="en-US" dirty="0"/>
              <a:t>The proportion of hours in the average day where lane volume exceeds 1,000 vehicles per hour per lane: </a:t>
            </a:r>
            <a:r>
              <a:rPr lang="en-US" b="1" dirty="0"/>
              <a:t>Computed Value: 0.40</a:t>
            </a:r>
          </a:p>
          <a:p>
            <a:pPr marL="0" lvl="0" indent="0">
              <a:spcBef>
                <a:spcPts val="0"/>
              </a:spcBef>
              <a:spcAft>
                <a:spcPts val="600"/>
              </a:spcAft>
              <a:buSzPts val="900"/>
              <a:buNone/>
            </a:pPr>
            <a:endParaRPr lang="en-US" dirty="0"/>
          </a:p>
          <a:p>
            <a:pPr marL="285750" lvl="0" indent="-285750">
              <a:spcBef>
                <a:spcPts val="0"/>
              </a:spcBef>
              <a:spcAft>
                <a:spcPts val="600"/>
              </a:spcAft>
              <a:buSzPts val="900"/>
            </a:pPr>
            <a:endParaRPr lang="en-US" dirty="0"/>
          </a:p>
          <a:p>
            <a:pPr marL="285750" lvl="0" indent="-285750">
              <a:spcBef>
                <a:spcPts val="0"/>
              </a:spcBef>
              <a:spcAft>
                <a:spcPts val="600"/>
              </a:spcAft>
              <a:buSzPts val="900"/>
            </a:pPr>
            <a:endParaRPr lang="en-US" dirty="0"/>
          </a:p>
          <a:p>
            <a:pPr marL="285750" lvl="0" indent="-285750">
              <a:spcBef>
                <a:spcPts val="0"/>
              </a:spcBef>
              <a:spcAft>
                <a:spcPts val="600"/>
              </a:spcAft>
              <a:buSzPts val="900"/>
            </a:pPr>
            <a:endParaRPr lang="en-US" dirty="0"/>
          </a:p>
          <a:p>
            <a:pPr marL="0" lvl="0" indent="0">
              <a:spcBef>
                <a:spcPts val="0"/>
              </a:spcBef>
              <a:spcAft>
                <a:spcPts val="600"/>
              </a:spcAft>
              <a:buSzPts val="900"/>
              <a:buNone/>
            </a:pPr>
            <a:r>
              <a:rPr lang="en-US" dirty="0"/>
              <a:t>The average speed differential between the inside GP lane and the HO: </a:t>
            </a:r>
            <a:r>
              <a:rPr lang="en-US" b="1" dirty="0"/>
              <a:t>Computed Value: 4.1 mi/h. </a:t>
            </a:r>
          </a:p>
          <a:p>
            <a:pPr marL="285750" lvl="0" indent="-285750">
              <a:spcBef>
                <a:spcPts val="0"/>
              </a:spcBef>
              <a:spcAft>
                <a:spcPts val="600"/>
              </a:spcAft>
              <a:buSzPts val="900"/>
            </a:pPr>
            <a:endParaRPr lang="en-US" dirty="0"/>
          </a:p>
          <a:p>
            <a:pPr marL="285750" lvl="0" indent="-285750">
              <a:spcBef>
                <a:spcPts val="0"/>
              </a:spcBef>
              <a:spcAft>
                <a:spcPts val="600"/>
              </a:spcAft>
              <a:buSzPts val="900"/>
            </a:pPr>
            <a:endParaRPr lang="en-US" dirty="0"/>
          </a:p>
          <a:p>
            <a:pPr marL="0" indent="0">
              <a:buNone/>
            </a:pPr>
            <a:endParaRPr lang="en-US" dirty="0"/>
          </a:p>
        </p:txBody>
      </p:sp>
      <p:pic>
        <p:nvPicPr>
          <p:cNvPr id="13" name="Picture 12">
            <a:extLst>
              <a:ext uri="{FF2B5EF4-FFF2-40B4-BE49-F238E27FC236}">
                <a16:creationId xmlns:a16="http://schemas.microsoft.com/office/drawing/2014/main" id="{1B832436-AC6B-4BA6-A320-05AE584D3793}"/>
              </a:ext>
            </a:extLst>
          </p:cNvPr>
          <p:cNvPicPr>
            <a:picLocks noChangeAspect="1"/>
          </p:cNvPicPr>
          <p:nvPr/>
        </p:nvPicPr>
        <p:blipFill>
          <a:blip r:embed="rId2"/>
          <a:stretch>
            <a:fillRect/>
          </a:stretch>
        </p:blipFill>
        <p:spPr>
          <a:xfrm>
            <a:off x="1053276" y="2795593"/>
            <a:ext cx="10017595" cy="1266814"/>
          </a:xfrm>
          <a:prstGeom prst="rect">
            <a:avLst/>
          </a:prstGeom>
        </p:spPr>
      </p:pic>
      <p:pic>
        <p:nvPicPr>
          <p:cNvPr id="14" name="Picture 13">
            <a:extLst>
              <a:ext uri="{FF2B5EF4-FFF2-40B4-BE49-F238E27FC236}">
                <a16:creationId xmlns:a16="http://schemas.microsoft.com/office/drawing/2014/main" id="{48839E89-ABB4-4E91-BBE2-E24BAC7ADE01}"/>
              </a:ext>
            </a:extLst>
          </p:cNvPr>
          <p:cNvPicPr>
            <a:picLocks noChangeAspect="1"/>
          </p:cNvPicPr>
          <p:nvPr/>
        </p:nvPicPr>
        <p:blipFill>
          <a:blip r:embed="rId3"/>
          <a:stretch>
            <a:fillRect/>
          </a:stretch>
        </p:blipFill>
        <p:spPr>
          <a:xfrm>
            <a:off x="1637759" y="5587176"/>
            <a:ext cx="8916481" cy="751331"/>
          </a:xfrm>
          <a:prstGeom prst="rect">
            <a:avLst/>
          </a:prstGeom>
        </p:spPr>
      </p:pic>
    </p:spTree>
    <p:extLst>
      <p:ext uri="{BB962C8B-B14F-4D97-AF65-F5344CB8AC3E}">
        <p14:creationId xmlns:p14="http://schemas.microsoft.com/office/powerpoint/2010/main" val="37520864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892AFF7-9BE2-4BEE-9F8C-7D06525CBBBD}"/>
              </a:ext>
            </a:extLst>
          </p:cNvPr>
          <p:cNvSpPr/>
          <p:nvPr/>
        </p:nvSpPr>
        <p:spPr>
          <a:xfrm rot="18900000">
            <a:off x="95434" y="110405"/>
            <a:ext cx="793502" cy="793502"/>
          </a:xfrm>
          <a:prstGeom prst="rect">
            <a:avLst/>
          </a:prstGeom>
          <a:solidFill>
            <a:schemeClr val="bg1"/>
          </a:solidFill>
          <a:ln w="238125">
            <a:solidFill>
              <a:srgbClr val="CEE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D9B847B-7135-4494-B8B7-012BB9EE0B3D}"/>
              </a:ext>
            </a:extLst>
          </p:cNvPr>
          <p:cNvSpPr/>
          <p:nvPr/>
        </p:nvSpPr>
        <p:spPr>
          <a:xfrm>
            <a:off x="221710" y="10098"/>
            <a:ext cx="495466" cy="923330"/>
          </a:xfrm>
          <a:prstGeom prst="rect">
            <a:avLst/>
          </a:prstGeom>
        </p:spPr>
        <p:txBody>
          <a:bodyPr wrap="square">
            <a:spAutoFit/>
          </a:bodyPr>
          <a:lstStyle/>
          <a:p>
            <a:r>
              <a:rPr lang="en-US" sz="5400" dirty="0">
                <a:solidFill>
                  <a:srgbClr val="014B60"/>
                </a:solidFill>
              </a:rPr>
              <a:t>1</a:t>
            </a:r>
          </a:p>
        </p:txBody>
      </p:sp>
      <p:graphicFrame>
        <p:nvGraphicFramePr>
          <p:cNvPr id="5" name="Table 4">
            <a:extLst>
              <a:ext uri="{FF2B5EF4-FFF2-40B4-BE49-F238E27FC236}">
                <a16:creationId xmlns:a16="http://schemas.microsoft.com/office/drawing/2014/main" id="{4D23C426-AAD2-4CC4-9768-A8D2A487AA1C}"/>
              </a:ext>
            </a:extLst>
          </p:cNvPr>
          <p:cNvGraphicFramePr>
            <a:graphicFrameLocks noGrp="1"/>
          </p:cNvGraphicFramePr>
          <p:nvPr>
            <p:extLst>
              <p:ext uri="{D42A27DB-BD31-4B8C-83A1-F6EECF244321}">
                <p14:modId xmlns:p14="http://schemas.microsoft.com/office/powerpoint/2010/main" val="3047140857"/>
              </p:ext>
            </p:extLst>
          </p:nvPr>
        </p:nvGraphicFramePr>
        <p:xfrm>
          <a:off x="1548073" y="2151390"/>
          <a:ext cx="9771871" cy="4397746"/>
        </p:xfrm>
        <a:graphic>
          <a:graphicData uri="http://schemas.openxmlformats.org/drawingml/2006/table">
            <a:tbl>
              <a:tblPr firstRow="1" firstCol="1" lastRow="1" bandRow="1"/>
              <a:tblGrid>
                <a:gridCol w="1959130">
                  <a:extLst>
                    <a:ext uri="{9D8B030D-6E8A-4147-A177-3AD203B41FA5}">
                      <a16:colId xmlns:a16="http://schemas.microsoft.com/office/drawing/2014/main" val="2542326106"/>
                    </a:ext>
                  </a:extLst>
                </a:gridCol>
                <a:gridCol w="3133165">
                  <a:extLst>
                    <a:ext uri="{9D8B030D-6E8A-4147-A177-3AD203B41FA5}">
                      <a16:colId xmlns:a16="http://schemas.microsoft.com/office/drawing/2014/main" val="890207449"/>
                    </a:ext>
                  </a:extLst>
                </a:gridCol>
                <a:gridCol w="2339788">
                  <a:extLst>
                    <a:ext uri="{9D8B030D-6E8A-4147-A177-3AD203B41FA5}">
                      <a16:colId xmlns:a16="http://schemas.microsoft.com/office/drawing/2014/main" val="589835623"/>
                    </a:ext>
                  </a:extLst>
                </a:gridCol>
                <a:gridCol w="2339788">
                  <a:extLst>
                    <a:ext uri="{9D8B030D-6E8A-4147-A177-3AD203B41FA5}">
                      <a16:colId xmlns:a16="http://schemas.microsoft.com/office/drawing/2014/main" val="88182102"/>
                    </a:ext>
                  </a:extLst>
                </a:gridCol>
              </a:tblGrid>
              <a:tr h="523541">
                <a:tc rowSpan="2">
                  <a:txBody>
                    <a:bodyPr/>
                    <a:lstStyle/>
                    <a:p>
                      <a:pPr marL="0" marR="0" algn="l">
                        <a:spcBef>
                          <a:spcPts val="400"/>
                        </a:spcBef>
                        <a:spcAft>
                          <a:spcPts val="400"/>
                        </a:spcAft>
                      </a:pPr>
                      <a:r>
                        <a:rPr lang="en-US" sz="1400" b="1" dirty="0">
                          <a:effectLst/>
                          <a:latin typeface="+mn-lt"/>
                          <a:ea typeface="Times New Roman" panose="02020603050405020304" pitchFamily="18" charset="0"/>
                          <a:cs typeface="Times New Roman" panose="02020603050405020304" pitchFamily="18" charset="0"/>
                        </a:rPr>
                        <a:t>Crash Type Category</a:t>
                      </a:r>
                    </a:p>
                  </a:txBody>
                  <a:tcPr marL="36830" marR="36830"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rowSpan="2">
                  <a:txBody>
                    <a:bodyPr/>
                    <a:lstStyle/>
                    <a:p>
                      <a:pPr marL="0" marR="0" algn="l">
                        <a:spcBef>
                          <a:spcPts val="400"/>
                        </a:spcBef>
                        <a:spcAft>
                          <a:spcPts val="400"/>
                        </a:spcAft>
                      </a:pPr>
                      <a:r>
                        <a:rPr lang="en-US" sz="1400" b="1" dirty="0">
                          <a:effectLst/>
                          <a:latin typeface="+mn-lt"/>
                          <a:ea typeface="Times New Roman" panose="02020603050405020304" pitchFamily="18" charset="0"/>
                          <a:cs typeface="Times New Roman" panose="02020603050405020304" pitchFamily="18" charset="0"/>
                        </a:rPr>
                        <a:t>Crash Type (</a:t>
                      </a:r>
                      <a:r>
                        <a:rPr lang="en-US" sz="1400" b="0" i="1" dirty="0">
                          <a:effectLst/>
                          <a:latin typeface="+mn-lt"/>
                          <a:ea typeface="Times New Roman" panose="02020603050405020304" pitchFamily="18" charset="0"/>
                          <a:cs typeface="Times New Roman" panose="02020603050405020304" pitchFamily="18" charset="0"/>
                        </a:rPr>
                        <a:t>j</a:t>
                      </a:r>
                      <a:r>
                        <a:rPr lang="en-US" sz="1400" b="1" dirty="0">
                          <a:effectLst/>
                          <a:latin typeface="+mn-lt"/>
                          <a:ea typeface="Times New Roman" panose="02020603050405020304" pitchFamily="18" charset="0"/>
                          <a:cs typeface="Times New Roman" panose="02020603050405020304" pitchFamily="18" charset="0"/>
                        </a:rPr>
                        <a:t>)</a:t>
                      </a:r>
                    </a:p>
                  </a:txBody>
                  <a:tcPr marL="36830" marR="36830"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gridSpan="2">
                  <a:txBody>
                    <a:bodyPr/>
                    <a:lstStyle/>
                    <a:p>
                      <a:pPr marL="0" marR="0" algn="ctr">
                        <a:spcBef>
                          <a:spcPts val="400"/>
                        </a:spcBef>
                        <a:spcAft>
                          <a:spcPts val="400"/>
                        </a:spcAft>
                      </a:pPr>
                      <a:r>
                        <a:rPr lang="en-US" sz="1400" b="1" dirty="0">
                          <a:effectLst/>
                          <a:latin typeface="+mn-lt"/>
                          <a:ea typeface="Times New Roman" panose="02020603050405020304" pitchFamily="18" charset="0"/>
                          <a:cs typeface="Times New Roman" panose="02020603050405020304" pitchFamily="18" charset="0"/>
                        </a:rPr>
                        <a:t>Proportion of Crashes by Site Type</a:t>
                      </a:r>
                    </a:p>
                  </a:txBody>
                  <a:tcPr marL="36830" marR="36830"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333233287"/>
                  </a:ext>
                </a:extLst>
              </a:tr>
              <a:tr h="523541">
                <a:tc vMerge="1">
                  <a:txBody>
                    <a:bodyPr/>
                    <a:lstStyle/>
                    <a:p>
                      <a:endParaRPr lang="en-US"/>
                    </a:p>
                  </a:txBody>
                  <a:tcPr/>
                </a:tc>
                <a:tc vMerge="1">
                  <a:txBody>
                    <a:bodyPr/>
                    <a:lstStyle/>
                    <a:p>
                      <a:endParaRPr lang="en-US"/>
                    </a:p>
                  </a:txBody>
                  <a:tcPr/>
                </a:tc>
                <a:tc>
                  <a:txBody>
                    <a:bodyPr/>
                    <a:lstStyle/>
                    <a:p>
                      <a:pPr marL="0" marR="0" algn="ctr">
                        <a:spcBef>
                          <a:spcPts val="400"/>
                        </a:spcBef>
                        <a:spcAft>
                          <a:spcPts val="400"/>
                        </a:spcAft>
                      </a:pPr>
                      <a:r>
                        <a:rPr lang="en-US" sz="1400" b="1">
                          <a:effectLst/>
                          <a:latin typeface="+mn-lt"/>
                          <a:ea typeface="Times New Roman" panose="02020603050405020304" pitchFamily="18" charset="0"/>
                          <a:cs typeface="Times New Roman" panose="02020603050405020304" pitchFamily="18" charset="0"/>
                        </a:rPr>
                        <a:t>Ramp Entrance</a:t>
                      </a:r>
                    </a:p>
                  </a:txBody>
                  <a:tcPr marL="36830" marR="36830"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400"/>
                        </a:spcBef>
                        <a:spcAft>
                          <a:spcPts val="400"/>
                        </a:spcAft>
                      </a:pPr>
                      <a:r>
                        <a:rPr lang="en-US" sz="1400" b="1">
                          <a:effectLst/>
                          <a:latin typeface="+mn-lt"/>
                          <a:ea typeface="Times New Roman" panose="02020603050405020304" pitchFamily="18" charset="0"/>
                          <a:cs typeface="Times New Roman" panose="02020603050405020304" pitchFamily="18" charset="0"/>
                        </a:rPr>
                        <a:t>Ramp Exit</a:t>
                      </a:r>
                    </a:p>
                  </a:txBody>
                  <a:tcPr marL="36830" marR="36830"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8861206"/>
                  </a:ext>
                </a:extLst>
              </a:tr>
              <a:tr h="279222">
                <a:tc rowSpan="6">
                  <a:txBody>
                    <a:bodyPr/>
                    <a:lstStyle/>
                    <a:p>
                      <a:pPr marL="0" marR="0" algn="l">
                        <a:spcBef>
                          <a:spcPts val="400"/>
                        </a:spcBef>
                        <a:spcAft>
                          <a:spcPts val="400"/>
                        </a:spcAft>
                      </a:pPr>
                      <a:r>
                        <a:rPr lang="en-US" sz="1400" b="1" dirty="0">
                          <a:effectLst/>
                          <a:latin typeface="+mn-lt"/>
                          <a:ea typeface="Times New Roman" panose="02020603050405020304" pitchFamily="18" charset="0"/>
                          <a:cs typeface="Times New Roman" panose="02020603050405020304" pitchFamily="18" charset="0"/>
                        </a:rPr>
                        <a:t>Multiple-vehicle</a:t>
                      </a:r>
                    </a:p>
                  </a:txBody>
                  <a:tcPr marL="36830" marR="36830"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400"/>
                        </a:spcBef>
                        <a:spcAft>
                          <a:spcPts val="400"/>
                        </a:spcAft>
                      </a:pPr>
                      <a:r>
                        <a:rPr lang="en-US" sz="1400">
                          <a:effectLst/>
                          <a:latin typeface="+mn-lt"/>
                          <a:ea typeface="Times New Roman" panose="02020603050405020304" pitchFamily="18" charset="0"/>
                          <a:cs typeface="Times New Roman" panose="02020603050405020304" pitchFamily="18" charset="0"/>
                        </a:rPr>
                        <a:t>Head-on</a:t>
                      </a:r>
                    </a:p>
                  </a:txBody>
                  <a:tcPr marL="36830" marR="36830"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400"/>
                        </a:spcBef>
                        <a:spcAft>
                          <a:spcPts val="400"/>
                        </a:spcAft>
                      </a:pPr>
                      <a:r>
                        <a:rPr lang="en-US" sz="1400">
                          <a:effectLst/>
                          <a:latin typeface="+mn-lt"/>
                          <a:ea typeface="Times New Roman" panose="02020603050405020304" pitchFamily="18" charset="0"/>
                          <a:cs typeface="Times New Roman" panose="02020603050405020304" pitchFamily="18" charset="0"/>
                        </a:rPr>
                        <a:t>0.004</a:t>
                      </a:r>
                    </a:p>
                  </a:txBody>
                  <a:tcPr marL="36830" marR="36830"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400"/>
                        </a:spcBef>
                        <a:spcAft>
                          <a:spcPts val="400"/>
                        </a:spcAft>
                      </a:pPr>
                      <a:r>
                        <a:rPr lang="en-US" sz="1400">
                          <a:effectLst/>
                          <a:latin typeface="+mn-lt"/>
                          <a:ea typeface="Times New Roman" panose="02020603050405020304" pitchFamily="18" charset="0"/>
                          <a:cs typeface="Times New Roman" panose="02020603050405020304" pitchFamily="18" charset="0"/>
                        </a:rPr>
                        <a:t>0.003</a:t>
                      </a:r>
                    </a:p>
                  </a:txBody>
                  <a:tcPr marL="36830" marR="36830"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0639864"/>
                  </a:ext>
                </a:extLst>
              </a:tr>
              <a:tr h="279222">
                <a:tc vMerge="1">
                  <a:txBody>
                    <a:bodyPr/>
                    <a:lstStyle/>
                    <a:p>
                      <a:endParaRPr lang="en-US"/>
                    </a:p>
                  </a:txBody>
                  <a:tcPr/>
                </a:tc>
                <a:tc>
                  <a:txBody>
                    <a:bodyPr/>
                    <a:lstStyle/>
                    <a:p>
                      <a:pPr marL="0" marR="0" algn="l">
                        <a:spcBef>
                          <a:spcPts val="400"/>
                        </a:spcBef>
                        <a:spcAft>
                          <a:spcPts val="400"/>
                        </a:spcAft>
                      </a:pPr>
                      <a:r>
                        <a:rPr lang="en-US" sz="1400">
                          <a:effectLst/>
                          <a:latin typeface="+mn-lt"/>
                          <a:ea typeface="Times New Roman" panose="02020603050405020304" pitchFamily="18" charset="0"/>
                          <a:cs typeface="Times New Roman" panose="02020603050405020304" pitchFamily="18" charset="0"/>
                        </a:rPr>
                        <a:t>Right-angle</a:t>
                      </a:r>
                    </a:p>
                  </a:txBody>
                  <a:tcPr marL="36830" marR="3683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400"/>
                        </a:spcBef>
                        <a:spcAft>
                          <a:spcPts val="400"/>
                        </a:spcAft>
                      </a:pPr>
                      <a:r>
                        <a:rPr lang="en-US" sz="1400">
                          <a:effectLst/>
                          <a:latin typeface="+mn-lt"/>
                          <a:ea typeface="Times New Roman" panose="02020603050405020304" pitchFamily="18" charset="0"/>
                          <a:cs typeface="Times New Roman" panose="02020603050405020304" pitchFamily="18" charset="0"/>
                        </a:rPr>
                        <a:t>0.034</a:t>
                      </a:r>
                    </a:p>
                  </a:txBody>
                  <a:tcPr marL="36830" marR="3683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400"/>
                        </a:spcBef>
                        <a:spcAft>
                          <a:spcPts val="400"/>
                        </a:spcAft>
                      </a:pPr>
                      <a:r>
                        <a:rPr lang="en-US" sz="1400">
                          <a:effectLst/>
                          <a:latin typeface="+mn-lt"/>
                          <a:ea typeface="Times New Roman" panose="02020603050405020304" pitchFamily="18" charset="0"/>
                          <a:cs typeface="Times New Roman" panose="02020603050405020304" pitchFamily="18" charset="0"/>
                        </a:rPr>
                        <a:t>0.032</a:t>
                      </a:r>
                    </a:p>
                  </a:txBody>
                  <a:tcPr marL="36830" marR="3683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7358177"/>
                  </a:ext>
                </a:extLst>
              </a:tr>
              <a:tr h="279222">
                <a:tc vMerge="1">
                  <a:txBody>
                    <a:bodyPr/>
                    <a:lstStyle/>
                    <a:p>
                      <a:endParaRPr lang="en-US"/>
                    </a:p>
                  </a:txBody>
                  <a:tcPr/>
                </a:tc>
                <a:tc>
                  <a:txBody>
                    <a:bodyPr/>
                    <a:lstStyle/>
                    <a:p>
                      <a:pPr marL="0" marR="0" algn="l">
                        <a:spcBef>
                          <a:spcPts val="400"/>
                        </a:spcBef>
                        <a:spcAft>
                          <a:spcPts val="400"/>
                        </a:spcAft>
                      </a:pPr>
                      <a:r>
                        <a:rPr lang="en-US" sz="1400">
                          <a:effectLst/>
                          <a:latin typeface="+mn-lt"/>
                          <a:ea typeface="Times New Roman" panose="02020603050405020304" pitchFamily="18" charset="0"/>
                          <a:cs typeface="Times New Roman" panose="02020603050405020304" pitchFamily="18" charset="0"/>
                        </a:rPr>
                        <a:t>Rear-end</a:t>
                      </a:r>
                    </a:p>
                  </a:txBody>
                  <a:tcPr marL="36830" marR="3683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400"/>
                        </a:spcBef>
                        <a:spcAft>
                          <a:spcPts val="400"/>
                        </a:spcAft>
                      </a:pPr>
                      <a:r>
                        <a:rPr lang="en-US" sz="1400">
                          <a:effectLst/>
                          <a:latin typeface="+mn-lt"/>
                          <a:ea typeface="Times New Roman" panose="02020603050405020304" pitchFamily="18" charset="0"/>
                          <a:cs typeface="Times New Roman" panose="02020603050405020304" pitchFamily="18" charset="0"/>
                        </a:rPr>
                        <a:t>0.661</a:t>
                      </a:r>
                    </a:p>
                  </a:txBody>
                  <a:tcPr marL="36830" marR="3683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400"/>
                        </a:spcBef>
                        <a:spcAft>
                          <a:spcPts val="400"/>
                        </a:spcAft>
                      </a:pPr>
                      <a:r>
                        <a:rPr lang="en-US" sz="1400">
                          <a:effectLst/>
                          <a:latin typeface="+mn-lt"/>
                          <a:ea typeface="Times New Roman" panose="02020603050405020304" pitchFamily="18" charset="0"/>
                          <a:cs typeface="Times New Roman" panose="02020603050405020304" pitchFamily="18" charset="0"/>
                        </a:rPr>
                        <a:t>0.682</a:t>
                      </a:r>
                    </a:p>
                  </a:txBody>
                  <a:tcPr marL="36830" marR="3683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9978514"/>
                  </a:ext>
                </a:extLst>
              </a:tr>
              <a:tr h="279222">
                <a:tc vMerge="1">
                  <a:txBody>
                    <a:bodyPr/>
                    <a:lstStyle/>
                    <a:p>
                      <a:endParaRPr lang="en-US"/>
                    </a:p>
                  </a:txBody>
                  <a:tcPr/>
                </a:tc>
                <a:tc>
                  <a:txBody>
                    <a:bodyPr/>
                    <a:lstStyle/>
                    <a:p>
                      <a:pPr marL="0" marR="0" algn="l">
                        <a:spcBef>
                          <a:spcPts val="400"/>
                        </a:spcBef>
                        <a:spcAft>
                          <a:spcPts val="400"/>
                        </a:spcAft>
                      </a:pPr>
                      <a:r>
                        <a:rPr lang="en-US" sz="1400">
                          <a:effectLst/>
                          <a:latin typeface="+mn-lt"/>
                          <a:ea typeface="Times New Roman" panose="02020603050405020304" pitchFamily="18" charset="0"/>
                          <a:cs typeface="Times New Roman" panose="02020603050405020304" pitchFamily="18" charset="0"/>
                        </a:rPr>
                        <a:t>Sideswipe</a:t>
                      </a:r>
                    </a:p>
                  </a:txBody>
                  <a:tcPr marL="36830" marR="3683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400"/>
                        </a:spcBef>
                        <a:spcAft>
                          <a:spcPts val="400"/>
                        </a:spcAft>
                      </a:pPr>
                      <a:r>
                        <a:rPr lang="en-US" sz="1400">
                          <a:effectLst/>
                          <a:latin typeface="+mn-lt"/>
                          <a:ea typeface="Times New Roman" panose="02020603050405020304" pitchFamily="18" charset="0"/>
                          <a:cs typeface="Times New Roman" panose="02020603050405020304" pitchFamily="18" charset="0"/>
                        </a:rPr>
                        <a:t>0.235</a:t>
                      </a:r>
                    </a:p>
                  </a:txBody>
                  <a:tcPr marL="36830" marR="3683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400"/>
                        </a:spcBef>
                        <a:spcAft>
                          <a:spcPts val="400"/>
                        </a:spcAft>
                      </a:pPr>
                      <a:r>
                        <a:rPr lang="en-US" sz="1400">
                          <a:effectLst/>
                          <a:latin typeface="+mn-lt"/>
                          <a:ea typeface="Times New Roman" panose="02020603050405020304" pitchFamily="18" charset="0"/>
                          <a:cs typeface="Times New Roman" panose="02020603050405020304" pitchFamily="18" charset="0"/>
                        </a:rPr>
                        <a:t>0.202</a:t>
                      </a:r>
                    </a:p>
                  </a:txBody>
                  <a:tcPr marL="36830" marR="3683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6994992"/>
                  </a:ext>
                </a:extLst>
              </a:tr>
              <a:tr h="279222">
                <a:tc vMerge="1">
                  <a:txBody>
                    <a:bodyPr/>
                    <a:lstStyle/>
                    <a:p>
                      <a:endParaRPr lang="en-US"/>
                    </a:p>
                  </a:txBody>
                  <a:tcPr/>
                </a:tc>
                <a:tc>
                  <a:txBody>
                    <a:bodyPr/>
                    <a:lstStyle/>
                    <a:p>
                      <a:pPr marL="0" marR="0" algn="l">
                        <a:spcBef>
                          <a:spcPts val="400"/>
                        </a:spcBef>
                        <a:spcAft>
                          <a:spcPts val="400"/>
                        </a:spcAft>
                      </a:pPr>
                      <a:r>
                        <a:rPr lang="en-US" sz="1400">
                          <a:effectLst/>
                          <a:latin typeface="+mn-lt"/>
                          <a:ea typeface="Times New Roman" panose="02020603050405020304" pitchFamily="18" charset="0"/>
                          <a:cs typeface="Times New Roman" panose="02020603050405020304" pitchFamily="18" charset="0"/>
                        </a:rPr>
                        <a:t>Other multiple-vehicle crashes</a:t>
                      </a:r>
                    </a:p>
                  </a:txBody>
                  <a:tcPr marL="36830" marR="3683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400"/>
                        </a:spcBef>
                        <a:spcAft>
                          <a:spcPts val="400"/>
                        </a:spcAft>
                      </a:pPr>
                      <a:r>
                        <a:rPr lang="en-US" sz="1400">
                          <a:effectLst/>
                          <a:latin typeface="+mn-lt"/>
                          <a:ea typeface="Times New Roman" panose="02020603050405020304" pitchFamily="18" charset="0"/>
                          <a:cs typeface="Times New Roman" panose="02020603050405020304" pitchFamily="18" charset="0"/>
                        </a:rPr>
                        <a:t>0.066</a:t>
                      </a:r>
                    </a:p>
                  </a:txBody>
                  <a:tcPr marL="36830" marR="3683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400"/>
                        </a:spcBef>
                        <a:spcAft>
                          <a:spcPts val="400"/>
                        </a:spcAft>
                      </a:pPr>
                      <a:r>
                        <a:rPr lang="en-US" sz="1400">
                          <a:effectLst/>
                          <a:latin typeface="+mn-lt"/>
                          <a:ea typeface="Times New Roman" panose="02020603050405020304" pitchFamily="18" charset="0"/>
                          <a:cs typeface="Times New Roman" panose="02020603050405020304" pitchFamily="18" charset="0"/>
                        </a:rPr>
                        <a:t>0.081</a:t>
                      </a:r>
                    </a:p>
                  </a:txBody>
                  <a:tcPr marL="36830" marR="3683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419368"/>
                  </a:ext>
                </a:extLst>
              </a:tr>
              <a:tr h="279222">
                <a:tc vMerge="1">
                  <a:txBody>
                    <a:bodyPr/>
                    <a:lstStyle/>
                    <a:p>
                      <a:endParaRPr lang="en-US"/>
                    </a:p>
                  </a:txBody>
                  <a:tcPr/>
                </a:tc>
                <a:tc>
                  <a:txBody>
                    <a:bodyPr/>
                    <a:lstStyle/>
                    <a:p>
                      <a:pPr marL="0" marR="0" algn="l">
                        <a:spcBef>
                          <a:spcPts val="400"/>
                        </a:spcBef>
                        <a:spcAft>
                          <a:spcPts val="400"/>
                        </a:spcAft>
                      </a:pPr>
                      <a:r>
                        <a:rPr lang="en-US" sz="1400">
                          <a:effectLst/>
                          <a:latin typeface="+mn-lt"/>
                          <a:ea typeface="Times New Roman" panose="02020603050405020304" pitchFamily="18" charset="0"/>
                          <a:cs typeface="Times New Roman" panose="02020603050405020304" pitchFamily="18" charset="0"/>
                        </a:rPr>
                        <a:t>Total:</a:t>
                      </a:r>
                    </a:p>
                  </a:txBody>
                  <a:tcPr marL="36830" marR="3683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400"/>
                        </a:spcBef>
                        <a:spcAft>
                          <a:spcPts val="400"/>
                        </a:spcAft>
                      </a:pPr>
                      <a:r>
                        <a:rPr lang="en-US" sz="1400">
                          <a:effectLst/>
                          <a:latin typeface="+mn-lt"/>
                          <a:ea typeface="Times New Roman" panose="02020603050405020304" pitchFamily="18" charset="0"/>
                          <a:cs typeface="Times New Roman" panose="02020603050405020304" pitchFamily="18" charset="0"/>
                        </a:rPr>
                        <a:t>1.000</a:t>
                      </a:r>
                    </a:p>
                  </a:txBody>
                  <a:tcPr marL="36830" marR="3683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400"/>
                        </a:spcBef>
                        <a:spcAft>
                          <a:spcPts val="400"/>
                        </a:spcAft>
                      </a:pPr>
                      <a:r>
                        <a:rPr lang="en-US" sz="1400">
                          <a:effectLst/>
                          <a:latin typeface="+mn-lt"/>
                          <a:ea typeface="Times New Roman" panose="02020603050405020304" pitchFamily="18" charset="0"/>
                          <a:cs typeface="Times New Roman" panose="02020603050405020304" pitchFamily="18" charset="0"/>
                        </a:rPr>
                        <a:t>1.000</a:t>
                      </a:r>
                    </a:p>
                  </a:txBody>
                  <a:tcPr marL="36830" marR="3683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9644207"/>
                  </a:ext>
                </a:extLst>
              </a:tr>
              <a:tr h="279222">
                <a:tc rowSpan="6">
                  <a:txBody>
                    <a:bodyPr/>
                    <a:lstStyle/>
                    <a:p>
                      <a:pPr marL="0" marR="0" algn="l">
                        <a:spcBef>
                          <a:spcPts val="400"/>
                        </a:spcBef>
                        <a:spcAft>
                          <a:spcPts val="400"/>
                        </a:spcAft>
                      </a:pPr>
                      <a:r>
                        <a:rPr lang="en-US" sz="1400" b="1" dirty="0">
                          <a:effectLst/>
                          <a:latin typeface="+mn-lt"/>
                          <a:ea typeface="Times New Roman" panose="02020603050405020304" pitchFamily="18" charset="0"/>
                          <a:cs typeface="Times New Roman" panose="02020603050405020304" pitchFamily="18" charset="0"/>
                        </a:rPr>
                        <a:t>Single-vehicle</a:t>
                      </a:r>
                    </a:p>
                  </a:txBody>
                  <a:tcPr marL="36830" marR="36830" marT="0" marB="0" anchor="ctr">
                    <a:lnL>
                      <a:noFill/>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l">
                        <a:spcBef>
                          <a:spcPts val="400"/>
                        </a:spcBef>
                        <a:spcAft>
                          <a:spcPts val="400"/>
                        </a:spcAft>
                      </a:pPr>
                      <a:r>
                        <a:rPr lang="en-US" sz="1400">
                          <a:effectLst/>
                          <a:latin typeface="+mn-lt"/>
                          <a:ea typeface="Times New Roman" panose="02020603050405020304" pitchFamily="18" charset="0"/>
                          <a:cs typeface="Times New Roman" panose="02020603050405020304" pitchFamily="18" charset="0"/>
                        </a:rPr>
                        <a:t>Crash with animal</a:t>
                      </a:r>
                    </a:p>
                  </a:txBody>
                  <a:tcPr marL="36830" marR="3683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400"/>
                        </a:spcBef>
                        <a:spcAft>
                          <a:spcPts val="400"/>
                        </a:spcAft>
                      </a:pPr>
                      <a:r>
                        <a:rPr lang="en-US" sz="1400">
                          <a:effectLst/>
                          <a:latin typeface="+mn-lt"/>
                          <a:ea typeface="Times New Roman" panose="02020603050405020304" pitchFamily="18" charset="0"/>
                          <a:cs typeface="Times New Roman" panose="02020603050405020304" pitchFamily="18" charset="0"/>
                        </a:rPr>
                        <a:t>0.005</a:t>
                      </a:r>
                    </a:p>
                  </a:txBody>
                  <a:tcPr marL="36830" marR="3683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400"/>
                        </a:spcBef>
                        <a:spcAft>
                          <a:spcPts val="400"/>
                        </a:spcAft>
                      </a:pPr>
                      <a:r>
                        <a:rPr lang="en-US" sz="1400">
                          <a:effectLst/>
                          <a:latin typeface="+mn-lt"/>
                          <a:ea typeface="Times New Roman" panose="02020603050405020304" pitchFamily="18" charset="0"/>
                          <a:cs typeface="Times New Roman" panose="02020603050405020304" pitchFamily="18" charset="0"/>
                        </a:rPr>
                        <a:t>0.006</a:t>
                      </a:r>
                    </a:p>
                  </a:txBody>
                  <a:tcPr marL="36830" marR="3683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1346140"/>
                  </a:ext>
                </a:extLst>
              </a:tr>
              <a:tr h="279222">
                <a:tc vMerge="1">
                  <a:txBody>
                    <a:bodyPr/>
                    <a:lstStyle/>
                    <a:p>
                      <a:endParaRPr lang="en-US"/>
                    </a:p>
                  </a:txBody>
                  <a:tcPr/>
                </a:tc>
                <a:tc>
                  <a:txBody>
                    <a:bodyPr/>
                    <a:lstStyle/>
                    <a:p>
                      <a:pPr marL="0" marR="0" algn="l">
                        <a:spcBef>
                          <a:spcPts val="400"/>
                        </a:spcBef>
                        <a:spcAft>
                          <a:spcPts val="400"/>
                        </a:spcAft>
                      </a:pPr>
                      <a:r>
                        <a:rPr lang="en-US" sz="1400">
                          <a:effectLst/>
                          <a:latin typeface="+mn-lt"/>
                          <a:ea typeface="Times New Roman" panose="02020603050405020304" pitchFamily="18" charset="0"/>
                          <a:cs typeface="Times New Roman" panose="02020603050405020304" pitchFamily="18" charset="0"/>
                        </a:rPr>
                        <a:t>Crash with fixed object</a:t>
                      </a:r>
                    </a:p>
                  </a:txBody>
                  <a:tcPr marL="36830" marR="3683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400"/>
                        </a:spcBef>
                        <a:spcAft>
                          <a:spcPts val="400"/>
                        </a:spcAft>
                      </a:pPr>
                      <a:r>
                        <a:rPr lang="en-US" sz="1400">
                          <a:effectLst/>
                          <a:latin typeface="+mn-lt"/>
                          <a:ea typeface="Times New Roman" panose="02020603050405020304" pitchFamily="18" charset="0"/>
                          <a:cs typeface="Times New Roman" panose="02020603050405020304" pitchFamily="18" charset="0"/>
                        </a:rPr>
                        <a:t>0.775</a:t>
                      </a:r>
                    </a:p>
                  </a:txBody>
                  <a:tcPr marL="36830" marR="3683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400"/>
                        </a:spcBef>
                        <a:spcAft>
                          <a:spcPts val="400"/>
                        </a:spcAft>
                      </a:pPr>
                      <a:r>
                        <a:rPr lang="en-US" sz="1400">
                          <a:effectLst/>
                          <a:latin typeface="+mn-lt"/>
                          <a:ea typeface="Times New Roman" panose="02020603050405020304" pitchFamily="18" charset="0"/>
                          <a:cs typeface="Times New Roman" panose="02020603050405020304" pitchFamily="18" charset="0"/>
                        </a:rPr>
                        <a:t>0.777</a:t>
                      </a:r>
                    </a:p>
                  </a:txBody>
                  <a:tcPr marL="36830" marR="3683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2610998"/>
                  </a:ext>
                </a:extLst>
              </a:tr>
              <a:tr h="279222">
                <a:tc vMerge="1">
                  <a:txBody>
                    <a:bodyPr/>
                    <a:lstStyle/>
                    <a:p>
                      <a:endParaRPr lang="en-US"/>
                    </a:p>
                  </a:txBody>
                  <a:tcPr/>
                </a:tc>
                <a:tc>
                  <a:txBody>
                    <a:bodyPr/>
                    <a:lstStyle/>
                    <a:p>
                      <a:pPr marL="0" marR="0" algn="l">
                        <a:spcBef>
                          <a:spcPts val="400"/>
                        </a:spcBef>
                        <a:spcAft>
                          <a:spcPts val="400"/>
                        </a:spcAft>
                      </a:pPr>
                      <a:r>
                        <a:rPr lang="en-US" sz="1400">
                          <a:effectLst/>
                          <a:latin typeface="+mn-lt"/>
                          <a:ea typeface="Times New Roman" panose="02020603050405020304" pitchFamily="18" charset="0"/>
                          <a:cs typeface="Times New Roman" panose="02020603050405020304" pitchFamily="18" charset="0"/>
                        </a:rPr>
                        <a:t>Crash with other object</a:t>
                      </a:r>
                    </a:p>
                  </a:txBody>
                  <a:tcPr marL="36830" marR="3683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400"/>
                        </a:spcBef>
                        <a:spcAft>
                          <a:spcPts val="400"/>
                        </a:spcAft>
                      </a:pPr>
                      <a:r>
                        <a:rPr lang="en-US" sz="1400">
                          <a:effectLst/>
                          <a:latin typeface="+mn-lt"/>
                          <a:ea typeface="Times New Roman" panose="02020603050405020304" pitchFamily="18" charset="0"/>
                          <a:cs typeface="Times New Roman" panose="02020603050405020304" pitchFamily="18" charset="0"/>
                        </a:rPr>
                        <a:t>0.120</a:t>
                      </a:r>
                    </a:p>
                  </a:txBody>
                  <a:tcPr marL="36830" marR="3683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400"/>
                        </a:spcBef>
                        <a:spcAft>
                          <a:spcPts val="400"/>
                        </a:spcAft>
                      </a:pPr>
                      <a:r>
                        <a:rPr lang="en-US" sz="1400">
                          <a:effectLst/>
                          <a:latin typeface="+mn-lt"/>
                          <a:ea typeface="Times New Roman" panose="02020603050405020304" pitchFamily="18" charset="0"/>
                          <a:cs typeface="Times New Roman" panose="02020603050405020304" pitchFamily="18" charset="0"/>
                        </a:rPr>
                        <a:t>0.163</a:t>
                      </a:r>
                    </a:p>
                  </a:txBody>
                  <a:tcPr marL="36830" marR="3683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74934"/>
                  </a:ext>
                </a:extLst>
              </a:tr>
              <a:tr h="279222">
                <a:tc vMerge="1">
                  <a:txBody>
                    <a:bodyPr/>
                    <a:lstStyle/>
                    <a:p>
                      <a:endParaRPr lang="en-US"/>
                    </a:p>
                  </a:txBody>
                  <a:tcPr/>
                </a:tc>
                <a:tc>
                  <a:txBody>
                    <a:bodyPr/>
                    <a:lstStyle/>
                    <a:p>
                      <a:pPr marL="0" marR="0" algn="l">
                        <a:spcBef>
                          <a:spcPts val="400"/>
                        </a:spcBef>
                        <a:spcAft>
                          <a:spcPts val="400"/>
                        </a:spcAft>
                      </a:pPr>
                      <a:r>
                        <a:rPr lang="en-US" sz="1400">
                          <a:effectLst/>
                          <a:latin typeface="+mn-lt"/>
                          <a:ea typeface="Times New Roman" panose="02020603050405020304" pitchFamily="18" charset="0"/>
                          <a:cs typeface="Times New Roman" panose="02020603050405020304" pitchFamily="18" charset="0"/>
                        </a:rPr>
                        <a:t>Crash with parked vehicle</a:t>
                      </a:r>
                    </a:p>
                  </a:txBody>
                  <a:tcPr marL="36830" marR="3683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400"/>
                        </a:spcBef>
                        <a:spcAft>
                          <a:spcPts val="400"/>
                        </a:spcAft>
                      </a:pPr>
                      <a:r>
                        <a:rPr lang="en-US" sz="1400">
                          <a:effectLst/>
                          <a:latin typeface="+mn-lt"/>
                          <a:ea typeface="Times New Roman" panose="02020603050405020304" pitchFamily="18" charset="0"/>
                          <a:cs typeface="Times New Roman" panose="02020603050405020304" pitchFamily="18" charset="0"/>
                        </a:rPr>
                        <a:t>0.001</a:t>
                      </a:r>
                    </a:p>
                  </a:txBody>
                  <a:tcPr marL="36830" marR="3683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400"/>
                        </a:spcBef>
                        <a:spcAft>
                          <a:spcPts val="400"/>
                        </a:spcAft>
                      </a:pPr>
                      <a:r>
                        <a:rPr lang="en-US" sz="1400">
                          <a:effectLst/>
                          <a:latin typeface="+mn-lt"/>
                          <a:ea typeface="Times New Roman" panose="02020603050405020304" pitchFamily="18" charset="0"/>
                          <a:cs typeface="Times New Roman" panose="02020603050405020304" pitchFamily="18" charset="0"/>
                        </a:rPr>
                        <a:t>0.000</a:t>
                      </a:r>
                    </a:p>
                  </a:txBody>
                  <a:tcPr marL="36830" marR="3683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430786"/>
                  </a:ext>
                </a:extLst>
              </a:tr>
              <a:tr h="279222">
                <a:tc vMerge="1">
                  <a:txBody>
                    <a:bodyPr/>
                    <a:lstStyle/>
                    <a:p>
                      <a:endParaRPr lang="en-US"/>
                    </a:p>
                  </a:txBody>
                  <a:tcPr/>
                </a:tc>
                <a:tc>
                  <a:txBody>
                    <a:bodyPr/>
                    <a:lstStyle/>
                    <a:p>
                      <a:pPr marL="0" marR="0" algn="l">
                        <a:spcBef>
                          <a:spcPts val="400"/>
                        </a:spcBef>
                        <a:spcAft>
                          <a:spcPts val="400"/>
                        </a:spcAft>
                      </a:pPr>
                      <a:r>
                        <a:rPr lang="en-US" sz="1400">
                          <a:effectLst/>
                          <a:latin typeface="+mn-lt"/>
                          <a:ea typeface="Times New Roman" panose="02020603050405020304" pitchFamily="18" charset="0"/>
                          <a:cs typeface="Times New Roman" panose="02020603050405020304" pitchFamily="18" charset="0"/>
                        </a:rPr>
                        <a:t>Other single-vehicle crashes</a:t>
                      </a:r>
                    </a:p>
                  </a:txBody>
                  <a:tcPr marL="36830" marR="3683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400"/>
                        </a:spcBef>
                        <a:spcAft>
                          <a:spcPts val="400"/>
                        </a:spcAft>
                      </a:pPr>
                      <a:r>
                        <a:rPr lang="en-US" sz="1400">
                          <a:effectLst/>
                          <a:latin typeface="+mn-lt"/>
                          <a:ea typeface="Times New Roman" panose="02020603050405020304" pitchFamily="18" charset="0"/>
                          <a:cs typeface="Times New Roman" panose="02020603050405020304" pitchFamily="18" charset="0"/>
                        </a:rPr>
                        <a:t>0.099</a:t>
                      </a:r>
                    </a:p>
                  </a:txBody>
                  <a:tcPr marL="36830" marR="3683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400"/>
                        </a:spcBef>
                        <a:spcAft>
                          <a:spcPts val="400"/>
                        </a:spcAft>
                      </a:pPr>
                      <a:r>
                        <a:rPr lang="en-US" sz="1400">
                          <a:effectLst/>
                          <a:latin typeface="+mn-lt"/>
                          <a:ea typeface="Times New Roman" panose="02020603050405020304" pitchFamily="18" charset="0"/>
                          <a:cs typeface="Times New Roman" panose="02020603050405020304" pitchFamily="18" charset="0"/>
                        </a:rPr>
                        <a:t>0.054</a:t>
                      </a:r>
                    </a:p>
                  </a:txBody>
                  <a:tcPr marL="36830" marR="3683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6285484"/>
                  </a:ext>
                </a:extLst>
              </a:tr>
              <a:tr h="279222">
                <a:tc vMerge="1">
                  <a:txBody>
                    <a:bodyPr/>
                    <a:lstStyle/>
                    <a:p>
                      <a:endParaRPr lang="en-US"/>
                    </a:p>
                  </a:txBody>
                  <a:tcPr/>
                </a:tc>
                <a:tc>
                  <a:txBody>
                    <a:bodyPr/>
                    <a:lstStyle/>
                    <a:p>
                      <a:pPr marL="0" marR="0" algn="l">
                        <a:spcBef>
                          <a:spcPts val="400"/>
                        </a:spcBef>
                        <a:spcAft>
                          <a:spcPts val="400"/>
                        </a:spcAft>
                      </a:pPr>
                      <a:r>
                        <a:rPr lang="en-US" sz="1400">
                          <a:effectLst/>
                          <a:latin typeface="+mn-lt"/>
                          <a:ea typeface="Times New Roman" panose="02020603050405020304" pitchFamily="18" charset="0"/>
                          <a:cs typeface="Times New Roman" panose="02020603050405020304" pitchFamily="18" charset="0"/>
                        </a:rPr>
                        <a:t>Total:</a:t>
                      </a:r>
                    </a:p>
                  </a:txBody>
                  <a:tcPr marL="36830" marR="36830" marT="0" marB="0" anchor="ctr">
                    <a:lnL>
                      <a:noFill/>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400"/>
                        </a:spcBef>
                        <a:spcAft>
                          <a:spcPts val="400"/>
                        </a:spcAft>
                      </a:pPr>
                      <a:r>
                        <a:rPr lang="en-US" sz="1400">
                          <a:effectLst/>
                          <a:latin typeface="+mn-lt"/>
                          <a:ea typeface="Times New Roman" panose="02020603050405020304" pitchFamily="18" charset="0"/>
                          <a:cs typeface="Times New Roman" panose="02020603050405020304" pitchFamily="18" charset="0"/>
                        </a:rPr>
                        <a:t>1.000</a:t>
                      </a:r>
                    </a:p>
                  </a:txBody>
                  <a:tcPr marL="36830" marR="36830" marT="0" marB="0" anchor="ctr">
                    <a:lnL>
                      <a:noFill/>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400"/>
                        </a:spcBef>
                        <a:spcAft>
                          <a:spcPts val="400"/>
                        </a:spcAft>
                      </a:pPr>
                      <a:r>
                        <a:rPr lang="en-US" sz="1400" dirty="0">
                          <a:effectLst/>
                          <a:latin typeface="+mn-lt"/>
                          <a:ea typeface="Times New Roman" panose="02020603050405020304" pitchFamily="18" charset="0"/>
                          <a:cs typeface="Times New Roman" panose="02020603050405020304" pitchFamily="18" charset="0"/>
                        </a:rPr>
                        <a:t>1.000</a:t>
                      </a:r>
                    </a:p>
                  </a:txBody>
                  <a:tcPr marL="36830" marR="36830" marT="0" marB="0" anchor="ctr">
                    <a:lnL>
                      <a:noFill/>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0444208"/>
                  </a:ext>
                </a:extLst>
              </a:tr>
            </a:tbl>
          </a:graphicData>
        </a:graphic>
      </p:graphicFrame>
      <p:sp>
        <p:nvSpPr>
          <p:cNvPr id="6" name="Rectangle 5">
            <a:extLst>
              <a:ext uri="{FF2B5EF4-FFF2-40B4-BE49-F238E27FC236}">
                <a16:creationId xmlns:a16="http://schemas.microsoft.com/office/drawing/2014/main" id="{5DF4E212-CC45-465F-AD64-B1219D96EB53}"/>
              </a:ext>
            </a:extLst>
          </p:cNvPr>
          <p:cNvSpPr/>
          <p:nvPr/>
        </p:nvSpPr>
        <p:spPr>
          <a:xfrm>
            <a:off x="1827985" y="1671675"/>
            <a:ext cx="5655972" cy="369332"/>
          </a:xfrm>
          <a:prstGeom prst="rect">
            <a:avLst/>
          </a:prstGeom>
        </p:spPr>
        <p:txBody>
          <a:bodyPr wrap="none">
            <a:spAutoFit/>
          </a:bodyPr>
          <a:lstStyle/>
          <a:p>
            <a:r>
              <a:rPr lang="en-US" b="1" dirty="0"/>
              <a:t>Default distribution of crash type for speed-change lanes.</a:t>
            </a:r>
          </a:p>
        </p:txBody>
      </p:sp>
      <p:sp>
        <p:nvSpPr>
          <p:cNvPr id="12" name="Rectangle 11">
            <a:extLst>
              <a:ext uri="{FF2B5EF4-FFF2-40B4-BE49-F238E27FC236}">
                <a16:creationId xmlns:a16="http://schemas.microsoft.com/office/drawing/2014/main" id="{FCC349EF-EC2D-4BD1-B5D2-AD21C738A9F4}"/>
              </a:ext>
            </a:extLst>
          </p:cNvPr>
          <p:cNvSpPr/>
          <p:nvPr/>
        </p:nvSpPr>
        <p:spPr>
          <a:xfrm>
            <a:off x="1343891" y="693362"/>
            <a:ext cx="10180237" cy="867930"/>
          </a:xfrm>
          <a:prstGeom prst="rect">
            <a:avLst/>
          </a:prstGeom>
        </p:spPr>
        <p:txBody>
          <a:bodyPr wrap="square">
            <a:spAutoFit/>
          </a:bodyPr>
          <a:lstStyle/>
          <a:p>
            <a:pPr>
              <a:lnSpc>
                <a:spcPct val="90000"/>
              </a:lnSpc>
              <a:spcAft>
                <a:spcPts val="600"/>
              </a:spcAft>
              <a:buSzPts val="900"/>
            </a:pPr>
            <a:r>
              <a:rPr lang="en-US" sz="2800" dirty="0">
                <a:solidFill>
                  <a:srgbClr val="418D5C"/>
                </a:solidFill>
              </a:rPr>
              <a:t>Assumptions: </a:t>
            </a:r>
            <a:r>
              <a:rPr lang="en-US" sz="2800" dirty="0"/>
              <a:t>The crash type distribution is described by the default values presented in table.</a:t>
            </a:r>
          </a:p>
        </p:txBody>
      </p:sp>
      <p:pic>
        <p:nvPicPr>
          <p:cNvPr id="16" name="Graphic 15" descr="Car">
            <a:extLst>
              <a:ext uri="{FF2B5EF4-FFF2-40B4-BE49-F238E27FC236}">
                <a16:creationId xmlns:a16="http://schemas.microsoft.com/office/drawing/2014/main" id="{4E8D3CE2-81A9-49BF-9534-3E812A1382C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0185" y="5284694"/>
            <a:ext cx="914400" cy="914400"/>
          </a:xfrm>
          <a:prstGeom prst="rect">
            <a:avLst/>
          </a:prstGeom>
        </p:spPr>
      </p:pic>
      <p:pic>
        <p:nvPicPr>
          <p:cNvPr id="18" name="Graphic 17" descr="Car">
            <a:extLst>
              <a:ext uri="{FF2B5EF4-FFF2-40B4-BE49-F238E27FC236}">
                <a16:creationId xmlns:a16="http://schemas.microsoft.com/office/drawing/2014/main" id="{F07C1A20-B7DC-4627-AC5B-DEB5C318613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9976" y="3805880"/>
            <a:ext cx="914400" cy="914400"/>
          </a:xfrm>
          <a:prstGeom prst="rect">
            <a:avLst/>
          </a:prstGeom>
        </p:spPr>
      </p:pic>
      <p:pic>
        <p:nvPicPr>
          <p:cNvPr id="17" name="Graphic 16" descr="Car">
            <a:extLst>
              <a:ext uri="{FF2B5EF4-FFF2-40B4-BE49-F238E27FC236}">
                <a16:creationId xmlns:a16="http://schemas.microsoft.com/office/drawing/2014/main" id="{A53B1C8E-0403-4312-B032-4D4C7D4F030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7661" y="3429000"/>
            <a:ext cx="914400" cy="914400"/>
          </a:xfrm>
          <a:prstGeom prst="rect">
            <a:avLst/>
          </a:prstGeom>
        </p:spPr>
      </p:pic>
    </p:spTree>
    <p:extLst>
      <p:ext uri="{BB962C8B-B14F-4D97-AF65-F5344CB8AC3E}">
        <p14:creationId xmlns:p14="http://schemas.microsoft.com/office/powerpoint/2010/main" val="35180896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892AFF7-9BE2-4BEE-9F8C-7D06525CBBBD}"/>
              </a:ext>
            </a:extLst>
          </p:cNvPr>
          <p:cNvSpPr/>
          <p:nvPr/>
        </p:nvSpPr>
        <p:spPr>
          <a:xfrm rot="18900000">
            <a:off x="95434" y="110405"/>
            <a:ext cx="793502" cy="793502"/>
          </a:xfrm>
          <a:prstGeom prst="rect">
            <a:avLst/>
          </a:prstGeom>
          <a:solidFill>
            <a:schemeClr val="bg1"/>
          </a:solidFill>
          <a:ln w="238125">
            <a:solidFill>
              <a:srgbClr val="CEE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D9B847B-7135-4494-B8B7-012BB9EE0B3D}"/>
              </a:ext>
            </a:extLst>
          </p:cNvPr>
          <p:cNvSpPr/>
          <p:nvPr/>
        </p:nvSpPr>
        <p:spPr>
          <a:xfrm>
            <a:off x="221710" y="10098"/>
            <a:ext cx="495466" cy="923330"/>
          </a:xfrm>
          <a:prstGeom prst="rect">
            <a:avLst/>
          </a:prstGeom>
        </p:spPr>
        <p:txBody>
          <a:bodyPr wrap="square">
            <a:spAutoFit/>
          </a:bodyPr>
          <a:lstStyle/>
          <a:p>
            <a:r>
              <a:rPr lang="en-US" sz="5400" dirty="0">
                <a:solidFill>
                  <a:srgbClr val="014B60"/>
                </a:solidFill>
              </a:rPr>
              <a:t>1</a:t>
            </a:r>
          </a:p>
        </p:txBody>
      </p:sp>
      <p:sp>
        <p:nvSpPr>
          <p:cNvPr id="12" name="Rectangle 11">
            <a:extLst>
              <a:ext uri="{FF2B5EF4-FFF2-40B4-BE49-F238E27FC236}">
                <a16:creationId xmlns:a16="http://schemas.microsoft.com/office/drawing/2014/main" id="{FCC349EF-EC2D-4BD1-B5D2-AD21C738A9F4}"/>
              </a:ext>
            </a:extLst>
          </p:cNvPr>
          <p:cNvSpPr/>
          <p:nvPr/>
        </p:nvSpPr>
        <p:spPr>
          <a:xfrm>
            <a:off x="1053276" y="1258138"/>
            <a:ext cx="10529861" cy="3268587"/>
          </a:xfrm>
          <a:prstGeom prst="rect">
            <a:avLst/>
          </a:prstGeom>
        </p:spPr>
        <p:txBody>
          <a:bodyPr wrap="square">
            <a:spAutoFit/>
          </a:bodyPr>
          <a:lstStyle/>
          <a:p>
            <a:pPr>
              <a:lnSpc>
                <a:spcPct val="90000"/>
              </a:lnSpc>
              <a:spcAft>
                <a:spcPts val="600"/>
              </a:spcAft>
              <a:buSzPts val="900"/>
            </a:pPr>
            <a:r>
              <a:rPr lang="en-US" sz="2800" dirty="0">
                <a:solidFill>
                  <a:srgbClr val="418D5C"/>
                </a:solidFill>
              </a:rPr>
              <a:t>Results using the predictive method steps: </a:t>
            </a:r>
          </a:p>
          <a:p>
            <a:pPr>
              <a:lnSpc>
                <a:spcPct val="90000"/>
              </a:lnSpc>
              <a:spcAft>
                <a:spcPts val="600"/>
              </a:spcAft>
              <a:buSzPts val="900"/>
            </a:pPr>
            <a:endParaRPr lang="en-US" sz="2800" dirty="0">
              <a:solidFill>
                <a:srgbClr val="418D5C"/>
              </a:solidFill>
            </a:endParaRPr>
          </a:p>
          <a:p>
            <a:pPr>
              <a:lnSpc>
                <a:spcPct val="90000"/>
              </a:lnSpc>
              <a:spcAft>
                <a:spcPts val="600"/>
              </a:spcAft>
              <a:buSzPts val="900"/>
            </a:pPr>
            <a:r>
              <a:rPr lang="en-US" sz="2800" dirty="0"/>
              <a:t>Predicted average total (all crash types and severities) crash frequency: </a:t>
            </a:r>
          </a:p>
          <a:p>
            <a:pPr>
              <a:lnSpc>
                <a:spcPct val="90000"/>
              </a:lnSpc>
              <a:spcAft>
                <a:spcPts val="600"/>
              </a:spcAft>
              <a:buSzPts val="900"/>
            </a:pPr>
            <a:r>
              <a:rPr lang="en-US" sz="2800" dirty="0"/>
              <a:t>2.1 crashes per year</a:t>
            </a:r>
          </a:p>
          <a:p>
            <a:pPr>
              <a:lnSpc>
                <a:spcPct val="90000"/>
              </a:lnSpc>
              <a:spcAft>
                <a:spcPts val="600"/>
              </a:spcAft>
              <a:buSzPts val="900"/>
            </a:pPr>
            <a:endParaRPr lang="en-US" sz="2800" dirty="0"/>
          </a:p>
          <a:p>
            <a:pPr>
              <a:lnSpc>
                <a:spcPct val="90000"/>
              </a:lnSpc>
              <a:spcAft>
                <a:spcPts val="600"/>
              </a:spcAft>
              <a:buSzPts val="900"/>
            </a:pPr>
            <a:r>
              <a:rPr lang="en-US" sz="2800" dirty="0"/>
              <a:t>Predicted average fatal-and-injury crash frequency: </a:t>
            </a:r>
          </a:p>
          <a:p>
            <a:pPr>
              <a:lnSpc>
                <a:spcPct val="90000"/>
              </a:lnSpc>
              <a:spcAft>
                <a:spcPts val="600"/>
              </a:spcAft>
              <a:buSzPts val="900"/>
            </a:pPr>
            <a:r>
              <a:rPr lang="en-US" sz="2800" dirty="0"/>
              <a:t>0.7 crashes per year</a:t>
            </a:r>
          </a:p>
        </p:txBody>
      </p:sp>
    </p:spTree>
    <p:extLst>
      <p:ext uri="{BB962C8B-B14F-4D97-AF65-F5344CB8AC3E}">
        <p14:creationId xmlns:p14="http://schemas.microsoft.com/office/powerpoint/2010/main" val="18294380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892AFF7-9BE2-4BEE-9F8C-7D06525CBBBD}"/>
              </a:ext>
            </a:extLst>
          </p:cNvPr>
          <p:cNvSpPr/>
          <p:nvPr/>
        </p:nvSpPr>
        <p:spPr>
          <a:xfrm rot="18900000">
            <a:off x="95434" y="110405"/>
            <a:ext cx="793502" cy="793502"/>
          </a:xfrm>
          <a:prstGeom prst="rect">
            <a:avLst/>
          </a:prstGeom>
          <a:solidFill>
            <a:schemeClr val="bg1"/>
          </a:solidFill>
          <a:ln w="238125">
            <a:solidFill>
              <a:srgbClr val="CEE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D9B847B-7135-4494-B8B7-012BB9EE0B3D}"/>
              </a:ext>
            </a:extLst>
          </p:cNvPr>
          <p:cNvSpPr/>
          <p:nvPr/>
        </p:nvSpPr>
        <p:spPr>
          <a:xfrm>
            <a:off x="221710" y="10098"/>
            <a:ext cx="495466" cy="923330"/>
          </a:xfrm>
          <a:prstGeom prst="rect">
            <a:avLst/>
          </a:prstGeom>
        </p:spPr>
        <p:txBody>
          <a:bodyPr wrap="square">
            <a:spAutoFit/>
          </a:bodyPr>
          <a:lstStyle/>
          <a:p>
            <a:r>
              <a:rPr lang="en-US" sz="5400" dirty="0">
                <a:solidFill>
                  <a:srgbClr val="014B60"/>
                </a:solidFill>
              </a:rPr>
              <a:t>1</a:t>
            </a: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FCC349EF-EC2D-4BD1-B5D2-AD21C738A9F4}"/>
                  </a:ext>
                </a:extLst>
              </p:cNvPr>
              <p:cNvSpPr/>
              <p:nvPr/>
            </p:nvSpPr>
            <p:spPr>
              <a:xfrm>
                <a:off x="1053276" y="1298479"/>
                <a:ext cx="10529861" cy="5325240"/>
              </a:xfrm>
              <a:prstGeom prst="rect">
                <a:avLst/>
              </a:prstGeom>
            </p:spPr>
            <p:txBody>
              <a:bodyPr wrap="square">
                <a:spAutoFit/>
              </a:bodyPr>
              <a:lstStyle/>
              <a:p>
                <a:pPr>
                  <a:lnSpc>
                    <a:spcPct val="90000"/>
                  </a:lnSpc>
                  <a:spcAft>
                    <a:spcPts val="600"/>
                  </a:spcAft>
                  <a:buSzPts val="900"/>
                </a:pPr>
                <a:r>
                  <a:rPr lang="en-US" sz="2800" dirty="0">
                    <a:solidFill>
                      <a:srgbClr val="418D5C"/>
                    </a:solidFill>
                  </a:rPr>
                  <a:t>Steps 1—8</a:t>
                </a:r>
              </a:p>
              <a:p>
                <a:pPr>
                  <a:lnSpc>
                    <a:spcPct val="90000"/>
                  </a:lnSpc>
                  <a:spcAft>
                    <a:spcPts val="600"/>
                  </a:spcAft>
                  <a:buSzPts val="900"/>
                </a:pPr>
                <a:r>
                  <a:rPr lang="en-US" sz="2800" dirty="0"/>
                  <a:t>Information obtained previously. Observed crash data are not obtained because EB Method not applied. </a:t>
                </a:r>
              </a:p>
              <a:p>
                <a:pPr>
                  <a:lnSpc>
                    <a:spcPct val="90000"/>
                  </a:lnSpc>
                  <a:spcAft>
                    <a:spcPts val="600"/>
                  </a:spcAft>
                  <a:buSzPts val="900"/>
                </a:pPr>
                <a:r>
                  <a:rPr lang="en-US" sz="2800" dirty="0">
                    <a:solidFill>
                      <a:srgbClr val="418D5C"/>
                    </a:solidFill>
                  </a:rPr>
                  <a:t>Step 9—For the selected site, determine and apply the appropriate SPF.</a:t>
                </a:r>
              </a:p>
              <a:p>
                <a:pPr>
                  <a:lnSpc>
                    <a:spcPct val="90000"/>
                  </a:lnSpc>
                  <a:spcAft>
                    <a:spcPts val="600"/>
                  </a:spcAft>
                  <a:buSzPts val="900"/>
                </a:pPr>
                <a:r>
                  <a:rPr lang="en-US" sz="2800" dirty="0"/>
                  <a:t>Predicted total crash frequency computed using the following equation:</a:t>
                </a:r>
              </a:p>
              <a:p>
                <a:pPr>
                  <a:lnSpc>
                    <a:spcPct val="90000"/>
                  </a:lnSpc>
                  <a:spcAft>
                    <a:spcPts val="600"/>
                  </a:spcAft>
                  <a:buSzPts val="900"/>
                </a:pPr>
                <a:endParaRPr lang="en-US" sz="2800" dirty="0"/>
              </a:p>
              <a:p>
                <a:pPr>
                  <a:lnSpc>
                    <a:spcPct val="90000"/>
                  </a:lnSpc>
                  <a:spcAft>
                    <a:spcPts val="600"/>
                  </a:spcAft>
                  <a:buSzPts val="900"/>
                </a:pPr>
                <a:endParaRPr lang="en-US" sz="2400" i="1" dirty="0"/>
              </a:p>
              <a:p>
                <a:pPr>
                  <a:lnSpc>
                    <a:spcPct val="90000"/>
                  </a:lnSpc>
                  <a:spcAft>
                    <a:spcPts val="600"/>
                  </a:spcAft>
                  <a:buSzPts val="900"/>
                </a:pPr>
                <a14:m>
                  <m:oMathPara xmlns:m="http://schemas.openxmlformats.org/officeDocument/2006/math">
                    <m:oMathParaPr>
                      <m:jc m:val="centerGroup"/>
                    </m:oMathParaPr>
                    <m:oMath xmlns:m="http://schemas.openxmlformats.org/officeDocument/2006/math">
                      <m:r>
                        <m:rPr>
                          <m:aln/>
                        </m:rPr>
                        <a:rPr lang="en-US" sz="2400" i="1">
                          <a:latin typeface="Cambria Math" panose="02040503050406030204" pitchFamily="18" charset="0"/>
                        </a:rPr>
                        <m:t>=</m:t>
                      </m:r>
                      <m:r>
                        <a:rPr lang="en-US" sz="2400" i="1">
                          <a:latin typeface="Cambria Math" panose="02040503050406030204" pitchFamily="18" charset="0"/>
                        </a:rPr>
                        <m:t>0.14×</m:t>
                      </m:r>
                      <m:func>
                        <m:funcPr>
                          <m:ctrlPr>
                            <a:rPr lang="en-US" sz="2400" i="1">
                              <a:latin typeface="Cambria Math" panose="02040503050406030204" pitchFamily="18" charset="0"/>
                            </a:rPr>
                          </m:ctrlPr>
                        </m:funcPr>
                        <m:fName>
                          <m:r>
                            <m:rPr>
                              <m:nor/>
                            </m:rPr>
                            <a:rPr lang="en-US" sz="2400"/>
                            <m:t>exp</m:t>
                          </m:r>
                        </m:fName>
                        <m:e>
                          <m:d>
                            <m:dPr>
                              <m:ctrlPr>
                                <a:rPr lang="en-US" sz="2400" i="1">
                                  <a:latin typeface="Cambria Math" panose="02040503050406030204" pitchFamily="18" charset="0"/>
                                </a:rPr>
                              </m:ctrlPr>
                            </m:dPr>
                            <m:e>
                              <m:r>
                                <a:rPr lang="en-US" sz="2400" i="1">
                                  <a:latin typeface="Cambria Math" panose="02040503050406030204" pitchFamily="18" charset="0"/>
                                </a:rPr>
                                <m:t>−8.417+0.939×</m:t>
                              </m:r>
                              <m:r>
                                <m:rPr>
                                  <m:nor/>
                                </m:rPr>
                                <a:rPr lang="en-US" sz="2400"/>
                                <m:t>ln</m:t>
                              </m:r>
                              <m:d>
                                <m:dPr>
                                  <m:begChr m:val="["/>
                                  <m:endChr m:val="]"/>
                                  <m:ctrlPr>
                                    <a:rPr lang="en-US" sz="2400" i="1">
                                      <a:latin typeface="Cambria Math" panose="02040503050406030204" pitchFamily="18" charset="0"/>
                                    </a:rPr>
                                  </m:ctrlPr>
                                </m:dPr>
                                <m:e>
                                  <m:r>
                                    <a:rPr lang="en-US" sz="2400" i="1">
                                      <a:latin typeface="Cambria Math" panose="02040503050406030204" pitchFamily="18" charset="0"/>
                                    </a:rPr>
                                    <m:t>54,800</m:t>
                                  </m:r>
                                </m:e>
                              </m:d>
                              <m:r>
                                <a:rPr lang="en-US" sz="2400" i="1">
                                  <a:latin typeface="Cambria Math" panose="02040503050406030204" pitchFamily="18" charset="0"/>
                                </a:rPr>
                                <m:t>+0.0703×</m:t>
                              </m:r>
                              <m:func>
                                <m:funcPr>
                                  <m:ctrlPr>
                                    <a:rPr lang="en-US" sz="2400" i="1">
                                      <a:latin typeface="Cambria Math" panose="02040503050406030204" pitchFamily="18" charset="0"/>
                                    </a:rPr>
                                  </m:ctrlPr>
                                </m:funcPr>
                                <m:fName>
                                  <m:r>
                                    <m:rPr>
                                      <m:nor/>
                                    </m:rPr>
                                    <a:rPr lang="en-US" sz="2400"/>
                                    <m:t>ln</m:t>
                                  </m:r>
                                </m:fName>
                                <m:e>
                                  <m:r>
                                    <a:rPr lang="en-US" sz="2400" i="1">
                                      <a:latin typeface="Cambria Math" panose="02040503050406030204" pitchFamily="18" charset="0"/>
                                    </a:rPr>
                                    <m:t>[</m:t>
                                  </m:r>
                                </m:e>
                              </m:func>
                              <m:r>
                                <a:rPr lang="en-US" sz="2400" i="1">
                                  <a:latin typeface="Cambria Math" panose="02040503050406030204" pitchFamily="18" charset="0"/>
                                </a:rPr>
                                <m:t>5200]</m:t>
                              </m:r>
                            </m:e>
                          </m:d>
                        </m:e>
                      </m:func>
                    </m:oMath>
                  </m:oMathPara>
                </a14:m>
                <a:endParaRPr lang="en-US" sz="2400" dirty="0"/>
              </a:p>
              <a:p>
                <a:pPr>
                  <a:lnSpc>
                    <a:spcPct val="90000"/>
                  </a:lnSpc>
                  <a:spcAft>
                    <a:spcPts val="600"/>
                  </a:spcAft>
                  <a:buSzPts val="900"/>
                </a:pPr>
                <a14:m>
                  <m:oMathPara xmlns:m="http://schemas.openxmlformats.org/officeDocument/2006/math">
                    <m:oMathParaPr>
                      <m:jc m:val="centerGroup"/>
                    </m:oMathParaPr>
                    <m:oMath xmlns:m="http://schemas.openxmlformats.org/officeDocument/2006/math">
                      <m:r>
                        <m:rPr>
                          <m:nor/>
                        </m:rPr>
                        <a:rPr lang="en-US" sz="2400" i="1"/>
                        <m:t>=1.591 </m:t>
                      </m:r>
                      <m:r>
                        <m:rPr>
                          <m:nor/>
                        </m:rPr>
                        <a:rPr lang="en-US" sz="2400"/>
                        <m:t>crashes</m:t>
                      </m:r>
                      <m:r>
                        <m:rPr>
                          <m:nor/>
                        </m:rPr>
                        <a:rPr lang="en-US" sz="2400"/>
                        <m:t>/</m:t>
                      </m:r>
                      <m:r>
                        <m:rPr>
                          <m:nor/>
                        </m:rPr>
                        <a:rPr lang="en-US" sz="2400"/>
                        <m:t>yr</m:t>
                      </m:r>
                    </m:oMath>
                  </m:oMathPara>
                </a14:m>
                <a:endParaRPr lang="en-US" sz="2400" dirty="0"/>
              </a:p>
              <a:p>
                <a:pPr>
                  <a:lnSpc>
                    <a:spcPct val="90000"/>
                  </a:lnSpc>
                  <a:spcAft>
                    <a:spcPts val="600"/>
                  </a:spcAft>
                  <a:buSzPts val="900"/>
                </a:pPr>
                <a:r>
                  <a:rPr lang="en-US" sz="2800" dirty="0"/>
                  <a:t>SPF for multiple-vehicle crashes calculated to yield following result:</a:t>
                </a:r>
              </a:p>
              <a:p>
                <a:pPr>
                  <a:lnSpc>
                    <a:spcPct val="90000"/>
                  </a:lnSpc>
                  <a:spcAft>
                    <a:spcPts val="600"/>
                  </a:spcAft>
                  <a:buSzPts val="900"/>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𝑁</m:t>
                          </m:r>
                        </m:e>
                        <m:sub>
                          <m:r>
                            <a:rPr lang="en-US" sz="2400" i="1">
                              <a:latin typeface="Cambria Math" panose="02040503050406030204" pitchFamily="18" charset="0"/>
                            </a:rPr>
                            <m:t>𝑠𝑝𝑓</m:t>
                          </m:r>
                          <m:r>
                            <a:rPr lang="en-US" sz="2400" i="1">
                              <a:latin typeface="Cambria Math" panose="02040503050406030204" pitchFamily="18" charset="0"/>
                            </a:rPr>
                            <m:t>,</m:t>
                          </m:r>
                          <m:r>
                            <a:rPr lang="en-US" sz="2400" i="1">
                              <a:latin typeface="Cambria Math" panose="02040503050406030204" pitchFamily="18" charset="0"/>
                            </a:rPr>
                            <m:t>𝑒𝑛</m:t>
                          </m:r>
                          <m:r>
                            <a:rPr lang="en-US" sz="2400" i="1">
                              <a:latin typeface="Cambria Math" panose="02040503050406030204" pitchFamily="18" charset="0"/>
                            </a:rPr>
                            <m:t>,</m:t>
                          </m:r>
                          <m:r>
                            <a:rPr lang="en-US" sz="2400" i="1">
                              <a:latin typeface="Cambria Math" panose="02040503050406030204" pitchFamily="18" charset="0"/>
                            </a:rPr>
                            <m:t>𝑎𝑐</m:t>
                          </m:r>
                          <m:r>
                            <a:rPr lang="en-US" sz="2400" i="1">
                              <a:latin typeface="Cambria Math" panose="02040503050406030204" pitchFamily="18" charset="0"/>
                            </a:rPr>
                            <m:t>,</m:t>
                          </m:r>
                          <m:r>
                            <a:rPr lang="en-US" sz="2400" i="1">
                              <a:latin typeface="Cambria Math" panose="02040503050406030204" pitchFamily="18" charset="0"/>
                            </a:rPr>
                            <m:t>𝑚𝑣</m:t>
                          </m:r>
                          <m:r>
                            <a:rPr lang="en-US" sz="2400" i="1">
                              <a:latin typeface="Cambria Math" panose="02040503050406030204" pitchFamily="18" charset="0"/>
                            </a:rPr>
                            <m:t>,</m:t>
                          </m:r>
                          <m:r>
                            <a:rPr lang="en-US" sz="2400" i="1">
                              <a:latin typeface="Cambria Math" panose="02040503050406030204" pitchFamily="18" charset="0"/>
                            </a:rPr>
                            <m:t>𝑎𝑠</m:t>
                          </m:r>
                        </m:sub>
                      </m:sSub>
                      <m:r>
                        <a:rPr lang="en-US" sz="2400" i="1">
                          <a:latin typeface="Cambria Math" panose="02040503050406030204" pitchFamily="18" charset="0"/>
                        </a:rPr>
                        <m:t>=1.177 </m:t>
                      </m:r>
                      <m:r>
                        <m:rPr>
                          <m:nor/>
                        </m:rPr>
                        <a:rPr lang="en-US" sz="2400"/>
                        <m:t>crashes</m:t>
                      </m:r>
                      <m:r>
                        <m:rPr>
                          <m:nor/>
                        </m:rPr>
                        <a:rPr lang="en-US" sz="2400"/>
                        <m:t>/</m:t>
                      </m:r>
                      <m:r>
                        <m:rPr>
                          <m:nor/>
                        </m:rPr>
                        <a:rPr lang="en-US" sz="2400"/>
                        <m:t>yr</m:t>
                      </m:r>
                    </m:oMath>
                  </m:oMathPara>
                </a14:m>
                <a:endParaRPr lang="en-US" sz="2400" dirty="0"/>
              </a:p>
              <a:p>
                <a:pPr>
                  <a:lnSpc>
                    <a:spcPct val="90000"/>
                  </a:lnSpc>
                  <a:spcAft>
                    <a:spcPts val="600"/>
                  </a:spcAft>
                  <a:buSzPts val="900"/>
                </a:pPr>
                <a:endParaRPr lang="en-US" sz="2800" dirty="0"/>
              </a:p>
            </p:txBody>
          </p:sp>
        </mc:Choice>
        <mc:Fallback xmlns="">
          <p:sp>
            <p:nvSpPr>
              <p:cNvPr id="12" name="Rectangle 11">
                <a:extLst>
                  <a:ext uri="{FF2B5EF4-FFF2-40B4-BE49-F238E27FC236}">
                    <a16:creationId xmlns:a16="http://schemas.microsoft.com/office/drawing/2014/main" id="{FCC349EF-EC2D-4BD1-B5D2-AD21C738A9F4}"/>
                  </a:ext>
                </a:extLst>
              </p:cNvPr>
              <p:cNvSpPr>
                <a:spLocks noRot="1" noChangeAspect="1" noMove="1" noResize="1" noEditPoints="1" noAdjustHandles="1" noChangeArrowheads="1" noChangeShapeType="1" noTextEdit="1"/>
              </p:cNvSpPr>
              <p:nvPr/>
            </p:nvSpPr>
            <p:spPr>
              <a:xfrm>
                <a:off x="1053276" y="1298479"/>
                <a:ext cx="10529861" cy="5325240"/>
              </a:xfrm>
              <a:prstGeom prst="rect">
                <a:avLst/>
              </a:prstGeom>
              <a:blipFill>
                <a:blip r:embed="rId2"/>
                <a:stretch>
                  <a:fillRect l="-1216" t="-1831" r="-984"/>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8FA0350C-2827-4E5B-AF9A-AFC976C65CA5}"/>
              </a:ext>
            </a:extLst>
          </p:cNvPr>
          <p:cNvPicPr>
            <a:picLocks noChangeAspect="1"/>
          </p:cNvPicPr>
          <p:nvPr/>
        </p:nvPicPr>
        <p:blipFill rotWithShape="1">
          <a:blip r:embed="rId3"/>
          <a:srcRect l="12632" t="-3018" r="13323"/>
          <a:stretch/>
        </p:blipFill>
        <p:spPr>
          <a:xfrm>
            <a:off x="1450470" y="3693749"/>
            <a:ext cx="8995226" cy="605119"/>
          </a:xfrm>
          <a:prstGeom prst="rect">
            <a:avLst/>
          </a:prstGeom>
        </p:spPr>
      </p:pic>
    </p:spTree>
    <p:extLst>
      <p:ext uri="{BB962C8B-B14F-4D97-AF65-F5344CB8AC3E}">
        <p14:creationId xmlns:p14="http://schemas.microsoft.com/office/powerpoint/2010/main" val="348742022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892AFF7-9BE2-4BEE-9F8C-7D06525CBBBD}"/>
              </a:ext>
            </a:extLst>
          </p:cNvPr>
          <p:cNvSpPr/>
          <p:nvPr/>
        </p:nvSpPr>
        <p:spPr>
          <a:xfrm rot="18900000">
            <a:off x="95434" y="110405"/>
            <a:ext cx="793502" cy="793502"/>
          </a:xfrm>
          <a:prstGeom prst="rect">
            <a:avLst/>
          </a:prstGeom>
          <a:solidFill>
            <a:schemeClr val="bg1"/>
          </a:solidFill>
          <a:ln w="238125">
            <a:solidFill>
              <a:srgbClr val="CEE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D9B847B-7135-4494-B8B7-012BB9EE0B3D}"/>
              </a:ext>
            </a:extLst>
          </p:cNvPr>
          <p:cNvSpPr/>
          <p:nvPr/>
        </p:nvSpPr>
        <p:spPr>
          <a:xfrm>
            <a:off x="221710" y="10098"/>
            <a:ext cx="495466" cy="923330"/>
          </a:xfrm>
          <a:prstGeom prst="rect">
            <a:avLst/>
          </a:prstGeom>
        </p:spPr>
        <p:txBody>
          <a:bodyPr wrap="square">
            <a:spAutoFit/>
          </a:bodyPr>
          <a:lstStyle/>
          <a:p>
            <a:r>
              <a:rPr lang="en-US" sz="5400" dirty="0">
                <a:solidFill>
                  <a:srgbClr val="014B60"/>
                </a:solidFill>
              </a:rPr>
              <a:t>1</a:t>
            </a:r>
          </a:p>
        </p:txBody>
      </p:sp>
      <p:sp>
        <p:nvSpPr>
          <p:cNvPr id="12" name="Rectangle 11">
            <a:extLst>
              <a:ext uri="{FF2B5EF4-FFF2-40B4-BE49-F238E27FC236}">
                <a16:creationId xmlns:a16="http://schemas.microsoft.com/office/drawing/2014/main" id="{FCC349EF-EC2D-4BD1-B5D2-AD21C738A9F4}"/>
              </a:ext>
            </a:extLst>
          </p:cNvPr>
          <p:cNvSpPr/>
          <p:nvPr/>
        </p:nvSpPr>
        <p:spPr>
          <a:xfrm>
            <a:off x="905435" y="1068247"/>
            <a:ext cx="11775142" cy="5896999"/>
          </a:xfrm>
          <a:prstGeom prst="rect">
            <a:avLst/>
          </a:prstGeom>
        </p:spPr>
        <p:txBody>
          <a:bodyPr wrap="square">
            <a:spAutoFit/>
          </a:bodyPr>
          <a:lstStyle/>
          <a:p>
            <a:pPr>
              <a:lnSpc>
                <a:spcPct val="90000"/>
              </a:lnSpc>
              <a:spcAft>
                <a:spcPts val="1200"/>
              </a:spcAft>
              <a:buSzPts val="900"/>
            </a:pPr>
            <a:r>
              <a:rPr lang="en-US" sz="2800" dirty="0">
                <a:solidFill>
                  <a:srgbClr val="418D5C"/>
                </a:solidFill>
              </a:rPr>
              <a:t>Step 10—Multiply the result obtained in Step 9 by the appropriate AFs. </a:t>
            </a:r>
          </a:p>
          <a:p>
            <a:pPr>
              <a:lnSpc>
                <a:spcPct val="90000"/>
              </a:lnSpc>
              <a:spcAft>
                <a:spcPts val="1200"/>
              </a:spcAft>
              <a:buSzPts val="900"/>
            </a:pPr>
            <a:r>
              <a:rPr lang="en-US" sz="2800" dirty="0"/>
              <a:t>Lateral Separation and Access Type </a:t>
            </a:r>
            <a:r>
              <a:rPr lang="da-DK" dirty="0"/>
              <a:t>(</a:t>
            </a:r>
            <a:r>
              <a:rPr lang="da-DK" i="1" dirty="0"/>
              <a:t>AF</a:t>
            </a:r>
            <a:r>
              <a:rPr lang="da-DK" baseline="-25000" dirty="0"/>
              <a:t>1</a:t>
            </a:r>
            <a:r>
              <a:rPr lang="da-DK" i="1" baseline="-25000" dirty="0"/>
              <a:t>,en,ac,y,as</a:t>
            </a:r>
            <a:r>
              <a:rPr lang="da-DK" dirty="0"/>
              <a:t>) = 1.000 total / 1.000 multiple-vehicle</a:t>
            </a:r>
          </a:p>
          <a:p>
            <a:pPr>
              <a:lnSpc>
                <a:spcPct val="90000"/>
              </a:lnSpc>
              <a:spcAft>
                <a:spcPts val="1200"/>
              </a:spcAft>
              <a:buSzPts val="900"/>
            </a:pPr>
            <a:r>
              <a:rPr lang="en-US" sz="2800" dirty="0"/>
              <a:t>Inside Shoulder Width </a:t>
            </a:r>
            <a:r>
              <a:rPr lang="en-US" dirty="0"/>
              <a:t>(</a:t>
            </a:r>
            <a:r>
              <a:rPr lang="en-US" i="1" dirty="0"/>
              <a:t>AF</a:t>
            </a:r>
            <a:r>
              <a:rPr lang="en-US" baseline="-25000" dirty="0"/>
              <a:t>2</a:t>
            </a:r>
            <a:r>
              <a:rPr lang="en-US" i="1" baseline="-25000" dirty="0"/>
              <a:t>,en,ac,y,as</a:t>
            </a:r>
            <a:r>
              <a:rPr lang="en-US" dirty="0"/>
              <a:t>) = 0.926 total / 0.919 multiple-vehicle</a:t>
            </a:r>
          </a:p>
          <a:p>
            <a:pPr>
              <a:lnSpc>
                <a:spcPct val="90000"/>
              </a:lnSpc>
              <a:spcAft>
                <a:spcPts val="1200"/>
              </a:spcAft>
              <a:buSzPts val="900"/>
            </a:pPr>
            <a:r>
              <a:rPr lang="en-US" sz="2800" dirty="0"/>
              <a:t>Outside Shoulder Width </a:t>
            </a:r>
            <a:r>
              <a:rPr lang="en-US" dirty="0"/>
              <a:t>(</a:t>
            </a:r>
            <a:r>
              <a:rPr lang="en-US" i="1" dirty="0"/>
              <a:t>AF</a:t>
            </a:r>
            <a:r>
              <a:rPr lang="en-US" baseline="-25000" dirty="0"/>
              <a:t>3</a:t>
            </a:r>
            <a:r>
              <a:rPr lang="en-US" i="1" baseline="-25000" dirty="0"/>
              <a:t>,en,ac,y,as</a:t>
            </a:r>
            <a:r>
              <a:rPr lang="en-US" dirty="0"/>
              <a:t>) = 1.000 total / 1.000 multiple-vehicle</a:t>
            </a:r>
          </a:p>
          <a:p>
            <a:pPr>
              <a:lnSpc>
                <a:spcPct val="90000"/>
              </a:lnSpc>
              <a:spcAft>
                <a:spcPts val="1200"/>
              </a:spcAft>
              <a:buSzPts val="900"/>
            </a:pPr>
            <a:r>
              <a:rPr lang="en-US" sz="2800" dirty="0"/>
              <a:t>Median Width </a:t>
            </a:r>
            <a:r>
              <a:rPr lang="en-US" dirty="0"/>
              <a:t>(</a:t>
            </a:r>
            <a:r>
              <a:rPr lang="en-US" i="1" dirty="0"/>
              <a:t>AF</a:t>
            </a:r>
            <a:r>
              <a:rPr lang="en-US" baseline="-25000" dirty="0"/>
              <a:t>4</a:t>
            </a:r>
            <a:r>
              <a:rPr lang="en-US" i="1" baseline="-25000" dirty="0"/>
              <a:t>,en,ac,y,as</a:t>
            </a:r>
            <a:r>
              <a:rPr lang="en-US" dirty="0"/>
              <a:t>) = 1.000 total / 1.000 multiple-vehicle</a:t>
            </a:r>
            <a:endParaRPr lang="en-US" sz="2800" dirty="0"/>
          </a:p>
          <a:p>
            <a:pPr>
              <a:lnSpc>
                <a:spcPct val="90000"/>
              </a:lnSpc>
              <a:spcAft>
                <a:spcPts val="1200"/>
              </a:spcAft>
              <a:buSzPts val="900"/>
            </a:pPr>
            <a:r>
              <a:rPr lang="da-DK" sz="2800" dirty="0"/>
              <a:t>Median Barrier </a:t>
            </a:r>
            <a:r>
              <a:rPr lang="da-DK" dirty="0"/>
              <a:t>(</a:t>
            </a:r>
            <a:r>
              <a:rPr lang="da-DK" i="1" dirty="0"/>
              <a:t>AF</a:t>
            </a:r>
            <a:r>
              <a:rPr lang="da-DK" baseline="-25000" dirty="0"/>
              <a:t>5</a:t>
            </a:r>
            <a:r>
              <a:rPr lang="da-DK" i="1" baseline="-25000" dirty="0"/>
              <a:t>,en,ac,y,as</a:t>
            </a:r>
            <a:r>
              <a:rPr lang="da-DK" dirty="0"/>
              <a:t>) = 1.260 total / 1.336 multiple-vehicle</a:t>
            </a:r>
            <a:endParaRPr lang="da-DK" sz="2800" dirty="0"/>
          </a:p>
          <a:p>
            <a:pPr>
              <a:lnSpc>
                <a:spcPct val="90000"/>
              </a:lnSpc>
              <a:spcAft>
                <a:spcPts val="1200"/>
              </a:spcAft>
              <a:buSzPts val="900"/>
            </a:pPr>
            <a:r>
              <a:rPr lang="da-DK" sz="2800" dirty="0"/>
              <a:t>Outside Barrier </a:t>
            </a:r>
            <a:r>
              <a:rPr lang="da-DK" dirty="0"/>
              <a:t>(</a:t>
            </a:r>
            <a:r>
              <a:rPr lang="da-DK" i="1" dirty="0"/>
              <a:t>AF</a:t>
            </a:r>
            <a:r>
              <a:rPr lang="da-DK" baseline="-25000" dirty="0"/>
              <a:t>6</a:t>
            </a:r>
            <a:r>
              <a:rPr lang="da-DK" i="1" baseline="-25000" dirty="0"/>
              <a:t>,en,ac,at,as</a:t>
            </a:r>
            <a:r>
              <a:rPr lang="da-DK" dirty="0"/>
              <a:t>) = 1.000 total / does not apply to multiple-vehicle crashes</a:t>
            </a:r>
            <a:endParaRPr lang="da-DK" sz="2800" dirty="0"/>
          </a:p>
          <a:p>
            <a:pPr>
              <a:lnSpc>
                <a:spcPct val="90000"/>
              </a:lnSpc>
              <a:spcAft>
                <a:spcPts val="1200"/>
              </a:spcAft>
              <a:buSzPts val="900"/>
            </a:pPr>
            <a:r>
              <a:rPr lang="en-US" sz="2800" dirty="0"/>
              <a:t>Average Speed Differential </a:t>
            </a:r>
            <a:r>
              <a:rPr lang="en-US" dirty="0"/>
              <a:t>(</a:t>
            </a:r>
            <a:r>
              <a:rPr lang="en-US" i="1" dirty="0"/>
              <a:t>AF</a:t>
            </a:r>
            <a:r>
              <a:rPr lang="en-US" baseline="-25000" dirty="0"/>
              <a:t>8</a:t>
            </a:r>
            <a:r>
              <a:rPr lang="en-US" i="1" baseline="-25000" dirty="0"/>
              <a:t>,en,ac,y,as</a:t>
            </a:r>
            <a:r>
              <a:rPr lang="en-US" dirty="0"/>
              <a:t>) = 1.100 total / 1.113 multiple-vehicle crashes</a:t>
            </a:r>
            <a:endParaRPr lang="en-US" sz="2800" dirty="0"/>
          </a:p>
          <a:p>
            <a:pPr>
              <a:lnSpc>
                <a:spcPct val="90000"/>
              </a:lnSpc>
              <a:spcAft>
                <a:spcPts val="1200"/>
              </a:spcAft>
              <a:buSzPts val="900"/>
            </a:pPr>
            <a:r>
              <a:rPr lang="da-DK" sz="2800" dirty="0"/>
              <a:t>Number of HO Lanes </a:t>
            </a:r>
            <a:r>
              <a:rPr lang="da-DK" dirty="0"/>
              <a:t>(</a:t>
            </a:r>
            <a:r>
              <a:rPr lang="da-DK" i="1" dirty="0"/>
              <a:t>AF</a:t>
            </a:r>
            <a:r>
              <a:rPr lang="da-DK" baseline="-25000" dirty="0"/>
              <a:t>10</a:t>
            </a:r>
            <a:r>
              <a:rPr lang="da-DK" i="1" baseline="-25000" dirty="0"/>
              <a:t>,en,ac,y,as</a:t>
            </a:r>
            <a:r>
              <a:rPr lang="da-DK" dirty="0"/>
              <a:t>) = 1.000 total / 1.000 multiple-vehicle crashes</a:t>
            </a:r>
            <a:endParaRPr lang="da-DK" sz="2800" dirty="0"/>
          </a:p>
          <a:p>
            <a:pPr>
              <a:lnSpc>
                <a:spcPct val="90000"/>
              </a:lnSpc>
              <a:spcAft>
                <a:spcPts val="1200"/>
              </a:spcAft>
              <a:buSzPts val="900"/>
            </a:pPr>
            <a:r>
              <a:rPr lang="en-US" sz="2800" dirty="0"/>
              <a:t>Computed Ramp Entrance Crash Frequency = </a:t>
            </a:r>
            <a:r>
              <a:rPr lang="en-US" dirty="0"/>
              <a:t>2.042 total / 1.610 multiple-vehicle</a:t>
            </a:r>
            <a:endParaRPr lang="en-US" sz="2800" dirty="0"/>
          </a:p>
          <a:p>
            <a:pPr>
              <a:lnSpc>
                <a:spcPct val="90000"/>
              </a:lnSpc>
              <a:spcAft>
                <a:spcPts val="600"/>
              </a:spcAft>
              <a:buSzPts val="900"/>
            </a:pPr>
            <a:endParaRPr lang="en-US" sz="2800" dirty="0"/>
          </a:p>
        </p:txBody>
      </p:sp>
    </p:spTree>
    <p:extLst>
      <p:ext uri="{BB962C8B-B14F-4D97-AF65-F5344CB8AC3E}">
        <p14:creationId xmlns:p14="http://schemas.microsoft.com/office/powerpoint/2010/main" val="1955608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892AFF7-9BE2-4BEE-9F8C-7D06525CBBBD}"/>
              </a:ext>
            </a:extLst>
          </p:cNvPr>
          <p:cNvSpPr/>
          <p:nvPr/>
        </p:nvSpPr>
        <p:spPr>
          <a:xfrm rot="18900000">
            <a:off x="95434" y="110405"/>
            <a:ext cx="793502" cy="793502"/>
          </a:xfrm>
          <a:prstGeom prst="rect">
            <a:avLst/>
          </a:prstGeom>
          <a:solidFill>
            <a:schemeClr val="bg1"/>
          </a:solidFill>
          <a:ln w="238125">
            <a:solidFill>
              <a:srgbClr val="CEE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D9B847B-7135-4494-B8B7-012BB9EE0B3D}"/>
              </a:ext>
            </a:extLst>
          </p:cNvPr>
          <p:cNvSpPr/>
          <p:nvPr/>
        </p:nvSpPr>
        <p:spPr>
          <a:xfrm>
            <a:off x="221710" y="10098"/>
            <a:ext cx="495466" cy="923330"/>
          </a:xfrm>
          <a:prstGeom prst="rect">
            <a:avLst/>
          </a:prstGeom>
        </p:spPr>
        <p:txBody>
          <a:bodyPr wrap="square">
            <a:spAutoFit/>
          </a:bodyPr>
          <a:lstStyle/>
          <a:p>
            <a:r>
              <a:rPr lang="en-US" sz="5400" dirty="0">
                <a:solidFill>
                  <a:srgbClr val="014B60"/>
                </a:solidFill>
              </a:rPr>
              <a:t>1</a:t>
            </a: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FCC349EF-EC2D-4BD1-B5D2-AD21C738A9F4}"/>
                  </a:ext>
                </a:extLst>
              </p:cNvPr>
              <p:cNvSpPr/>
              <p:nvPr/>
            </p:nvSpPr>
            <p:spPr>
              <a:xfrm>
                <a:off x="877337" y="1151656"/>
                <a:ext cx="11775142" cy="3828420"/>
              </a:xfrm>
              <a:prstGeom prst="rect">
                <a:avLst/>
              </a:prstGeom>
            </p:spPr>
            <p:txBody>
              <a:bodyPr wrap="square">
                <a:spAutoFit/>
              </a:bodyPr>
              <a:lstStyle/>
              <a:p>
                <a:pPr>
                  <a:lnSpc>
                    <a:spcPct val="90000"/>
                  </a:lnSpc>
                  <a:spcAft>
                    <a:spcPts val="1200"/>
                  </a:spcAft>
                  <a:buSzPts val="900"/>
                </a:pPr>
                <a:r>
                  <a:rPr lang="en-US" sz="2800" dirty="0">
                    <a:solidFill>
                      <a:srgbClr val="418D5C"/>
                    </a:solidFill>
                  </a:rPr>
                  <a:t>Step 11—Multiply result in Step 10 by the appropriate calibration factor.</a:t>
                </a:r>
              </a:p>
              <a:p>
                <a:pPr>
                  <a:lnSpc>
                    <a:spcPct val="90000"/>
                  </a:lnSpc>
                  <a:spcAft>
                    <a:spcPts val="1200"/>
                  </a:spcAft>
                  <a:buSzPts val="900"/>
                </a:pPr>
                <a:r>
                  <a:rPr lang="en-US" sz="2800" dirty="0"/>
                  <a:t>Total crash frequency SPF: 1.04</a:t>
                </a:r>
              </a:p>
              <a:p>
                <a:pPr>
                  <a:lnSpc>
                    <a:spcPct val="90000"/>
                  </a:lnSpc>
                  <a:spcAft>
                    <a:spcPts val="1200"/>
                  </a:spcAft>
                  <a:buSzPts val="900"/>
                </a:pPr>
                <a:r>
                  <a:rPr lang="en-US" sz="2800" dirty="0"/>
                  <a:t>Multiple-vehicle crash frequency SPF: 1.03</a:t>
                </a:r>
              </a:p>
              <a:p>
                <a:pPr>
                  <a:lnSpc>
                    <a:spcPct val="90000"/>
                  </a:lnSpc>
                  <a:spcAft>
                    <a:spcPts val="1200"/>
                  </a:spcAft>
                  <a:buSzPts val="900"/>
                </a:pPr>
                <a:r>
                  <a:rPr lang="en-US" sz="2800" dirty="0"/>
                  <a:t>The predicted average total crash frequency is computed as:</a:t>
                </a:r>
              </a:p>
              <a:p>
                <a:pPr>
                  <a:lnSpc>
                    <a:spcPct val="90000"/>
                  </a:lnSpc>
                  <a:spcAft>
                    <a:spcPts val="1200"/>
                  </a:spcAft>
                  <a:buSzPts val="900"/>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𝑁</m:t>
                          </m:r>
                        </m:e>
                        <m:sub>
                          <m:r>
                            <a:rPr lang="en-US" sz="2400" i="1">
                              <a:latin typeface="Cambria Math" panose="02040503050406030204" pitchFamily="18" charset="0"/>
                            </a:rPr>
                            <m:t>𝑝</m:t>
                          </m:r>
                          <m:r>
                            <a:rPr lang="en-US" sz="2400">
                              <a:latin typeface="Cambria Math" panose="02040503050406030204" pitchFamily="18" charset="0"/>
                            </a:rPr>
                            <m:t>,</m:t>
                          </m:r>
                          <m:r>
                            <a:rPr lang="en-US" sz="2400" i="1">
                              <a:latin typeface="Cambria Math" panose="02040503050406030204" pitchFamily="18" charset="0"/>
                            </a:rPr>
                            <m:t>𝑒𝑛</m:t>
                          </m:r>
                          <m:r>
                            <a:rPr lang="en-US" sz="2400">
                              <a:latin typeface="Cambria Math" panose="02040503050406030204" pitchFamily="18" charset="0"/>
                            </a:rPr>
                            <m:t>,</m:t>
                          </m:r>
                          <m:r>
                            <a:rPr lang="en-US" sz="2400" i="1">
                              <a:latin typeface="Cambria Math" panose="02040503050406030204" pitchFamily="18" charset="0"/>
                            </a:rPr>
                            <m:t>𝑎𝑐</m:t>
                          </m:r>
                          <m:r>
                            <a:rPr lang="en-US" sz="2400">
                              <a:latin typeface="Cambria Math" panose="02040503050406030204" pitchFamily="18" charset="0"/>
                            </a:rPr>
                            <m:t>,</m:t>
                          </m:r>
                          <m:r>
                            <a:rPr lang="en-US" sz="2400" i="1">
                              <a:latin typeface="Cambria Math" panose="02040503050406030204" pitchFamily="18" charset="0"/>
                            </a:rPr>
                            <m:t>𝑎𝑡</m:t>
                          </m:r>
                          <m:r>
                            <a:rPr lang="en-US" sz="2400">
                              <a:latin typeface="Cambria Math" panose="02040503050406030204" pitchFamily="18" charset="0"/>
                            </a:rPr>
                            <m:t>,</m:t>
                          </m:r>
                          <m:r>
                            <a:rPr lang="en-US" sz="2400" i="1">
                              <a:latin typeface="Cambria Math" panose="02040503050406030204" pitchFamily="18" charset="0"/>
                            </a:rPr>
                            <m:t>𝑎𝑠</m:t>
                          </m:r>
                        </m:sub>
                      </m:sSub>
                      <m:r>
                        <m:rPr>
                          <m:aln/>
                        </m:rPr>
                        <a:rPr lang="en-US" sz="2400">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𝑁</m:t>
                          </m:r>
                        </m:e>
                        <m:sub>
                          <m:r>
                            <a:rPr lang="en-US" sz="2400" i="1">
                              <a:latin typeface="Cambria Math" panose="02040503050406030204" pitchFamily="18" charset="0"/>
                            </a:rPr>
                            <m:t>𝑝</m:t>
                          </m:r>
                          <m:r>
                            <a:rPr lang="en-US" sz="2400">
                              <a:latin typeface="Cambria Math" panose="02040503050406030204" pitchFamily="18" charset="0"/>
                            </a:rPr>
                            <m:t>,</m:t>
                          </m:r>
                          <m:r>
                            <a:rPr lang="en-US" sz="2400" i="1">
                              <a:latin typeface="Cambria Math" panose="02040503050406030204" pitchFamily="18" charset="0"/>
                            </a:rPr>
                            <m:t>𝑒𝑛</m:t>
                          </m:r>
                          <m:r>
                            <a:rPr lang="en-US" sz="2400">
                              <a:latin typeface="Cambria Math" panose="02040503050406030204" pitchFamily="18" charset="0"/>
                            </a:rPr>
                            <m:t>,</m:t>
                          </m:r>
                          <m:r>
                            <a:rPr lang="en-US" sz="2400" i="1">
                              <a:latin typeface="Cambria Math" panose="02040503050406030204" pitchFamily="18" charset="0"/>
                            </a:rPr>
                            <m:t>𝑎𝑐</m:t>
                          </m:r>
                          <m:r>
                            <a:rPr lang="en-US" sz="2400">
                              <a:latin typeface="Cambria Math" panose="02040503050406030204" pitchFamily="18" charset="0"/>
                            </a:rPr>
                            <m:t>,</m:t>
                          </m:r>
                          <m:r>
                            <a:rPr lang="en-US" sz="2400" i="1">
                              <a:latin typeface="Cambria Math" panose="02040503050406030204" pitchFamily="18" charset="0"/>
                            </a:rPr>
                            <m:t>𝑎𝑡</m:t>
                          </m:r>
                          <m:r>
                            <a:rPr lang="en-US" sz="2400">
                              <a:latin typeface="Cambria Math" panose="02040503050406030204" pitchFamily="18" charset="0"/>
                            </a:rPr>
                            <m:t>,</m:t>
                          </m:r>
                          <m:r>
                            <a:rPr lang="en-US" sz="2400" i="1">
                              <a:latin typeface="Cambria Math" panose="02040503050406030204" pitchFamily="18" charset="0"/>
                            </a:rPr>
                            <m:t>𝑎𝑠</m:t>
                          </m:r>
                        </m:sub>
                        <m:sup>
                          <m:r>
                            <a:rPr lang="en-US" sz="2400" i="1">
                              <a:latin typeface="Cambria Math" panose="02040503050406030204" pitchFamily="18" charset="0"/>
                            </a:rPr>
                            <m:t>∗</m:t>
                          </m:r>
                        </m:sup>
                      </m:sSubSup>
                      <m:r>
                        <a:rPr lang="en-US" sz="240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𝐶</m:t>
                          </m:r>
                        </m:e>
                        <m:sub>
                          <m:r>
                            <a:rPr lang="en-US" sz="2400" i="1">
                              <a:latin typeface="Cambria Math" panose="02040503050406030204" pitchFamily="18" charset="0"/>
                            </a:rPr>
                            <m:t>𝑒𝑛</m:t>
                          </m:r>
                          <m:r>
                            <a:rPr lang="en-US" sz="2400">
                              <a:latin typeface="Cambria Math" panose="02040503050406030204" pitchFamily="18" charset="0"/>
                            </a:rPr>
                            <m:t>,</m:t>
                          </m:r>
                          <m:r>
                            <a:rPr lang="en-US" sz="2400" i="1">
                              <a:latin typeface="Cambria Math" panose="02040503050406030204" pitchFamily="18" charset="0"/>
                            </a:rPr>
                            <m:t>𝑎𝑐</m:t>
                          </m:r>
                          <m:r>
                            <a:rPr lang="en-US" sz="2400">
                              <a:latin typeface="Cambria Math" panose="02040503050406030204" pitchFamily="18" charset="0"/>
                            </a:rPr>
                            <m:t>,</m:t>
                          </m:r>
                          <m:r>
                            <a:rPr lang="en-US" sz="2400" i="1">
                              <a:latin typeface="Cambria Math" panose="02040503050406030204" pitchFamily="18" charset="0"/>
                            </a:rPr>
                            <m:t>𝑎𝑡</m:t>
                          </m:r>
                          <m:r>
                            <a:rPr lang="en-US" sz="2400">
                              <a:latin typeface="Cambria Math" panose="02040503050406030204" pitchFamily="18" charset="0"/>
                            </a:rPr>
                            <m:t>,</m:t>
                          </m:r>
                          <m:r>
                            <a:rPr lang="en-US" sz="2400" i="1">
                              <a:latin typeface="Cambria Math" panose="02040503050406030204" pitchFamily="18" charset="0"/>
                            </a:rPr>
                            <m:t>𝑎𝑠</m:t>
                          </m:r>
                        </m:sub>
                      </m:sSub>
                    </m:oMath>
                    <m:oMath xmlns:m="http://schemas.openxmlformats.org/officeDocument/2006/math">
                      <m:r>
                        <m:rPr>
                          <m:aln/>
                        </m:rPr>
                        <a:rPr lang="en-US" sz="2400">
                          <a:latin typeface="Cambria Math" panose="02040503050406030204" pitchFamily="18" charset="0"/>
                        </a:rPr>
                        <m:t>=</m:t>
                      </m:r>
                      <m:r>
                        <a:rPr lang="en-US" sz="2400">
                          <a:latin typeface="Cambria Math" panose="02040503050406030204" pitchFamily="18" charset="0"/>
                        </a:rPr>
                        <m:t>2.041×1.04</m:t>
                      </m:r>
                    </m:oMath>
                    <m:oMath xmlns:m="http://schemas.openxmlformats.org/officeDocument/2006/math">
                      <m:r>
                        <m:rPr>
                          <m:aln/>
                        </m:rPr>
                        <a:rPr lang="en-US" sz="2400">
                          <a:latin typeface="Cambria Math" panose="02040503050406030204" pitchFamily="18" charset="0"/>
                        </a:rPr>
                        <m:t>=</m:t>
                      </m:r>
                      <m:r>
                        <a:rPr lang="en-US" sz="2400">
                          <a:latin typeface="Cambria Math" panose="02040503050406030204" pitchFamily="18" charset="0"/>
                        </a:rPr>
                        <m:t>2.124 </m:t>
                      </m:r>
                      <m:r>
                        <m:rPr>
                          <m:sty m:val="p"/>
                        </m:rPr>
                        <a:rPr lang="en-US" sz="2400">
                          <a:latin typeface="Cambria Math" panose="02040503050406030204" pitchFamily="18" charset="0"/>
                        </a:rPr>
                        <m:t>crashes</m:t>
                      </m:r>
                      <m:r>
                        <a:rPr lang="en-US" sz="2400">
                          <a:latin typeface="Cambria Math" panose="02040503050406030204" pitchFamily="18" charset="0"/>
                        </a:rPr>
                        <m:t>/</m:t>
                      </m:r>
                      <m:r>
                        <m:rPr>
                          <m:sty m:val="p"/>
                        </m:rPr>
                        <a:rPr lang="en-US" sz="2400">
                          <a:latin typeface="Cambria Math" panose="02040503050406030204" pitchFamily="18" charset="0"/>
                        </a:rPr>
                        <m:t>yr</m:t>
                      </m:r>
                    </m:oMath>
                  </m:oMathPara>
                </a14:m>
                <a:endParaRPr lang="en-US" sz="2400" dirty="0"/>
              </a:p>
              <a:p>
                <a:pPr>
                  <a:lnSpc>
                    <a:spcPct val="90000"/>
                  </a:lnSpc>
                  <a:spcAft>
                    <a:spcPts val="1200"/>
                  </a:spcAft>
                  <a:buSzPts val="900"/>
                </a:pPr>
                <a:endParaRPr lang="en-US" sz="2800" dirty="0"/>
              </a:p>
            </p:txBody>
          </p:sp>
        </mc:Choice>
        <mc:Fallback xmlns="">
          <p:sp>
            <p:nvSpPr>
              <p:cNvPr id="12" name="Rectangle 11">
                <a:extLst>
                  <a:ext uri="{FF2B5EF4-FFF2-40B4-BE49-F238E27FC236}">
                    <a16:creationId xmlns:a16="http://schemas.microsoft.com/office/drawing/2014/main" id="{FCC349EF-EC2D-4BD1-B5D2-AD21C738A9F4}"/>
                  </a:ext>
                </a:extLst>
              </p:cNvPr>
              <p:cNvSpPr>
                <a:spLocks noRot="1" noChangeAspect="1" noMove="1" noResize="1" noEditPoints="1" noAdjustHandles="1" noChangeArrowheads="1" noChangeShapeType="1" noTextEdit="1"/>
              </p:cNvSpPr>
              <p:nvPr/>
            </p:nvSpPr>
            <p:spPr>
              <a:xfrm>
                <a:off x="877337" y="1151656"/>
                <a:ext cx="11775142" cy="3828420"/>
              </a:xfrm>
              <a:prstGeom prst="rect">
                <a:avLst/>
              </a:prstGeom>
              <a:blipFill>
                <a:blip r:embed="rId2"/>
                <a:stretch>
                  <a:fillRect l="-1087" t="-2707"/>
                </a:stretch>
              </a:blipFill>
            </p:spPr>
            <p:txBody>
              <a:bodyPr/>
              <a:lstStyle/>
              <a:p>
                <a:r>
                  <a:rPr lang="en-US">
                    <a:noFill/>
                  </a:rPr>
                  <a:t> </a:t>
                </a:r>
              </a:p>
            </p:txBody>
          </p:sp>
        </mc:Fallback>
      </mc:AlternateContent>
      <p:cxnSp>
        <p:nvCxnSpPr>
          <p:cNvPr id="10" name="Straight Connector 9">
            <a:extLst>
              <a:ext uri="{FF2B5EF4-FFF2-40B4-BE49-F238E27FC236}">
                <a16:creationId xmlns:a16="http://schemas.microsoft.com/office/drawing/2014/main" id="{E408F1E9-5BFE-4B60-8034-3602F27F1403}"/>
              </a:ext>
            </a:extLst>
          </p:cNvPr>
          <p:cNvCxnSpPr>
            <a:cxnSpLocks/>
          </p:cNvCxnSpPr>
          <p:nvPr/>
        </p:nvCxnSpPr>
        <p:spPr>
          <a:xfrm>
            <a:off x="488576" y="4597725"/>
            <a:ext cx="11156577"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F921FF65-AEF2-4AA0-96CE-57CDD58ACC29}"/>
              </a:ext>
            </a:extLst>
          </p:cNvPr>
          <p:cNvGrpSpPr/>
          <p:nvPr/>
        </p:nvGrpSpPr>
        <p:grpSpPr>
          <a:xfrm>
            <a:off x="0" y="5076056"/>
            <a:ext cx="11800204" cy="1459695"/>
            <a:chOff x="0" y="5076056"/>
            <a:chExt cx="11800204" cy="1459695"/>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78EA164C-275A-48D1-9F3A-65D31E07114A}"/>
                    </a:ext>
                  </a:extLst>
                </p:cNvPr>
                <p:cNvSpPr/>
                <p:nvPr/>
              </p:nvSpPr>
              <p:spPr>
                <a:xfrm>
                  <a:off x="5494959" y="5076056"/>
                  <a:ext cx="6305245" cy="1459695"/>
                </a:xfrm>
                <a:prstGeom prst="rect">
                  <a:avLst/>
                </a:prstGeom>
              </p:spPr>
              <p:txBody>
                <a:bodyPr wrap="square">
                  <a:spAutoFit/>
                </a:bodyPr>
                <a:lstStyle/>
                <a:p>
                  <a:pPr>
                    <a:spcAft>
                      <a:spcPts val="600"/>
                    </a:spcAft>
                  </a:pPr>
                  <a14:m>
                    <m:oMathPara xmlns:m="http://schemas.openxmlformats.org/officeDocument/2006/math">
                      <m:oMathParaPr>
                        <m:jc m:val="centerGroup"/>
                      </m:oMathParaPr>
                      <m:oMath xmlns:m="http://schemas.openxmlformats.org/officeDocument/2006/math">
                        <m:sSubSup>
                          <m:sSubSupPr>
                            <m:ctrlPr>
                              <a:rPr lang="en-US" sz="2400" i="1">
                                <a:latin typeface="Cambria Math" panose="02040503050406030204" pitchFamily="18" charset="0"/>
                                <a:ea typeface="Times New Roman" panose="02020603050405020304" pitchFamily="18" charset="0"/>
                              </a:rPr>
                            </m:ctrlPr>
                          </m:sSubSupPr>
                          <m:e>
                            <m:r>
                              <a:rPr lang="en-US" sz="2400" i="1">
                                <a:latin typeface="Cambria Math" panose="02040503050406030204" pitchFamily="18" charset="0"/>
                                <a:ea typeface="Times New Roman" panose="02020603050405020304" pitchFamily="18" charset="0"/>
                              </a:rPr>
                              <m:t>𝑁</m:t>
                            </m:r>
                          </m:e>
                          <m:sub>
                            <m:r>
                              <a:rPr lang="en-US" sz="2400" i="1">
                                <a:latin typeface="Cambria Math" panose="02040503050406030204" pitchFamily="18" charset="0"/>
                                <a:ea typeface="Times New Roman" panose="02020603050405020304" pitchFamily="18" charset="0"/>
                              </a:rPr>
                              <m:t>𝑝</m:t>
                            </m:r>
                            <m:r>
                              <a:rPr lang="en-US" sz="2400">
                                <a:latin typeface="Cambria Math" panose="02040503050406030204" pitchFamily="18" charset="0"/>
                                <a:ea typeface="Times New Roman" panose="02020603050405020304" pitchFamily="18" charset="0"/>
                              </a:rPr>
                              <m:t>,</m:t>
                            </m:r>
                            <m:r>
                              <a:rPr lang="en-US" sz="2400" i="1">
                                <a:latin typeface="Cambria Math" panose="02040503050406030204" pitchFamily="18" charset="0"/>
                                <a:ea typeface="Times New Roman" panose="02020603050405020304" pitchFamily="18" charset="0"/>
                              </a:rPr>
                              <m:t>𝑒𝑛</m:t>
                            </m:r>
                            <m:r>
                              <a:rPr lang="en-US" sz="2400">
                                <a:latin typeface="Cambria Math" panose="02040503050406030204" pitchFamily="18" charset="0"/>
                                <a:ea typeface="Times New Roman" panose="02020603050405020304" pitchFamily="18" charset="0"/>
                              </a:rPr>
                              <m:t>,</m:t>
                            </m:r>
                            <m:r>
                              <a:rPr lang="en-US" sz="2400" i="1">
                                <a:latin typeface="Cambria Math" panose="02040503050406030204" pitchFamily="18" charset="0"/>
                                <a:ea typeface="Times New Roman" panose="02020603050405020304" pitchFamily="18" charset="0"/>
                              </a:rPr>
                              <m:t>𝑎𝑐</m:t>
                            </m:r>
                            <m:r>
                              <a:rPr lang="en-US" sz="2400">
                                <a:latin typeface="Cambria Math" panose="02040503050406030204" pitchFamily="18" charset="0"/>
                                <a:ea typeface="Times New Roman" panose="02020603050405020304" pitchFamily="18" charset="0"/>
                              </a:rPr>
                              <m:t>,</m:t>
                            </m:r>
                            <m:r>
                              <a:rPr lang="en-US" sz="2400" i="1">
                                <a:latin typeface="Cambria Math" panose="02040503050406030204" pitchFamily="18" charset="0"/>
                                <a:ea typeface="Times New Roman" panose="02020603050405020304" pitchFamily="18" charset="0"/>
                              </a:rPr>
                              <m:t>𝑚𝑣</m:t>
                            </m:r>
                            <m:r>
                              <a:rPr lang="en-US" sz="2400">
                                <a:latin typeface="Cambria Math" panose="02040503050406030204" pitchFamily="18" charset="0"/>
                                <a:ea typeface="Times New Roman" panose="02020603050405020304" pitchFamily="18" charset="0"/>
                              </a:rPr>
                              <m:t>,</m:t>
                            </m:r>
                            <m:r>
                              <a:rPr lang="en-US" sz="2400" i="1">
                                <a:latin typeface="Cambria Math" panose="02040503050406030204" pitchFamily="18" charset="0"/>
                                <a:ea typeface="Times New Roman" panose="02020603050405020304" pitchFamily="18" charset="0"/>
                              </a:rPr>
                              <m:t>𝑎𝑠</m:t>
                            </m:r>
                          </m:sub>
                          <m:sup>
                            <m:r>
                              <a:rPr lang="en-US" sz="2400" i="1">
                                <a:latin typeface="Cambria Math" panose="02040503050406030204" pitchFamily="18" charset="0"/>
                                <a:ea typeface="Times New Roman" panose="02020603050405020304" pitchFamily="18" charset="0"/>
                              </a:rPr>
                              <m:t>′</m:t>
                            </m:r>
                          </m:sup>
                        </m:sSubSup>
                        <m:r>
                          <m:rPr>
                            <m:aln/>
                          </m:rPr>
                          <a:rPr lang="en-US" sz="2400">
                            <a:latin typeface="Cambria Math" panose="02040503050406030204" pitchFamily="18" charset="0"/>
                            <a:ea typeface="Times New Roman" panose="02020603050405020304" pitchFamily="18" charset="0"/>
                          </a:rPr>
                          <m:t>=</m:t>
                        </m:r>
                        <m:sSubSup>
                          <m:sSubSupPr>
                            <m:ctrlPr>
                              <a:rPr lang="en-US" sz="2400" i="1">
                                <a:latin typeface="Cambria Math" panose="02040503050406030204" pitchFamily="18" charset="0"/>
                                <a:ea typeface="Times New Roman" panose="02020603050405020304" pitchFamily="18" charset="0"/>
                              </a:rPr>
                            </m:ctrlPr>
                          </m:sSubSupPr>
                          <m:e>
                            <m:r>
                              <a:rPr lang="en-US" sz="2400" i="1">
                                <a:latin typeface="Cambria Math" panose="02040503050406030204" pitchFamily="18" charset="0"/>
                                <a:ea typeface="Times New Roman" panose="02020603050405020304" pitchFamily="18" charset="0"/>
                              </a:rPr>
                              <m:t>𝑁</m:t>
                            </m:r>
                          </m:e>
                          <m:sub>
                            <m:r>
                              <a:rPr lang="en-US" sz="2400" i="1">
                                <a:latin typeface="Cambria Math" panose="02040503050406030204" pitchFamily="18" charset="0"/>
                                <a:ea typeface="Times New Roman" panose="02020603050405020304" pitchFamily="18" charset="0"/>
                              </a:rPr>
                              <m:t>𝑝</m:t>
                            </m:r>
                            <m:r>
                              <a:rPr lang="en-US" sz="2400">
                                <a:latin typeface="Cambria Math" panose="02040503050406030204" pitchFamily="18" charset="0"/>
                                <a:ea typeface="Times New Roman" panose="02020603050405020304" pitchFamily="18" charset="0"/>
                              </a:rPr>
                              <m:t>,</m:t>
                            </m:r>
                            <m:r>
                              <a:rPr lang="en-US" sz="2400" i="1">
                                <a:latin typeface="Cambria Math" panose="02040503050406030204" pitchFamily="18" charset="0"/>
                                <a:ea typeface="Times New Roman" panose="02020603050405020304" pitchFamily="18" charset="0"/>
                              </a:rPr>
                              <m:t>𝑒𝑛</m:t>
                            </m:r>
                            <m:r>
                              <a:rPr lang="en-US" sz="2400">
                                <a:latin typeface="Cambria Math" panose="02040503050406030204" pitchFamily="18" charset="0"/>
                                <a:ea typeface="Times New Roman" panose="02020603050405020304" pitchFamily="18" charset="0"/>
                              </a:rPr>
                              <m:t>,</m:t>
                            </m:r>
                            <m:r>
                              <a:rPr lang="en-US" sz="2400" i="1">
                                <a:latin typeface="Cambria Math" panose="02040503050406030204" pitchFamily="18" charset="0"/>
                                <a:ea typeface="Times New Roman" panose="02020603050405020304" pitchFamily="18" charset="0"/>
                              </a:rPr>
                              <m:t>𝑎𝑐</m:t>
                            </m:r>
                            <m:r>
                              <a:rPr lang="en-US" sz="2400">
                                <a:latin typeface="Cambria Math" panose="02040503050406030204" pitchFamily="18" charset="0"/>
                                <a:ea typeface="Times New Roman" panose="02020603050405020304" pitchFamily="18" charset="0"/>
                              </a:rPr>
                              <m:t>,</m:t>
                            </m:r>
                            <m:r>
                              <a:rPr lang="en-US" sz="2400" i="1">
                                <a:latin typeface="Cambria Math" panose="02040503050406030204" pitchFamily="18" charset="0"/>
                                <a:ea typeface="Times New Roman" panose="02020603050405020304" pitchFamily="18" charset="0"/>
                              </a:rPr>
                              <m:t>𝑚𝑣</m:t>
                            </m:r>
                            <m:r>
                              <a:rPr lang="en-US" sz="2400">
                                <a:latin typeface="Cambria Math" panose="02040503050406030204" pitchFamily="18" charset="0"/>
                                <a:ea typeface="Times New Roman" panose="02020603050405020304" pitchFamily="18" charset="0"/>
                              </a:rPr>
                              <m:t>,</m:t>
                            </m:r>
                            <m:r>
                              <a:rPr lang="en-US" sz="2400" i="1">
                                <a:latin typeface="Cambria Math" panose="02040503050406030204" pitchFamily="18" charset="0"/>
                                <a:ea typeface="Times New Roman" panose="02020603050405020304" pitchFamily="18" charset="0"/>
                              </a:rPr>
                              <m:t>𝑎𝑠</m:t>
                            </m:r>
                          </m:sub>
                          <m:sup>
                            <m:r>
                              <a:rPr lang="en-US" sz="2400" i="1">
                                <a:latin typeface="Cambria Math" panose="02040503050406030204" pitchFamily="18" charset="0"/>
                                <a:ea typeface="Times New Roman" panose="02020603050405020304" pitchFamily="18" charset="0"/>
                              </a:rPr>
                              <m:t>∗</m:t>
                            </m:r>
                          </m:sup>
                        </m:sSubSup>
                        <m:r>
                          <a:rPr lang="en-US" sz="2400">
                            <a:latin typeface="Cambria Math" panose="02040503050406030204" pitchFamily="18" charset="0"/>
                            <a:ea typeface="Times New Roman" panose="02020603050405020304" pitchFamily="18" charset="0"/>
                          </a:rPr>
                          <m:t>×</m:t>
                        </m:r>
                        <m:sSub>
                          <m:sSubPr>
                            <m:ctrlPr>
                              <a:rPr lang="en-US" sz="2400" i="1" smtClean="0">
                                <a:latin typeface="Cambria Math" panose="02040503050406030204" pitchFamily="18" charset="0"/>
                                <a:ea typeface="Times New Roman" panose="02020603050405020304" pitchFamily="18" charset="0"/>
                              </a:rPr>
                            </m:ctrlPr>
                          </m:sSubPr>
                          <m:e>
                            <m:r>
                              <a:rPr lang="en-US" sz="2400" i="1">
                                <a:latin typeface="Cambria Math" panose="02040503050406030204" pitchFamily="18" charset="0"/>
                                <a:ea typeface="Times New Roman" panose="02020603050405020304" pitchFamily="18" charset="0"/>
                              </a:rPr>
                              <m:t>𝐶</m:t>
                            </m:r>
                          </m:e>
                          <m:sub>
                            <m:r>
                              <a:rPr lang="en-US" sz="2400" i="1">
                                <a:latin typeface="Cambria Math" panose="02040503050406030204" pitchFamily="18" charset="0"/>
                                <a:ea typeface="Times New Roman" panose="02020603050405020304" pitchFamily="18" charset="0"/>
                              </a:rPr>
                              <m:t>𝑒𝑛</m:t>
                            </m:r>
                            <m:r>
                              <a:rPr lang="en-US" sz="2400">
                                <a:latin typeface="Cambria Math" panose="02040503050406030204" pitchFamily="18" charset="0"/>
                                <a:ea typeface="Times New Roman" panose="02020603050405020304" pitchFamily="18" charset="0"/>
                              </a:rPr>
                              <m:t>,</m:t>
                            </m:r>
                            <m:r>
                              <a:rPr lang="en-US" sz="2400" i="1">
                                <a:latin typeface="Cambria Math" panose="02040503050406030204" pitchFamily="18" charset="0"/>
                                <a:ea typeface="Times New Roman" panose="02020603050405020304" pitchFamily="18" charset="0"/>
                              </a:rPr>
                              <m:t>𝑎𝑐</m:t>
                            </m:r>
                            <m:r>
                              <a:rPr lang="en-US" sz="2400">
                                <a:latin typeface="Cambria Math" panose="02040503050406030204" pitchFamily="18" charset="0"/>
                                <a:ea typeface="Times New Roman" panose="02020603050405020304" pitchFamily="18" charset="0"/>
                              </a:rPr>
                              <m:t>,</m:t>
                            </m:r>
                            <m:r>
                              <a:rPr lang="en-US" sz="2400" i="1">
                                <a:latin typeface="Cambria Math" panose="02040503050406030204" pitchFamily="18" charset="0"/>
                                <a:ea typeface="Times New Roman" panose="02020603050405020304" pitchFamily="18" charset="0"/>
                              </a:rPr>
                              <m:t>𝑚𝑣</m:t>
                            </m:r>
                            <m:r>
                              <a:rPr lang="en-US" sz="2400">
                                <a:latin typeface="Cambria Math" panose="02040503050406030204" pitchFamily="18" charset="0"/>
                                <a:ea typeface="Times New Roman" panose="02020603050405020304" pitchFamily="18" charset="0"/>
                              </a:rPr>
                              <m:t>,</m:t>
                            </m:r>
                            <m:r>
                              <a:rPr lang="en-US" sz="2400" i="1">
                                <a:latin typeface="Cambria Math" panose="02040503050406030204" pitchFamily="18" charset="0"/>
                                <a:ea typeface="Times New Roman" panose="02020603050405020304" pitchFamily="18" charset="0"/>
                              </a:rPr>
                              <m:t>𝑎𝑠</m:t>
                            </m:r>
                          </m:sub>
                        </m:sSub>
                      </m:oMath>
                    </m:oMathPara>
                  </a14:m>
                  <a:endParaRPr lang="en-US" sz="2400" i="1" dirty="0">
                    <a:latin typeface="Cambria Math" panose="02040503050406030204" pitchFamily="18" charset="0"/>
                    <a:ea typeface="Times New Roman" panose="02020603050405020304" pitchFamily="18" charset="0"/>
                  </a:endParaRPr>
                </a:p>
                <a:p>
                  <a:pPr>
                    <a:spcAft>
                      <a:spcPts val="600"/>
                    </a:spcAft>
                  </a:pPr>
                  <a14:m>
                    <m:oMathPara xmlns:m="http://schemas.openxmlformats.org/officeDocument/2006/math">
                      <m:oMathParaPr>
                        <m:jc m:val="centerGroup"/>
                      </m:oMathParaPr>
                      <m:oMath xmlns:m="http://schemas.openxmlformats.org/officeDocument/2006/math">
                        <m:r>
                          <m:rPr>
                            <m:aln/>
                          </m:rPr>
                          <a:rPr lang="en-US" sz="2400">
                            <a:latin typeface="Cambria Math" panose="02040503050406030204" pitchFamily="18" charset="0"/>
                            <a:ea typeface="Times New Roman" panose="02020603050405020304" pitchFamily="18" charset="0"/>
                          </a:rPr>
                          <m:t>=</m:t>
                        </m:r>
                        <m:r>
                          <a:rPr lang="en-US" sz="2400">
                            <a:latin typeface="Cambria Math" panose="02040503050406030204" pitchFamily="18" charset="0"/>
                            <a:ea typeface="Times New Roman" panose="02020603050405020304" pitchFamily="18" charset="0"/>
                          </a:rPr>
                          <m:t>1.610×1.03</m:t>
                        </m:r>
                      </m:oMath>
                    </m:oMathPara>
                  </a14:m>
                  <a:endParaRPr lang="en-US" sz="2400" dirty="0">
                    <a:latin typeface="Cambria Math" panose="02040503050406030204" pitchFamily="18" charset="0"/>
                    <a:ea typeface="Times New Roman" panose="02020603050405020304" pitchFamily="18" charset="0"/>
                  </a:endParaRPr>
                </a:p>
                <a:p>
                  <a:pPr>
                    <a:spcAft>
                      <a:spcPts val="600"/>
                    </a:spcAft>
                  </a:pPr>
                  <a14:m>
                    <m:oMathPara xmlns:m="http://schemas.openxmlformats.org/officeDocument/2006/math">
                      <m:oMathParaPr>
                        <m:jc m:val="centerGroup"/>
                      </m:oMathParaPr>
                      <m:oMath xmlns:m="http://schemas.openxmlformats.org/officeDocument/2006/math">
                        <m:r>
                          <m:rPr>
                            <m:aln/>
                          </m:rPr>
                          <a:rPr lang="en-US" sz="2400">
                            <a:latin typeface="Cambria Math" panose="02040503050406030204" pitchFamily="18" charset="0"/>
                            <a:ea typeface="Times New Roman" panose="02020603050405020304" pitchFamily="18" charset="0"/>
                          </a:rPr>
                          <m:t>=</m:t>
                        </m:r>
                        <m:r>
                          <a:rPr lang="en-US" sz="2400">
                            <a:latin typeface="Cambria Math" panose="02040503050406030204" pitchFamily="18" charset="0"/>
                            <a:ea typeface="Times New Roman" panose="02020603050405020304" pitchFamily="18" charset="0"/>
                          </a:rPr>
                          <m:t>1.658 </m:t>
                        </m:r>
                        <m:r>
                          <m:rPr>
                            <m:sty m:val="p"/>
                          </m:rPr>
                          <a:rPr lang="en-US" sz="2400">
                            <a:latin typeface="Cambria Math" panose="02040503050406030204" pitchFamily="18" charset="0"/>
                            <a:ea typeface="Times New Roman" panose="02020603050405020304" pitchFamily="18" charset="0"/>
                          </a:rPr>
                          <m:t>crashes</m:t>
                        </m:r>
                        <m:r>
                          <a:rPr lang="en-US" sz="2400">
                            <a:latin typeface="Cambria Math" panose="02040503050406030204" pitchFamily="18" charset="0"/>
                            <a:ea typeface="Times New Roman" panose="02020603050405020304" pitchFamily="18" charset="0"/>
                          </a:rPr>
                          <m:t>/</m:t>
                        </m:r>
                        <m:r>
                          <m:rPr>
                            <m:sty m:val="p"/>
                          </m:rPr>
                          <a:rPr lang="en-US" sz="2400">
                            <a:latin typeface="Cambria Math" panose="02040503050406030204" pitchFamily="18" charset="0"/>
                            <a:ea typeface="Times New Roman" panose="02020603050405020304" pitchFamily="18" charset="0"/>
                          </a:rPr>
                          <m:t>yr</m:t>
                        </m:r>
                      </m:oMath>
                    </m:oMathPara>
                  </a14:m>
                  <a:endParaRPr lang="en-US" sz="2400" dirty="0">
                    <a:latin typeface="Times New Roman" panose="02020603050405020304" pitchFamily="18" charset="0"/>
                    <a:ea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78EA164C-275A-48D1-9F3A-65D31E07114A}"/>
                    </a:ext>
                  </a:extLst>
                </p:cNvPr>
                <p:cNvSpPr>
                  <a:spLocks noRot="1" noChangeAspect="1" noMove="1" noResize="1" noEditPoints="1" noAdjustHandles="1" noChangeArrowheads="1" noChangeShapeType="1" noTextEdit="1"/>
                </p:cNvSpPr>
                <p:nvPr/>
              </p:nvSpPr>
              <p:spPr>
                <a:xfrm>
                  <a:off x="5494959" y="5076056"/>
                  <a:ext cx="6305245" cy="1459695"/>
                </a:xfrm>
                <a:prstGeom prst="rect">
                  <a:avLst/>
                </a:prstGeom>
                <a:blipFill>
                  <a:blip r:embed="rId3"/>
                  <a:stretch>
                    <a:fillRect/>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BFBFA5CF-AA07-4F02-AD65-17400A2662DD}"/>
                </a:ext>
              </a:extLst>
            </p:cNvPr>
            <p:cNvSpPr/>
            <p:nvPr/>
          </p:nvSpPr>
          <p:spPr>
            <a:xfrm>
              <a:off x="0" y="5218115"/>
              <a:ext cx="5441169" cy="954107"/>
            </a:xfrm>
            <a:prstGeom prst="rect">
              <a:avLst/>
            </a:prstGeom>
          </p:spPr>
          <p:txBody>
            <a:bodyPr wrap="square">
              <a:spAutoFit/>
            </a:bodyPr>
            <a:lstStyle/>
            <a:p>
              <a:pPr algn="r">
                <a:spcAft>
                  <a:spcPts val="600"/>
                </a:spcAft>
              </a:pPr>
              <a:r>
                <a:rPr lang="en-US" sz="2800" dirty="0"/>
                <a:t>The unadjusted predicted </a:t>
              </a:r>
              <a:br>
                <a:rPr lang="en-US" sz="2800" dirty="0"/>
              </a:br>
              <a:r>
                <a:rPr lang="en-US" sz="2800" dirty="0"/>
                <a:t>multiple-vehicle crash frequency:</a:t>
              </a:r>
            </a:p>
          </p:txBody>
        </p:sp>
      </p:grpSp>
    </p:spTree>
    <p:extLst>
      <p:ext uri="{BB962C8B-B14F-4D97-AF65-F5344CB8AC3E}">
        <p14:creationId xmlns:p14="http://schemas.microsoft.com/office/powerpoint/2010/main" val="306679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892AFF7-9BE2-4BEE-9F8C-7D06525CBBBD}"/>
              </a:ext>
            </a:extLst>
          </p:cNvPr>
          <p:cNvSpPr/>
          <p:nvPr/>
        </p:nvSpPr>
        <p:spPr>
          <a:xfrm rot="18900000">
            <a:off x="95434" y="110405"/>
            <a:ext cx="793502" cy="793502"/>
          </a:xfrm>
          <a:prstGeom prst="rect">
            <a:avLst/>
          </a:prstGeom>
          <a:solidFill>
            <a:schemeClr val="bg1"/>
          </a:solidFill>
          <a:ln w="238125">
            <a:solidFill>
              <a:srgbClr val="CEE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D9B847B-7135-4494-B8B7-012BB9EE0B3D}"/>
              </a:ext>
            </a:extLst>
          </p:cNvPr>
          <p:cNvSpPr/>
          <p:nvPr/>
        </p:nvSpPr>
        <p:spPr>
          <a:xfrm>
            <a:off x="221710" y="10098"/>
            <a:ext cx="495466" cy="923330"/>
          </a:xfrm>
          <a:prstGeom prst="rect">
            <a:avLst/>
          </a:prstGeom>
        </p:spPr>
        <p:txBody>
          <a:bodyPr wrap="square">
            <a:spAutoFit/>
          </a:bodyPr>
          <a:lstStyle/>
          <a:p>
            <a:r>
              <a:rPr lang="en-US" sz="5400" dirty="0">
                <a:solidFill>
                  <a:srgbClr val="014B60"/>
                </a:solidFill>
              </a:rPr>
              <a:t>1</a:t>
            </a: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FCC349EF-EC2D-4BD1-B5D2-AD21C738A9F4}"/>
                  </a:ext>
                </a:extLst>
              </p:cNvPr>
              <p:cNvSpPr/>
              <p:nvPr/>
            </p:nvSpPr>
            <p:spPr>
              <a:xfrm>
                <a:off x="877337" y="1151656"/>
                <a:ext cx="11775142" cy="2743508"/>
              </a:xfrm>
              <a:prstGeom prst="rect">
                <a:avLst/>
              </a:prstGeom>
            </p:spPr>
            <p:txBody>
              <a:bodyPr wrap="square">
                <a:spAutoFit/>
              </a:bodyPr>
              <a:lstStyle/>
              <a:p>
                <a:pPr>
                  <a:lnSpc>
                    <a:spcPct val="90000"/>
                  </a:lnSpc>
                  <a:spcAft>
                    <a:spcPts val="1200"/>
                  </a:spcAft>
                  <a:buSzPts val="900"/>
                </a:pPr>
                <a:r>
                  <a:rPr lang="en-US" sz="2800" dirty="0">
                    <a:solidFill>
                      <a:srgbClr val="418D5C"/>
                    </a:solidFill>
                  </a:rPr>
                  <a:t>Step 11—Multiply result in Step 10 by the appropriate calibration factor.</a:t>
                </a:r>
              </a:p>
              <a:p>
                <a:pPr>
                  <a:lnSpc>
                    <a:spcPct val="90000"/>
                  </a:lnSpc>
                  <a:spcAft>
                    <a:spcPts val="1200"/>
                  </a:spcAft>
                  <a:buSzPts val="900"/>
                </a:pPr>
                <a:r>
                  <a:rPr lang="en-US" sz="2800" dirty="0"/>
                  <a:t>The average multiple-vehicle crash frequency is computed as:</a:t>
                </a:r>
              </a:p>
              <a:p>
                <a:pPr defTabSz="927100">
                  <a:lnSpc>
                    <a:spcPct val="90000"/>
                  </a:lnSpc>
                  <a:spcAft>
                    <a:spcPts val="1200"/>
                  </a:spcAft>
                  <a:buSzPts val="900"/>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𝑁</m:t>
                          </m:r>
                        </m:e>
                        <m:sub>
                          <m:r>
                            <a:rPr lang="en-US" sz="2400" i="1">
                              <a:latin typeface="Cambria Math" panose="02040503050406030204" pitchFamily="18" charset="0"/>
                            </a:rPr>
                            <m:t>𝑝</m:t>
                          </m:r>
                          <m:r>
                            <a:rPr lang="en-US" sz="2400">
                              <a:latin typeface="Cambria Math" panose="02040503050406030204" pitchFamily="18" charset="0"/>
                            </a:rPr>
                            <m:t>,</m:t>
                          </m:r>
                          <m:r>
                            <a:rPr lang="en-US" sz="2400" i="1">
                              <a:latin typeface="Cambria Math" panose="02040503050406030204" pitchFamily="18" charset="0"/>
                            </a:rPr>
                            <m:t>𝑒𝑛</m:t>
                          </m:r>
                          <m:r>
                            <a:rPr lang="en-US" sz="2400">
                              <a:latin typeface="Cambria Math" panose="02040503050406030204" pitchFamily="18" charset="0"/>
                            </a:rPr>
                            <m:t>,</m:t>
                          </m:r>
                          <m:r>
                            <a:rPr lang="en-US" sz="2400" i="1">
                              <a:latin typeface="Cambria Math" panose="02040503050406030204" pitchFamily="18" charset="0"/>
                            </a:rPr>
                            <m:t>𝑎𝑐</m:t>
                          </m:r>
                          <m:r>
                            <a:rPr lang="en-US" sz="2400">
                              <a:latin typeface="Cambria Math" panose="02040503050406030204" pitchFamily="18" charset="0"/>
                            </a:rPr>
                            <m:t>,</m:t>
                          </m:r>
                          <m:r>
                            <m:rPr>
                              <m:sty m:val="p"/>
                            </m:rPr>
                            <a:rPr lang="en-US" sz="2400" b="0" i="0" smtClean="0">
                              <a:latin typeface="Cambria Math" panose="02040503050406030204" pitchFamily="18" charset="0"/>
                            </a:rPr>
                            <m:t>mv</m:t>
                          </m:r>
                          <m:r>
                            <a:rPr lang="en-US" sz="2400">
                              <a:latin typeface="Cambria Math" panose="02040503050406030204" pitchFamily="18" charset="0"/>
                            </a:rPr>
                            <m:t>,</m:t>
                          </m:r>
                          <m:r>
                            <a:rPr lang="en-US" sz="2400" i="1">
                              <a:latin typeface="Cambria Math" panose="02040503050406030204" pitchFamily="18" charset="0"/>
                            </a:rPr>
                            <m:t>𝑎𝑠</m:t>
                          </m:r>
                        </m:sub>
                      </m:sSub>
                      <m:r>
                        <m:rPr>
                          <m:aln/>
                        </m:rPr>
                        <a:rPr lang="en-US" sz="2400">
                          <a:latin typeface="Cambria Math" panose="02040503050406030204" pitchFamily="18" charset="0"/>
                        </a:rPr>
                        <m:t>=</m:t>
                      </m:r>
                      <m:r>
                        <m:rPr>
                          <m:sty m:val="p"/>
                        </m:rPr>
                        <a:rPr lang="en-US" sz="2400" b="0" i="0" smtClean="0">
                          <a:latin typeface="Cambria Math" panose="02040503050406030204" pitchFamily="18" charset="0"/>
                        </a:rPr>
                        <m:t>min</m:t>
                      </m:r>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𝑁</m:t>
                          </m:r>
                        </m:e>
                        <m:sub>
                          <m:r>
                            <a:rPr lang="en-US" sz="2400" i="1">
                              <a:latin typeface="Cambria Math" panose="02040503050406030204" pitchFamily="18" charset="0"/>
                            </a:rPr>
                            <m:t>𝑝</m:t>
                          </m:r>
                          <m:r>
                            <a:rPr lang="en-US" sz="2400">
                              <a:latin typeface="Cambria Math" panose="02040503050406030204" pitchFamily="18" charset="0"/>
                            </a:rPr>
                            <m:t>,</m:t>
                          </m:r>
                          <m:r>
                            <a:rPr lang="en-US" sz="2400" i="1">
                              <a:latin typeface="Cambria Math" panose="02040503050406030204" pitchFamily="18" charset="0"/>
                            </a:rPr>
                            <m:t>𝑒𝑛</m:t>
                          </m:r>
                          <m:r>
                            <a:rPr lang="en-US" sz="2400">
                              <a:latin typeface="Cambria Math" panose="02040503050406030204" pitchFamily="18" charset="0"/>
                            </a:rPr>
                            <m:t>,</m:t>
                          </m:r>
                          <m:r>
                            <a:rPr lang="en-US" sz="2400" i="1">
                              <a:latin typeface="Cambria Math" panose="02040503050406030204" pitchFamily="18" charset="0"/>
                            </a:rPr>
                            <m:t>𝑎𝑐</m:t>
                          </m:r>
                          <m:r>
                            <a:rPr lang="en-US" sz="2400">
                              <a:latin typeface="Cambria Math" panose="02040503050406030204" pitchFamily="18" charset="0"/>
                            </a:rPr>
                            <m:t>,</m:t>
                          </m:r>
                          <m:r>
                            <m:rPr>
                              <m:sty m:val="p"/>
                            </m:rPr>
                            <a:rPr lang="en-US" sz="2400">
                              <a:latin typeface="Cambria Math" panose="02040503050406030204" pitchFamily="18" charset="0"/>
                            </a:rPr>
                            <m:t>mv</m:t>
                          </m:r>
                          <m:r>
                            <a:rPr lang="en-US" sz="2400">
                              <a:latin typeface="Cambria Math" panose="02040503050406030204" pitchFamily="18" charset="0"/>
                            </a:rPr>
                            <m:t>,</m:t>
                          </m:r>
                          <m:r>
                            <a:rPr lang="en-US" sz="2400" i="1">
                              <a:latin typeface="Cambria Math" panose="02040503050406030204" pitchFamily="18" charset="0"/>
                            </a:rPr>
                            <m:t>𝑎𝑠</m:t>
                          </m:r>
                        </m:sub>
                      </m:sSub>
                      <m:r>
                        <a:rPr lang="en-US" sz="2400" b="0" i="1" smtClean="0">
                          <a:latin typeface="Cambria Math" panose="02040503050406030204" pitchFamily="18" charset="0"/>
                        </a:rPr>
                        <m:t>,</m:t>
                      </m:r>
                      <m:sSubSup>
                        <m:sSubSupPr>
                          <m:ctrlPr>
                            <a:rPr lang="en-US" sz="2400" i="1">
                              <a:latin typeface="Cambria Math" panose="02040503050406030204" pitchFamily="18" charset="0"/>
                              <a:ea typeface="Times New Roman" panose="02020603050405020304" pitchFamily="18" charset="0"/>
                            </a:rPr>
                          </m:ctrlPr>
                        </m:sSubSupPr>
                        <m:e>
                          <m:r>
                            <a:rPr lang="en-US" sz="2400" i="1">
                              <a:latin typeface="Cambria Math" panose="02040503050406030204" pitchFamily="18" charset="0"/>
                              <a:ea typeface="Times New Roman" panose="02020603050405020304" pitchFamily="18" charset="0"/>
                            </a:rPr>
                            <m:t>𝑁</m:t>
                          </m:r>
                        </m:e>
                        <m:sub>
                          <m:r>
                            <a:rPr lang="en-US" sz="2400" i="1">
                              <a:latin typeface="Cambria Math" panose="02040503050406030204" pitchFamily="18" charset="0"/>
                              <a:ea typeface="Times New Roman" panose="02020603050405020304" pitchFamily="18" charset="0"/>
                            </a:rPr>
                            <m:t>𝑝</m:t>
                          </m:r>
                          <m:r>
                            <a:rPr lang="en-US" sz="2400">
                              <a:latin typeface="Cambria Math" panose="02040503050406030204" pitchFamily="18" charset="0"/>
                              <a:ea typeface="Times New Roman" panose="02020603050405020304" pitchFamily="18" charset="0"/>
                            </a:rPr>
                            <m:t>,</m:t>
                          </m:r>
                          <m:r>
                            <a:rPr lang="en-US" sz="2400" i="1">
                              <a:latin typeface="Cambria Math" panose="02040503050406030204" pitchFamily="18" charset="0"/>
                              <a:ea typeface="Times New Roman" panose="02020603050405020304" pitchFamily="18" charset="0"/>
                            </a:rPr>
                            <m:t>𝑒𝑛</m:t>
                          </m:r>
                          <m:r>
                            <a:rPr lang="en-US" sz="2400">
                              <a:latin typeface="Cambria Math" panose="02040503050406030204" pitchFamily="18" charset="0"/>
                              <a:ea typeface="Times New Roman" panose="02020603050405020304" pitchFamily="18" charset="0"/>
                            </a:rPr>
                            <m:t>,</m:t>
                          </m:r>
                          <m:r>
                            <a:rPr lang="en-US" sz="2400" i="1">
                              <a:latin typeface="Cambria Math" panose="02040503050406030204" pitchFamily="18" charset="0"/>
                              <a:ea typeface="Times New Roman" panose="02020603050405020304" pitchFamily="18" charset="0"/>
                            </a:rPr>
                            <m:t>𝑎𝑐</m:t>
                          </m:r>
                          <m:r>
                            <a:rPr lang="en-US" sz="2400">
                              <a:latin typeface="Cambria Math" panose="02040503050406030204" pitchFamily="18" charset="0"/>
                              <a:ea typeface="Times New Roman" panose="02020603050405020304" pitchFamily="18" charset="0"/>
                            </a:rPr>
                            <m:t>,</m:t>
                          </m:r>
                          <m:r>
                            <a:rPr lang="en-US" sz="2400" i="1">
                              <a:latin typeface="Cambria Math" panose="02040503050406030204" pitchFamily="18" charset="0"/>
                              <a:ea typeface="Times New Roman" panose="02020603050405020304" pitchFamily="18" charset="0"/>
                            </a:rPr>
                            <m:t>𝑚𝑣</m:t>
                          </m:r>
                          <m:r>
                            <a:rPr lang="en-US" sz="2400">
                              <a:latin typeface="Cambria Math" panose="02040503050406030204" pitchFamily="18" charset="0"/>
                              <a:ea typeface="Times New Roman" panose="02020603050405020304" pitchFamily="18" charset="0"/>
                            </a:rPr>
                            <m:t>,</m:t>
                          </m:r>
                          <m:r>
                            <a:rPr lang="en-US" sz="2400" i="1">
                              <a:latin typeface="Cambria Math" panose="02040503050406030204" pitchFamily="18" charset="0"/>
                              <a:ea typeface="Times New Roman" panose="02020603050405020304" pitchFamily="18" charset="0"/>
                            </a:rPr>
                            <m:t>𝑎𝑠</m:t>
                          </m:r>
                        </m:sub>
                        <m:sup>
                          <m:r>
                            <a:rPr lang="en-US" sz="2400" i="1">
                              <a:latin typeface="Cambria Math" panose="02040503050406030204" pitchFamily="18" charset="0"/>
                              <a:ea typeface="Times New Roman" panose="02020603050405020304" pitchFamily="18" charset="0"/>
                            </a:rPr>
                            <m:t>∗</m:t>
                          </m:r>
                        </m:sup>
                      </m:sSubSup>
                      <m:r>
                        <a:rPr lang="en-US" sz="2400" b="0" i="1" smtClean="0">
                          <a:latin typeface="Cambria Math" panose="02040503050406030204" pitchFamily="18" charset="0"/>
                        </a:rPr>
                        <m:t>]</m:t>
                      </m:r>
                    </m:oMath>
                    <m:oMath xmlns:m="http://schemas.openxmlformats.org/officeDocument/2006/math">
                      <m:r>
                        <m:rPr>
                          <m:aln/>
                        </m:rPr>
                        <a:rPr lang="en-US" sz="2400">
                          <a:latin typeface="Cambria Math" panose="02040503050406030204" pitchFamily="18" charset="0"/>
                        </a:rPr>
                        <m:t>=</m:t>
                      </m:r>
                      <m:r>
                        <m:rPr>
                          <m:sty m:val="p"/>
                        </m:rPr>
                        <a:rPr lang="en-US" sz="2400" b="0" i="0" smtClean="0">
                          <a:latin typeface="Cambria Math" panose="02040503050406030204" pitchFamily="18" charset="0"/>
                        </a:rPr>
                        <m:t>min</m:t>
                      </m:r>
                      <m:r>
                        <a:rPr lang="en-US" sz="2400" b="0" i="0" smtClean="0">
                          <a:latin typeface="Cambria Math" panose="02040503050406030204" pitchFamily="18" charset="0"/>
                        </a:rPr>
                        <m:t>[2.124,1.658]</m:t>
                      </m:r>
                    </m:oMath>
                    <m:oMath xmlns:m="http://schemas.openxmlformats.org/officeDocument/2006/math">
                      <m:r>
                        <m:rPr>
                          <m:aln/>
                        </m:rPr>
                        <a:rPr lang="en-US" sz="2400">
                          <a:latin typeface="Cambria Math" panose="02040503050406030204" pitchFamily="18" charset="0"/>
                        </a:rPr>
                        <m:t>=</m:t>
                      </m:r>
                      <m:r>
                        <a:rPr lang="en-US" sz="2400" b="0" i="0" smtClean="0">
                          <a:latin typeface="Cambria Math" panose="02040503050406030204" pitchFamily="18" charset="0"/>
                        </a:rPr>
                        <m:t>1.658</m:t>
                      </m:r>
                      <m:r>
                        <a:rPr lang="en-US" sz="2400">
                          <a:latin typeface="Cambria Math" panose="02040503050406030204" pitchFamily="18" charset="0"/>
                        </a:rPr>
                        <m:t> </m:t>
                      </m:r>
                      <m:r>
                        <m:rPr>
                          <m:sty m:val="p"/>
                        </m:rPr>
                        <a:rPr lang="en-US" sz="2400">
                          <a:latin typeface="Cambria Math" panose="02040503050406030204" pitchFamily="18" charset="0"/>
                        </a:rPr>
                        <m:t>crashes</m:t>
                      </m:r>
                      <m:r>
                        <a:rPr lang="en-US" sz="2400">
                          <a:latin typeface="Cambria Math" panose="02040503050406030204" pitchFamily="18" charset="0"/>
                        </a:rPr>
                        <m:t>/</m:t>
                      </m:r>
                      <m:r>
                        <m:rPr>
                          <m:sty m:val="p"/>
                        </m:rPr>
                        <a:rPr lang="en-US" sz="2400">
                          <a:latin typeface="Cambria Math" panose="02040503050406030204" pitchFamily="18" charset="0"/>
                        </a:rPr>
                        <m:t>yr</m:t>
                      </m:r>
                    </m:oMath>
                  </m:oMathPara>
                </a14:m>
                <a:endParaRPr lang="en-US" sz="2400" dirty="0"/>
              </a:p>
              <a:p>
                <a:pPr>
                  <a:lnSpc>
                    <a:spcPct val="90000"/>
                  </a:lnSpc>
                  <a:spcAft>
                    <a:spcPts val="1200"/>
                  </a:spcAft>
                  <a:buSzPts val="900"/>
                </a:pPr>
                <a:endParaRPr lang="en-US" sz="2800" dirty="0"/>
              </a:p>
            </p:txBody>
          </p:sp>
        </mc:Choice>
        <mc:Fallback xmlns="">
          <p:sp>
            <p:nvSpPr>
              <p:cNvPr id="12" name="Rectangle 11">
                <a:extLst>
                  <a:ext uri="{FF2B5EF4-FFF2-40B4-BE49-F238E27FC236}">
                    <a16:creationId xmlns:a16="http://schemas.microsoft.com/office/drawing/2014/main" id="{FCC349EF-EC2D-4BD1-B5D2-AD21C738A9F4}"/>
                  </a:ext>
                </a:extLst>
              </p:cNvPr>
              <p:cNvSpPr>
                <a:spLocks noRot="1" noChangeAspect="1" noMove="1" noResize="1" noEditPoints="1" noAdjustHandles="1" noChangeArrowheads="1" noChangeShapeType="1" noTextEdit="1"/>
              </p:cNvSpPr>
              <p:nvPr/>
            </p:nvSpPr>
            <p:spPr>
              <a:xfrm>
                <a:off x="877337" y="1151656"/>
                <a:ext cx="11775142" cy="2743508"/>
              </a:xfrm>
              <a:prstGeom prst="rect">
                <a:avLst/>
              </a:prstGeom>
              <a:blipFill>
                <a:blip r:embed="rId2"/>
                <a:stretch>
                  <a:fillRect l="-1087" t="-3778"/>
                </a:stretch>
              </a:blipFill>
            </p:spPr>
            <p:txBody>
              <a:bodyPr/>
              <a:lstStyle/>
              <a:p>
                <a:r>
                  <a:rPr lang="en-US">
                    <a:noFill/>
                  </a:rPr>
                  <a:t> </a:t>
                </a:r>
              </a:p>
            </p:txBody>
          </p:sp>
        </mc:Fallback>
      </mc:AlternateContent>
      <p:cxnSp>
        <p:nvCxnSpPr>
          <p:cNvPr id="10" name="Straight Connector 9">
            <a:extLst>
              <a:ext uri="{FF2B5EF4-FFF2-40B4-BE49-F238E27FC236}">
                <a16:creationId xmlns:a16="http://schemas.microsoft.com/office/drawing/2014/main" id="{E408F1E9-5BFE-4B60-8034-3602F27F1403}"/>
              </a:ext>
            </a:extLst>
          </p:cNvPr>
          <p:cNvCxnSpPr>
            <a:cxnSpLocks/>
          </p:cNvCxnSpPr>
          <p:nvPr/>
        </p:nvCxnSpPr>
        <p:spPr>
          <a:xfrm>
            <a:off x="620761" y="3757466"/>
            <a:ext cx="11156577"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7B4381C0-2F96-4D4A-9DDD-095140CDBA6F}"/>
                  </a:ext>
                </a:extLst>
              </p:cNvPr>
              <p:cNvSpPr/>
              <p:nvPr/>
            </p:nvSpPr>
            <p:spPr>
              <a:xfrm>
                <a:off x="877337" y="4114492"/>
                <a:ext cx="11775142" cy="2506392"/>
              </a:xfrm>
              <a:prstGeom prst="rect">
                <a:avLst/>
              </a:prstGeom>
            </p:spPr>
            <p:txBody>
              <a:bodyPr wrap="square">
                <a:spAutoFit/>
              </a:bodyPr>
              <a:lstStyle/>
              <a:p>
                <a:pPr>
                  <a:lnSpc>
                    <a:spcPct val="90000"/>
                  </a:lnSpc>
                  <a:spcAft>
                    <a:spcPts val="1200"/>
                  </a:spcAft>
                  <a:buSzPts val="900"/>
                </a:pPr>
                <a:r>
                  <a:rPr lang="en-US" sz="2800" dirty="0"/>
                  <a:t>The average single-vehicle crash frequency is computed as:</a:t>
                </a:r>
              </a:p>
              <a:p>
                <a:pPr defTabSz="927100">
                  <a:lnSpc>
                    <a:spcPct val="90000"/>
                  </a:lnSpc>
                  <a:spcAft>
                    <a:spcPts val="1200"/>
                  </a:spcAft>
                  <a:buSzPts val="900"/>
                </a:pPr>
                <a:r>
                  <a:rPr lang="en-US" sz="2400" dirty="0"/>
                  <a: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𝑁</m:t>
                        </m:r>
                      </m:e>
                      <m:sub>
                        <m:r>
                          <a:rPr lang="en-US" sz="2400" i="1">
                            <a:latin typeface="Cambria Math" panose="02040503050406030204" pitchFamily="18" charset="0"/>
                          </a:rPr>
                          <m:t>𝑝</m:t>
                        </m:r>
                        <m:r>
                          <a:rPr lang="en-US" sz="2400">
                            <a:latin typeface="Cambria Math" panose="02040503050406030204" pitchFamily="18" charset="0"/>
                          </a:rPr>
                          <m:t>,</m:t>
                        </m:r>
                        <m:r>
                          <a:rPr lang="en-US" sz="2400" i="1">
                            <a:latin typeface="Cambria Math" panose="02040503050406030204" pitchFamily="18" charset="0"/>
                          </a:rPr>
                          <m:t>𝑒𝑛</m:t>
                        </m:r>
                        <m:r>
                          <a:rPr lang="en-US" sz="2400">
                            <a:latin typeface="Cambria Math" panose="02040503050406030204" pitchFamily="18" charset="0"/>
                          </a:rPr>
                          <m:t>,</m:t>
                        </m:r>
                        <m:r>
                          <a:rPr lang="en-US" sz="2400" i="1">
                            <a:latin typeface="Cambria Math" panose="02040503050406030204" pitchFamily="18" charset="0"/>
                          </a:rPr>
                          <m:t>𝑎𝑐</m:t>
                        </m:r>
                        <m:r>
                          <a:rPr lang="en-US" sz="2400">
                            <a:latin typeface="Cambria Math" panose="02040503050406030204" pitchFamily="18" charset="0"/>
                          </a:rPr>
                          <m:t>,</m:t>
                        </m:r>
                        <m:r>
                          <m:rPr>
                            <m:sty m:val="p"/>
                          </m:rPr>
                          <a:rPr lang="en-US" sz="2400" b="0" i="0" smtClean="0">
                            <a:latin typeface="Cambria Math" panose="02040503050406030204" pitchFamily="18" charset="0"/>
                          </a:rPr>
                          <m:t>sv</m:t>
                        </m:r>
                        <m:r>
                          <a:rPr lang="en-US" sz="2400">
                            <a:latin typeface="Cambria Math" panose="02040503050406030204" pitchFamily="18" charset="0"/>
                          </a:rPr>
                          <m:t>,</m:t>
                        </m:r>
                        <m:r>
                          <a:rPr lang="en-US" sz="2400" i="1">
                            <a:latin typeface="Cambria Math" panose="02040503050406030204" pitchFamily="18" charset="0"/>
                          </a:rPr>
                          <m:t>𝑎𝑠</m:t>
                        </m:r>
                      </m:sub>
                    </m:sSub>
                    <m:r>
                      <m:rPr>
                        <m:aln/>
                      </m:rPr>
                      <a:rPr lang="en-US" sz="240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𝑁</m:t>
                        </m:r>
                      </m:e>
                      <m:sub>
                        <m:r>
                          <a:rPr lang="en-US" sz="2400" i="1">
                            <a:latin typeface="Cambria Math" panose="02040503050406030204" pitchFamily="18" charset="0"/>
                          </a:rPr>
                          <m:t>𝑝</m:t>
                        </m:r>
                        <m:r>
                          <a:rPr lang="en-US" sz="2400">
                            <a:latin typeface="Cambria Math" panose="02040503050406030204" pitchFamily="18" charset="0"/>
                          </a:rPr>
                          <m:t>,</m:t>
                        </m:r>
                        <m:r>
                          <a:rPr lang="en-US" sz="2400" i="1">
                            <a:latin typeface="Cambria Math" panose="02040503050406030204" pitchFamily="18" charset="0"/>
                          </a:rPr>
                          <m:t>𝑒𝑛</m:t>
                        </m:r>
                        <m:r>
                          <a:rPr lang="en-US" sz="2400">
                            <a:latin typeface="Cambria Math" panose="02040503050406030204" pitchFamily="18" charset="0"/>
                          </a:rPr>
                          <m:t>,</m:t>
                        </m:r>
                        <m:r>
                          <a:rPr lang="en-US" sz="2400" i="1">
                            <a:latin typeface="Cambria Math" panose="02040503050406030204" pitchFamily="18" charset="0"/>
                          </a:rPr>
                          <m:t>𝑎𝑐</m:t>
                        </m:r>
                        <m:r>
                          <a:rPr lang="en-US" sz="2400">
                            <a:latin typeface="Cambria Math" panose="02040503050406030204" pitchFamily="18" charset="0"/>
                          </a:rPr>
                          <m:t>,</m:t>
                        </m:r>
                        <m:r>
                          <m:rPr>
                            <m:sty m:val="p"/>
                          </m:rPr>
                          <a:rPr lang="en-US" sz="2400" b="0" i="0" smtClean="0">
                            <a:latin typeface="Cambria Math" panose="02040503050406030204" pitchFamily="18" charset="0"/>
                          </a:rPr>
                          <m:t>at</m:t>
                        </m:r>
                        <m:r>
                          <a:rPr lang="en-US" sz="2400">
                            <a:latin typeface="Cambria Math" panose="02040503050406030204" pitchFamily="18" charset="0"/>
                          </a:rPr>
                          <m:t>,</m:t>
                        </m:r>
                        <m:r>
                          <a:rPr lang="en-US" sz="2400" i="1">
                            <a:latin typeface="Cambria Math" panose="02040503050406030204" pitchFamily="18" charset="0"/>
                          </a:rPr>
                          <m:t>𝑎𝑠</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𝑁</m:t>
                        </m:r>
                      </m:e>
                      <m:sub>
                        <m:r>
                          <a:rPr lang="en-US" sz="2400" i="1">
                            <a:latin typeface="Cambria Math" panose="02040503050406030204" pitchFamily="18" charset="0"/>
                          </a:rPr>
                          <m:t>𝑝</m:t>
                        </m:r>
                        <m:r>
                          <a:rPr lang="en-US" sz="2400">
                            <a:latin typeface="Cambria Math" panose="02040503050406030204" pitchFamily="18" charset="0"/>
                          </a:rPr>
                          <m:t>,</m:t>
                        </m:r>
                        <m:r>
                          <a:rPr lang="en-US" sz="2400" i="1">
                            <a:latin typeface="Cambria Math" panose="02040503050406030204" pitchFamily="18" charset="0"/>
                          </a:rPr>
                          <m:t>𝑒𝑛</m:t>
                        </m:r>
                        <m:r>
                          <a:rPr lang="en-US" sz="2400">
                            <a:latin typeface="Cambria Math" panose="02040503050406030204" pitchFamily="18" charset="0"/>
                          </a:rPr>
                          <m:t>,</m:t>
                        </m:r>
                        <m:r>
                          <a:rPr lang="en-US" sz="2400" i="1">
                            <a:latin typeface="Cambria Math" panose="02040503050406030204" pitchFamily="18" charset="0"/>
                          </a:rPr>
                          <m:t>𝑎𝑐</m:t>
                        </m:r>
                        <m:r>
                          <a:rPr lang="en-US" sz="2400">
                            <a:latin typeface="Cambria Math" panose="02040503050406030204" pitchFamily="18" charset="0"/>
                          </a:rPr>
                          <m:t>,</m:t>
                        </m:r>
                        <m:r>
                          <m:rPr>
                            <m:sty m:val="p"/>
                          </m:rPr>
                          <a:rPr lang="en-US" sz="2400">
                            <a:latin typeface="Cambria Math" panose="02040503050406030204" pitchFamily="18" charset="0"/>
                          </a:rPr>
                          <m:t>mv</m:t>
                        </m:r>
                        <m:r>
                          <a:rPr lang="en-US" sz="2400">
                            <a:latin typeface="Cambria Math" panose="02040503050406030204" pitchFamily="18" charset="0"/>
                          </a:rPr>
                          <m:t>,</m:t>
                        </m:r>
                        <m:r>
                          <a:rPr lang="en-US" sz="2400" i="1">
                            <a:latin typeface="Cambria Math" panose="02040503050406030204" pitchFamily="18" charset="0"/>
                          </a:rPr>
                          <m:t>𝑎𝑠</m:t>
                        </m:r>
                      </m:sub>
                    </m:sSub>
                  </m:oMath>
                </a14:m>
                <a:endParaRPr lang="en-US" sz="2400" i="1" dirty="0">
                  <a:latin typeface="Cambria Math" panose="02040503050406030204" pitchFamily="18" charset="0"/>
                </a:endParaRPr>
              </a:p>
              <a:p>
                <a:pPr defTabSz="927100">
                  <a:lnSpc>
                    <a:spcPct val="90000"/>
                  </a:lnSpc>
                  <a:spcAft>
                    <a:spcPts val="1200"/>
                  </a:spcAft>
                  <a:buSzPts val="900"/>
                </a:pPr>
                <a:r>
                  <a:rPr lang="en-US" sz="2400" dirty="0"/>
                  <a:t>                                                                     </a:t>
                </a:r>
                <a14:m>
                  <m:oMath xmlns:m="http://schemas.openxmlformats.org/officeDocument/2006/math">
                    <m:r>
                      <m:rPr>
                        <m:aln/>
                      </m:rPr>
                      <a:rPr lang="en-US" sz="2400">
                        <a:latin typeface="Cambria Math" panose="02040503050406030204" pitchFamily="18" charset="0"/>
                      </a:rPr>
                      <m:t>=</m:t>
                    </m:r>
                    <m:r>
                      <a:rPr lang="en-US" sz="2400" b="0" i="1" smtClean="0">
                        <a:latin typeface="Cambria Math" panose="02040503050406030204" pitchFamily="18" charset="0"/>
                      </a:rPr>
                      <m:t>2.124−1.658</m:t>
                    </m:r>
                  </m:oMath>
                </a14:m>
                <a:endParaRPr lang="en-US" sz="2400" b="0" i="1" dirty="0">
                  <a:latin typeface="Cambria Math" panose="02040503050406030204" pitchFamily="18" charset="0"/>
                </a:endParaRPr>
              </a:p>
              <a:p>
                <a:pPr defTabSz="927100">
                  <a:lnSpc>
                    <a:spcPct val="90000"/>
                  </a:lnSpc>
                  <a:spcAft>
                    <a:spcPts val="1200"/>
                  </a:spcAft>
                  <a:buSzPts val="900"/>
                </a:pPr>
                <a:r>
                  <a:rPr lang="en-US" sz="2400" dirty="0"/>
                  <a:t>                                                                     </a:t>
                </a:r>
                <a14:m>
                  <m:oMath xmlns:m="http://schemas.openxmlformats.org/officeDocument/2006/math">
                    <m:r>
                      <m:rPr>
                        <m:aln/>
                      </m:rPr>
                      <a:rPr lang="en-US" sz="2400">
                        <a:latin typeface="Cambria Math" panose="02040503050406030204" pitchFamily="18" charset="0"/>
                      </a:rPr>
                      <m:t>=</m:t>
                    </m:r>
                    <m:r>
                      <a:rPr lang="en-US" sz="2400" b="0" i="0" smtClean="0">
                        <a:latin typeface="Cambria Math" panose="02040503050406030204" pitchFamily="18" charset="0"/>
                      </a:rPr>
                      <m:t>0.466</m:t>
                    </m:r>
                    <m:r>
                      <a:rPr lang="en-US" sz="2400">
                        <a:latin typeface="Cambria Math" panose="02040503050406030204" pitchFamily="18" charset="0"/>
                      </a:rPr>
                      <m:t> </m:t>
                    </m:r>
                    <m:r>
                      <m:rPr>
                        <m:sty m:val="p"/>
                      </m:rPr>
                      <a:rPr lang="en-US" sz="2400">
                        <a:latin typeface="Cambria Math" panose="02040503050406030204" pitchFamily="18" charset="0"/>
                      </a:rPr>
                      <m:t>crashes</m:t>
                    </m:r>
                    <m:r>
                      <a:rPr lang="en-US" sz="2400">
                        <a:latin typeface="Cambria Math" panose="02040503050406030204" pitchFamily="18" charset="0"/>
                      </a:rPr>
                      <m:t>/</m:t>
                    </m:r>
                    <m:r>
                      <m:rPr>
                        <m:sty m:val="p"/>
                      </m:rPr>
                      <a:rPr lang="en-US" sz="2400">
                        <a:latin typeface="Cambria Math" panose="02040503050406030204" pitchFamily="18" charset="0"/>
                      </a:rPr>
                      <m:t>yr</m:t>
                    </m:r>
                  </m:oMath>
                </a14:m>
                <a:endParaRPr lang="en-US" sz="2400" dirty="0"/>
              </a:p>
              <a:p>
                <a:pPr>
                  <a:lnSpc>
                    <a:spcPct val="90000"/>
                  </a:lnSpc>
                  <a:spcAft>
                    <a:spcPts val="1200"/>
                  </a:spcAft>
                  <a:buSzPts val="900"/>
                </a:pPr>
                <a:endParaRPr lang="en-US" sz="2800" dirty="0"/>
              </a:p>
            </p:txBody>
          </p:sp>
        </mc:Choice>
        <mc:Fallback xmlns="">
          <p:sp>
            <p:nvSpPr>
              <p:cNvPr id="11" name="Rectangle 10">
                <a:extLst>
                  <a:ext uri="{FF2B5EF4-FFF2-40B4-BE49-F238E27FC236}">
                    <a16:creationId xmlns:a16="http://schemas.microsoft.com/office/drawing/2014/main" id="{7B4381C0-2F96-4D4A-9DDD-095140CDBA6F}"/>
                  </a:ext>
                </a:extLst>
              </p:cNvPr>
              <p:cNvSpPr>
                <a:spLocks noRot="1" noChangeAspect="1" noMove="1" noResize="1" noEditPoints="1" noAdjustHandles="1" noChangeArrowheads="1" noChangeShapeType="1" noTextEdit="1"/>
              </p:cNvSpPr>
              <p:nvPr/>
            </p:nvSpPr>
            <p:spPr>
              <a:xfrm>
                <a:off x="877337" y="4114492"/>
                <a:ext cx="11775142" cy="2506392"/>
              </a:xfrm>
              <a:prstGeom prst="rect">
                <a:avLst/>
              </a:prstGeom>
              <a:blipFill>
                <a:blip r:embed="rId3"/>
                <a:stretch>
                  <a:fillRect l="-1087" t="-4136"/>
                </a:stretch>
              </a:blipFill>
            </p:spPr>
            <p:txBody>
              <a:bodyPr/>
              <a:lstStyle/>
              <a:p>
                <a:r>
                  <a:rPr lang="en-US">
                    <a:noFill/>
                  </a:rPr>
                  <a:t> </a:t>
                </a:r>
              </a:p>
            </p:txBody>
          </p:sp>
        </mc:Fallback>
      </mc:AlternateContent>
    </p:spTree>
    <p:extLst>
      <p:ext uri="{BB962C8B-B14F-4D97-AF65-F5344CB8AC3E}">
        <p14:creationId xmlns:p14="http://schemas.microsoft.com/office/powerpoint/2010/main" val="243048646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5BD1A53-6CB2-4EE5-8A92-B7024C9785B4}"/>
              </a:ext>
            </a:extLst>
          </p:cNvPr>
          <p:cNvSpPr/>
          <p:nvPr/>
        </p:nvSpPr>
        <p:spPr>
          <a:xfrm>
            <a:off x="0" y="3106271"/>
            <a:ext cx="12192000" cy="3751729"/>
          </a:xfrm>
          <a:prstGeom prst="rect">
            <a:avLst/>
          </a:prstGeom>
          <a:solidFill>
            <a:srgbClr val="175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198DD9-9D3C-41D3-9802-6A4945BEFBBF}"/>
              </a:ext>
            </a:extLst>
          </p:cNvPr>
          <p:cNvSpPr>
            <a:spLocks noGrp="1"/>
          </p:cNvSpPr>
          <p:nvPr>
            <p:ph type="title"/>
          </p:nvPr>
        </p:nvSpPr>
        <p:spPr>
          <a:xfrm>
            <a:off x="745323" y="3429000"/>
            <a:ext cx="6891153" cy="1325563"/>
          </a:xfrm>
        </p:spPr>
        <p:txBody>
          <a:bodyPr/>
          <a:lstStyle/>
          <a:p>
            <a:r>
              <a:rPr lang="en-US" dirty="0">
                <a:solidFill>
                  <a:schemeClr val="bg1"/>
                </a:solidFill>
              </a:rPr>
              <a:t>Implementation Spreadsheet</a:t>
            </a:r>
          </a:p>
        </p:txBody>
      </p:sp>
      <p:sp>
        <p:nvSpPr>
          <p:cNvPr id="9" name="Rectangle 8">
            <a:extLst>
              <a:ext uri="{FF2B5EF4-FFF2-40B4-BE49-F238E27FC236}">
                <a16:creationId xmlns:a16="http://schemas.microsoft.com/office/drawing/2014/main" id="{DC1B713A-A95B-436C-979A-4366CD6E0ED8}"/>
              </a:ext>
            </a:extLst>
          </p:cNvPr>
          <p:cNvSpPr/>
          <p:nvPr/>
        </p:nvSpPr>
        <p:spPr>
          <a:xfrm>
            <a:off x="0" y="0"/>
            <a:ext cx="12192000" cy="3106271"/>
          </a:xfrm>
          <a:prstGeom prst="rect">
            <a:avLst/>
          </a:prstGeom>
          <a:solidFill>
            <a:srgbClr val="CEE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BD9A333-0EA6-4813-8CB8-7408AD512A17}"/>
              </a:ext>
            </a:extLst>
          </p:cNvPr>
          <p:cNvSpPr/>
          <p:nvPr/>
        </p:nvSpPr>
        <p:spPr>
          <a:xfrm rot="18900000">
            <a:off x="1001560" y="934527"/>
            <a:ext cx="1237216" cy="1237216"/>
          </a:xfrm>
          <a:prstGeom prst="rect">
            <a:avLst/>
          </a:prstGeom>
          <a:noFill/>
          <a:ln w="2095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3599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98DD9-9D3C-41D3-9802-6A4945BEFBBF}"/>
              </a:ext>
            </a:extLst>
          </p:cNvPr>
          <p:cNvSpPr>
            <a:spLocks noGrp="1"/>
          </p:cNvSpPr>
          <p:nvPr>
            <p:ph type="title"/>
          </p:nvPr>
        </p:nvSpPr>
        <p:spPr>
          <a:xfrm>
            <a:off x="370997" y="365125"/>
            <a:ext cx="10515600" cy="1325563"/>
          </a:xfrm>
        </p:spPr>
        <p:txBody>
          <a:bodyPr/>
          <a:lstStyle/>
          <a:p>
            <a:r>
              <a:rPr lang="en-US" dirty="0"/>
              <a:t>Installation of High-Occupancy (HO) Facilities</a:t>
            </a:r>
          </a:p>
        </p:txBody>
      </p:sp>
      <p:sp>
        <p:nvSpPr>
          <p:cNvPr id="3" name="Content Placeholder 2">
            <a:extLst>
              <a:ext uri="{FF2B5EF4-FFF2-40B4-BE49-F238E27FC236}">
                <a16:creationId xmlns:a16="http://schemas.microsoft.com/office/drawing/2014/main" id="{ABEB02FA-EF62-47E6-A893-E4BFFB38E9BD}"/>
              </a:ext>
            </a:extLst>
          </p:cNvPr>
          <p:cNvSpPr>
            <a:spLocks noGrp="1"/>
          </p:cNvSpPr>
          <p:nvPr>
            <p:ph idx="1"/>
          </p:nvPr>
        </p:nvSpPr>
        <p:spPr>
          <a:xfrm>
            <a:off x="370997" y="1529063"/>
            <a:ext cx="11540917" cy="4667250"/>
          </a:xfrm>
        </p:spPr>
        <p:txBody>
          <a:bodyPr>
            <a:normAutofit/>
          </a:bodyPr>
          <a:lstStyle/>
          <a:p>
            <a:pPr marL="0" indent="0">
              <a:buNone/>
            </a:pPr>
            <a:r>
              <a:rPr lang="en-US" dirty="0"/>
              <a:t>Mileage of facilities steadily increasing, as of 2021</a:t>
            </a:r>
          </a:p>
          <a:p>
            <a:r>
              <a:rPr lang="en-US" dirty="0"/>
              <a:t>2,875 lane-miles HOV</a:t>
            </a:r>
          </a:p>
          <a:p>
            <a:r>
              <a:rPr lang="en-US" dirty="0"/>
              <a:t>1,141 lane-miles HOT</a:t>
            </a:r>
          </a:p>
          <a:p>
            <a:endParaRPr lang="en-US" dirty="0"/>
          </a:p>
          <a:p>
            <a:endParaRPr lang="en-US" dirty="0"/>
          </a:p>
        </p:txBody>
      </p:sp>
      <p:pic>
        <p:nvPicPr>
          <p:cNvPr id="4" name="Picture 3">
            <a:extLst>
              <a:ext uri="{FF2B5EF4-FFF2-40B4-BE49-F238E27FC236}">
                <a16:creationId xmlns:a16="http://schemas.microsoft.com/office/drawing/2014/main" id="{1FE799BA-8009-4DCE-A7C3-51C42A5B276A}"/>
              </a:ext>
            </a:extLst>
          </p:cNvPr>
          <p:cNvPicPr>
            <a:picLocks noChangeAspect="1"/>
          </p:cNvPicPr>
          <p:nvPr/>
        </p:nvPicPr>
        <p:blipFill>
          <a:blip r:embed="rId3"/>
          <a:stretch>
            <a:fillRect/>
          </a:stretch>
        </p:blipFill>
        <p:spPr>
          <a:xfrm>
            <a:off x="4271366" y="2191055"/>
            <a:ext cx="7809088" cy="4301820"/>
          </a:xfrm>
          <a:prstGeom prst="rect">
            <a:avLst/>
          </a:prstGeom>
        </p:spPr>
      </p:pic>
      <p:sp>
        <p:nvSpPr>
          <p:cNvPr id="5" name="Rectangle 4">
            <a:extLst>
              <a:ext uri="{FF2B5EF4-FFF2-40B4-BE49-F238E27FC236}">
                <a16:creationId xmlns:a16="http://schemas.microsoft.com/office/drawing/2014/main" id="{F05B31BE-A615-41D6-BC31-CF4D3B01B69D}"/>
              </a:ext>
            </a:extLst>
          </p:cNvPr>
          <p:cNvSpPr/>
          <p:nvPr/>
        </p:nvSpPr>
        <p:spPr>
          <a:xfrm>
            <a:off x="873257" y="3946039"/>
            <a:ext cx="3398109" cy="791851"/>
          </a:xfrm>
          <a:prstGeom prst="rect">
            <a:avLst/>
          </a:prstGeom>
          <a:solidFill>
            <a:srgbClr val="E8F1F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9958" lvl="1" indent="0">
              <a:buNone/>
            </a:pPr>
            <a:r>
              <a:rPr lang="en-US" sz="2300" dirty="0">
                <a:solidFill>
                  <a:prstClr val="black"/>
                </a:solidFill>
              </a:rPr>
              <a:t>States with HOV and/or HOT facilities</a:t>
            </a:r>
          </a:p>
          <a:p>
            <a:pPr marL="289958" lvl="1" indent="0">
              <a:buNone/>
            </a:pPr>
            <a:endParaRPr lang="en-US" sz="2300" dirty="0">
              <a:solidFill>
                <a:prstClr val="black"/>
              </a:solidFill>
            </a:endParaRPr>
          </a:p>
          <a:p>
            <a:pPr marL="1257300" lvl="2" indent="-342900">
              <a:buClr>
                <a:srgbClr val="002060"/>
              </a:buClr>
              <a:buFont typeface="Arial" panose="020B0604020202020204" pitchFamily="34" charset="0"/>
              <a:buChar char="•"/>
            </a:pPr>
            <a:endParaRPr lang="en-US" sz="2300" dirty="0">
              <a:solidFill>
                <a:srgbClr val="002060"/>
              </a:solidFill>
            </a:endParaRPr>
          </a:p>
        </p:txBody>
      </p:sp>
    </p:spTree>
    <p:extLst>
      <p:ext uri="{BB962C8B-B14F-4D97-AF65-F5344CB8AC3E}">
        <p14:creationId xmlns:p14="http://schemas.microsoft.com/office/powerpoint/2010/main" val="187178753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CDEBBDC-DE73-4AE2-B09B-B1E8E99F38D6}"/>
              </a:ext>
            </a:extLst>
          </p:cNvPr>
          <p:cNvSpPr/>
          <p:nvPr/>
        </p:nvSpPr>
        <p:spPr>
          <a:xfrm>
            <a:off x="5526740" y="1509713"/>
            <a:ext cx="6342529" cy="466725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E198DD9-9D3C-41D3-9802-6A4945BEFBBF}"/>
              </a:ext>
            </a:extLst>
          </p:cNvPr>
          <p:cNvSpPr>
            <a:spLocks noGrp="1"/>
          </p:cNvSpPr>
          <p:nvPr>
            <p:ph type="title"/>
          </p:nvPr>
        </p:nvSpPr>
        <p:spPr/>
        <p:txBody>
          <a:bodyPr/>
          <a:lstStyle/>
          <a:p>
            <a:r>
              <a:rPr lang="en-US" dirty="0"/>
              <a:t>Implementation Spreadsheet</a:t>
            </a:r>
          </a:p>
        </p:txBody>
      </p:sp>
      <p:sp>
        <p:nvSpPr>
          <p:cNvPr id="3" name="Content Placeholder 2">
            <a:extLst>
              <a:ext uri="{FF2B5EF4-FFF2-40B4-BE49-F238E27FC236}">
                <a16:creationId xmlns:a16="http://schemas.microsoft.com/office/drawing/2014/main" id="{ABEB02FA-EF62-47E6-A893-E4BFFB38E9BD}"/>
              </a:ext>
            </a:extLst>
          </p:cNvPr>
          <p:cNvSpPr>
            <a:spLocks noGrp="1"/>
          </p:cNvSpPr>
          <p:nvPr>
            <p:ph idx="1"/>
          </p:nvPr>
        </p:nvSpPr>
        <p:spPr>
          <a:xfrm>
            <a:off x="488576" y="1825625"/>
            <a:ext cx="5038164" cy="4351338"/>
          </a:xfrm>
        </p:spPr>
        <p:txBody>
          <a:bodyPr>
            <a:normAutofit/>
          </a:bodyPr>
          <a:lstStyle/>
          <a:p>
            <a:pPr marL="0" indent="0">
              <a:buNone/>
            </a:pPr>
            <a:r>
              <a:rPr lang="en-US" b="1" dirty="0"/>
              <a:t>Instructions:</a:t>
            </a:r>
          </a:p>
          <a:p>
            <a:pPr lvl="1"/>
            <a:r>
              <a:rPr lang="en-US" dirty="0"/>
              <a:t>Overview of the tool and the worksheets contained within</a:t>
            </a:r>
          </a:p>
          <a:p>
            <a:pPr lvl="1"/>
            <a:r>
              <a:rPr lang="en-US" dirty="0"/>
              <a:t>Review of the color coding in the worksheets (and associated type of information required)</a:t>
            </a:r>
          </a:p>
          <a:p>
            <a:pPr lvl="1"/>
            <a:r>
              <a:rPr lang="en-US" dirty="0"/>
              <a:t>Cell protection in the worksheet</a:t>
            </a:r>
          </a:p>
          <a:p>
            <a:pPr lvl="1"/>
            <a:r>
              <a:rPr lang="en-US" dirty="0"/>
              <a:t>Input guidance </a:t>
            </a:r>
          </a:p>
          <a:p>
            <a:pPr marL="0" indent="0">
              <a:buNone/>
            </a:pPr>
            <a:endParaRPr lang="en-US" dirty="0"/>
          </a:p>
        </p:txBody>
      </p:sp>
      <p:pic>
        <p:nvPicPr>
          <p:cNvPr id="4" name="Picture 3">
            <a:extLst>
              <a:ext uri="{FF2B5EF4-FFF2-40B4-BE49-F238E27FC236}">
                <a16:creationId xmlns:a16="http://schemas.microsoft.com/office/drawing/2014/main" id="{5E805165-134A-4FBB-9751-338C18A1323A}"/>
              </a:ext>
            </a:extLst>
          </p:cNvPr>
          <p:cNvPicPr/>
          <p:nvPr/>
        </p:nvPicPr>
        <p:blipFill>
          <a:blip r:embed="rId3"/>
          <a:stretch>
            <a:fillRect/>
          </a:stretch>
        </p:blipFill>
        <p:spPr>
          <a:xfrm>
            <a:off x="5759824" y="1798956"/>
            <a:ext cx="5943600" cy="4062095"/>
          </a:xfrm>
          <a:prstGeom prst="rect">
            <a:avLst/>
          </a:prstGeom>
        </p:spPr>
      </p:pic>
    </p:spTree>
    <p:extLst>
      <p:ext uri="{BB962C8B-B14F-4D97-AF65-F5344CB8AC3E}">
        <p14:creationId xmlns:p14="http://schemas.microsoft.com/office/powerpoint/2010/main" val="794456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CD36603-9A7B-450C-9EB7-5A1C0CC59DCA}"/>
              </a:ext>
            </a:extLst>
          </p:cNvPr>
          <p:cNvSpPr/>
          <p:nvPr/>
        </p:nvSpPr>
        <p:spPr>
          <a:xfrm>
            <a:off x="5526740" y="1509713"/>
            <a:ext cx="6342529" cy="466725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E198DD9-9D3C-41D3-9802-6A4945BEFBBF}"/>
              </a:ext>
            </a:extLst>
          </p:cNvPr>
          <p:cNvSpPr>
            <a:spLocks noGrp="1"/>
          </p:cNvSpPr>
          <p:nvPr>
            <p:ph type="title"/>
          </p:nvPr>
        </p:nvSpPr>
        <p:spPr/>
        <p:txBody>
          <a:bodyPr/>
          <a:lstStyle/>
          <a:p>
            <a:r>
              <a:rPr lang="en-US" dirty="0"/>
              <a:t>Implementation Spreadsheet</a:t>
            </a:r>
          </a:p>
        </p:txBody>
      </p:sp>
      <p:sp>
        <p:nvSpPr>
          <p:cNvPr id="3" name="Content Placeholder 2">
            <a:extLst>
              <a:ext uri="{FF2B5EF4-FFF2-40B4-BE49-F238E27FC236}">
                <a16:creationId xmlns:a16="http://schemas.microsoft.com/office/drawing/2014/main" id="{ABEB02FA-EF62-47E6-A893-E4BFFB38E9BD}"/>
              </a:ext>
            </a:extLst>
          </p:cNvPr>
          <p:cNvSpPr>
            <a:spLocks noGrp="1"/>
          </p:cNvSpPr>
          <p:nvPr>
            <p:ph idx="1"/>
          </p:nvPr>
        </p:nvSpPr>
        <p:spPr>
          <a:xfrm>
            <a:off x="475129" y="1825625"/>
            <a:ext cx="5145745" cy="4351338"/>
          </a:xfrm>
        </p:spPr>
        <p:txBody>
          <a:bodyPr>
            <a:normAutofit/>
          </a:bodyPr>
          <a:lstStyle/>
          <a:p>
            <a:pPr marL="0" indent="0">
              <a:buNone/>
            </a:pPr>
            <a:r>
              <a:rPr lang="en-US" b="1" dirty="0"/>
              <a:t>Segment 1 </a:t>
            </a:r>
            <a:r>
              <a:rPr lang="en-US" dirty="0"/>
              <a:t>through</a:t>
            </a:r>
            <a:r>
              <a:rPr lang="en-US" b="1" dirty="0"/>
              <a:t> Segment 20</a:t>
            </a:r>
            <a:br>
              <a:rPr lang="en-US" b="1" dirty="0"/>
            </a:br>
            <a:r>
              <a:rPr lang="en-US" dirty="0"/>
              <a:t>contains input data for: </a:t>
            </a:r>
          </a:p>
          <a:p>
            <a:pPr lvl="0"/>
            <a:r>
              <a:rPr lang="en-US" dirty="0"/>
              <a:t>crash frequency and severity models for basic freeway segments </a:t>
            </a:r>
          </a:p>
          <a:p>
            <a:pPr lvl="0"/>
            <a:r>
              <a:rPr lang="en-US" dirty="0"/>
              <a:t>Entrance and exit speed-change lanes </a:t>
            </a:r>
          </a:p>
          <a:p>
            <a:pPr lvl="0"/>
            <a:r>
              <a:rPr lang="en-US" dirty="0"/>
              <a:t>Detailed calculations and results by crash type and severity from the predictive method</a:t>
            </a:r>
          </a:p>
          <a:p>
            <a:pPr marL="0" indent="0">
              <a:buNone/>
            </a:pPr>
            <a:endParaRPr lang="en-US" dirty="0"/>
          </a:p>
        </p:txBody>
      </p:sp>
      <p:pic>
        <p:nvPicPr>
          <p:cNvPr id="6" name="Picture 5">
            <a:extLst>
              <a:ext uri="{FF2B5EF4-FFF2-40B4-BE49-F238E27FC236}">
                <a16:creationId xmlns:a16="http://schemas.microsoft.com/office/drawing/2014/main" id="{0793EED2-BCBF-4E0E-B895-567023926F50}"/>
              </a:ext>
            </a:extLst>
          </p:cNvPr>
          <p:cNvPicPr/>
          <p:nvPr/>
        </p:nvPicPr>
        <p:blipFill>
          <a:blip r:embed="rId3"/>
          <a:stretch>
            <a:fillRect/>
          </a:stretch>
        </p:blipFill>
        <p:spPr>
          <a:xfrm>
            <a:off x="5773271" y="1825625"/>
            <a:ext cx="5943600" cy="4030980"/>
          </a:xfrm>
          <a:prstGeom prst="rect">
            <a:avLst/>
          </a:prstGeom>
        </p:spPr>
      </p:pic>
    </p:spTree>
    <p:extLst>
      <p:ext uri="{BB962C8B-B14F-4D97-AF65-F5344CB8AC3E}">
        <p14:creationId xmlns:p14="http://schemas.microsoft.com/office/powerpoint/2010/main" val="64960741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CDEBBDC-DE73-4AE2-B09B-B1E8E99F38D6}"/>
              </a:ext>
            </a:extLst>
          </p:cNvPr>
          <p:cNvSpPr/>
          <p:nvPr/>
        </p:nvSpPr>
        <p:spPr>
          <a:xfrm>
            <a:off x="663386" y="4317047"/>
            <a:ext cx="11031069" cy="230366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E198DD9-9D3C-41D3-9802-6A4945BEFBBF}"/>
              </a:ext>
            </a:extLst>
          </p:cNvPr>
          <p:cNvSpPr>
            <a:spLocks noGrp="1"/>
          </p:cNvSpPr>
          <p:nvPr>
            <p:ph type="title"/>
          </p:nvPr>
        </p:nvSpPr>
        <p:spPr/>
        <p:txBody>
          <a:bodyPr/>
          <a:lstStyle/>
          <a:p>
            <a:r>
              <a:rPr lang="en-US" dirty="0"/>
              <a:t>Implementation Spreadsheet</a:t>
            </a:r>
          </a:p>
        </p:txBody>
      </p:sp>
      <p:sp>
        <p:nvSpPr>
          <p:cNvPr id="3" name="Content Placeholder 2">
            <a:extLst>
              <a:ext uri="{FF2B5EF4-FFF2-40B4-BE49-F238E27FC236}">
                <a16:creationId xmlns:a16="http://schemas.microsoft.com/office/drawing/2014/main" id="{ABEB02FA-EF62-47E6-A893-E4BFFB38E9BD}"/>
              </a:ext>
            </a:extLst>
          </p:cNvPr>
          <p:cNvSpPr>
            <a:spLocks noGrp="1"/>
          </p:cNvSpPr>
          <p:nvPr>
            <p:ph idx="1"/>
          </p:nvPr>
        </p:nvSpPr>
        <p:spPr>
          <a:xfrm>
            <a:off x="488575" y="1825625"/>
            <a:ext cx="11380693" cy="2491422"/>
          </a:xfrm>
        </p:spPr>
        <p:txBody>
          <a:bodyPr>
            <a:normAutofit/>
          </a:bodyPr>
          <a:lstStyle/>
          <a:p>
            <a:r>
              <a:rPr lang="en-US" b="1" dirty="0"/>
              <a:t>Local Values worksheet: </a:t>
            </a:r>
            <a:r>
              <a:rPr lang="en-US" dirty="0"/>
              <a:t>Contains input fields (orange cells) allowing the analyst to include locally derived calibration factors, severity distributions or functions, and crash type distributions </a:t>
            </a:r>
          </a:p>
          <a:p>
            <a:r>
              <a:rPr lang="en-US" dirty="0"/>
              <a:t>Data entered applied to all 20 segment worksheets </a:t>
            </a:r>
          </a:p>
          <a:p>
            <a:r>
              <a:rPr lang="en-US" dirty="0"/>
              <a:t>If analyst leaves orange cells blank, spreadsheet will apply default values </a:t>
            </a:r>
          </a:p>
          <a:p>
            <a:pPr marL="0" indent="0">
              <a:buNone/>
            </a:pPr>
            <a:endParaRPr lang="en-US" dirty="0"/>
          </a:p>
        </p:txBody>
      </p:sp>
      <p:pic>
        <p:nvPicPr>
          <p:cNvPr id="7" name="Picture 6">
            <a:extLst>
              <a:ext uri="{FF2B5EF4-FFF2-40B4-BE49-F238E27FC236}">
                <a16:creationId xmlns:a16="http://schemas.microsoft.com/office/drawing/2014/main" id="{855B3A7E-8468-4CD4-9EEB-31D06395BABB}"/>
              </a:ext>
            </a:extLst>
          </p:cNvPr>
          <p:cNvPicPr/>
          <p:nvPr/>
        </p:nvPicPr>
        <p:blipFill>
          <a:blip r:embed="rId3"/>
          <a:stretch>
            <a:fillRect/>
          </a:stretch>
        </p:blipFill>
        <p:spPr>
          <a:xfrm>
            <a:off x="838200" y="4377830"/>
            <a:ext cx="10690414" cy="2063844"/>
          </a:xfrm>
          <a:prstGeom prst="rect">
            <a:avLst/>
          </a:prstGeom>
        </p:spPr>
      </p:pic>
    </p:spTree>
    <p:extLst>
      <p:ext uri="{BB962C8B-B14F-4D97-AF65-F5344CB8AC3E}">
        <p14:creationId xmlns:p14="http://schemas.microsoft.com/office/powerpoint/2010/main" val="136822602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CD36603-9A7B-450C-9EB7-5A1C0CC59DCA}"/>
              </a:ext>
            </a:extLst>
          </p:cNvPr>
          <p:cNvSpPr/>
          <p:nvPr/>
        </p:nvSpPr>
        <p:spPr>
          <a:xfrm>
            <a:off x="5620874" y="1825625"/>
            <a:ext cx="6342529" cy="382372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E198DD9-9D3C-41D3-9802-6A4945BEFBBF}"/>
              </a:ext>
            </a:extLst>
          </p:cNvPr>
          <p:cNvSpPr>
            <a:spLocks noGrp="1"/>
          </p:cNvSpPr>
          <p:nvPr>
            <p:ph type="title"/>
          </p:nvPr>
        </p:nvSpPr>
        <p:spPr/>
        <p:txBody>
          <a:bodyPr/>
          <a:lstStyle/>
          <a:p>
            <a:r>
              <a:rPr lang="en-US" dirty="0"/>
              <a:t>Implementation Spreadsheet</a:t>
            </a:r>
          </a:p>
        </p:txBody>
      </p:sp>
      <p:sp>
        <p:nvSpPr>
          <p:cNvPr id="3" name="Content Placeholder 2">
            <a:extLst>
              <a:ext uri="{FF2B5EF4-FFF2-40B4-BE49-F238E27FC236}">
                <a16:creationId xmlns:a16="http://schemas.microsoft.com/office/drawing/2014/main" id="{ABEB02FA-EF62-47E6-A893-E4BFFB38E9BD}"/>
              </a:ext>
            </a:extLst>
          </p:cNvPr>
          <p:cNvSpPr>
            <a:spLocks noGrp="1"/>
          </p:cNvSpPr>
          <p:nvPr>
            <p:ph idx="1"/>
          </p:nvPr>
        </p:nvSpPr>
        <p:spPr>
          <a:xfrm>
            <a:off x="286869" y="1825625"/>
            <a:ext cx="5334005" cy="4817222"/>
          </a:xfrm>
        </p:spPr>
        <p:txBody>
          <a:bodyPr>
            <a:normAutofit fontScale="55000" lnSpcReduction="20000"/>
          </a:bodyPr>
          <a:lstStyle/>
          <a:p>
            <a:pPr marL="0" indent="0">
              <a:buNone/>
            </a:pPr>
            <a:r>
              <a:rPr lang="en-US" sz="5100" b="1" dirty="0"/>
              <a:t>Summary:</a:t>
            </a:r>
          </a:p>
          <a:p>
            <a:r>
              <a:rPr lang="en-US" sz="4500" dirty="0"/>
              <a:t>Select yes to conduct a site-based EB analysis and enter the number of years of crash data </a:t>
            </a:r>
          </a:p>
          <a:p>
            <a:r>
              <a:rPr lang="en-US" sz="4500" dirty="0"/>
              <a:t>Automatically calculates the overdispersion parameter and weighted adjustment </a:t>
            </a:r>
          </a:p>
          <a:p>
            <a:r>
              <a:rPr lang="en-US" sz="4500" dirty="0"/>
              <a:t>The analyst enters the crash data in orange cells for each row (separately for FI and PDO crashes) </a:t>
            </a:r>
          </a:p>
          <a:p>
            <a:r>
              <a:rPr lang="en-US" sz="4500" dirty="0"/>
              <a:t>Determines expected FI crashes and expected PDO crashes and calculates project totals</a:t>
            </a:r>
            <a:endParaRPr lang="en-US" dirty="0"/>
          </a:p>
        </p:txBody>
      </p:sp>
      <p:pic>
        <p:nvPicPr>
          <p:cNvPr id="4" name="Picture 3">
            <a:extLst>
              <a:ext uri="{FF2B5EF4-FFF2-40B4-BE49-F238E27FC236}">
                <a16:creationId xmlns:a16="http://schemas.microsoft.com/office/drawing/2014/main" id="{1E3E0396-18BD-4C04-B20C-33DE8D7890CF}"/>
              </a:ext>
            </a:extLst>
          </p:cNvPr>
          <p:cNvPicPr>
            <a:picLocks noChangeAspect="1"/>
          </p:cNvPicPr>
          <p:nvPr/>
        </p:nvPicPr>
        <p:blipFill>
          <a:blip r:embed="rId3"/>
          <a:stretch>
            <a:fillRect/>
          </a:stretch>
        </p:blipFill>
        <p:spPr>
          <a:xfrm>
            <a:off x="5820080" y="2076185"/>
            <a:ext cx="5944115" cy="3322608"/>
          </a:xfrm>
          <a:prstGeom prst="rect">
            <a:avLst/>
          </a:prstGeom>
        </p:spPr>
      </p:pic>
    </p:spTree>
    <p:extLst>
      <p:ext uri="{BB962C8B-B14F-4D97-AF65-F5344CB8AC3E}">
        <p14:creationId xmlns:p14="http://schemas.microsoft.com/office/powerpoint/2010/main" val="144635035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5BD1A53-6CB2-4EE5-8A92-B7024C9785B4}"/>
              </a:ext>
            </a:extLst>
          </p:cNvPr>
          <p:cNvSpPr/>
          <p:nvPr/>
        </p:nvSpPr>
        <p:spPr>
          <a:xfrm>
            <a:off x="0" y="3106270"/>
            <a:ext cx="12192000" cy="3751729"/>
          </a:xfrm>
          <a:prstGeom prst="rect">
            <a:avLst/>
          </a:prstGeom>
          <a:solidFill>
            <a:srgbClr val="175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198DD9-9D3C-41D3-9802-6A4945BEFBBF}"/>
              </a:ext>
            </a:extLst>
          </p:cNvPr>
          <p:cNvSpPr>
            <a:spLocks noGrp="1"/>
          </p:cNvSpPr>
          <p:nvPr>
            <p:ph type="title"/>
          </p:nvPr>
        </p:nvSpPr>
        <p:spPr>
          <a:xfrm>
            <a:off x="745323" y="3429000"/>
            <a:ext cx="6545163" cy="1325563"/>
          </a:xfrm>
        </p:spPr>
        <p:txBody>
          <a:bodyPr/>
          <a:lstStyle/>
          <a:p>
            <a:r>
              <a:rPr lang="en-US" dirty="0">
                <a:solidFill>
                  <a:schemeClr val="bg1"/>
                </a:solidFill>
              </a:rPr>
              <a:t>Takeaways and Conclusions</a:t>
            </a:r>
          </a:p>
        </p:txBody>
      </p:sp>
      <p:sp>
        <p:nvSpPr>
          <p:cNvPr id="9" name="Rectangle 8">
            <a:extLst>
              <a:ext uri="{FF2B5EF4-FFF2-40B4-BE49-F238E27FC236}">
                <a16:creationId xmlns:a16="http://schemas.microsoft.com/office/drawing/2014/main" id="{DC1B713A-A95B-436C-979A-4366CD6E0ED8}"/>
              </a:ext>
            </a:extLst>
          </p:cNvPr>
          <p:cNvSpPr/>
          <p:nvPr/>
        </p:nvSpPr>
        <p:spPr>
          <a:xfrm>
            <a:off x="0" y="0"/>
            <a:ext cx="12192000" cy="3106271"/>
          </a:xfrm>
          <a:prstGeom prst="rect">
            <a:avLst/>
          </a:prstGeom>
          <a:solidFill>
            <a:srgbClr val="CEE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BD9A333-0EA6-4813-8CB8-7408AD512A17}"/>
              </a:ext>
            </a:extLst>
          </p:cNvPr>
          <p:cNvSpPr/>
          <p:nvPr/>
        </p:nvSpPr>
        <p:spPr>
          <a:xfrm rot="18900000">
            <a:off x="1001560" y="934527"/>
            <a:ext cx="1237216" cy="1237216"/>
          </a:xfrm>
          <a:prstGeom prst="rect">
            <a:avLst/>
          </a:prstGeom>
          <a:noFill/>
          <a:ln w="2095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904252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98DD9-9D3C-41D3-9802-6A4945BEFBBF}"/>
              </a:ext>
            </a:extLst>
          </p:cNvPr>
          <p:cNvSpPr>
            <a:spLocks noGrp="1"/>
          </p:cNvSpPr>
          <p:nvPr>
            <p:ph type="title"/>
          </p:nvPr>
        </p:nvSpPr>
        <p:spPr/>
        <p:txBody>
          <a:bodyPr/>
          <a:lstStyle/>
          <a:p>
            <a:r>
              <a:rPr lang="en-US" dirty="0"/>
              <a:t>Key Predictive Method Relationships</a:t>
            </a:r>
          </a:p>
        </p:txBody>
      </p:sp>
      <p:sp>
        <p:nvSpPr>
          <p:cNvPr id="3" name="Content Placeholder 2">
            <a:extLst>
              <a:ext uri="{FF2B5EF4-FFF2-40B4-BE49-F238E27FC236}">
                <a16:creationId xmlns:a16="http://schemas.microsoft.com/office/drawing/2014/main" id="{ABEB02FA-EF62-47E6-A893-E4BFFB38E9BD}"/>
              </a:ext>
            </a:extLst>
          </p:cNvPr>
          <p:cNvSpPr>
            <a:spLocks noGrp="1"/>
          </p:cNvSpPr>
          <p:nvPr>
            <p:ph idx="1"/>
          </p:nvPr>
        </p:nvSpPr>
        <p:spPr/>
        <p:txBody>
          <a:bodyPr>
            <a:normAutofit/>
          </a:bodyPr>
          <a:lstStyle/>
          <a:p>
            <a:r>
              <a:rPr lang="en-US" dirty="0"/>
              <a:t>Narrow flush buffers associated with crash increase</a:t>
            </a:r>
          </a:p>
          <a:p>
            <a:r>
              <a:rPr lang="en-US" dirty="0"/>
              <a:t>Pylon and barrier lateral separation associated with crash decrease</a:t>
            </a:r>
          </a:p>
          <a:p>
            <a:r>
              <a:rPr lang="en-US" dirty="0"/>
              <a:t>Crash frequency increases as speed differential increases</a:t>
            </a:r>
          </a:p>
          <a:p>
            <a:r>
              <a:rPr lang="en-US" dirty="0"/>
              <a:t>The presence of two or more HO lanes associated with crash increase</a:t>
            </a:r>
          </a:p>
          <a:p>
            <a:r>
              <a:rPr lang="en-US" dirty="0"/>
              <a:t>Shorter distances per lane from HO lane egress to ramp exit associated with crash increase</a:t>
            </a:r>
          </a:p>
          <a:p>
            <a:r>
              <a:rPr lang="en-US" dirty="0"/>
              <a:t>Presence of Type C weaving section associated with crash increase</a:t>
            </a:r>
          </a:p>
        </p:txBody>
      </p:sp>
    </p:spTree>
    <p:extLst>
      <p:ext uri="{BB962C8B-B14F-4D97-AF65-F5344CB8AC3E}">
        <p14:creationId xmlns:p14="http://schemas.microsoft.com/office/powerpoint/2010/main" val="19502445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98DD9-9D3C-41D3-9802-6A4945BEFBBF}"/>
              </a:ext>
            </a:extLst>
          </p:cNvPr>
          <p:cNvSpPr>
            <a:spLocks noGrp="1"/>
          </p:cNvSpPr>
          <p:nvPr>
            <p:ph type="title"/>
          </p:nvPr>
        </p:nvSpPr>
        <p:spPr/>
        <p:txBody>
          <a:bodyPr/>
          <a:lstStyle/>
          <a:p>
            <a:r>
              <a:rPr lang="en-US" dirty="0"/>
              <a:t>Key Predictive Method Relationships</a:t>
            </a:r>
          </a:p>
        </p:txBody>
      </p:sp>
      <p:sp>
        <p:nvSpPr>
          <p:cNvPr id="3" name="Content Placeholder 2">
            <a:extLst>
              <a:ext uri="{FF2B5EF4-FFF2-40B4-BE49-F238E27FC236}">
                <a16:creationId xmlns:a16="http://schemas.microsoft.com/office/drawing/2014/main" id="{ABEB02FA-EF62-47E6-A893-E4BFFB38E9BD}"/>
              </a:ext>
            </a:extLst>
          </p:cNvPr>
          <p:cNvSpPr>
            <a:spLocks noGrp="1"/>
          </p:cNvSpPr>
          <p:nvPr>
            <p:ph idx="1"/>
          </p:nvPr>
        </p:nvSpPr>
        <p:spPr/>
        <p:txBody>
          <a:bodyPr>
            <a:normAutofit/>
          </a:bodyPr>
          <a:lstStyle/>
          <a:p>
            <a:r>
              <a:rPr lang="en-US" dirty="0"/>
              <a:t>Higher posted speed limit associated with more severe outcomes</a:t>
            </a:r>
          </a:p>
          <a:p>
            <a:r>
              <a:rPr lang="en-US" dirty="0"/>
              <a:t>Facilities with at-grade access associated with less severe outcomes</a:t>
            </a:r>
          </a:p>
          <a:p>
            <a:r>
              <a:rPr lang="en-US" dirty="0"/>
              <a:t>Facilities with median and outside barrier associated with lower probability of fatal or serious injury crash</a:t>
            </a:r>
          </a:p>
          <a:p>
            <a:r>
              <a:rPr lang="en-US" dirty="0"/>
              <a:t>Facilities with 24-hour access restriction associated with increased probability of more severe outcomes</a:t>
            </a:r>
          </a:p>
          <a:p>
            <a:r>
              <a:rPr lang="en-US" dirty="0"/>
              <a:t>Facilities with a higher proportion of horizontal curves associated with increased probability of more severe outcomes</a:t>
            </a:r>
          </a:p>
        </p:txBody>
      </p:sp>
    </p:spTree>
    <p:extLst>
      <p:ext uri="{BB962C8B-B14F-4D97-AF65-F5344CB8AC3E}">
        <p14:creationId xmlns:p14="http://schemas.microsoft.com/office/powerpoint/2010/main" val="181296819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98DD9-9D3C-41D3-9802-6A4945BEFBBF}"/>
              </a:ext>
            </a:extLst>
          </p:cNvPr>
          <p:cNvSpPr>
            <a:spLocks noGrp="1"/>
          </p:cNvSpPr>
          <p:nvPr>
            <p:ph type="title"/>
          </p:nvPr>
        </p:nvSpPr>
        <p:spPr/>
        <p:txBody>
          <a:bodyPr/>
          <a:lstStyle/>
          <a:p>
            <a:r>
              <a:rPr lang="en-US" dirty="0"/>
              <a:t>Key Recommendations</a:t>
            </a:r>
          </a:p>
        </p:txBody>
      </p:sp>
      <p:sp>
        <p:nvSpPr>
          <p:cNvPr id="3" name="Content Placeholder 2">
            <a:extLst>
              <a:ext uri="{FF2B5EF4-FFF2-40B4-BE49-F238E27FC236}">
                <a16:creationId xmlns:a16="http://schemas.microsoft.com/office/drawing/2014/main" id="{ABEB02FA-EF62-47E6-A893-E4BFFB38E9BD}"/>
              </a:ext>
            </a:extLst>
          </p:cNvPr>
          <p:cNvSpPr>
            <a:spLocks noGrp="1"/>
          </p:cNvSpPr>
          <p:nvPr>
            <p:ph idx="1"/>
          </p:nvPr>
        </p:nvSpPr>
        <p:spPr/>
        <p:txBody>
          <a:bodyPr>
            <a:normAutofit/>
          </a:bodyPr>
          <a:lstStyle/>
          <a:p>
            <a:r>
              <a:rPr lang="en-US" dirty="0"/>
              <a:t>Future efforts should refine findings on freeways with reversible HO lanes</a:t>
            </a:r>
          </a:p>
          <a:p>
            <a:r>
              <a:rPr lang="en-US" dirty="0"/>
              <a:t>Future efforts should expand dataset for barrier and pylon protected HO lanes</a:t>
            </a:r>
          </a:p>
          <a:p>
            <a:r>
              <a:rPr lang="en-US" dirty="0"/>
              <a:t>An expanded dataset will allow further validation and inclusion of variables in predictive method</a:t>
            </a:r>
          </a:p>
          <a:p>
            <a:r>
              <a:rPr lang="en-US" dirty="0"/>
              <a:t>Future efforts should include ramp segments with HOV lanes</a:t>
            </a:r>
          </a:p>
        </p:txBody>
      </p:sp>
    </p:spTree>
    <p:extLst>
      <p:ext uri="{BB962C8B-B14F-4D97-AF65-F5344CB8AC3E}">
        <p14:creationId xmlns:p14="http://schemas.microsoft.com/office/powerpoint/2010/main" val="367705382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027BBC7-33B8-43CA-8633-E73154BD82FB}"/>
              </a:ext>
            </a:extLst>
          </p:cNvPr>
          <p:cNvSpPr/>
          <p:nvPr/>
        </p:nvSpPr>
        <p:spPr>
          <a:xfrm>
            <a:off x="0" y="0"/>
            <a:ext cx="12192000" cy="6858000"/>
          </a:xfrm>
          <a:prstGeom prst="rect">
            <a:avLst/>
          </a:prstGeom>
          <a:solidFill>
            <a:srgbClr val="014B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E0A0CF-19C3-4A67-98DC-1D2CA9B92993}"/>
              </a:ext>
            </a:extLst>
          </p:cNvPr>
          <p:cNvSpPr>
            <a:spLocks noGrp="1"/>
          </p:cNvSpPr>
          <p:nvPr>
            <p:ph type="ctrTitle"/>
          </p:nvPr>
        </p:nvSpPr>
        <p:spPr>
          <a:xfrm>
            <a:off x="3325906" y="2514600"/>
            <a:ext cx="9144000" cy="3590645"/>
          </a:xfrm>
        </p:spPr>
        <p:txBody>
          <a:bodyPr>
            <a:normAutofit/>
          </a:bodyPr>
          <a:lstStyle/>
          <a:p>
            <a:pPr algn="l"/>
            <a:r>
              <a:rPr lang="en-US" sz="5400" b="1" dirty="0">
                <a:solidFill>
                  <a:schemeClr val="bg1"/>
                </a:solidFill>
                <a:latin typeface="+mn-lt"/>
              </a:rPr>
              <a:t>Questions?</a:t>
            </a:r>
            <a:endParaRPr lang="en-US" sz="5400" dirty="0">
              <a:solidFill>
                <a:schemeClr val="bg1"/>
              </a:solidFill>
            </a:endParaRPr>
          </a:p>
        </p:txBody>
      </p:sp>
      <p:sp>
        <p:nvSpPr>
          <p:cNvPr id="4" name="Rectangle 3">
            <a:extLst>
              <a:ext uri="{FF2B5EF4-FFF2-40B4-BE49-F238E27FC236}">
                <a16:creationId xmlns:a16="http://schemas.microsoft.com/office/drawing/2014/main" id="{AD3AC3FB-DFE1-4687-AF62-A93CE6B07CAA}"/>
              </a:ext>
            </a:extLst>
          </p:cNvPr>
          <p:cNvSpPr/>
          <p:nvPr/>
        </p:nvSpPr>
        <p:spPr>
          <a:xfrm rot="18900000">
            <a:off x="925015" y="6431789"/>
            <a:ext cx="852422" cy="852422"/>
          </a:xfrm>
          <a:prstGeom prst="rect">
            <a:avLst/>
          </a:prstGeom>
          <a:noFill/>
          <a:ln w="174625">
            <a:solidFill>
              <a:srgbClr val="ACD3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4611F8F-477C-4FFA-8290-9BDF2F06E5A5}"/>
              </a:ext>
            </a:extLst>
          </p:cNvPr>
          <p:cNvSpPr/>
          <p:nvPr/>
        </p:nvSpPr>
        <p:spPr>
          <a:xfrm rot="18900000">
            <a:off x="925013" y="3002790"/>
            <a:ext cx="852422" cy="852422"/>
          </a:xfrm>
          <a:prstGeom prst="rect">
            <a:avLst/>
          </a:prstGeom>
          <a:noFill/>
          <a:ln w="174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5B0EC6C-8544-4DEE-AA6D-8F0010928866}"/>
              </a:ext>
            </a:extLst>
          </p:cNvPr>
          <p:cNvSpPr/>
          <p:nvPr/>
        </p:nvSpPr>
        <p:spPr>
          <a:xfrm rot="18900000">
            <a:off x="925014" y="-426211"/>
            <a:ext cx="852422" cy="852422"/>
          </a:xfrm>
          <a:prstGeom prst="rect">
            <a:avLst/>
          </a:prstGeom>
          <a:noFill/>
          <a:ln w="174625">
            <a:solidFill>
              <a:srgbClr val="CEE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759A81A5-5101-41C3-8A7D-F763D0F8C931}"/>
              </a:ext>
            </a:extLst>
          </p:cNvPr>
          <p:cNvCxnSpPr/>
          <p:nvPr/>
        </p:nvCxnSpPr>
        <p:spPr>
          <a:xfrm>
            <a:off x="2864224"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4761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98DD9-9D3C-41D3-9802-6A4945BEFBBF}"/>
              </a:ext>
            </a:extLst>
          </p:cNvPr>
          <p:cNvSpPr>
            <a:spLocks noGrp="1"/>
          </p:cNvSpPr>
          <p:nvPr>
            <p:ph type="title"/>
          </p:nvPr>
        </p:nvSpPr>
        <p:spPr>
          <a:xfrm>
            <a:off x="370997" y="365125"/>
            <a:ext cx="10515600" cy="1325563"/>
          </a:xfrm>
        </p:spPr>
        <p:txBody>
          <a:bodyPr/>
          <a:lstStyle/>
          <a:p>
            <a:r>
              <a:rPr lang="en-US" dirty="0"/>
              <a:t>HSM Predictive Method for Freeway Facilities</a:t>
            </a:r>
          </a:p>
        </p:txBody>
      </p:sp>
      <p:sp>
        <p:nvSpPr>
          <p:cNvPr id="3" name="Content Placeholder 2">
            <a:extLst>
              <a:ext uri="{FF2B5EF4-FFF2-40B4-BE49-F238E27FC236}">
                <a16:creationId xmlns:a16="http://schemas.microsoft.com/office/drawing/2014/main" id="{ABEB02FA-EF62-47E6-A893-E4BFFB38E9BD}"/>
              </a:ext>
            </a:extLst>
          </p:cNvPr>
          <p:cNvSpPr>
            <a:spLocks noGrp="1"/>
          </p:cNvSpPr>
          <p:nvPr>
            <p:ph idx="1"/>
          </p:nvPr>
        </p:nvSpPr>
        <p:spPr>
          <a:xfrm>
            <a:off x="370996" y="1825625"/>
            <a:ext cx="11540917" cy="4667250"/>
          </a:xfrm>
        </p:spPr>
        <p:txBody>
          <a:bodyPr>
            <a:normAutofit/>
          </a:bodyPr>
          <a:lstStyle/>
          <a:p>
            <a:r>
              <a:rPr lang="en-US" dirty="0"/>
              <a:t>Chapter 18 of the HSM Supplement provides predictive method for freeway facilities</a:t>
            </a:r>
          </a:p>
          <a:p>
            <a:r>
              <a:rPr lang="en-US" dirty="0"/>
              <a:t>Existing crash prediction methodology does not include safety impacts of HO lanes</a:t>
            </a:r>
          </a:p>
          <a:p>
            <a:r>
              <a:rPr lang="en-US" dirty="0"/>
              <a:t>Methodology asks users to ignore presence of those facilities</a:t>
            </a:r>
          </a:p>
          <a:p>
            <a:r>
              <a:rPr lang="en-US" dirty="0"/>
              <a:t>Further research was needed to address HO facilities</a:t>
            </a:r>
          </a:p>
          <a:p>
            <a:pPr lvl="1"/>
            <a:r>
              <a:rPr lang="en-US" dirty="0"/>
              <a:t>NCHRP Project 17-89: Safety Performance of Part-Time Shoulder Use on Freeways</a:t>
            </a:r>
          </a:p>
          <a:p>
            <a:pPr lvl="1"/>
            <a:r>
              <a:rPr lang="en-US" dirty="0"/>
              <a:t>NCHRP Project 17-89A: HOV/HOT Crash Prediction Method for the HSM</a:t>
            </a:r>
          </a:p>
          <a:p>
            <a:endParaRPr lang="en-US" dirty="0"/>
          </a:p>
          <a:p>
            <a:endParaRPr lang="en-US" dirty="0"/>
          </a:p>
          <a:p>
            <a:endParaRPr lang="en-US" dirty="0"/>
          </a:p>
        </p:txBody>
      </p:sp>
    </p:spTree>
    <p:extLst>
      <p:ext uri="{BB962C8B-B14F-4D97-AF65-F5344CB8AC3E}">
        <p14:creationId xmlns:p14="http://schemas.microsoft.com/office/powerpoint/2010/main" val="10745903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3215</TotalTime>
  <Words>16348</Words>
  <Application>Microsoft Office PowerPoint</Application>
  <PresentationFormat>Widescreen</PresentationFormat>
  <Paragraphs>1176</Paragraphs>
  <Slides>88</Slides>
  <Notes>68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88</vt:i4>
      </vt:variant>
    </vt:vector>
  </HeadingPairs>
  <TitlesOfParts>
    <vt:vector size="96" baseType="lpstr">
      <vt:lpstr>Arial</vt:lpstr>
      <vt:lpstr>Calibri</vt:lpstr>
      <vt:lpstr>Calibri Light</vt:lpstr>
      <vt:lpstr>Cambria Math</vt:lpstr>
      <vt:lpstr>Courier New</vt:lpstr>
      <vt:lpstr>Times New Roman</vt:lpstr>
      <vt:lpstr>Wingdings</vt:lpstr>
      <vt:lpstr>Office Theme</vt:lpstr>
      <vt:lpstr>Safety Prediction Model for Freeway Facilities with High Occupancy (HO) Lanes</vt:lpstr>
      <vt:lpstr>Disclaimer</vt:lpstr>
      <vt:lpstr>Acknowledgements</vt:lpstr>
      <vt:lpstr>Project Team</vt:lpstr>
      <vt:lpstr>Presentation Overview</vt:lpstr>
      <vt:lpstr>Project Background</vt:lpstr>
      <vt:lpstr>High Occupancy Vehicle (HOV) and Toll (HOT) Facilities</vt:lpstr>
      <vt:lpstr>Installation of High-Occupancy (HO) Facilities</vt:lpstr>
      <vt:lpstr>HSM Predictive Method for Freeway Facilities</vt:lpstr>
      <vt:lpstr>Project Purpose</vt:lpstr>
      <vt:lpstr>The Predictive Method</vt:lpstr>
      <vt:lpstr>The Predictive Method (PM)</vt:lpstr>
      <vt:lpstr>Applicable Freeways</vt:lpstr>
      <vt:lpstr>How to use the Predictive Method</vt:lpstr>
      <vt:lpstr>The Predictive Method</vt:lpstr>
      <vt:lpstr>The Predictive Method</vt:lpstr>
      <vt:lpstr>The Predictive Method Equation</vt:lpstr>
      <vt:lpstr>The Predictive Method</vt:lpstr>
      <vt:lpstr>The Predictive Method</vt:lpstr>
      <vt:lpstr>SPFs for Freeway Segments</vt:lpstr>
      <vt:lpstr>Freeway Segment Base Conditions</vt:lpstr>
      <vt:lpstr>SPFs for Speed-Change Lanes</vt:lpstr>
      <vt:lpstr>Speed-Change Lane Base Conditions</vt:lpstr>
      <vt:lpstr>18 Step Procedure</vt:lpstr>
      <vt:lpstr>The Steps</vt:lpstr>
      <vt:lpstr>The Steps</vt:lpstr>
      <vt:lpstr>The Steps</vt:lpstr>
      <vt:lpstr>The Steps</vt:lpstr>
      <vt:lpstr>The Steps</vt:lpstr>
      <vt:lpstr>The Steps</vt:lpstr>
      <vt:lpstr>The Steps</vt:lpstr>
      <vt:lpstr>The Steps</vt:lpstr>
      <vt:lpstr>The Steps</vt:lpstr>
      <vt:lpstr>The Steps</vt:lpstr>
      <vt:lpstr>The Steps</vt:lpstr>
      <vt:lpstr>The Steps</vt:lpstr>
      <vt:lpstr>The Steps</vt:lpstr>
      <vt:lpstr>The Steps</vt:lpstr>
      <vt:lpstr>The Steps</vt:lpstr>
      <vt:lpstr>The Steps</vt:lpstr>
      <vt:lpstr>The Steps</vt:lpstr>
      <vt:lpstr>The Steps</vt:lpstr>
      <vt:lpstr>The Steps</vt:lpstr>
      <vt:lpstr>The Steps</vt:lpstr>
      <vt:lpstr>Segmentation Practices</vt:lpstr>
      <vt:lpstr>Segmentation Process</vt:lpstr>
      <vt:lpstr>Freeway Segment Definition</vt:lpstr>
      <vt:lpstr>Segmentation Process</vt:lpstr>
      <vt:lpstr>Segmentation Example</vt:lpstr>
      <vt:lpstr>The Steps</vt:lpstr>
      <vt:lpstr>The Steps</vt:lpstr>
      <vt:lpstr>The Steps</vt:lpstr>
      <vt:lpstr>The Steps</vt:lpstr>
      <vt:lpstr>The Steps</vt:lpstr>
      <vt:lpstr>The Steps</vt:lpstr>
      <vt:lpstr>The Steps</vt:lpstr>
      <vt:lpstr>The Steps</vt:lpstr>
      <vt:lpstr>The Steps</vt:lpstr>
      <vt:lpstr>The Steps</vt:lpstr>
      <vt:lpstr>The Steps</vt:lpstr>
      <vt:lpstr>The Steps</vt:lpstr>
      <vt:lpstr>The Steps</vt:lpstr>
      <vt:lpstr>The Steps</vt:lpstr>
      <vt:lpstr>The Steps</vt:lpstr>
      <vt:lpstr>The Steps</vt:lpstr>
      <vt:lpstr>Application Scope</vt:lpstr>
      <vt:lpstr>Potential Applications</vt:lpstr>
      <vt:lpstr>Predictive Method Limitations</vt:lpstr>
      <vt:lpstr>Sample Problem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Implementation Spreadsheet</vt:lpstr>
      <vt:lpstr>Implementation Spreadsheet</vt:lpstr>
      <vt:lpstr>Implementation Spreadsheet</vt:lpstr>
      <vt:lpstr>Implementation Spreadsheet</vt:lpstr>
      <vt:lpstr>Implementation Spreadsheet</vt:lpstr>
      <vt:lpstr>Takeaways and Conclusions</vt:lpstr>
      <vt:lpstr>Key Predictive Method Relationships</vt:lpstr>
      <vt:lpstr>Key Predictive Method Relationships</vt:lpstr>
      <vt:lpstr>Key Recommendations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Annette Gross</dc:creator>
  <cp:lastModifiedBy>Mion, Kathleen</cp:lastModifiedBy>
  <cp:revision>144</cp:revision>
  <dcterms:created xsi:type="dcterms:W3CDTF">2021-06-01T15:00:40Z</dcterms:created>
  <dcterms:modified xsi:type="dcterms:W3CDTF">2023-12-08T16:52:51Z</dcterms:modified>
</cp:coreProperties>
</file>