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comments/comment5.xml" ContentType="application/vnd.openxmlformats-officedocument.presentationml.comments+xml"/>
  <Override PartName="/ppt/notesSlides/notesSlide18.xml" ContentType="application/vnd.openxmlformats-officedocument.presentationml.notesSlide+xml"/>
  <Override PartName="/ppt/comments/comment6.xml" ContentType="application/vnd.openxmlformats-officedocument.presentationml.comments+xml"/>
  <Override PartName="/ppt/notesSlides/notesSlide19.xml" ContentType="application/vnd.openxmlformats-officedocument.presentationml.notesSlide+xml"/>
  <Override PartName="/ppt/comments/comment7.xml" ContentType="application/vnd.openxmlformats-officedocument.presentationml.comments+xml"/>
  <Override PartName="/ppt/notesSlides/notesSlide20.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10.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4"/>
  </p:sldMasterIdLst>
  <p:notesMasterIdLst>
    <p:notesMasterId r:id="rId50"/>
  </p:notesMasterIdLst>
  <p:sldIdLst>
    <p:sldId id="318" r:id="rId5"/>
    <p:sldId id="259" r:id="rId6"/>
    <p:sldId id="260" r:id="rId7"/>
    <p:sldId id="320" r:id="rId8"/>
    <p:sldId id="262" r:id="rId9"/>
    <p:sldId id="322" r:id="rId10"/>
    <p:sldId id="371" r:id="rId11"/>
    <p:sldId id="361" r:id="rId12"/>
    <p:sldId id="271" r:id="rId13"/>
    <p:sldId id="362" r:id="rId14"/>
    <p:sldId id="293" r:id="rId15"/>
    <p:sldId id="328" r:id="rId16"/>
    <p:sldId id="331" r:id="rId17"/>
    <p:sldId id="332" r:id="rId18"/>
    <p:sldId id="334" r:id="rId19"/>
    <p:sldId id="358" r:id="rId20"/>
    <p:sldId id="357" r:id="rId21"/>
    <p:sldId id="329" r:id="rId22"/>
    <p:sldId id="330" r:id="rId23"/>
    <p:sldId id="374" r:id="rId24"/>
    <p:sldId id="327" r:id="rId25"/>
    <p:sldId id="355" r:id="rId26"/>
    <p:sldId id="354" r:id="rId27"/>
    <p:sldId id="356" r:id="rId28"/>
    <p:sldId id="335" r:id="rId29"/>
    <p:sldId id="336" r:id="rId30"/>
    <p:sldId id="337" r:id="rId31"/>
    <p:sldId id="364" r:id="rId32"/>
    <p:sldId id="296" r:id="rId33"/>
    <p:sldId id="333" r:id="rId34"/>
    <p:sldId id="338" r:id="rId35"/>
    <p:sldId id="376" r:id="rId36"/>
    <p:sldId id="341" r:id="rId37"/>
    <p:sldId id="345" r:id="rId38"/>
    <p:sldId id="346" r:id="rId39"/>
    <p:sldId id="367" r:id="rId40"/>
    <p:sldId id="375" r:id="rId41"/>
    <p:sldId id="315" r:id="rId42"/>
    <p:sldId id="350" r:id="rId43"/>
    <p:sldId id="369" r:id="rId44"/>
    <p:sldId id="372" r:id="rId45"/>
    <p:sldId id="373" r:id="rId46"/>
    <p:sldId id="377" r:id="rId47"/>
    <p:sldId id="349" r:id="rId48"/>
    <p:sldId id="308"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ada M Gad" initials="GMG" lastIdx="1" clrIdx="0">
    <p:extLst>
      <p:ext uri="{19B8F6BF-5375-455C-9EA6-DF929625EA0E}">
        <p15:presenceInfo xmlns:p15="http://schemas.microsoft.com/office/powerpoint/2012/main" userId="Ghada M Gad" providerId="None"/>
      </p:ext>
    </p:extLst>
  </p:cmAuthor>
  <p:cmAuthor id="2" name="Minchin,Edward" initials="M" lastIdx="18" clrIdx="1">
    <p:extLst>
      <p:ext uri="{19B8F6BF-5375-455C-9EA6-DF929625EA0E}">
        <p15:presenceInfo xmlns:p15="http://schemas.microsoft.com/office/powerpoint/2012/main" userId="S-1-5-21-1308237860-4193317556-336787646-63564" providerId="AD"/>
      </p:ext>
    </p:extLst>
  </p:cmAuthor>
  <p:cmAuthor id="3" name="Ashish Asutosh" initials="AA" lastIdx="5" clrIdx="2">
    <p:extLst>
      <p:ext uri="{19B8F6BF-5375-455C-9EA6-DF929625EA0E}">
        <p15:presenceInfo xmlns:p15="http://schemas.microsoft.com/office/powerpoint/2012/main" userId="S::asishasutosh@ufl.edu::3c717241-043b-4da1-8c3f-eda38626f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4C86"/>
    <a:srgbClr val="E28F41"/>
    <a:srgbClr val="F5F5F5"/>
    <a:srgbClr val="5E8E3F"/>
    <a:srgbClr val="F4F4F4"/>
    <a:srgbClr val="E0E0E0"/>
    <a:srgbClr val="6C9AC3"/>
    <a:srgbClr val="F1F1F1"/>
    <a:srgbClr val="0021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88889" autoAdjust="0"/>
  </p:normalViewPr>
  <p:slideViewPr>
    <p:cSldViewPr snapToGrid="0">
      <p:cViewPr varScale="1">
        <p:scale>
          <a:sx n="77" d="100"/>
          <a:sy n="77" d="100"/>
        </p:scale>
        <p:origin x="340" y="72"/>
      </p:cViewPr>
      <p:guideLst/>
    </p:cSldViewPr>
  </p:slideViewPr>
  <p:notesTextViewPr>
    <p:cViewPr>
      <p:scale>
        <a:sx n="125" d="100"/>
        <a:sy n="12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0-11T11:37:39.890" idx="1">
    <p:pos x="10" y="10"/>
    <p:text>150 Short Phone Conversations</p:text>
    <p:extLst>
      <p:ext uri="{C676402C-5697-4E1C-873F-D02D1690AC5C}">
        <p15:threadingInfo xmlns:p15="http://schemas.microsoft.com/office/powerpoint/2012/main" timeZoneBias="240"/>
      </p:ext>
    </p:extLst>
  </p:cm>
  <p:cm authorId="3" dt="2021-10-12T16:00:58.243" idx="3">
    <p:pos x="10" y="106"/>
    <p:text>Done</p:text>
    <p:extLst>
      <p:ext uri="{C676402C-5697-4E1C-873F-D02D1690AC5C}">
        <p15:threadingInfo xmlns:p15="http://schemas.microsoft.com/office/powerpoint/2012/main" timeZoneBias="240">
          <p15:parentCm authorId="2" idx="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10-11T12:51:25.916" idx="11">
    <p:pos x="10" y="10"/>
    <p:text>Add the third example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10-11T12:05:34.401" idx="2">
    <p:pos x="10" y="10"/>
    <p:text>The last two parts of Phase 3 were done as part of Phase 2 - Task 2-1.</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10-11T12:07:08.517" idx="3">
    <p:pos x="10" y="10"/>
    <p:text>The last two in the box to the right were done as part of Phase 2 - Task 2-1.</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10-11T12:38:06.128" idx="13">
    <p:pos x="10" y="10"/>
    <p:text>This was done in Phase 2 - Task 2-1</p:text>
    <p:extLst>
      <p:ext uri="{C676402C-5697-4E1C-873F-D02D1690AC5C}">
        <p15:threadingInfo xmlns:p15="http://schemas.microsoft.com/office/powerpoint/2012/main" timeZoneBias="240"/>
      </p:ext>
    </p:extLst>
  </p:cm>
  <p:cm authorId="3" dt="2021-10-12T16:06:55.135" idx="4">
    <p:pos x="10" y="106"/>
    <p:text>Done</p:text>
    <p:extLst>
      <p:ext uri="{C676402C-5697-4E1C-873F-D02D1690AC5C}">
        <p15:threadingInfo xmlns:p15="http://schemas.microsoft.com/office/powerpoint/2012/main" timeZoneBias="240">
          <p15:parentCm authorId="2" idx="13"/>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1-10-11T12:40:06.595" idx="15">
    <p:pos x="10" y="10"/>
    <p:text>This was done in Phase 2 - Task 2-1</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1-10-11T12:08:28.005" idx="16">
    <p:pos x="10" y="10"/>
    <p:text>Needs to include non-staff people</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1-10-11T12:43:00.008" idx="17">
    <p:pos x="10" y="10"/>
    <p:text>This was done in Phase 2 - Task 2-1</p:text>
    <p:extLst>
      <p:ext uri="{C676402C-5697-4E1C-873F-D02D1690AC5C}">
        <p15:threadingInfo xmlns:p15="http://schemas.microsoft.com/office/powerpoint/2012/main" timeZoneBias="240"/>
      </p:ext>
    </p:extLst>
  </p:cm>
  <p:cm authorId="3" dt="2021-10-12T11:53:54.376" idx="2">
    <p:pos x="10" y="106"/>
    <p:text>Make the last two green boxes diff color and add a note that is done in phase 2</p:text>
    <p:extLst>
      <p:ext uri="{C676402C-5697-4E1C-873F-D02D1690AC5C}">
        <p15:threadingInfo xmlns:p15="http://schemas.microsoft.com/office/powerpoint/2012/main" timeZoneBias="240">
          <p15:parentCm authorId="2" idx="17"/>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10-11T12:44:07.895" idx="18">
    <p:pos x="10" y="10"/>
    <p:text>This was done in Phase 2 - Task 2-1</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10-11T12:47:06.816" idx="10">
    <p:pos x="10" y="10"/>
    <p:text>This slide should be located right after the other AHP slide.  Currently Slide #23, but after Slide 23's relocation into Phase 2 section.</p:text>
    <p:extLst>
      <p:ext uri="{C676402C-5697-4E1C-873F-D02D1690AC5C}">
        <p15:threadingInfo xmlns:p15="http://schemas.microsoft.com/office/powerpoint/2012/main" timeZoneBias="240"/>
      </p:ext>
    </p:extLst>
  </p:cm>
  <p:cm authorId="3" dt="2021-10-12T16:08:29.562" idx="5">
    <p:pos x="10" y="106"/>
    <p:text>Done</p:text>
    <p:extLst>
      <p:ext uri="{C676402C-5697-4E1C-873F-D02D1690AC5C}">
        <p15:threadingInfo xmlns:p15="http://schemas.microsoft.com/office/powerpoint/2012/main" timeZoneBias="240">
          <p15:parentCm authorId="2" idx="10"/>
        </p15:threadingInfo>
      </p:ext>
    </p:extLst>
  </p:cm>
</p:cmLst>
</file>

<file path=ppt/diagrams/_rels/data1.xml.rels><?xml version="1.0" encoding="UTF-8" standalone="yes"?>
<Relationships xmlns="http://schemas.openxmlformats.org/package/2006/relationships"><Relationship Id="rId2" Type="http://schemas.openxmlformats.org/officeDocument/2006/relationships/hyperlink" Target="http://reportcontentwriter.wordpress.com/tag/professional-goals" TargetMode="External"/><Relationship Id="rId1" Type="http://schemas.openxmlformats.org/officeDocument/2006/relationships/image" Target="../media/image54.jpg"/></Relationships>
</file>

<file path=ppt/diagrams/_rels/data2.xml.rels><?xml version="1.0" encoding="UTF-8" standalone="yes"?>
<Relationships xmlns="http://schemas.openxmlformats.org/package/2006/relationships"><Relationship Id="rId1" Type="http://schemas.openxmlformats.org/officeDocument/2006/relationships/image" Target="../media/image58.png"/></Relationships>
</file>

<file path=ppt/diagrams/_rels/drawing1.xml.rels><?xml version="1.0" encoding="UTF-8" standalone="yes"?>
<Relationships xmlns="http://schemas.openxmlformats.org/package/2006/relationships"><Relationship Id="rId2" Type="http://schemas.openxmlformats.org/officeDocument/2006/relationships/hyperlink" Target="http://reportcontentwriter.wordpress.com/tag/professional-goals" TargetMode="External"/><Relationship Id="rId1" Type="http://schemas.openxmlformats.org/officeDocument/2006/relationships/image" Target="../media/image54.jpg"/></Relationships>
</file>

<file path=ppt/diagrams/_rels/drawing2.xml.rels><?xml version="1.0" encoding="UTF-8" standalone="yes"?>
<Relationships xmlns="http://schemas.openxmlformats.org/package/2006/relationships"><Relationship Id="rId1" Type="http://schemas.openxmlformats.org/officeDocument/2006/relationships/image" Target="../media/image58.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A85D-A69C-405E-AA2D-176D1399B859}"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A313F7B0-69E3-47E4-9DC6-0387235D7609}">
      <dgm:prSet custT="1"/>
      <dgm:spPr>
        <a:ln>
          <a:solidFill>
            <a:srgbClr val="6C9AC3"/>
          </a:solidFill>
        </a:ln>
      </dgm:spPr>
      <dgm:t>
        <a:bodyPr/>
        <a:lstStyle/>
        <a:p>
          <a:r>
            <a:rPr lang="en-US" sz="2300" dirty="0"/>
            <a:t>Introduce and vet the framework </a:t>
          </a:r>
        </a:p>
      </dgm:t>
    </dgm:pt>
    <dgm:pt modelId="{9A33508C-77DC-416F-A4EE-C82E8B8F48DA}" type="parTrans" cxnId="{2836594E-DC7D-471D-B773-354456AC56A3}">
      <dgm:prSet/>
      <dgm:spPr/>
      <dgm:t>
        <a:bodyPr/>
        <a:lstStyle/>
        <a:p>
          <a:endParaRPr lang="en-US" sz="2300"/>
        </a:p>
      </dgm:t>
    </dgm:pt>
    <dgm:pt modelId="{7DD33E05-ED5E-46A0-986F-9DA39384B4F1}" type="sibTrans" cxnId="{2836594E-DC7D-471D-B773-354456AC56A3}">
      <dgm:prSet/>
      <dgm:spPr>
        <a:ln w="28575">
          <a:solidFill>
            <a:srgbClr val="6C9AC3"/>
          </a:solidFill>
        </a:ln>
      </dgm:spPr>
      <dgm:t>
        <a:bodyPr/>
        <a:lstStyle/>
        <a:p>
          <a:endParaRPr lang="en-US" sz="2300"/>
        </a:p>
      </dgm:t>
    </dgm:pt>
    <dgm:pt modelId="{4C1AEEF1-A705-4866-BFD2-B7ED8FFF3F8E}">
      <dgm:prSet custT="1"/>
      <dgm:spPr>
        <a:ln>
          <a:solidFill>
            <a:srgbClr val="6C9AC3"/>
          </a:solidFill>
        </a:ln>
      </dgm:spPr>
      <dgm:t>
        <a:bodyPr/>
        <a:lstStyle/>
        <a:p>
          <a:pPr marL="0" lvl="0" defTabSz="1022350">
            <a:lnSpc>
              <a:spcPct val="90000"/>
            </a:lnSpc>
            <a:spcBef>
              <a:spcPct val="0"/>
            </a:spcBef>
            <a:spcAft>
              <a:spcPct val="35000"/>
            </a:spcAft>
          </a:pPr>
          <a:r>
            <a:rPr lang="en-US" sz="2300" dirty="0"/>
            <a:t>Solicit experts’ information and recommendations</a:t>
          </a:r>
        </a:p>
      </dgm:t>
    </dgm:pt>
    <dgm:pt modelId="{9A570602-F967-4F1C-8281-D3E0FF453BD6}" type="parTrans" cxnId="{9C39850E-C9BF-43BB-AC16-DD8BF18D8FC3}">
      <dgm:prSet/>
      <dgm:spPr/>
      <dgm:t>
        <a:bodyPr/>
        <a:lstStyle/>
        <a:p>
          <a:endParaRPr lang="en-US" sz="2300"/>
        </a:p>
      </dgm:t>
    </dgm:pt>
    <dgm:pt modelId="{1DE4470B-D53C-43D2-B1EC-53A0C404C7DE}" type="sibTrans" cxnId="{9C39850E-C9BF-43BB-AC16-DD8BF18D8FC3}">
      <dgm:prSet/>
      <dgm:spPr/>
      <dgm:t>
        <a:bodyPr/>
        <a:lstStyle/>
        <a:p>
          <a:endParaRPr lang="en-US" sz="2300"/>
        </a:p>
      </dgm:t>
    </dgm:pt>
    <dgm:pt modelId="{16FA19AE-3BE2-4E31-881C-B951736A1C23}">
      <dgm:prSet custT="1"/>
      <dgm:spPr>
        <a:ln>
          <a:solidFill>
            <a:srgbClr val="6C9AC3"/>
          </a:solidFill>
        </a:ln>
      </dgm:spPr>
      <dgm:t>
        <a:bodyPr/>
        <a:lstStyle/>
        <a:p>
          <a:r>
            <a:rPr lang="en-US" sz="2300" dirty="0"/>
            <a:t>Educate delegates on progressive CRP practices</a:t>
          </a:r>
        </a:p>
      </dgm:t>
    </dgm:pt>
    <dgm:pt modelId="{DAC6AB97-361E-4B6D-87DD-7FB0A415EDAC}" type="parTrans" cxnId="{BE18EC8E-1D24-45DF-B927-684A9E51FFCB}">
      <dgm:prSet/>
      <dgm:spPr/>
      <dgm:t>
        <a:bodyPr/>
        <a:lstStyle/>
        <a:p>
          <a:endParaRPr lang="en-US" sz="2300"/>
        </a:p>
      </dgm:t>
    </dgm:pt>
    <dgm:pt modelId="{11649528-1D41-4F09-86EE-2783A294AF3E}" type="sibTrans" cxnId="{BE18EC8E-1D24-45DF-B927-684A9E51FFCB}">
      <dgm:prSet/>
      <dgm:spPr/>
      <dgm:t>
        <a:bodyPr/>
        <a:lstStyle/>
        <a:p>
          <a:endParaRPr lang="en-US" sz="2300"/>
        </a:p>
      </dgm:t>
    </dgm:pt>
    <dgm:pt modelId="{7936A581-7E7F-4454-9505-6776622BD924}">
      <dgm:prSet custT="1"/>
      <dgm:spPr>
        <a:ln>
          <a:solidFill>
            <a:srgbClr val="6C9AC3"/>
          </a:solidFill>
        </a:ln>
      </dgm:spPr>
      <dgm:t>
        <a:bodyPr/>
        <a:lstStyle/>
        <a:p>
          <a:r>
            <a:rPr lang="en-US" sz="2300" dirty="0"/>
            <a:t>Identify “champions” to help implement the framework</a:t>
          </a:r>
        </a:p>
      </dgm:t>
    </dgm:pt>
    <dgm:pt modelId="{05C58CAA-6718-4411-AFF5-9632A2684277}" type="sibTrans" cxnId="{1AC9B414-E79E-4CAD-9082-DAA3A9E592EF}">
      <dgm:prSet/>
      <dgm:spPr/>
      <dgm:t>
        <a:bodyPr/>
        <a:lstStyle/>
        <a:p>
          <a:endParaRPr lang="en-US" sz="2300"/>
        </a:p>
      </dgm:t>
    </dgm:pt>
    <dgm:pt modelId="{67A6489F-A041-4401-9731-20D590B1D730}" type="parTrans" cxnId="{1AC9B414-E79E-4CAD-9082-DAA3A9E592EF}">
      <dgm:prSet/>
      <dgm:spPr/>
      <dgm:t>
        <a:bodyPr/>
        <a:lstStyle/>
        <a:p>
          <a:endParaRPr lang="en-US" sz="2300"/>
        </a:p>
      </dgm:t>
    </dgm:pt>
    <dgm:pt modelId="{21C3A3D9-F0CA-4DA4-B336-E45AE7582BCA}" type="pres">
      <dgm:prSet presAssocID="{6B06A85D-A69C-405E-AA2D-176D1399B859}" presName="Name0" presStyleCnt="0">
        <dgm:presLayoutVars>
          <dgm:chMax val="7"/>
          <dgm:chPref val="7"/>
          <dgm:dir/>
        </dgm:presLayoutVars>
      </dgm:prSet>
      <dgm:spPr/>
    </dgm:pt>
    <dgm:pt modelId="{40AD6256-0000-4C79-BCAC-4343530A818D}" type="pres">
      <dgm:prSet presAssocID="{6B06A85D-A69C-405E-AA2D-176D1399B859}" presName="Name1" presStyleCnt="0"/>
      <dgm:spPr/>
    </dgm:pt>
    <dgm:pt modelId="{0048F5F3-51CC-4BAA-8EC4-2DE27969C2A3}" type="pres">
      <dgm:prSet presAssocID="{6B06A85D-A69C-405E-AA2D-176D1399B859}" presName="cycle" presStyleCnt="0"/>
      <dgm:spPr/>
    </dgm:pt>
    <dgm:pt modelId="{D23DB8AF-85B2-4899-9BAA-D89D3752A11D}" type="pres">
      <dgm:prSet presAssocID="{6B06A85D-A69C-405E-AA2D-176D1399B859}" presName="srcNode" presStyleLbl="node1" presStyleIdx="0" presStyleCnt="4"/>
      <dgm:spPr/>
    </dgm:pt>
    <dgm:pt modelId="{BBD90880-34A6-4191-A399-97F7BD43C8C7}" type="pres">
      <dgm:prSet presAssocID="{6B06A85D-A69C-405E-AA2D-176D1399B859}" presName="conn" presStyleLbl="parChTrans1D2" presStyleIdx="0" presStyleCnt="1"/>
      <dgm:spPr/>
    </dgm:pt>
    <dgm:pt modelId="{2837591F-CF5D-4D64-83A7-1346D6B9C008}" type="pres">
      <dgm:prSet presAssocID="{6B06A85D-A69C-405E-AA2D-176D1399B859}" presName="extraNode" presStyleLbl="node1" presStyleIdx="0" presStyleCnt="4"/>
      <dgm:spPr/>
    </dgm:pt>
    <dgm:pt modelId="{F6C3C3BA-EF27-4753-AB85-5F508A093A3D}" type="pres">
      <dgm:prSet presAssocID="{6B06A85D-A69C-405E-AA2D-176D1399B859}" presName="dstNode" presStyleLbl="node1" presStyleIdx="0" presStyleCnt="4"/>
      <dgm:spPr/>
    </dgm:pt>
    <dgm:pt modelId="{CEDB0F0A-8F53-41C0-BB76-D9C1D55B0BD7}" type="pres">
      <dgm:prSet presAssocID="{A313F7B0-69E3-47E4-9DC6-0387235D7609}" presName="text_1" presStyleLbl="node1" presStyleIdx="0" presStyleCnt="4" custScaleX="94102">
        <dgm:presLayoutVars>
          <dgm:bulletEnabled val="1"/>
        </dgm:presLayoutVars>
      </dgm:prSet>
      <dgm:spPr/>
    </dgm:pt>
    <dgm:pt modelId="{2A32A422-CD99-4021-9353-39C49DA01C92}" type="pres">
      <dgm:prSet presAssocID="{A313F7B0-69E3-47E4-9DC6-0387235D7609}" presName="accent_1" presStyleCnt="0"/>
      <dgm:spPr/>
    </dgm:pt>
    <dgm:pt modelId="{7233E07B-2396-4201-95B5-56C5848FEBBC}" type="pres">
      <dgm:prSet presAssocID="{A313F7B0-69E3-47E4-9DC6-0387235D7609}" presName="accentRepeatNode" presStyleLbl="solidFgAcc1" presStyleIdx="0"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a:stretch>
        </a:blipFill>
        <a:ln>
          <a:noFill/>
        </a:ln>
      </dgm:spPr>
    </dgm:pt>
    <dgm:pt modelId="{5279AD29-4286-45EC-AF89-D2018A481FCD}" type="pres">
      <dgm:prSet presAssocID="{4C1AEEF1-A705-4866-BFD2-B7ED8FFF3F8E}" presName="text_2" presStyleLbl="node1" presStyleIdx="1" presStyleCnt="4" custScaleX="94102">
        <dgm:presLayoutVars>
          <dgm:bulletEnabled val="1"/>
        </dgm:presLayoutVars>
      </dgm:prSet>
      <dgm:spPr/>
    </dgm:pt>
    <dgm:pt modelId="{795FF8BD-8F90-42EB-9E3B-E87EC682A667}" type="pres">
      <dgm:prSet presAssocID="{4C1AEEF1-A705-4866-BFD2-B7ED8FFF3F8E}" presName="accent_2" presStyleCnt="0"/>
      <dgm:spPr/>
    </dgm:pt>
    <dgm:pt modelId="{434B615F-EFB2-4EA8-865B-E6D9DDDAE3FE}" type="pres">
      <dgm:prSet presAssocID="{4C1AEEF1-A705-4866-BFD2-B7ED8FFF3F8E}" presName="accentRepeatNode" presStyleLbl="solidFgAcc1" presStyleIdx="1"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a:noFill/>
        </a:ln>
      </dgm:spPr>
    </dgm:pt>
    <dgm:pt modelId="{E2F24EB8-3F74-43CF-96C2-AD1B0631B422}" type="pres">
      <dgm:prSet presAssocID="{7936A581-7E7F-4454-9505-6776622BD924}" presName="text_3" presStyleLbl="node1" presStyleIdx="2" presStyleCnt="4" custScaleX="94102">
        <dgm:presLayoutVars>
          <dgm:bulletEnabled val="1"/>
        </dgm:presLayoutVars>
      </dgm:prSet>
      <dgm:spPr/>
    </dgm:pt>
    <dgm:pt modelId="{4F720731-DE67-45D7-8E69-F7D7A636FA10}" type="pres">
      <dgm:prSet presAssocID="{7936A581-7E7F-4454-9505-6776622BD924}" presName="accent_3" presStyleCnt="0"/>
      <dgm:spPr/>
    </dgm:pt>
    <dgm:pt modelId="{FE6E3A70-ABE6-4975-BEAD-5C1ADFF91959}" type="pres">
      <dgm:prSet presAssocID="{7936A581-7E7F-4454-9505-6776622BD924}" presName="accentRepeatNode" presStyleLbl="solidFgAcc1" presStyleIdx="2"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a:noFill/>
        </a:ln>
      </dgm:spPr>
    </dgm:pt>
    <dgm:pt modelId="{9D4142F7-633C-4E2B-A3A1-C6737203B8A4}" type="pres">
      <dgm:prSet presAssocID="{16FA19AE-3BE2-4E31-881C-B951736A1C23}" presName="text_4" presStyleLbl="node1" presStyleIdx="3" presStyleCnt="4" custScaleX="94102">
        <dgm:presLayoutVars>
          <dgm:bulletEnabled val="1"/>
        </dgm:presLayoutVars>
      </dgm:prSet>
      <dgm:spPr/>
    </dgm:pt>
    <dgm:pt modelId="{9D157FDD-858B-43B5-B56C-44282D4ADF06}" type="pres">
      <dgm:prSet presAssocID="{16FA19AE-3BE2-4E31-881C-B951736A1C23}" presName="accent_4" presStyleCnt="0"/>
      <dgm:spPr/>
    </dgm:pt>
    <dgm:pt modelId="{B599CCA6-231D-40E2-8DE3-F726547F62D7}" type="pres">
      <dgm:prSet presAssocID="{16FA19AE-3BE2-4E31-881C-B951736A1C23}" presName="accentRepeatNode" presStyleLbl="solidFgAcc1" presStyleIdx="3" presStyleCnt="4"/>
      <dgm:spPr>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a:noFill/>
        </a:ln>
      </dgm:spPr>
    </dgm:pt>
  </dgm:ptLst>
  <dgm:cxnLst>
    <dgm:cxn modelId="{9C39850E-C9BF-43BB-AC16-DD8BF18D8FC3}" srcId="{6B06A85D-A69C-405E-AA2D-176D1399B859}" destId="{4C1AEEF1-A705-4866-BFD2-B7ED8FFF3F8E}" srcOrd="1" destOrd="0" parTransId="{9A570602-F967-4F1C-8281-D3E0FF453BD6}" sibTransId="{1DE4470B-D53C-43D2-B1EC-53A0C404C7DE}"/>
    <dgm:cxn modelId="{80702211-6F4C-4F81-9FE4-1343A8C81735}" type="presOf" srcId="{16FA19AE-3BE2-4E31-881C-B951736A1C23}" destId="{9D4142F7-633C-4E2B-A3A1-C6737203B8A4}" srcOrd="0" destOrd="0" presId="urn:microsoft.com/office/officeart/2008/layout/VerticalCurvedList"/>
    <dgm:cxn modelId="{1AC9B414-E79E-4CAD-9082-DAA3A9E592EF}" srcId="{6B06A85D-A69C-405E-AA2D-176D1399B859}" destId="{7936A581-7E7F-4454-9505-6776622BD924}" srcOrd="2" destOrd="0" parTransId="{67A6489F-A041-4401-9731-20D590B1D730}" sibTransId="{05C58CAA-6718-4411-AFF5-9632A2684277}"/>
    <dgm:cxn modelId="{E743945B-D349-41FC-A597-7BFBD32B537B}" type="presOf" srcId="{7936A581-7E7F-4454-9505-6776622BD924}" destId="{E2F24EB8-3F74-43CF-96C2-AD1B0631B422}" srcOrd="0" destOrd="0" presId="urn:microsoft.com/office/officeart/2008/layout/VerticalCurvedList"/>
    <dgm:cxn modelId="{17DA2C47-EE26-477C-B065-9E6630497FC3}" type="presOf" srcId="{6B06A85D-A69C-405E-AA2D-176D1399B859}" destId="{21C3A3D9-F0CA-4DA4-B336-E45AE7582BCA}" srcOrd="0" destOrd="0" presId="urn:microsoft.com/office/officeart/2008/layout/VerticalCurvedList"/>
    <dgm:cxn modelId="{2836594E-DC7D-471D-B773-354456AC56A3}" srcId="{6B06A85D-A69C-405E-AA2D-176D1399B859}" destId="{A313F7B0-69E3-47E4-9DC6-0387235D7609}" srcOrd="0" destOrd="0" parTransId="{9A33508C-77DC-416F-A4EE-C82E8B8F48DA}" sibTransId="{7DD33E05-ED5E-46A0-986F-9DA39384B4F1}"/>
    <dgm:cxn modelId="{BE18EC8E-1D24-45DF-B927-684A9E51FFCB}" srcId="{6B06A85D-A69C-405E-AA2D-176D1399B859}" destId="{16FA19AE-3BE2-4E31-881C-B951736A1C23}" srcOrd="3" destOrd="0" parTransId="{DAC6AB97-361E-4B6D-87DD-7FB0A415EDAC}" sibTransId="{11649528-1D41-4F09-86EE-2783A294AF3E}"/>
    <dgm:cxn modelId="{C28EC395-5A36-45F2-8ED1-24471A713115}" type="presOf" srcId="{4C1AEEF1-A705-4866-BFD2-B7ED8FFF3F8E}" destId="{5279AD29-4286-45EC-AF89-D2018A481FCD}" srcOrd="0" destOrd="0" presId="urn:microsoft.com/office/officeart/2008/layout/VerticalCurvedList"/>
    <dgm:cxn modelId="{B09446A7-3385-4AE3-9923-50A35765D97E}" type="presOf" srcId="{A313F7B0-69E3-47E4-9DC6-0387235D7609}" destId="{CEDB0F0A-8F53-41C0-BB76-D9C1D55B0BD7}" srcOrd="0" destOrd="0" presId="urn:microsoft.com/office/officeart/2008/layout/VerticalCurvedList"/>
    <dgm:cxn modelId="{483D2CF4-7704-4601-A0D0-1248F01FB543}" type="presOf" srcId="{7DD33E05-ED5E-46A0-986F-9DA39384B4F1}" destId="{BBD90880-34A6-4191-A399-97F7BD43C8C7}" srcOrd="0" destOrd="0" presId="urn:microsoft.com/office/officeart/2008/layout/VerticalCurvedList"/>
    <dgm:cxn modelId="{937989AB-26BB-4A25-ABF7-DE63154614B1}" type="presParOf" srcId="{21C3A3D9-F0CA-4DA4-B336-E45AE7582BCA}" destId="{40AD6256-0000-4C79-BCAC-4343530A818D}" srcOrd="0" destOrd="0" presId="urn:microsoft.com/office/officeart/2008/layout/VerticalCurvedList"/>
    <dgm:cxn modelId="{B305FC9A-228D-4008-AE2B-067F531FC8CA}" type="presParOf" srcId="{40AD6256-0000-4C79-BCAC-4343530A818D}" destId="{0048F5F3-51CC-4BAA-8EC4-2DE27969C2A3}" srcOrd="0" destOrd="0" presId="urn:microsoft.com/office/officeart/2008/layout/VerticalCurvedList"/>
    <dgm:cxn modelId="{DEA8F147-DD05-47AB-ADF0-282EB972DDAB}" type="presParOf" srcId="{0048F5F3-51CC-4BAA-8EC4-2DE27969C2A3}" destId="{D23DB8AF-85B2-4899-9BAA-D89D3752A11D}" srcOrd="0" destOrd="0" presId="urn:microsoft.com/office/officeart/2008/layout/VerticalCurvedList"/>
    <dgm:cxn modelId="{E0FB1725-C765-48F4-9663-85C9A62033D9}" type="presParOf" srcId="{0048F5F3-51CC-4BAA-8EC4-2DE27969C2A3}" destId="{BBD90880-34A6-4191-A399-97F7BD43C8C7}" srcOrd="1" destOrd="0" presId="urn:microsoft.com/office/officeart/2008/layout/VerticalCurvedList"/>
    <dgm:cxn modelId="{2BDD8328-3F79-44DF-9DED-0DF251814D26}" type="presParOf" srcId="{0048F5F3-51CC-4BAA-8EC4-2DE27969C2A3}" destId="{2837591F-CF5D-4D64-83A7-1346D6B9C008}" srcOrd="2" destOrd="0" presId="urn:microsoft.com/office/officeart/2008/layout/VerticalCurvedList"/>
    <dgm:cxn modelId="{6F395108-672C-42EA-BEB1-D543CB0F722A}" type="presParOf" srcId="{0048F5F3-51CC-4BAA-8EC4-2DE27969C2A3}" destId="{F6C3C3BA-EF27-4753-AB85-5F508A093A3D}" srcOrd="3" destOrd="0" presId="urn:microsoft.com/office/officeart/2008/layout/VerticalCurvedList"/>
    <dgm:cxn modelId="{475DC82D-023A-46FA-9044-30FC67D05F67}" type="presParOf" srcId="{40AD6256-0000-4C79-BCAC-4343530A818D}" destId="{CEDB0F0A-8F53-41C0-BB76-D9C1D55B0BD7}" srcOrd="1" destOrd="0" presId="urn:microsoft.com/office/officeart/2008/layout/VerticalCurvedList"/>
    <dgm:cxn modelId="{2E7DA713-F830-4A23-91B8-A6B9CC329DB1}" type="presParOf" srcId="{40AD6256-0000-4C79-BCAC-4343530A818D}" destId="{2A32A422-CD99-4021-9353-39C49DA01C92}" srcOrd="2" destOrd="0" presId="urn:microsoft.com/office/officeart/2008/layout/VerticalCurvedList"/>
    <dgm:cxn modelId="{EE493CD1-A221-42BC-9794-7F3476C85996}" type="presParOf" srcId="{2A32A422-CD99-4021-9353-39C49DA01C92}" destId="{7233E07B-2396-4201-95B5-56C5848FEBBC}" srcOrd="0" destOrd="0" presId="urn:microsoft.com/office/officeart/2008/layout/VerticalCurvedList"/>
    <dgm:cxn modelId="{EDFC0AE2-8A22-41B3-AAFC-5B7518CDBF67}" type="presParOf" srcId="{40AD6256-0000-4C79-BCAC-4343530A818D}" destId="{5279AD29-4286-45EC-AF89-D2018A481FCD}" srcOrd="3" destOrd="0" presId="urn:microsoft.com/office/officeart/2008/layout/VerticalCurvedList"/>
    <dgm:cxn modelId="{53F955D0-B5FA-40D9-AF82-C11C0664DB36}" type="presParOf" srcId="{40AD6256-0000-4C79-BCAC-4343530A818D}" destId="{795FF8BD-8F90-42EB-9E3B-E87EC682A667}" srcOrd="4" destOrd="0" presId="urn:microsoft.com/office/officeart/2008/layout/VerticalCurvedList"/>
    <dgm:cxn modelId="{163A84F5-B408-4283-9BE8-51CC45EE4D23}" type="presParOf" srcId="{795FF8BD-8F90-42EB-9E3B-E87EC682A667}" destId="{434B615F-EFB2-4EA8-865B-E6D9DDDAE3FE}" srcOrd="0" destOrd="0" presId="urn:microsoft.com/office/officeart/2008/layout/VerticalCurvedList"/>
    <dgm:cxn modelId="{9D0E6CF2-7CB4-45F5-AA7A-D857020EB604}" type="presParOf" srcId="{40AD6256-0000-4C79-BCAC-4343530A818D}" destId="{E2F24EB8-3F74-43CF-96C2-AD1B0631B422}" srcOrd="5" destOrd="0" presId="urn:microsoft.com/office/officeart/2008/layout/VerticalCurvedList"/>
    <dgm:cxn modelId="{8E1B4569-7CDA-462E-8635-F9F818C5712A}" type="presParOf" srcId="{40AD6256-0000-4C79-BCAC-4343530A818D}" destId="{4F720731-DE67-45D7-8E69-F7D7A636FA10}" srcOrd="6" destOrd="0" presId="urn:microsoft.com/office/officeart/2008/layout/VerticalCurvedList"/>
    <dgm:cxn modelId="{0F72499A-DA1A-4105-8658-D2B8CF8449F0}" type="presParOf" srcId="{4F720731-DE67-45D7-8E69-F7D7A636FA10}" destId="{FE6E3A70-ABE6-4975-BEAD-5C1ADFF91959}" srcOrd="0" destOrd="0" presId="urn:microsoft.com/office/officeart/2008/layout/VerticalCurvedList"/>
    <dgm:cxn modelId="{1927DA29-20FB-43F2-B6AF-CFB0EA3071B5}" type="presParOf" srcId="{40AD6256-0000-4C79-BCAC-4343530A818D}" destId="{9D4142F7-633C-4E2B-A3A1-C6737203B8A4}" srcOrd="7" destOrd="0" presId="urn:microsoft.com/office/officeart/2008/layout/VerticalCurvedList"/>
    <dgm:cxn modelId="{F48B9843-BFCE-41D7-88A0-CB32E0F233E2}" type="presParOf" srcId="{40AD6256-0000-4C79-BCAC-4343530A818D}" destId="{9D157FDD-858B-43B5-B56C-44282D4ADF06}" srcOrd="8" destOrd="0" presId="urn:microsoft.com/office/officeart/2008/layout/VerticalCurvedList"/>
    <dgm:cxn modelId="{CC8744DD-6502-4871-9EA2-C3D01E25855F}" type="presParOf" srcId="{9D157FDD-858B-43B5-B56C-44282D4ADF06}" destId="{B599CCA6-231D-40E2-8DE3-F726547F62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6A85D-A69C-405E-AA2D-176D1399B859}"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4C1AEEF1-A705-4866-BFD2-B7ED8FFF3F8E}">
      <dgm:prSet custT="1"/>
      <dgm:spPr>
        <a:ln w="12700" cap="rnd" cmpd="sng">
          <a:solidFill>
            <a:srgbClr val="6C9AC3"/>
          </a:solidFill>
        </a:ln>
      </dgm:spPr>
      <dgm:t>
        <a:bodyPr/>
        <a:lstStyle/>
        <a:p>
          <a:r>
            <a:rPr lang="en-US" sz="2000" b="0" dirty="0"/>
            <a:t>Early team involvement increases CRs benefits</a:t>
          </a:r>
        </a:p>
      </dgm:t>
    </dgm:pt>
    <dgm:pt modelId="{9A570602-F967-4F1C-8281-D3E0FF453BD6}" type="parTrans" cxnId="{9C39850E-C9BF-43BB-AC16-DD8BF18D8FC3}">
      <dgm:prSet/>
      <dgm:spPr/>
      <dgm:t>
        <a:bodyPr/>
        <a:lstStyle/>
        <a:p>
          <a:endParaRPr lang="en-US" sz="2250" b="0"/>
        </a:p>
      </dgm:t>
    </dgm:pt>
    <dgm:pt modelId="{1DE4470B-D53C-43D2-B1EC-53A0C404C7DE}" type="sibTrans" cxnId="{9C39850E-C9BF-43BB-AC16-DD8BF18D8FC3}">
      <dgm:prSet/>
      <dgm:spPr/>
      <dgm:t>
        <a:bodyPr/>
        <a:lstStyle/>
        <a:p>
          <a:endParaRPr lang="en-US" sz="2250" b="0"/>
        </a:p>
      </dgm:t>
    </dgm:pt>
    <dgm:pt modelId="{D51054F3-4A86-43A8-B372-BE50B1D0CC70}">
      <dgm:prSet custT="1"/>
      <dgm:spPr>
        <a:ln w="12700" cap="rnd" cmpd="sng">
          <a:solidFill>
            <a:srgbClr val="6C9AC3"/>
          </a:solidFill>
        </a:ln>
      </dgm:spPr>
      <dgm:t>
        <a:bodyPr/>
        <a:lstStyle/>
        <a:p>
          <a:pPr marL="0" indent="0">
            <a:buFont typeface="Arial" panose="020B0604020202020204" pitchFamily="34" charset="0"/>
            <a:buNone/>
          </a:pPr>
          <a:r>
            <a:rPr lang="en-US" sz="2000" b="0" i="0" dirty="0">
              <a:solidFill>
                <a:schemeClr val="tx1"/>
              </a:solidFill>
              <a:effectLst/>
              <a:latin typeface="Calibri" panose="020F0502020204030204" pitchFamily="34" charset="0"/>
              <a:ea typeface="+mn-ea"/>
              <a:cs typeface="+mn-cs"/>
            </a:rPr>
            <a:t>Use of tools, such as virtual design and GIS enhance the CR process</a:t>
          </a:r>
          <a:endParaRPr lang="en-US" sz="2000" b="0" dirty="0"/>
        </a:p>
      </dgm:t>
    </dgm:pt>
    <dgm:pt modelId="{6449F3CB-FD26-437E-9D1A-94005DDF92D0}" type="sibTrans" cxnId="{6682C297-0C91-43D9-A5AE-0C882901F10E}">
      <dgm:prSet/>
      <dgm:spPr/>
      <dgm:t>
        <a:bodyPr/>
        <a:lstStyle/>
        <a:p>
          <a:endParaRPr lang="en-US" sz="2250" b="0"/>
        </a:p>
      </dgm:t>
    </dgm:pt>
    <dgm:pt modelId="{AC95240C-1F32-4339-A037-227C739F5565}" type="parTrans" cxnId="{6682C297-0C91-43D9-A5AE-0C882901F10E}">
      <dgm:prSet/>
      <dgm:spPr/>
      <dgm:t>
        <a:bodyPr/>
        <a:lstStyle/>
        <a:p>
          <a:endParaRPr lang="en-US" sz="2250" b="0"/>
        </a:p>
      </dgm:t>
    </dgm:pt>
    <dgm:pt modelId="{9B9179D5-57D8-4933-9338-70A66D5D32EB}">
      <dgm:prSet custT="1"/>
      <dgm:spPr>
        <a:ln w="12700" cap="rnd" cmpd="sng">
          <a:solidFill>
            <a:srgbClr val="6C9AC3"/>
          </a:solidFill>
        </a:ln>
      </dgm:spPr>
      <dgm:t>
        <a:bodyPr/>
        <a:lstStyle/>
        <a:p>
          <a:r>
            <a:rPr lang="en-US" sz="2000" b="0" dirty="0"/>
            <a:t>Leadership support increases the chances of CRs effectiveness</a:t>
          </a:r>
        </a:p>
      </dgm:t>
    </dgm:pt>
    <dgm:pt modelId="{449D5CDA-B277-4ED8-9AE5-9CB18264D05D}" type="sibTrans" cxnId="{F58524D8-BCD7-4D1C-9252-FB7ED82BD433}">
      <dgm:prSet/>
      <dgm:spPr/>
      <dgm:t>
        <a:bodyPr/>
        <a:lstStyle/>
        <a:p>
          <a:endParaRPr lang="en-US" sz="2250" b="0"/>
        </a:p>
      </dgm:t>
    </dgm:pt>
    <dgm:pt modelId="{5E748B1D-62B1-44BB-AD44-9779E061B41F}" type="parTrans" cxnId="{F58524D8-BCD7-4D1C-9252-FB7ED82BD433}">
      <dgm:prSet/>
      <dgm:spPr/>
      <dgm:t>
        <a:bodyPr/>
        <a:lstStyle/>
        <a:p>
          <a:endParaRPr lang="en-US" sz="2250" b="0"/>
        </a:p>
      </dgm:t>
    </dgm:pt>
    <dgm:pt modelId="{16FA19AE-3BE2-4E31-881C-B951736A1C23}">
      <dgm:prSet custT="1"/>
      <dgm:spPr>
        <a:ln w="12700" cap="rnd" cmpd="sng">
          <a:solidFill>
            <a:srgbClr val="6C9AC3"/>
          </a:solidFill>
        </a:ln>
      </dgm:spPr>
      <dgm:t>
        <a:bodyPr/>
        <a:lstStyle/>
        <a:p>
          <a:r>
            <a:rPr lang="en-US" sz="2000" b="0" dirty="0"/>
            <a:t>Alternative project delivery helps with CRs implementation</a:t>
          </a:r>
        </a:p>
      </dgm:t>
    </dgm:pt>
    <dgm:pt modelId="{11649528-1D41-4F09-86EE-2783A294AF3E}" type="sibTrans" cxnId="{BE18EC8E-1D24-45DF-B927-684A9E51FFCB}">
      <dgm:prSet/>
      <dgm:spPr/>
      <dgm:t>
        <a:bodyPr/>
        <a:lstStyle/>
        <a:p>
          <a:endParaRPr lang="en-US" sz="2250" b="0"/>
        </a:p>
      </dgm:t>
    </dgm:pt>
    <dgm:pt modelId="{DAC6AB97-361E-4B6D-87DD-7FB0A415EDAC}" type="parTrans" cxnId="{BE18EC8E-1D24-45DF-B927-684A9E51FFCB}">
      <dgm:prSet/>
      <dgm:spPr/>
      <dgm:t>
        <a:bodyPr/>
        <a:lstStyle/>
        <a:p>
          <a:endParaRPr lang="en-US" sz="2250" b="0"/>
        </a:p>
      </dgm:t>
    </dgm:pt>
    <dgm:pt modelId="{7936A581-7E7F-4454-9505-6776622BD924}">
      <dgm:prSet custT="1"/>
      <dgm:spPr>
        <a:ln w="12700" cap="rnd" cmpd="sng">
          <a:solidFill>
            <a:srgbClr val="6C9AC3"/>
          </a:solidFill>
        </a:ln>
      </dgm:spPr>
      <dgm:t>
        <a:bodyPr/>
        <a:lstStyle/>
        <a:p>
          <a:pPr marL="0" indent="0"/>
          <a:r>
            <a:rPr lang="en-US" sz="2000" b="0" dirty="0"/>
            <a:t>Early “buy-in” from environmental agencies mitigates risks</a:t>
          </a:r>
        </a:p>
      </dgm:t>
    </dgm:pt>
    <dgm:pt modelId="{05C58CAA-6718-4411-AFF5-9632A2684277}" type="sibTrans" cxnId="{1AC9B414-E79E-4CAD-9082-DAA3A9E592EF}">
      <dgm:prSet/>
      <dgm:spPr/>
      <dgm:t>
        <a:bodyPr/>
        <a:lstStyle/>
        <a:p>
          <a:endParaRPr lang="en-US" sz="2250" b="0"/>
        </a:p>
      </dgm:t>
    </dgm:pt>
    <dgm:pt modelId="{67A6489F-A041-4401-9731-20D590B1D730}" type="parTrans" cxnId="{1AC9B414-E79E-4CAD-9082-DAA3A9E592EF}">
      <dgm:prSet/>
      <dgm:spPr/>
      <dgm:t>
        <a:bodyPr/>
        <a:lstStyle/>
        <a:p>
          <a:endParaRPr lang="en-US" sz="2250" b="0"/>
        </a:p>
      </dgm:t>
    </dgm:pt>
    <dgm:pt modelId="{9154325C-60C0-42FD-9846-AEDC231E3954}">
      <dgm:prSet custT="1"/>
      <dgm:spPr>
        <a:ln w="12700" cap="rnd" cmpd="sng">
          <a:solidFill>
            <a:srgbClr val="6C9AC3"/>
          </a:solidFill>
        </a:ln>
      </dgm:spPr>
      <dgm:t>
        <a:bodyPr/>
        <a:lstStyle/>
        <a:p>
          <a:r>
            <a:rPr lang="en-US" sz="2000" b="0" dirty="0"/>
            <a:t>CRs are about risk mitigation in all project aspects</a:t>
          </a:r>
        </a:p>
      </dgm:t>
    </dgm:pt>
    <dgm:pt modelId="{8713FF41-AC40-4A68-9B95-0C223C8D4C57}" type="sibTrans" cxnId="{8DE2E797-9D37-4F1C-AF56-9DE9291C5F9E}">
      <dgm:prSet/>
      <dgm:spPr/>
      <dgm:t>
        <a:bodyPr/>
        <a:lstStyle/>
        <a:p>
          <a:endParaRPr lang="en-US" sz="2250" b="0"/>
        </a:p>
      </dgm:t>
    </dgm:pt>
    <dgm:pt modelId="{8CD7CEFE-C531-484F-B3B4-7958C44965FD}" type="parTrans" cxnId="{8DE2E797-9D37-4F1C-AF56-9DE9291C5F9E}">
      <dgm:prSet/>
      <dgm:spPr/>
      <dgm:t>
        <a:bodyPr/>
        <a:lstStyle/>
        <a:p>
          <a:endParaRPr lang="en-US" sz="2250" b="0"/>
        </a:p>
      </dgm:t>
    </dgm:pt>
    <dgm:pt modelId="{A313F7B0-69E3-47E4-9DC6-0387235D7609}">
      <dgm:prSet custT="1"/>
      <dgm:spPr>
        <a:ln w="12700" cap="rnd" cmpd="sng">
          <a:solidFill>
            <a:srgbClr val="6C9AC3"/>
          </a:solidFill>
        </a:ln>
      </dgm:spPr>
      <dgm:t>
        <a:bodyPr/>
        <a:lstStyle/>
        <a:p>
          <a:r>
            <a:rPr lang="en-US" sz="2000" b="0" dirty="0"/>
            <a:t>It is challenging to evaluate CRs </a:t>
          </a:r>
          <a:r>
            <a:rPr lang="en-US" sz="2000" b="0" i="0" dirty="0">
              <a:solidFill>
                <a:schemeClr val="tx1"/>
              </a:solidFill>
              <a:effectLst/>
              <a:latin typeface="Calibri" panose="020F0502020204030204" pitchFamily="34" charset="0"/>
              <a:ea typeface="+mn-ea"/>
              <a:cs typeface="+mn-cs"/>
            </a:rPr>
            <a:t>long-term value</a:t>
          </a:r>
          <a:endParaRPr lang="en-US" sz="2000" b="0" dirty="0"/>
        </a:p>
      </dgm:t>
    </dgm:pt>
    <dgm:pt modelId="{7DD33E05-ED5E-46A0-986F-9DA39384B4F1}" type="sibTrans" cxnId="{2836594E-DC7D-471D-B773-354456AC56A3}">
      <dgm:prSet/>
      <dgm:spPr/>
      <dgm:t>
        <a:bodyPr/>
        <a:lstStyle/>
        <a:p>
          <a:endParaRPr lang="en-US" sz="2250" b="0"/>
        </a:p>
      </dgm:t>
    </dgm:pt>
    <dgm:pt modelId="{9A33508C-77DC-416F-A4EE-C82E8B8F48DA}" type="parTrans" cxnId="{2836594E-DC7D-471D-B773-354456AC56A3}">
      <dgm:prSet/>
      <dgm:spPr/>
      <dgm:t>
        <a:bodyPr/>
        <a:lstStyle/>
        <a:p>
          <a:endParaRPr lang="en-US" sz="2250" b="0"/>
        </a:p>
      </dgm:t>
    </dgm:pt>
    <dgm:pt modelId="{21C3A3D9-F0CA-4DA4-B336-E45AE7582BCA}" type="pres">
      <dgm:prSet presAssocID="{6B06A85D-A69C-405E-AA2D-176D1399B859}" presName="Name0" presStyleCnt="0">
        <dgm:presLayoutVars>
          <dgm:chMax val="7"/>
          <dgm:chPref val="7"/>
          <dgm:dir/>
        </dgm:presLayoutVars>
      </dgm:prSet>
      <dgm:spPr/>
    </dgm:pt>
    <dgm:pt modelId="{40AD6256-0000-4C79-BCAC-4343530A818D}" type="pres">
      <dgm:prSet presAssocID="{6B06A85D-A69C-405E-AA2D-176D1399B859}" presName="Name1" presStyleCnt="0"/>
      <dgm:spPr/>
    </dgm:pt>
    <dgm:pt modelId="{0048F5F3-51CC-4BAA-8EC4-2DE27969C2A3}" type="pres">
      <dgm:prSet presAssocID="{6B06A85D-A69C-405E-AA2D-176D1399B859}" presName="cycle" presStyleCnt="0"/>
      <dgm:spPr/>
    </dgm:pt>
    <dgm:pt modelId="{D23DB8AF-85B2-4899-9BAA-D89D3752A11D}" type="pres">
      <dgm:prSet presAssocID="{6B06A85D-A69C-405E-AA2D-176D1399B859}" presName="srcNode" presStyleLbl="node1" presStyleIdx="0" presStyleCnt="7"/>
      <dgm:spPr/>
    </dgm:pt>
    <dgm:pt modelId="{BBD90880-34A6-4191-A399-97F7BD43C8C7}" type="pres">
      <dgm:prSet presAssocID="{6B06A85D-A69C-405E-AA2D-176D1399B859}" presName="conn" presStyleLbl="parChTrans1D2" presStyleIdx="0" presStyleCnt="1"/>
      <dgm:spPr/>
    </dgm:pt>
    <dgm:pt modelId="{2837591F-CF5D-4D64-83A7-1346D6B9C008}" type="pres">
      <dgm:prSet presAssocID="{6B06A85D-A69C-405E-AA2D-176D1399B859}" presName="extraNode" presStyleLbl="node1" presStyleIdx="0" presStyleCnt="7"/>
      <dgm:spPr/>
    </dgm:pt>
    <dgm:pt modelId="{F6C3C3BA-EF27-4753-AB85-5F508A093A3D}" type="pres">
      <dgm:prSet presAssocID="{6B06A85D-A69C-405E-AA2D-176D1399B859}" presName="dstNode" presStyleLbl="node1" presStyleIdx="0" presStyleCnt="7"/>
      <dgm:spPr/>
    </dgm:pt>
    <dgm:pt modelId="{29DADC60-14F7-4F54-A82D-B6F8C0736BD3}" type="pres">
      <dgm:prSet presAssocID="{9154325C-60C0-42FD-9846-AEDC231E3954}" presName="text_1" presStyleLbl="node1" presStyleIdx="0" presStyleCnt="7" custScaleY="116418">
        <dgm:presLayoutVars>
          <dgm:bulletEnabled val="1"/>
        </dgm:presLayoutVars>
      </dgm:prSet>
      <dgm:spPr/>
    </dgm:pt>
    <dgm:pt modelId="{B1C0C54E-483E-4C15-8D22-5DAB1E964A70}" type="pres">
      <dgm:prSet presAssocID="{9154325C-60C0-42FD-9846-AEDC231E3954}" presName="accent_1" presStyleCnt="0"/>
      <dgm:spPr/>
    </dgm:pt>
    <dgm:pt modelId="{3474B9BB-D47D-4828-9A3D-063C505EDF2F}" type="pres">
      <dgm:prSet presAssocID="{9154325C-60C0-42FD-9846-AEDC231E3954}" presName="accentRepeatNode" presStyleLbl="solidFgAcc1" presStyleIdx="0" presStyleCnt="7" custLinFactNeighborX="6688" custLinFactNeighborY="3344"/>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E8C3E8A2-55BD-44AA-86A9-B1E584F6BF96}" type="pres">
      <dgm:prSet presAssocID="{A313F7B0-69E3-47E4-9DC6-0387235D7609}" presName="text_2" presStyleLbl="node1" presStyleIdx="1" presStyleCnt="7" custScaleY="116418">
        <dgm:presLayoutVars>
          <dgm:bulletEnabled val="1"/>
        </dgm:presLayoutVars>
      </dgm:prSet>
      <dgm:spPr/>
    </dgm:pt>
    <dgm:pt modelId="{0F4CB9E6-875C-4EA7-90D8-C82E70F686CA}" type="pres">
      <dgm:prSet presAssocID="{A313F7B0-69E3-47E4-9DC6-0387235D7609}" presName="accent_2" presStyleCnt="0"/>
      <dgm:spPr/>
    </dgm:pt>
    <dgm:pt modelId="{7233E07B-2396-4201-95B5-56C5848FEBBC}" type="pres">
      <dgm:prSet presAssocID="{A313F7B0-69E3-47E4-9DC6-0387235D7609}" presName="accentRepeatNode" presStyleLbl="solidFgAcc1" presStyleIdx="1" presStyleCnt="7" custLinFactNeighborX="-3344"/>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53928372-71FC-47DE-AC2D-791AF6E788C7}" type="pres">
      <dgm:prSet presAssocID="{4C1AEEF1-A705-4866-BFD2-B7ED8FFF3F8E}" presName="text_3" presStyleLbl="node1" presStyleIdx="2" presStyleCnt="7" custScaleY="116418">
        <dgm:presLayoutVars>
          <dgm:bulletEnabled val="1"/>
        </dgm:presLayoutVars>
      </dgm:prSet>
      <dgm:spPr/>
    </dgm:pt>
    <dgm:pt modelId="{649E1D5A-489F-4E35-A6BB-0E320652EAA3}" type="pres">
      <dgm:prSet presAssocID="{4C1AEEF1-A705-4866-BFD2-B7ED8FFF3F8E}" presName="accent_3" presStyleCnt="0"/>
      <dgm:spPr/>
    </dgm:pt>
    <dgm:pt modelId="{434B615F-EFB2-4EA8-865B-E6D9DDDAE3FE}" type="pres">
      <dgm:prSet presAssocID="{4C1AEEF1-A705-4866-BFD2-B7ED8FFF3F8E}" presName="accentRepeatNode" presStyleLbl="solidFgAcc1" presStyleIdx="2" presStyleCnt="7" custLinFactNeighborX="-3344"/>
      <dgm:spPr>
        <a:blipFill rotWithShape="0">
          <a:blip xmlns:r="http://schemas.openxmlformats.org/officeDocument/2006/relationships" r:embed="rId1">
            <a:duotone>
              <a:schemeClr val="accent1">
                <a:shade val="45000"/>
                <a:satMod val="135000"/>
              </a:schemeClr>
              <a:prstClr val="white"/>
            </a:duotone>
          </a:blip>
          <a:srcRect/>
          <a:stretch>
            <a:fillRect/>
          </a:stretch>
        </a:blipFill>
        <a:ln>
          <a:noFill/>
        </a:ln>
      </dgm:spPr>
    </dgm:pt>
    <dgm:pt modelId="{D4C3CC72-AB23-4C3E-9AF4-A4CEF579C120}" type="pres">
      <dgm:prSet presAssocID="{7936A581-7E7F-4454-9505-6776622BD924}" presName="text_4" presStyleLbl="node1" presStyleIdx="3" presStyleCnt="7" custScaleY="116418">
        <dgm:presLayoutVars>
          <dgm:bulletEnabled val="1"/>
        </dgm:presLayoutVars>
      </dgm:prSet>
      <dgm:spPr/>
    </dgm:pt>
    <dgm:pt modelId="{C3DB8836-52A2-41E8-9E7C-D1D0EC338F6C}" type="pres">
      <dgm:prSet presAssocID="{7936A581-7E7F-4454-9505-6776622BD924}" presName="accent_4" presStyleCnt="0"/>
      <dgm:spPr/>
    </dgm:pt>
    <dgm:pt modelId="{FE6E3A70-ABE6-4975-BEAD-5C1ADFF91959}" type="pres">
      <dgm:prSet presAssocID="{7936A581-7E7F-4454-9505-6776622BD924}" presName="accentRepeatNode" presStyleLbl="solidFgAcc1" presStyleIdx="3" presStyleCnt="7" custLinFactNeighborX="-3344"/>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B798CDEF-D0BB-4DE7-A72D-D115AA662F10}" type="pres">
      <dgm:prSet presAssocID="{16FA19AE-3BE2-4E31-881C-B951736A1C23}" presName="text_5" presStyleLbl="node1" presStyleIdx="4" presStyleCnt="7" custScaleY="116418" custLinFactNeighborY="17040">
        <dgm:presLayoutVars>
          <dgm:bulletEnabled val="1"/>
        </dgm:presLayoutVars>
      </dgm:prSet>
      <dgm:spPr/>
    </dgm:pt>
    <dgm:pt modelId="{F77D7972-47C0-4920-8C74-992D0D4B64CC}" type="pres">
      <dgm:prSet presAssocID="{16FA19AE-3BE2-4E31-881C-B951736A1C23}" presName="accent_5" presStyleCnt="0"/>
      <dgm:spPr/>
    </dgm:pt>
    <dgm:pt modelId="{B599CCA6-231D-40E2-8DE3-F726547F62D7}" type="pres">
      <dgm:prSet presAssocID="{16FA19AE-3BE2-4E31-881C-B951736A1C23}" presName="accentRepeatNode" presStyleLbl="solidFgAcc1" presStyleIdx="4" presStyleCnt="7" custLinFactNeighborX="-3344" custLinFactNeighborY="8360"/>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01A9963C-9423-408A-89E4-0DAB10B54E1A}" type="pres">
      <dgm:prSet presAssocID="{9B9179D5-57D8-4933-9338-70A66D5D32EB}" presName="text_6" presStyleLbl="node1" presStyleIdx="5" presStyleCnt="7" custScaleY="116418">
        <dgm:presLayoutVars>
          <dgm:bulletEnabled val="1"/>
        </dgm:presLayoutVars>
      </dgm:prSet>
      <dgm:spPr/>
    </dgm:pt>
    <dgm:pt modelId="{F471FA9C-EDB6-4A4F-BD09-9FC032365414}" type="pres">
      <dgm:prSet presAssocID="{9B9179D5-57D8-4933-9338-70A66D5D32EB}" presName="accent_6" presStyleCnt="0"/>
      <dgm:spPr/>
    </dgm:pt>
    <dgm:pt modelId="{9020D13F-62DA-415F-86FC-DABF4430D5E6}" type="pres">
      <dgm:prSet presAssocID="{9B9179D5-57D8-4933-9338-70A66D5D32EB}" presName="accentRepeatNode" presStyleLbl="solidFgAcc1" presStyleIdx="5" presStyleCnt="7" custLinFactNeighborX="-4047" custLinFactNeighborY="-7186"/>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 modelId="{40D5C629-728A-4A24-8449-93829130C811}" type="pres">
      <dgm:prSet presAssocID="{D51054F3-4A86-43A8-B372-BE50B1D0CC70}" presName="text_7" presStyleLbl="node1" presStyleIdx="6" presStyleCnt="7" custScaleY="116418">
        <dgm:presLayoutVars>
          <dgm:bulletEnabled val="1"/>
        </dgm:presLayoutVars>
      </dgm:prSet>
      <dgm:spPr/>
    </dgm:pt>
    <dgm:pt modelId="{83BF08D3-273B-4A0D-8020-BCA0C55D0192}" type="pres">
      <dgm:prSet presAssocID="{D51054F3-4A86-43A8-B372-BE50B1D0CC70}" presName="accent_7" presStyleCnt="0"/>
      <dgm:spPr/>
    </dgm:pt>
    <dgm:pt modelId="{08E839BB-E2BC-4637-BFAF-09C361DC36E4}" type="pres">
      <dgm:prSet presAssocID="{D51054F3-4A86-43A8-B372-BE50B1D0CC70}" presName="accentRepeatNode" presStyleLbl="solidFgAcc1" presStyleIdx="6" presStyleCnt="7" custLinFactNeighborX="-5016"/>
      <dgm:spPr>
        <a:blipFill rotWithShape="0">
          <a:blip xmlns:r="http://schemas.openxmlformats.org/officeDocument/2006/relationships" r:embed="rId1">
            <a:duotone>
              <a:schemeClr val="accent1">
                <a:shade val="45000"/>
                <a:satMod val="135000"/>
              </a:schemeClr>
              <a:prstClr val="white"/>
            </a:duotone>
          </a:blip>
          <a:stretch>
            <a:fillRect/>
          </a:stretch>
        </a:blipFill>
        <a:ln>
          <a:noFill/>
        </a:ln>
      </dgm:spPr>
    </dgm:pt>
  </dgm:ptLst>
  <dgm:cxnLst>
    <dgm:cxn modelId="{31AD1D05-EE03-403B-851C-42A44D28134B}" type="presOf" srcId="{4C1AEEF1-A705-4866-BFD2-B7ED8FFF3F8E}" destId="{53928372-71FC-47DE-AC2D-791AF6E788C7}" srcOrd="0" destOrd="0" presId="urn:microsoft.com/office/officeart/2008/layout/VerticalCurvedList"/>
    <dgm:cxn modelId="{9C4E8106-8DCB-4F48-8D89-D45B38FA5978}" type="presOf" srcId="{16FA19AE-3BE2-4E31-881C-B951736A1C23}" destId="{B798CDEF-D0BB-4DE7-A72D-D115AA662F10}" srcOrd="0" destOrd="0" presId="urn:microsoft.com/office/officeart/2008/layout/VerticalCurvedList"/>
    <dgm:cxn modelId="{9C39850E-C9BF-43BB-AC16-DD8BF18D8FC3}" srcId="{6B06A85D-A69C-405E-AA2D-176D1399B859}" destId="{4C1AEEF1-A705-4866-BFD2-B7ED8FFF3F8E}" srcOrd="2" destOrd="0" parTransId="{9A570602-F967-4F1C-8281-D3E0FF453BD6}" sibTransId="{1DE4470B-D53C-43D2-B1EC-53A0C404C7DE}"/>
    <dgm:cxn modelId="{1DC78210-4960-4BAC-A4D2-D103B27C2CAA}" type="presOf" srcId="{9154325C-60C0-42FD-9846-AEDC231E3954}" destId="{29DADC60-14F7-4F54-A82D-B6F8C0736BD3}" srcOrd="0" destOrd="0" presId="urn:microsoft.com/office/officeart/2008/layout/VerticalCurvedList"/>
    <dgm:cxn modelId="{1AC9B414-E79E-4CAD-9082-DAA3A9E592EF}" srcId="{6B06A85D-A69C-405E-AA2D-176D1399B859}" destId="{7936A581-7E7F-4454-9505-6776622BD924}" srcOrd="3" destOrd="0" parTransId="{67A6489F-A041-4401-9731-20D590B1D730}" sibTransId="{05C58CAA-6718-4411-AFF5-9632A2684277}"/>
    <dgm:cxn modelId="{C7591529-86C4-45EA-8224-5ECC7EC006F7}" type="presOf" srcId="{8713FF41-AC40-4A68-9B95-0C223C8D4C57}" destId="{BBD90880-34A6-4191-A399-97F7BD43C8C7}" srcOrd="0" destOrd="0" presId="urn:microsoft.com/office/officeart/2008/layout/VerticalCurvedList"/>
    <dgm:cxn modelId="{7196095E-832B-46C1-AE05-59E1A469C03A}" type="presOf" srcId="{D51054F3-4A86-43A8-B372-BE50B1D0CC70}" destId="{40D5C629-728A-4A24-8449-93829130C811}" srcOrd="0" destOrd="0" presId="urn:microsoft.com/office/officeart/2008/layout/VerticalCurvedList"/>
    <dgm:cxn modelId="{17DA2C47-EE26-477C-B065-9E6630497FC3}" type="presOf" srcId="{6B06A85D-A69C-405E-AA2D-176D1399B859}" destId="{21C3A3D9-F0CA-4DA4-B336-E45AE7582BCA}" srcOrd="0" destOrd="0" presId="urn:microsoft.com/office/officeart/2008/layout/VerticalCurvedList"/>
    <dgm:cxn modelId="{C262846D-E1BF-4668-A5F6-7B3F0A1CC2B3}" type="presOf" srcId="{A313F7B0-69E3-47E4-9DC6-0387235D7609}" destId="{E8C3E8A2-55BD-44AA-86A9-B1E584F6BF96}" srcOrd="0" destOrd="0" presId="urn:microsoft.com/office/officeart/2008/layout/VerticalCurvedList"/>
    <dgm:cxn modelId="{2836594E-DC7D-471D-B773-354456AC56A3}" srcId="{6B06A85D-A69C-405E-AA2D-176D1399B859}" destId="{A313F7B0-69E3-47E4-9DC6-0387235D7609}" srcOrd="1" destOrd="0" parTransId="{9A33508C-77DC-416F-A4EE-C82E8B8F48DA}" sibTransId="{7DD33E05-ED5E-46A0-986F-9DA39384B4F1}"/>
    <dgm:cxn modelId="{385CCF80-3256-4AC0-90A6-266A06998CB0}" type="presOf" srcId="{9B9179D5-57D8-4933-9338-70A66D5D32EB}" destId="{01A9963C-9423-408A-89E4-0DAB10B54E1A}" srcOrd="0" destOrd="0" presId="urn:microsoft.com/office/officeart/2008/layout/VerticalCurvedList"/>
    <dgm:cxn modelId="{BE18EC8E-1D24-45DF-B927-684A9E51FFCB}" srcId="{6B06A85D-A69C-405E-AA2D-176D1399B859}" destId="{16FA19AE-3BE2-4E31-881C-B951736A1C23}" srcOrd="4" destOrd="0" parTransId="{DAC6AB97-361E-4B6D-87DD-7FB0A415EDAC}" sibTransId="{11649528-1D41-4F09-86EE-2783A294AF3E}"/>
    <dgm:cxn modelId="{6682C297-0C91-43D9-A5AE-0C882901F10E}" srcId="{6B06A85D-A69C-405E-AA2D-176D1399B859}" destId="{D51054F3-4A86-43A8-B372-BE50B1D0CC70}" srcOrd="6" destOrd="0" parTransId="{AC95240C-1F32-4339-A037-227C739F5565}" sibTransId="{6449F3CB-FD26-437E-9D1A-94005DDF92D0}"/>
    <dgm:cxn modelId="{8DE2E797-9D37-4F1C-AF56-9DE9291C5F9E}" srcId="{6B06A85D-A69C-405E-AA2D-176D1399B859}" destId="{9154325C-60C0-42FD-9846-AEDC231E3954}" srcOrd="0" destOrd="0" parTransId="{8CD7CEFE-C531-484F-B3B4-7958C44965FD}" sibTransId="{8713FF41-AC40-4A68-9B95-0C223C8D4C57}"/>
    <dgm:cxn modelId="{F58524D8-BCD7-4D1C-9252-FB7ED82BD433}" srcId="{6B06A85D-A69C-405E-AA2D-176D1399B859}" destId="{9B9179D5-57D8-4933-9338-70A66D5D32EB}" srcOrd="5" destOrd="0" parTransId="{5E748B1D-62B1-44BB-AD44-9779E061B41F}" sibTransId="{449D5CDA-B277-4ED8-9AE5-9CB18264D05D}"/>
    <dgm:cxn modelId="{70457DDE-0599-416A-925D-4C0188435598}" type="presOf" srcId="{7936A581-7E7F-4454-9505-6776622BD924}" destId="{D4C3CC72-AB23-4C3E-9AF4-A4CEF579C120}" srcOrd="0" destOrd="0" presId="urn:microsoft.com/office/officeart/2008/layout/VerticalCurvedList"/>
    <dgm:cxn modelId="{937989AB-26BB-4A25-ABF7-DE63154614B1}" type="presParOf" srcId="{21C3A3D9-F0CA-4DA4-B336-E45AE7582BCA}" destId="{40AD6256-0000-4C79-BCAC-4343530A818D}" srcOrd="0" destOrd="0" presId="urn:microsoft.com/office/officeart/2008/layout/VerticalCurvedList"/>
    <dgm:cxn modelId="{B305FC9A-228D-4008-AE2B-067F531FC8CA}" type="presParOf" srcId="{40AD6256-0000-4C79-BCAC-4343530A818D}" destId="{0048F5F3-51CC-4BAA-8EC4-2DE27969C2A3}" srcOrd="0" destOrd="0" presId="urn:microsoft.com/office/officeart/2008/layout/VerticalCurvedList"/>
    <dgm:cxn modelId="{DEA8F147-DD05-47AB-ADF0-282EB972DDAB}" type="presParOf" srcId="{0048F5F3-51CC-4BAA-8EC4-2DE27969C2A3}" destId="{D23DB8AF-85B2-4899-9BAA-D89D3752A11D}" srcOrd="0" destOrd="0" presId="urn:microsoft.com/office/officeart/2008/layout/VerticalCurvedList"/>
    <dgm:cxn modelId="{E0FB1725-C765-48F4-9663-85C9A62033D9}" type="presParOf" srcId="{0048F5F3-51CC-4BAA-8EC4-2DE27969C2A3}" destId="{BBD90880-34A6-4191-A399-97F7BD43C8C7}" srcOrd="1" destOrd="0" presId="urn:microsoft.com/office/officeart/2008/layout/VerticalCurvedList"/>
    <dgm:cxn modelId="{2BDD8328-3F79-44DF-9DED-0DF251814D26}" type="presParOf" srcId="{0048F5F3-51CC-4BAA-8EC4-2DE27969C2A3}" destId="{2837591F-CF5D-4D64-83A7-1346D6B9C008}" srcOrd="2" destOrd="0" presId="urn:microsoft.com/office/officeart/2008/layout/VerticalCurvedList"/>
    <dgm:cxn modelId="{6F395108-672C-42EA-BEB1-D543CB0F722A}" type="presParOf" srcId="{0048F5F3-51CC-4BAA-8EC4-2DE27969C2A3}" destId="{F6C3C3BA-EF27-4753-AB85-5F508A093A3D}" srcOrd="3" destOrd="0" presId="urn:microsoft.com/office/officeart/2008/layout/VerticalCurvedList"/>
    <dgm:cxn modelId="{40AA5340-1E75-47B7-846B-121CF76D7972}" type="presParOf" srcId="{40AD6256-0000-4C79-BCAC-4343530A818D}" destId="{29DADC60-14F7-4F54-A82D-B6F8C0736BD3}" srcOrd="1" destOrd="0" presId="urn:microsoft.com/office/officeart/2008/layout/VerticalCurvedList"/>
    <dgm:cxn modelId="{15F9FB01-A7DA-46FA-AC90-8D40BF74DE34}" type="presParOf" srcId="{40AD6256-0000-4C79-BCAC-4343530A818D}" destId="{B1C0C54E-483E-4C15-8D22-5DAB1E964A70}" srcOrd="2" destOrd="0" presId="urn:microsoft.com/office/officeart/2008/layout/VerticalCurvedList"/>
    <dgm:cxn modelId="{8CAA7871-FAAF-401B-A1C2-3213AE3707CF}" type="presParOf" srcId="{B1C0C54E-483E-4C15-8D22-5DAB1E964A70}" destId="{3474B9BB-D47D-4828-9A3D-063C505EDF2F}" srcOrd="0" destOrd="0" presId="urn:microsoft.com/office/officeart/2008/layout/VerticalCurvedList"/>
    <dgm:cxn modelId="{7C5A0E37-B908-4290-B1B1-BB163A0FD94B}" type="presParOf" srcId="{40AD6256-0000-4C79-BCAC-4343530A818D}" destId="{E8C3E8A2-55BD-44AA-86A9-B1E584F6BF96}" srcOrd="3" destOrd="0" presId="urn:microsoft.com/office/officeart/2008/layout/VerticalCurvedList"/>
    <dgm:cxn modelId="{BCBCE250-C2F5-44B4-987A-A38D64DE690F}" type="presParOf" srcId="{40AD6256-0000-4C79-BCAC-4343530A818D}" destId="{0F4CB9E6-875C-4EA7-90D8-C82E70F686CA}" srcOrd="4" destOrd="0" presId="urn:microsoft.com/office/officeart/2008/layout/VerticalCurvedList"/>
    <dgm:cxn modelId="{02276B5E-757E-4070-BA5D-2EB0E5DAD60C}" type="presParOf" srcId="{0F4CB9E6-875C-4EA7-90D8-C82E70F686CA}" destId="{7233E07B-2396-4201-95B5-56C5848FEBBC}" srcOrd="0" destOrd="0" presId="urn:microsoft.com/office/officeart/2008/layout/VerticalCurvedList"/>
    <dgm:cxn modelId="{6DA2D552-C549-4B2A-BAB9-81217FCD7CA2}" type="presParOf" srcId="{40AD6256-0000-4C79-BCAC-4343530A818D}" destId="{53928372-71FC-47DE-AC2D-791AF6E788C7}" srcOrd="5" destOrd="0" presId="urn:microsoft.com/office/officeart/2008/layout/VerticalCurvedList"/>
    <dgm:cxn modelId="{2A8BA7C0-F024-4B1E-BC44-6ABADAE78E96}" type="presParOf" srcId="{40AD6256-0000-4C79-BCAC-4343530A818D}" destId="{649E1D5A-489F-4E35-A6BB-0E320652EAA3}" srcOrd="6" destOrd="0" presId="urn:microsoft.com/office/officeart/2008/layout/VerticalCurvedList"/>
    <dgm:cxn modelId="{8FD19203-A1F0-4112-B5FE-DAC579324CD5}" type="presParOf" srcId="{649E1D5A-489F-4E35-A6BB-0E320652EAA3}" destId="{434B615F-EFB2-4EA8-865B-E6D9DDDAE3FE}" srcOrd="0" destOrd="0" presId="urn:microsoft.com/office/officeart/2008/layout/VerticalCurvedList"/>
    <dgm:cxn modelId="{9E208DBA-561B-48E9-991C-C4DF51E974EA}" type="presParOf" srcId="{40AD6256-0000-4C79-BCAC-4343530A818D}" destId="{D4C3CC72-AB23-4C3E-9AF4-A4CEF579C120}" srcOrd="7" destOrd="0" presId="urn:microsoft.com/office/officeart/2008/layout/VerticalCurvedList"/>
    <dgm:cxn modelId="{7716DB7D-3E3A-4C8A-80DF-439AEE40DDC3}" type="presParOf" srcId="{40AD6256-0000-4C79-BCAC-4343530A818D}" destId="{C3DB8836-52A2-41E8-9E7C-D1D0EC338F6C}" srcOrd="8" destOrd="0" presId="urn:microsoft.com/office/officeart/2008/layout/VerticalCurvedList"/>
    <dgm:cxn modelId="{B9C34AEA-5940-4465-BF82-39187720EF95}" type="presParOf" srcId="{C3DB8836-52A2-41E8-9E7C-D1D0EC338F6C}" destId="{FE6E3A70-ABE6-4975-BEAD-5C1ADFF91959}" srcOrd="0" destOrd="0" presId="urn:microsoft.com/office/officeart/2008/layout/VerticalCurvedList"/>
    <dgm:cxn modelId="{46F009C5-C3F0-44A0-A0D8-281A5EB6BC5A}" type="presParOf" srcId="{40AD6256-0000-4C79-BCAC-4343530A818D}" destId="{B798CDEF-D0BB-4DE7-A72D-D115AA662F10}" srcOrd="9" destOrd="0" presId="urn:microsoft.com/office/officeart/2008/layout/VerticalCurvedList"/>
    <dgm:cxn modelId="{E14A3CAE-EC7C-41DD-ABB4-4D92FB38873F}" type="presParOf" srcId="{40AD6256-0000-4C79-BCAC-4343530A818D}" destId="{F77D7972-47C0-4920-8C74-992D0D4B64CC}" srcOrd="10" destOrd="0" presId="urn:microsoft.com/office/officeart/2008/layout/VerticalCurvedList"/>
    <dgm:cxn modelId="{22F82B26-2D81-4DE1-B90D-88AE9F3141E0}" type="presParOf" srcId="{F77D7972-47C0-4920-8C74-992D0D4B64CC}" destId="{B599CCA6-231D-40E2-8DE3-F726547F62D7}" srcOrd="0" destOrd="0" presId="urn:microsoft.com/office/officeart/2008/layout/VerticalCurvedList"/>
    <dgm:cxn modelId="{5518E2C1-CF4A-4A59-84AB-F3639143EA17}" type="presParOf" srcId="{40AD6256-0000-4C79-BCAC-4343530A818D}" destId="{01A9963C-9423-408A-89E4-0DAB10B54E1A}" srcOrd="11" destOrd="0" presId="urn:microsoft.com/office/officeart/2008/layout/VerticalCurvedList"/>
    <dgm:cxn modelId="{ACB255DF-55DC-4238-A348-0749C60A50FD}" type="presParOf" srcId="{40AD6256-0000-4C79-BCAC-4343530A818D}" destId="{F471FA9C-EDB6-4A4F-BD09-9FC032365414}" srcOrd="12" destOrd="0" presId="urn:microsoft.com/office/officeart/2008/layout/VerticalCurvedList"/>
    <dgm:cxn modelId="{1F091775-F909-4F5D-BEAF-6BFD0743528B}" type="presParOf" srcId="{F471FA9C-EDB6-4A4F-BD09-9FC032365414}" destId="{9020D13F-62DA-415F-86FC-DABF4430D5E6}" srcOrd="0" destOrd="0" presId="urn:microsoft.com/office/officeart/2008/layout/VerticalCurvedList"/>
    <dgm:cxn modelId="{F780C399-E9E7-4A8A-931A-3F8A1CCE1989}" type="presParOf" srcId="{40AD6256-0000-4C79-BCAC-4343530A818D}" destId="{40D5C629-728A-4A24-8449-93829130C811}" srcOrd="13" destOrd="0" presId="urn:microsoft.com/office/officeart/2008/layout/VerticalCurvedList"/>
    <dgm:cxn modelId="{1A598196-D429-46E0-B284-458FBCC8321F}" type="presParOf" srcId="{40AD6256-0000-4C79-BCAC-4343530A818D}" destId="{83BF08D3-273B-4A0D-8020-BCA0C55D0192}" srcOrd="14" destOrd="0" presId="urn:microsoft.com/office/officeart/2008/layout/VerticalCurvedList"/>
    <dgm:cxn modelId="{CE574D5F-3664-428B-AEA4-9D265F492C54}" type="presParOf" srcId="{83BF08D3-273B-4A0D-8020-BCA0C55D0192}" destId="{08E839BB-E2BC-4637-BFAF-09C361DC36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123F7-008C-44E9-99A3-FCA9D62694F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E3F867D-86CC-4DD9-9C4E-2D0A6A4D5FAB}">
      <dgm:prSet phldrT="[Text]" custT="1"/>
      <dgm:spPr>
        <a:solidFill>
          <a:srgbClr val="004C86"/>
        </a:solidFill>
      </dgm:spPr>
      <dgm:t>
        <a:bodyPr vert="vert"/>
        <a:lstStyle/>
        <a:p>
          <a:pPr>
            <a:buClr>
              <a:srgbClr val="0F4B90"/>
            </a:buClr>
          </a:pPr>
          <a:r>
            <a:rPr lang="en-US" sz="2400" dirty="0"/>
            <a:t>Training materials fall under two categories:</a:t>
          </a:r>
        </a:p>
      </dgm:t>
    </dgm:pt>
    <dgm:pt modelId="{6564D739-9C1F-4529-842C-C7A26A1D0C75}" type="parTrans" cxnId="{1A0A2D7E-424A-4981-82DE-A925CE477916}">
      <dgm:prSet/>
      <dgm:spPr/>
      <dgm:t>
        <a:bodyPr/>
        <a:lstStyle/>
        <a:p>
          <a:endParaRPr lang="en-US" sz="2400"/>
        </a:p>
      </dgm:t>
    </dgm:pt>
    <dgm:pt modelId="{2F22EA5C-4623-424F-B3B3-A306DA856771}" type="sibTrans" cxnId="{1A0A2D7E-424A-4981-82DE-A925CE477916}">
      <dgm:prSet/>
      <dgm:spPr/>
      <dgm:t>
        <a:bodyPr/>
        <a:lstStyle/>
        <a:p>
          <a:endParaRPr lang="en-US" sz="2400"/>
        </a:p>
      </dgm:t>
    </dgm:pt>
    <dgm:pt modelId="{480FD4D5-2C4C-48D9-8B3B-66C946CB8E03}">
      <dgm:prSet custT="1">
        <dgm:style>
          <a:lnRef idx="2">
            <a:schemeClr val="accent1"/>
          </a:lnRef>
          <a:fillRef idx="1">
            <a:schemeClr val="lt1"/>
          </a:fillRef>
          <a:effectRef idx="0">
            <a:schemeClr val="accent1"/>
          </a:effectRef>
          <a:fontRef idx="minor">
            <a:schemeClr val="dk1"/>
          </a:fontRef>
        </dgm:style>
      </dgm:prSet>
      <dgm:spPr>
        <a:ln>
          <a:solidFill>
            <a:srgbClr val="004C86"/>
          </a:solidFill>
        </a:ln>
      </dgm:spPr>
      <dgm:t>
        <a:bodyPr/>
        <a:lstStyle/>
        <a:p>
          <a:pPr marL="171450" indent="0" algn="l"/>
          <a:r>
            <a:rPr lang="en-US" sz="2400" dirty="0"/>
            <a:t>1. Use of the framework model</a:t>
          </a:r>
        </a:p>
      </dgm:t>
    </dgm:pt>
    <dgm:pt modelId="{85EC6167-97FD-4B62-BBB4-E524A4232404}" type="parTrans" cxnId="{25467836-AFD6-43F8-8309-F3012D3ACBDE}">
      <dgm:prSet/>
      <dgm:spPr>
        <a:ln>
          <a:solidFill>
            <a:srgbClr val="004C86"/>
          </a:solidFill>
        </a:ln>
      </dgm:spPr>
      <dgm:t>
        <a:bodyPr/>
        <a:lstStyle/>
        <a:p>
          <a:endParaRPr lang="en-US" sz="2400"/>
        </a:p>
      </dgm:t>
    </dgm:pt>
    <dgm:pt modelId="{3FB7E7DA-89A4-451A-BD70-CECD6DEB742B}" type="sibTrans" cxnId="{25467836-AFD6-43F8-8309-F3012D3ACBDE}">
      <dgm:prSet/>
      <dgm:spPr/>
      <dgm:t>
        <a:bodyPr/>
        <a:lstStyle/>
        <a:p>
          <a:endParaRPr lang="en-US" sz="2400"/>
        </a:p>
      </dgm:t>
    </dgm:pt>
    <dgm:pt modelId="{8F97463D-D001-4E67-9B14-3E5FC5F90F9B}">
      <dgm:prSet custT="1">
        <dgm:style>
          <a:lnRef idx="2">
            <a:schemeClr val="accent1"/>
          </a:lnRef>
          <a:fillRef idx="1">
            <a:schemeClr val="lt1"/>
          </a:fillRef>
          <a:effectRef idx="0">
            <a:schemeClr val="accent1"/>
          </a:effectRef>
          <a:fontRef idx="minor">
            <a:schemeClr val="dk1"/>
          </a:fontRef>
        </dgm:style>
      </dgm:prSet>
      <dgm:spPr>
        <a:ln>
          <a:solidFill>
            <a:srgbClr val="004C86"/>
          </a:solidFill>
        </a:ln>
      </dgm:spPr>
      <dgm:t>
        <a:bodyPr/>
        <a:lstStyle/>
        <a:p>
          <a:pPr marL="171450" indent="0" algn="l"/>
          <a:r>
            <a:rPr lang="en-US" sz="2400" dirty="0"/>
            <a:t>2. Adaptation (Customization) guide</a:t>
          </a:r>
        </a:p>
      </dgm:t>
    </dgm:pt>
    <dgm:pt modelId="{1E9AC42F-6CDD-424B-B25D-F59B85A2C953}" type="parTrans" cxnId="{4C204623-01CF-4CDB-AD08-0D8A8E2708DD}">
      <dgm:prSet/>
      <dgm:spPr>
        <a:ln>
          <a:solidFill>
            <a:srgbClr val="004C86"/>
          </a:solidFill>
        </a:ln>
      </dgm:spPr>
      <dgm:t>
        <a:bodyPr/>
        <a:lstStyle/>
        <a:p>
          <a:endParaRPr lang="en-US" sz="2400"/>
        </a:p>
      </dgm:t>
    </dgm:pt>
    <dgm:pt modelId="{6B05BC34-9441-4685-B93C-D45322A6A8A5}" type="sibTrans" cxnId="{4C204623-01CF-4CDB-AD08-0D8A8E2708DD}">
      <dgm:prSet/>
      <dgm:spPr/>
      <dgm:t>
        <a:bodyPr/>
        <a:lstStyle/>
        <a:p>
          <a:endParaRPr lang="en-US" sz="2400"/>
        </a:p>
      </dgm:t>
    </dgm:pt>
    <dgm:pt modelId="{B2DEBB21-3847-4563-AF5F-608F41969D73}" type="pres">
      <dgm:prSet presAssocID="{666123F7-008C-44E9-99A3-FCA9D62694FF}" presName="Name0" presStyleCnt="0">
        <dgm:presLayoutVars>
          <dgm:chPref val="1"/>
          <dgm:dir/>
          <dgm:animOne val="branch"/>
          <dgm:animLvl val="lvl"/>
          <dgm:resizeHandles val="exact"/>
        </dgm:presLayoutVars>
      </dgm:prSet>
      <dgm:spPr/>
    </dgm:pt>
    <dgm:pt modelId="{021E2B7E-47BE-4640-B4FD-309150478CF4}" type="pres">
      <dgm:prSet presAssocID="{2E3F867D-86CC-4DD9-9C4E-2D0A6A4D5FAB}" presName="root1" presStyleCnt="0"/>
      <dgm:spPr/>
    </dgm:pt>
    <dgm:pt modelId="{848B47F9-6CEE-4575-AA32-87344FC8F895}" type="pres">
      <dgm:prSet presAssocID="{2E3F867D-86CC-4DD9-9C4E-2D0A6A4D5FAB}" presName="LevelOneTextNode" presStyleLbl="node0" presStyleIdx="0" presStyleCnt="1" custScaleX="459294" custScaleY="32173">
        <dgm:presLayoutVars>
          <dgm:chPref val="3"/>
        </dgm:presLayoutVars>
      </dgm:prSet>
      <dgm:spPr/>
    </dgm:pt>
    <dgm:pt modelId="{DAC40F1E-D058-48DD-8250-E55DA019F315}" type="pres">
      <dgm:prSet presAssocID="{2E3F867D-86CC-4DD9-9C4E-2D0A6A4D5FAB}" presName="level2hierChild" presStyleCnt="0"/>
      <dgm:spPr/>
    </dgm:pt>
    <dgm:pt modelId="{23A5B93B-3DFB-44C9-B433-1C62BA48F762}" type="pres">
      <dgm:prSet presAssocID="{85EC6167-97FD-4B62-BBB4-E524A4232404}" presName="conn2-1" presStyleLbl="parChTrans1D2" presStyleIdx="0" presStyleCnt="2"/>
      <dgm:spPr/>
    </dgm:pt>
    <dgm:pt modelId="{C5FA12C4-31F4-460A-8D15-18C53801A233}" type="pres">
      <dgm:prSet presAssocID="{85EC6167-97FD-4B62-BBB4-E524A4232404}" presName="connTx" presStyleLbl="parChTrans1D2" presStyleIdx="0" presStyleCnt="2"/>
      <dgm:spPr/>
    </dgm:pt>
    <dgm:pt modelId="{A51CE711-6A07-4AA4-BDCC-490C964FB9EB}" type="pres">
      <dgm:prSet presAssocID="{480FD4D5-2C4C-48D9-8B3B-66C946CB8E03}" presName="root2" presStyleCnt="0"/>
      <dgm:spPr/>
    </dgm:pt>
    <dgm:pt modelId="{C2AD3F04-E4A2-4667-90D7-7037AFCF225F}" type="pres">
      <dgm:prSet presAssocID="{480FD4D5-2C4C-48D9-8B3B-66C946CB8E03}" presName="LevelTwoTextNode" presStyleLbl="node2" presStyleIdx="0" presStyleCnt="2" custScaleX="206388" custScaleY="117950">
        <dgm:presLayoutVars>
          <dgm:chPref val="3"/>
        </dgm:presLayoutVars>
      </dgm:prSet>
      <dgm:spPr/>
    </dgm:pt>
    <dgm:pt modelId="{23C24FEE-2712-478D-9F0C-DBA934DDF73E}" type="pres">
      <dgm:prSet presAssocID="{480FD4D5-2C4C-48D9-8B3B-66C946CB8E03}" presName="level3hierChild" presStyleCnt="0"/>
      <dgm:spPr/>
    </dgm:pt>
    <dgm:pt modelId="{792EBD4B-F70D-4F70-8DB8-4AF75C1EE692}" type="pres">
      <dgm:prSet presAssocID="{1E9AC42F-6CDD-424B-B25D-F59B85A2C953}" presName="conn2-1" presStyleLbl="parChTrans1D2" presStyleIdx="1" presStyleCnt="2"/>
      <dgm:spPr/>
    </dgm:pt>
    <dgm:pt modelId="{DBE0AC88-FD44-495A-ACD4-0499EA2F4B2D}" type="pres">
      <dgm:prSet presAssocID="{1E9AC42F-6CDD-424B-B25D-F59B85A2C953}" presName="connTx" presStyleLbl="parChTrans1D2" presStyleIdx="1" presStyleCnt="2"/>
      <dgm:spPr/>
    </dgm:pt>
    <dgm:pt modelId="{D131D36E-BD7E-43B2-8C43-DA6E48C9E110}" type="pres">
      <dgm:prSet presAssocID="{8F97463D-D001-4E67-9B14-3E5FC5F90F9B}" presName="root2" presStyleCnt="0"/>
      <dgm:spPr/>
    </dgm:pt>
    <dgm:pt modelId="{E204F1D4-4631-4A0C-BB41-C14C43604E7F}" type="pres">
      <dgm:prSet presAssocID="{8F97463D-D001-4E67-9B14-3E5FC5F90F9B}" presName="LevelTwoTextNode" presStyleLbl="node2" presStyleIdx="1" presStyleCnt="2" custScaleX="206207" custScaleY="117950">
        <dgm:presLayoutVars>
          <dgm:chPref val="3"/>
        </dgm:presLayoutVars>
      </dgm:prSet>
      <dgm:spPr/>
    </dgm:pt>
    <dgm:pt modelId="{B81DE89B-CE13-4154-BD61-BC78FB693981}" type="pres">
      <dgm:prSet presAssocID="{8F97463D-D001-4E67-9B14-3E5FC5F90F9B}" presName="level3hierChild" presStyleCnt="0"/>
      <dgm:spPr/>
    </dgm:pt>
  </dgm:ptLst>
  <dgm:cxnLst>
    <dgm:cxn modelId="{4C204623-01CF-4CDB-AD08-0D8A8E2708DD}" srcId="{2E3F867D-86CC-4DD9-9C4E-2D0A6A4D5FAB}" destId="{8F97463D-D001-4E67-9B14-3E5FC5F90F9B}" srcOrd="1" destOrd="0" parTransId="{1E9AC42F-6CDD-424B-B25D-F59B85A2C953}" sibTransId="{6B05BC34-9441-4685-B93C-D45322A6A8A5}"/>
    <dgm:cxn modelId="{AD4B8333-1882-4D2D-A1E2-C6807090D5A7}" type="presOf" srcId="{85EC6167-97FD-4B62-BBB4-E524A4232404}" destId="{C5FA12C4-31F4-460A-8D15-18C53801A233}" srcOrd="1" destOrd="0" presId="urn:microsoft.com/office/officeart/2008/layout/HorizontalMultiLevelHierarchy"/>
    <dgm:cxn modelId="{25467836-AFD6-43F8-8309-F3012D3ACBDE}" srcId="{2E3F867D-86CC-4DD9-9C4E-2D0A6A4D5FAB}" destId="{480FD4D5-2C4C-48D9-8B3B-66C946CB8E03}" srcOrd="0" destOrd="0" parTransId="{85EC6167-97FD-4B62-BBB4-E524A4232404}" sibTransId="{3FB7E7DA-89A4-451A-BD70-CECD6DEB742B}"/>
    <dgm:cxn modelId="{48DA5043-479B-40D4-8142-F43743102513}" type="presOf" srcId="{8F97463D-D001-4E67-9B14-3E5FC5F90F9B}" destId="{E204F1D4-4631-4A0C-BB41-C14C43604E7F}" srcOrd="0" destOrd="0" presId="urn:microsoft.com/office/officeart/2008/layout/HorizontalMultiLevelHierarchy"/>
    <dgm:cxn modelId="{1A0A2D7E-424A-4981-82DE-A925CE477916}" srcId="{666123F7-008C-44E9-99A3-FCA9D62694FF}" destId="{2E3F867D-86CC-4DD9-9C4E-2D0A6A4D5FAB}" srcOrd="0" destOrd="0" parTransId="{6564D739-9C1F-4529-842C-C7A26A1D0C75}" sibTransId="{2F22EA5C-4623-424F-B3B3-A306DA856771}"/>
    <dgm:cxn modelId="{962BF39E-3A8F-4264-88CA-4B3EFD64F73D}" type="presOf" srcId="{480FD4D5-2C4C-48D9-8B3B-66C946CB8E03}" destId="{C2AD3F04-E4A2-4667-90D7-7037AFCF225F}" srcOrd="0" destOrd="0" presId="urn:microsoft.com/office/officeart/2008/layout/HorizontalMultiLevelHierarchy"/>
    <dgm:cxn modelId="{780CFAB9-948D-4FC5-A8DA-A098F829ED68}" type="presOf" srcId="{1E9AC42F-6CDD-424B-B25D-F59B85A2C953}" destId="{DBE0AC88-FD44-495A-ACD4-0499EA2F4B2D}" srcOrd="1" destOrd="0" presId="urn:microsoft.com/office/officeart/2008/layout/HorizontalMultiLevelHierarchy"/>
    <dgm:cxn modelId="{FFA47BBB-EEE0-48C9-8F89-7491B80C18D1}" type="presOf" srcId="{1E9AC42F-6CDD-424B-B25D-F59B85A2C953}" destId="{792EBD4B-F70D-4F70-8DB8-4AF75C1EE692}" srcOrd="0" destOrd="0" presId="urn:microsoft.com/office/officeart/2008/layout/HorizontalMultiLevelHierarchy"/>
    <dgm:cxn modelId="{29CB31DA-9781-439D-A0BF-93DDF9472D50}" type="presOf" srcId="{85EC6167-97FD-4B62-BBB4-E524A4232404}" destId="{23A5B93B-3DFB-44C9-B433-1C62BA48F762}" srcOrd="0" destOrd="0" presId="urn:microsoft.com/office/officeart/2008/layout/HorizontalMultiLevelHierarchy"/>
    <dgm:cxn modelId="{75BF3BDF-0DE3-458B-90E9-DFDAD67EFD67}" type="presOf" srcId="{666123F7-008C-44E9-99A3-FCA9D62694FF}" destId="{B2DEBB21-3847-4563-AF5F-608F41969D73}" srcOrd="0" destOrd="0" presId="urn:microsoft.com/office/officeart/2008/layout/HorizontalMultiLevelHierarchy"/>
    <dgm:cxn modelId="{A7DEB2E4-4B0A-47BB-BB28-919A61D9450D}" type="presOf" srcId="{2E3F867D-86CC-4DD9-9C4E-2D0A6A4D5FAB}" destId="{848B47F9-6CEE-4575-AA32-87344FC8F895}" srcOrd="0" destOrd="0" presId="urn:microsoft.com/office/officeart/2008/layout/HorizontalMultiLevelHierarchy"/>
    <dgm:cxn modelId="{8B45B3E3-94B1-4F26-850B-E177E884A04F}" type="presParOf" srcId="{B2DEBB21-3847-4563-AF5F-608F41969D73}" destId="{021E2B7E-47BE-4640-B4FD-309150478CF4}" srcOrd="0" destOrd="0" presId="urn:microsoft.com/office/officeart/2008/layout/HorizontalMultiLevelHierarchy"/>
    <dgm:cxn modelId="{4FD1EB9E-7CD3-43BC-878F-045DA531BB8B}" type="presParOf" srcId="{021E2B7E-47BE-4640-B4FD-309150478CF4}" destId="{848B47F9-6CEE-4575-AA32-87344FC8F895}" srcOrd="0" destOrd="0" presId="urn:microsoft.com/office/officeart/2008/layout/HorizontalMultiLevelHierarchy"/>
    <dgm:cxn modelId="{0CBC8AD2-0E17-4D0E-AC8D-E720F4AD8556}" type="presParOf" srcId="{021E2B7E-47BE-4640-B4FD-309150478CF4}" destId="{DAC40F1E-D058-48DD-8250-E55DA019F315}" srcOrd="1" destOrd="0" presId="urn:microsoft.com/office/officeart/2008/layout/HorizontalMultiLevelHierarchy"/>
    <dgm:cxn modelId="{69A76396-EFC5-4611-B1BB-6D80AA54502F}" type="presParOf" srcId="{DAC40F1E-D058-48DD-8250-E55DA019F315}" destId="{23A5B93B-3DFB-44C9-B433-1C62BA48F762}" srcOrd="0" destOrd="0" presId="urn:microsoft.com/office/officeart/2008/layout/HorizontalMultiLevelHierarchy"/>
    <dgm:cxn modelId="{804C4B01-C159-4497-8C2B-31C2B18C17C7}" type="presParOf" srcId="{23A5B93B-3DFB-44C9-B433-1C62BA48F762}" destId="{C5FA12C4-31F4-460A-8D15-18C53801A233}" srcOrd="0" destOrd="0" presId="urn:microsoft.com/office/officeart/2008/layout/HorizontalMultiLevelHierarchy"/>
    <dgm:cxn modelId="{0D991BB2-42A1-41FC-BDCD-2A551B1F6158}" type="presParOf" srcId="{DAC40F1E-D058-48DD-8250-E55DA019F315}" destId="{A51CE711-6A07-4AA4-BDCC-490C964FB9EB}" srcOrd="1" destOrd="0" presId="urn:microsoft.com/office/officeart/2008/layout/HorizontalMultiLevelHierarchy"/>
    <dgm:cxn modelId="{51A5622D-3C8E-40AD-8CDD-0CFCCFAF0FB4}" type="presParOf" srcId="{A51CE711-6A07-4AA4-BDCC-490C964FB9EB}" destId="{C2AD3F04-E4A2-4667-90D7-7037AFCF225F}" srcOrd="0" destOrd="0" presId="urn:microsoft.com/office/officeart/2008/layout/HorizontalMultiLevelHierarchy"/>
    <dgm:cxn modelId="{0DDD9531-2B4C-4B96-B8D3-E91570577743}" type="presParOf" srcId="{A51CE711-6A07-4AA4-BDCC-490C964FB9EB}" destId="{23C24FEE-2712-478D-9F0C-DBA934DDF73E}" srcOrd="1" destOrd="0" presId="urn:microsoft.com/office/officeart/2008/layout/HorizontalMultiLevelHierarchy"/>
    <dgm:cxn modelId="{3F55F41E-6FE5-45C3-8DA4-45DD87DE1DD2}" type="presParOf" srcId="{DAC40F1E-D058-48DD-8250-E55DA019F315}" destId="{792EBD4B-F70D-4F70-8DB8-4AF75C1EE692}" srcOrd="2" destOrd="0" presId="urn:microsoft.com/office/officeart/2008/layout/HorizontalMultiLevelHierarchy"/>
    <dgm:cxn modelId="{75859467-28DF-4BE1-AA04-4B03B1C3F401}" type="presParOf" srcId="{792EBD4B-F70D-4F70-8DB8-4AF75C1EE692}" destId="{DBE0AC88-FD44-495A-ACD4-0499EA2F4B2D}" srcOrd="0" destOrd="0" presId="urn:microsoft.com/office/officeart/2008/layout/HorizontalMultiLevelHierarchy"/>
    <dgm:cxn modelId="{5421FD65-D532-4188-8438-D6E4EB3E58E4}" type="presParOf" srcId="{DAC40F1E-D058-48DD-8250-E55DA019F315}" destId="{D131D36E-BD7E-43B2-8C43-DA6E48C9E110}" srcOrd="3" destOrd="0" presId="urn:microsoft.com/office/officeart/2008/layout/HorizontalMultiLevelHierarchy"/>
    <dgm:cxn modelId="{6B2D7952-BD60-4564-8A4E-B4ABA2F4F013}" type="presParOf" srcId="{D131D36E-BD7E-43B2-8C43-DA6E48C9E110}" destId="{E204F1D4-4631-4A0C-BB41-C14C43604E7F}" srcOrd="0" destOrd="0" presId="urn:microsoft.com/office/officeart/2008/layout/HorizontalMultiLevelHierarchy"/>
    <dgm:cxn modelId="{135B4393-26B4-4B07-BDE3-B987A654215D}" type="presParOf" srcId="{D131D36E-BD7E-43B2-8C43-DA6E48C9E110}" destId="{B81DE89B-CE13-4154-BD61-BC78FB69398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6123F7-008C-44E9-99A3-FCA9D62694F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480FD4D5-2C4C-48D9-8B3B-66C946CB8E03}">
      <dgm:prSet custT="1">
        <dgm:style>
          <a:lnRef idx="2">
            <a:schemeClr val="accent1"/>
          </a:lnRef>
          <a:fillRef idx="1">
            <a:schemeClr val="lt1"/>
          </a:fillRef>
          <a:effectRef idx="0">
            <a:schemeClr val="accent1"/>
          </a:effectRef>
          <a:fontRef idx="minor">
            <a:schemeClr val="dk1"/>
          </a:fontRef>
        </dgm:style>
      </dgm:prSet>
      <dgm:spPr>
        <a:ln>
          <a:solidFill>
            <a:srgbClr val="004C86"/>
          </a:solidFill>
        </a:ln>
      </dgm:spPr>
      <dgm:t>
        <a:bodyPr/>
        <a:lstStyle/>
        <a:p>
          <a:pPr marL="290513" indent="-290513" algn="l"/>
          <a:r>
            <a:rPr lang="en-US" sz="2400" dirty="0">
              <a:latin typeface="+mj-lt"/>
            </a:rPr>
            <a:t>1. Use of the framework model.</a:t>
          </a:r>
        </a:p>
      </dgm:t>
    </dgm:pt>
    <dgm:pt modelId="{85EC6167-97FD-4B62-BBB4-E524A4232404}" type="parTrans" cxnId="{25467836-AFD6-43F8-8309-F3012D3ACBDE}">
      <dgm:prSet/>
      <dgm:spPr/>
      <dgm:t>
        <a:bodyPr/>
        <a:lstStyle/>
        <a:p>
          <a:endParaRPr lang="en-US" sz="2400"/>
        </a:p>
      </dgm:t>
    </dgm:pt>
    <dgm:pt modelId="{3FB7E7DA-89A4-451A-BD70-CECD6DEB742B}" type="sibTrans" cxnId="{25467836-AFD6-43F8-8309-F3012D3ACBDE}">
      <dgm:prSet/>
      <dgm:spPr/>
      <dgm:t>
        <a:bodyPr/>
        <a:lstStyle/>
        <a:p>
          <a:endParaRPr lang="en-US" sz="2400"/>
        </a:p>
      </dgm:t>
    </dgm:pt>
    <dgm:pt modelId="{AFCC0C7F-E03F-496E-B24B-94B4FCDD8181}" type="pres">
      <dgm:prSet presAssocID="{666123F7-008C-44E9-99A3-FCA9D62694FF}" presName="Name0" presStyleCnt="0">
        <dgm:presLayoutVars>
          <dgm:chPref val="1"/>
          <dgm:dir/>
          <dgm:animOne val="branch"/>
          <dgm:animLvl val="lvl"/>
          <dgm:resizeHandles/>
        </dgm:presLayoutVars>
      </dgm:prSet>
      <dgm:spPr/>
    </dgm:pt>
    <dgm:pt modelId="{3DD28546-F8C4-4684-8AB0-41B5F5FE7C73}" type="pres">
      <dgm:prSet presAssocID="{480FD4D5-2C4C-48D9-8B3B-66C946CB8E03}" presName="vertOne" presStyleCnt="0"/>
      <dgm:spPr/>
    </dgm:pt>
    <dgm:pt modelId="{A3B6E17F-AF02-4F73-9F28-11BE4ED86A6F}" type="pres">
      <dgm:prSet presAssocID="{480FD4D5-2C4C-48D9-8B3B-66C946CB8E03}" presName="txOne" presStyleLbl="node0" presStyleIdx="0" presStyleCnt="1" custLinFactNeighborY="-1089">
        <dgm:presLayoutVars>
          <dgm:chPref val="3"/>
        </dgm:presLayoutVars>
      </dgm:prSet>
      <dgm:spPr>
        <a:prstGeom prst="rect">
          <a:avLst/>
        </a:prstGeom>
      </dgm:spPr>
    </dgm:pt>
    <dgm:pt modelId="{73581B35-F6F3-4441-B7A0-13DAF29D7120}" type="pres">
      <dgm:prSet presAssocID="{480FD4D5-2C4C-48D9-8B3B-66C946CB8E03}" presName="horzOne" presStyleCnt="0"/>
      <dgm:spPr/>
    </dgm:pt>
  </dgm:ptLst>
  <dgm:cxnLst>
    <dgm:cxn modelId="{25467836-AFD6-43F8-8309-F3012D3ACBDE}" srcId="{666123F7-008C-44E9-99A3-FCA9D62694FF}" destId="{480FD4D5-2C4C-48D9-8B3B-66C946CB8E03}" srcOrd="0" destOrd="0" parTransId="{85EC6167-97FD-4B62-BBB4-E524A4232404}" sibTransId="{3FB7E7DA-89A4-451A-BD70-CECD6DEB742B}"/>
    <dgm:cxn modelId="{97EFC065-5A99-4B1B-B60D-3342DF87CE85}" type="presOf" srcId="{666123F7-008C-44E9-99A3-FCA9D62694FF}" destId="{AFCC0C7F-E03F-496E-B24B-94B4FCDD8181}" srcOrd="0" destOrd="0" presId="urn:microsoft.com/office/officeart/2005/8/layout/hierarchy4"/>
    <dgm:cxn modelId="{2B120095-5279-4C63-8190-6EAD9F55521D}" type="presOf" srcId="{480FD4D5-2C4C-48D9-8B3B-66C946CB8E03}" destId="{A3B6E17F-AF02-4F73-9F28-11BE4ED86A6F}" srcOrd="0" destOrd="0" presId="urn:microsoft.com/office/officeart/2005/8/layout/hierarchy4"/>
    <dgm:cxn modelId="{DA56537E-8259-4D82-B323-2B9C7A7F750E}" type="presParOf" srcId="{AFCC0C7F-E03F-496E-B24B-94B4FCDD8181}" destId="{3DD28546-F8C4-4684-8AB0-41B5F5FE7C73}" srcOrd="0" destOrd="0" presId="urn:microsoft.com/office/officeart/2005/8/layout/hierarchy4"/>
    <dgm:cxn modelId="{8C250A76-49A2-4476-8847-B455148E2BD6}" type="presParOf" srcId="{3DD28546-F8C4-4684-8AB0-41B5F5FE7C73}" destId="{A3B6E17F-AF02-4F73-9F28-11BE4ED86A6F}" srcOrd="0" destOrd="0" presId="urn:microsoft.com/office/officeart/2005/8/layout/hierarchy4"/>
    <dgm:cxn modelId="{A2C2F006-AC42-4641-8926-63269B50910A}" type="presParOf" srcId="{3DD28546-F8C4-4684-8AB0-41B5F5FE7C73}" destId="{73581B35-F6F3-4441-B7A0-13DAF29D7120}"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0880-34A6-4191-A399-97F7BD43C8C7}">
      <dsp:nvSpPr>
        <dsp:cNvPr id="0" name=""/>
        <dsp:cNvSpPr/>
      </dsp:nvSpPr>
      <dsp:spPr>
        <a:xfrm>
          <a:off x="-5619555" y="-876898"/>
          <a:ext cx="6820649" cy="6820649"/>
        </a:xfrm>
        <a:prstGeom prst="blockArc">
          <a:avLst>
            <a:gd name="adj1" fmla="val 18900000"/>
            <a:gd name="adj2" fmla="val 2700000"/>
            <a:gd name="adj3" fmla="val 317"/>
          </a:avLst>
        </a:prstGeom>
        <a:noFill/>
        <a:ln w="28575" cap="rnd" cmpd="sng" algn="ctr">
          <a:solidFill>
            <a:srgbClr val="6C9AC3"/>
          </a:solidFill>
          <a:prstDash val="solid"/>
        </a:ln>
        <a:effectLst/>
      </dsp:spPr>
      <dsp:style>
        <a:lnRef idx="2">
          <a:scrgbClr r="0" g="0" b="0"/>
        </a:lnRef>
        <a:fillRef idx="0">
          <a:scrgbClr r="0" g="0" b="0"/>
        </a:fillRef>
        <a:effectRef idx="0">
          <a:scrgbClr r="0" g="0" b="0"/>
        </a:effectRef>
        <a:fontRef idx="minor"/>
      </dsp:style>
    </dsp:sp>
    <dsp:sp modelId="{CEDB0F0A-8F53-41C0-BB76-D9C1D55B0BD7}">
      <dsp:nvSpPr>
        <dsp:cNvPr id="0" name=""/>
        <dsp:cNvSpPr/>
      </dsp:nvSpPr>
      <dsp:spPr>
        <a:xfrm>
          <a:off x="912795" y="389539"/>
          <a:ext cx="7401667" cy="779484"/>
        </a:xfrm>
        <a:prstGeom prst="rect">
          <a:avLst/>
        </a:prstGeom>
        <a:solidFill>
          <a:schemeClr val="lt1">
            <a:hueOff val="0"/>
            <a:satOff val="0"/>
            <a:lumOff val="0"/>
            <a:alphaOff val="0"/>
          </a:schemeClr>
        </a:solidFill>
        <a:ln w="15875"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Introduce and vet the framework </a:t>
          </a:r>
        </a:p>
      </dsp:txBody>
      <dsp:txXfrm>
        <a:off x="912795" y="389539"/>
        <a:ext cx="7401667" cy="779484"/>
      </dsp:txXfrm>
    </dsp:sp>
    <dsp:sp modelId="{7233E07B-2396-4201-95B5-56C5848FEBBC}">
      <dsp:nvSpPr>
        <dsp:cNvPr id="0" name=""/>
        <dsp:cNvSpPr/>
      </dsp:nvSpPr>
      <dsp:spPr>
        <a:xfrm>
          <a:off x="193661" y="292104"/>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5279AD29-4286-45EC-AF89-D2018A481FCD}">
      <dsp:nvSpPr>
        <dsp:cNvPr id="0" name=""/>
        <dsp:cNvSpPr/>
      </dsp:nvSpPr>
      <dsp:spPr>
        <a:xfrm>
          <a:off x="1346513" y="1558969"/>
          <a:ext cx="6981128" cy="779484"/>
        </a:xfrm>
        <a:prstGeom prst="rect">
          <a:avLst/>
        </a:prstGeom>
        <a:solidFill>
          <a:schemeClr val="lt1">
            <a:hueOff val="0"/>
            <a:satOff val="0"/>
            <a:lumOff val="0"/>
            <a:alphaOff val="0"/>
          </a:schemeClr>
        </a:solidFill>
        <a:ln w="15875"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Solicit experts’ information and recommendations</a:t>
          </a:r>
        </a:p>
      </dsp:txBody>
      <dsp:txXfrm>
        <a:off x="1346513" y="1558969"/>
        <a:ext cx="6981128" cy="779484"/>
      </dsp:txXfrm>
    </dsp:sp>
    <dsp:sp modelId="{434B615F-EFB2-4EA8-865B-E6D9DDDAE3FE}">
      <dsp:nvSpPr>
        <dsp:cNvPr id="0" name=""/>
        <dsp:cNvSpPr/>
      </dsp:nvSpPr>
      <dsp:spPr>
        <a:xfrm>
          <a:off x="640558" y="1461533"/>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E2F24EB8-3F74-43CF-96C2-AD1B0631B422}">
      <dsp:nvSpPr>
        <dsp:cNvPr id="0" name=""/>
        <dsp:cNvSpPr/>
      </dsp:nvSpPr>
      <dsp:spPr>
        <a:xfrm>
          <a:off x="1346513" y="2728398"/>
          <a:ext cx="6981128" cy="779484"/>
        </a:xfrm>
        <a:prstGeom prst="rect">
          <a:avLst/>
        </a:prstGeom>
        <a:solidFill>
          <a:schemeClr val="lt1">
            <a:hueOff val="0"/>
            <a:satOff val="0"/>
            <a:lumOff val="0"/>
            <a:alphaOff val="0"/>
          </a:schemeClr>
        </a:solidFill>
        <a:ln w="15875"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Identify “champions” to help implement the framework</a:t>
          </a:r>
        </a:p>
      </dsp:txBody>
      <dsp:txXfrm>
        <a:off x="1346513" y="2728398"/>
        <a:ext cx="6981128" cy="779484"/>
      </dsp:txXfrm>
    </dsp:sp>
    <dsp:sp modelId="{FE6E3A70-ABE6-4975-BEAD-5C1ADFF91959}">
      <dsp:nvSpPr>
        <dsp:cNvPr id="0" name=""/>
        <dsp:cNvSpPr/>
      </dsp:nvSpPr>
      <dsp:spPr>
        <a:xfrm>
          <a:off x="640558" y="2630962"/>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9D4142F7-633C-4E2B-A3A1-C6737203B8A4}">
      <dsp:nvSpPr>
        <dsp:cNvPr id="0" name=""/>
        <dsp:cNvSpPr/>
      </dsp:nvSpPr>
      <dsp:spPr>
        <a:xfrm>
          <a:off x="912795" y="3897827"/>
          <a:ext cx="7401667" cy="779484"/>
        </a:xfrm>
        <a:prstGeom prst="rect">
          <a:avLst/>
        </a:prstGeom>
        <a:solidFill>
          <a:schemeClr val="lt1">
            <a:hueOff val="0"/>
            <a:satOff val="0"/>
            <a:lumOff val="0"/>
            <a:alphaOff val="0"/>
          </a:schemeClr>
        </a:solidFill>
        <a:ln w="15875"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8716"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Educate delegates on progressive CRP practices</a:t>
          </a:r>
        </a:p>
      </dsp:txBody>
      <dsp:txXfrm>
        <a:off x="912795" y="3897827"/>
        <a:ext cx="7401667" cy="779484"/>
      </dsp:txXfrm>
    </dsp:sp>
    <dsp:sp modelId="{B599CCA6-231D-40E2-8DE3-F726547F62D7}">
      <dsp:nvSpPr>
        <dsp:cNvPr id="0" name=""/>
        <dsp:cNvSpPr/>
      </dsp:nvSpPr>
      <dsp:spPr>
        <a:xfrm>
          <a:off x="193661" y="3800392"/>
          <a:ext cx="974355" cy="974355"/>
        </a:xfrm>
        <a:prstGeom prst="ellipse">
          <a:avLst/>
        </a:prstGeom>
        <a:blipFill rotWithShape="0">
          <a:blip xmlns:r="http://schemas.openxmlformats.org/officeDocument/2006/relationships" r:embed="rId1">
            <a:duotone>
              <a:schemeClr val="accent1">
                <a:shade val="45000"/>
                <a:satMod val="135000"/>
              </a:schemeClr>
              <a:prstClr val="white"/>
            </a:duotone>
            <a:extLst>
              <a:ext uri="{837473B0-CC2E-450A-ABE3-18F120FF3D39}">
                <a1611:picAttrSrcUrl xmlns:a1611="http://schemas.microsoft.com/office/drawing/2016/11/main" r:id="rId2"/>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0880-34A6-4191-A399-97F7BD43C8C7}">
      <dsp:nvSpPr>
        <dsp:cNvPr id="0" name=""/>
        <dsp:cNvSpPr/>
      </dsp:nvSpPr>
      <dsp:spPr>
        <a:xfrm>
          <a:off x="-5859606" y="-897321"/>
          <a:ext cx="6980230" cy="6980230"/>
        </a:xfrm>
        <a:prstGeom prst="blockArc">
          <a:avLst>
            <a:gd name="adj1" fmla="val 18900000"/>
            <a:gd name="adj2" fmla="val 2700000"/>
            <a:gd name="adj3" fmla="val 309"/>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ADC60-14F7-4F54-A82D-B6F8C0736BD3}">
      <dsp:nvSpPr>
        <dsp:cNvPr id="0" name=""/>
        <dsp:cNvSpPr/>
      </dsp:nvSpPr>
      <dsp:spPr>
        <a:xfrm>
          <a:off x="363768" y="197050"/>
          <a:ext cx="7787399" cy="548638"/>
        </a:xfrm>
        <a:prstGeom prst="rect">
          <a:avLst/>
        </a:prstGeom>
        <a:solidFill>
          <a:schemeClr val="lt1">
            <a:hueOff val="0"/>
            <a:satOff val="0"/>
            <a:lumOff val="0"/>
            <a:alphaOff val="0"/>
          </a:schemeClr>
        </a:solidFill>
        <a:ln w="12700"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CRs are about risk mitigation in all project aspects</a:t>
          </a:r>
        </a:p>
      </dsp:txBody>
      <dsp:txXfrm>
        <a:off x="363768" y="197050"/>
        <a:ext cx="7787399" cy="548638"/>
      </dsp:txXfrm>
    </dsp:sp>
    <dsp:sp modelId="{3474B9BB-D47D-4828-9A3D-063C505EDF2F}">
      <dsp:nvSpPr>
        <dsp:cNvPr id="0" name=""/>
        <dsp:cNvSpPr/>
      </dsp:nvSpPr>
      <dsp:spPr>
        <a:xfrm>
          <a:off x="108625" y="196527"/>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E8C3E8A2-55BD-44AA-86A9-B1E584F6BF96}">
      <dsp:nvSpPr>
        <dsp:cNvPr id="0" name=""/>
        <dsp:cNvSpPr/>
      </dsp:nvSpPr>
      <dsp:spPr>
        <a:xfrm>
          <a:off x="790542" y="904364"/>
          <a:ext cx="7360625" cy="548638"/>
        </a:xfrm>
        <a:prstGeom prst="rect">
          <a:avLst/>
        </a:prstGeom>
        <a:solidFill>
          <a:schemeClr val="lt1">
            <a:hueOff val="0"/>
            <a:satOff val="0"/>
            <a:lumOff val="0"/>
            <a:alphaOff val="0"/>
          </a:schemeClr>
        </a:solidFill>
        <a:ln w="12700"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It is challenging to evaluate CRs </a:t>
          </a:r>
          <a:r>
            <a:rPr lang="en-US" sz="2000" b="0" i="0" kern="1200" dirty="0">
              <a:solidFill>
                <a:schemeClr val="tx1"/>
              </a:solidFill>
              <a:effectLst/>
              <a:latin typeface="Calibri" panose="020F0502020204030204" pitchFamily="34" charset="0"/>
              <a:ea typeface="+mn-ea"/>
              <a:cs typeface="+mn-cs"/>
            </a:rPr>
            <a:t>long-term value</a:t>
          </a:r>
          <a:endParaRPr lang="en-US" sz="2000" b="0" kern="1200" dirty="0"/>
        </a:p>
      </dsp:txBody>
      <dsp:txXfrm>
        <a:off x="790542" y="904364"/>
        <a:ext cx="7360625" cy="548638"/>
      </dsp:txXfrm>
    </dsp:sp>
    <dsp:sp modelId="{7233E07B-2396-4201-95B5-56C5848FEBBC}">
      <dsp:nvSpPr>
        <dsp:cNvPr id="0" name=""/>
        <dsp:cNvSpPr/>
      </dsp:nvSpPr>
      <dsp:spPr>
        <a:xfrm>
          <a:off x="476302" y="884142"/>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53928372-71FC-47DE-AC2D-791AF6E788C7}">
      <dsp:nvSpPr>
        <dsp:cNvPr id="0" name=""/>
        <dsp:cNvSpPr/>
      </dsp:nvSpPr>
      <dsp:spPr>
        <a:xfrm>
          <a:off x="1024412" y="1611160"/>
          <a:ext cx="7126755" cy="548638"/>
        </a:xfrm>
        <a:prstGeom prst="rect">
          <a:avLst/>
        </a:prstGeom>
        <a:solidFill>
          <a:schemeClr val="lt1">
            <a:hueOff val="0"/>
            <a:satOff val="0"/>
            <a:lumOff val="0"/>
            <a:alphaOff val="0"/>
          </a:schemeClr>
        </a:solidFill>
        <a:ln w="12700"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Early team involvement increases CRs benefits</a:t>
          </a:r>
        </a:p>
      </dsp:txBody>
      <dsp:txXfrm>
        <a:off x="1024412" y="1611160"/>
        <a:ext cx="7126755" cy="548638"/>
      </dsp:txXfrm>
    </dsp:sp>
    <dsp:sp modelId="{434B615F-EFB2-4EA8-865B-E6D9DDDAE3FE}">
      <dsp:nvSpPr>
        <dsp:cNvPr id="0" name=""/>
        <dsp:cNvSpPr/>
      </dsp:nvSpPr>
      <dsp:spPr>
        <a:xfrm>
          <a:off x="710172" y="1590938"/>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D4C3CC72-AB23-4C3E-9AF4-A4CEF579C120}">
      <dsp:nvSpPr>
        <dsp:cNvPr id="0" name=""/>
        <dsp:cNvSpPr/>
      </dsp:nvSpPr>
      <dsp:spPr>
        <a:xfrm>
          <a:off x="1099085" y="2318474"/>
          <a:ext cx="7052083" cy="548638"/>
        </a:xfrm>
        <a:prstGeom prst="rect">
          <a:avLst/>
        </a:prstGeom>
        <a:solidFill>
          <a:schemeClr val="lt1">
            <a:hueOff val="0"/>
            <a:satOff val="0"/>
            <a:lumOff val="0"/>
            <a:alphaOff val="0"/>
          </a:schemeClr>
        </a:solidFill>
        <a:ln w="12700"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Early “buy-in” from environmental agencies mitigates risks</a:t>
          </a:r>
        </a:p>
      </dsp:txBody>
      <dsp:txXfrm>
        <a:off x="1099085" y="2318474"/>
        <a:ext cx="7052083" cy="548638"/>
      </dsp:txXfrm>
    </dsp:sp>
    <dsp:sp modelId="{FE6E3A70-ABE6-4975-BEAD-5C1ADFF91959}">
      <dsp:nvSpPr>
        <dsp:cNvPr id="0" name=""/>
        <dsp:cNvSpPr/>
      </dsp:nvSpPr>
      <dsp:spPr>
        <a:xfrm>
          <a:off x="784845" y="2298252"/>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B798CDEF-D0BB-4DE7-A72D-D115AA662F10}">
      <dsp:nvSpPr>
        <dsp:cNvPr id="0" name=""/>
        <dsp:cNvSpPr/>
      </dsp:nvSpPr>
      <dsp:spPr>
        <a:xfrm>
          <a:off x="1024412" y="3106092"/>
          <a:ext cx="7126755" cy="548638"/>
        </a:xfrm>
        <a:prstGeom prst="rect">
          <a:avLst/>
        </a:prstGeom>
        <a:solidFill>
          <a:schemeClr val="lt1">
            <a:hueOff val="0"/>
            <a:satOff val="0"/>
            <a:lumOff val="0"/>
            <a:alphaOff val="0"/>
          </a:schemeClr>
        </a:solidFill>
        <a:ln w="12700"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Alternative project delivery helps with CRs implementation</a:t>
          </a:r>
        </a:p>
      </dsp:txBody>
      <dsp:txXfrm>
        <a:off x="1024412" y="3106092"/>
        <a:ext cx="7126755" cy="548638"/>
      </dsp:txXfrm>
    </dsp:sp>
    <dsp:sp modelId="{B599CCA6-231D-40E2-8DE3-F726547F62D7}">
      <dsp:nvSpPr>
        <dsp:cNvPr id="0" name=""/>
        <dsp:cNvSpPr/>
      </dsp:nvSpPr>
      <dsp:spPr>
        <a:xfrm>
          <a:off x="710172" y="3054814"/>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01A9963C-9423-408A-89E4-0DAB10B54E1A}">
      <dsp:nvSpPr>
        <dsp:cNvPr id="0" name=""/>
        <dsp:cNvSpPr/>
      </dsp:nvSpPr>
      <dsp:spPr>
        <a:xfrm>
          <a:off x="790542" y="3732584"/>
          <a:ext cx="7360625" cy="548638"/>
        </a:xfrm>
        <a:prstGeom prst="rect">
          <a:avLst/>
        </a:prstGeom>
        <a:solidFill>
          <a:schemeClr val="lt1">
            <a:hueOff val="0"/>
            <a:satOff val="0"/>
            <a:lumOff val="0"/>
            <a:alphaOff val="0"/>
          </a:schemeClr>
        </a:solidFill>
        <a:ln w="12700"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0800" rIns="50800" bIns="50800" numCol="1" spcCol="1270" anchor="ctr" anchorCtr="0">
          <a:noAutofit/>
        </a:bodyPr>
        <a:lstStyle/>
        <a:p>
          <a:pPr marL="0" lvl="0" indent="0" algn="l" defTabSz="889000">
            <a:lnSpc>
              <a:spcPct val="90000"/>
            </a:lnSpc>
            <a:spcBef>
              <a:spcPct val="0"/>
            </a:spcBef>
            <a:spcAft>
              <a:spcPct val="35000"/>
            </a:spcAft>
            <a:buNone/>
          </a:pPr>
          <a:r>
            <a:rPr lang="en-US" sz="2000" b="0" kern="1200" dirty="0"/>
            <a:t>Leadership support increases the chances of CRs effectiveness</a:t>
          </a:r>
        </a:p>
      </dsp:txBody>
      <dsp:txXfrm>
        <a:off x="790542" y="3732584"/>
        <a:ext cx="7360625" cy="548638"/>
      </dsp:txXfrm>
    </dsp:sp>
    <dsp:sp modelId="{9020D13F-62DA-415F-86FC-DABF4430D5E6}">
      <dsp:nvSpPr>
        <dsp:cNvPr id="0" name=""/>
        <dsp:cNvSpPr/>
      </dsp:nvSpPr>
      <dsp:spPr>
        <a:xfrm>
          <a:off x="472161" y="3670030"/>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 modelId="{40D5C629-728A-4A24-8449-93829130C811}">
      <dsp:nvSpPr>
        <dsp:cNvPr id="0" name=""/>
        <dsp:cNvSpPr/>
      </dsp:nvSpPr>
      <dsp:spPr>
        <a:xfrm>
          <a:off x="363768" y="4439898"/>
          <a:ext cx="7787399" cy="548638"/>
        </a:xfrm>
        <a:prstGeom prst="rect">
          <a:avLst/>
        </a:prstGeom>
        <a:solidFill>
          <a:schemeClr val="lt1">
            <a:hueOff val="0"/>
            <a:satOff val="0"/>
            <a:lumOff val="0"/>
            <a:alphaOff val="0"/>
          </a:schemeClr>
        </a:solidFill>
        <a:ln w="12700" cap="rnd" cmpd="sng" algn="ctr">
          <a:solidFill>
            <a:srgbClr val="6C9AC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068" tIns="50800" rIns="50800" bIns="508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b="0" i="0" kern="1200" dirty="0">
              <a:solidFill>
                <a:schemeClr val="tx1"/>
              </a:solidFill>
              <a:effectLst/>
              <a:latin typeface="Calibri" panose="020F0502020204030204" pitchFamily="34" charset="0"/>
              <a:ea typeface="+mn-ea"/>
              <a:cs typeface="+mn-cs"/>
            </a:rPr>
            <a:t>Use of tools, such as virtual design and GIS enhance the CR process</a:t>
          </a:r>
          <a:endParaRPr lang="en-US" sz="2000" b="0" kern="1200" dirty="0"/>
        </a:p>
      </dsp:txBody>
      <dsp:txXfrm>
        <a:off x="363768" y="4439898"/>
        <a:ext cx="7787399" cy="548638"/>
      </dsp:txXfrm>
    </dsp:sp>
    <dsp:sp modelId="{08E839BB-E2BC-4637-BFAF-09C361DC36E4}">
      <dsp:nvSpPr>
        <dsp:cNvPr id="0" name=""/>
        <dsp:cNvSpPr/>
      </dsp:nvSpPr>
      <dsp:spPr>
        <a:xfrm>
          <a:off x="39679" y="4419676"/>
          <a:ext cx="589082" cy="589082"/>
        </a:xfrm>
        <a:prstGeom prst="ellipse">
          <a:avLst/>
        </a:prstGeom>
        <a:blipFill rotWithShape="0">
          <a:blip xmlns:r="http://schemas.openxmlformats.org/officeDocument/2006/relationships" r:embed="rId1">
            <a:duotone>
              <a:schemeClr val="accent1">
                <a:shade val="45000"/>
                <a:satMod val="135000"/>
              </a:schemeClr>
              <a:prstClr val="white"/>
            </a:duotone>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EBD4B-F70D-4F70-8DB8-4AF75C1EE692}">
      <dsp:nvSpPr>
        <dsp:cNvPr id="0" name=""/>
        <dsp:cNvSpPr/>
      </dsp:nvSpPr>
      <dsp:spPr>
        <a:xfrm>
          <a:off x="4039308" y="1925931"/>
          <a:ext cx="479158" cy="522071"/>
        </a:xfrm>
        <a:custGeom>
          <a:avLst/>
          <a:gdLst/>
          <a:ahLst/>
          <a:cxnLst/>
          <a:rect l="0" t="0" r="0" b="0"/>
          <a:pathLst>
            <a:path>
              <a:moveTo>
                <a:pt x="0" y="0"/>
              </a:moveTo>
              <a:lnTo>
                <a:pt x="239579" y="0"/>
              </a:lnTo>
              <a:lnTo>
                <a:pt x="239579" y="522071"/>
              </a:lnTo>
              <a:lnTo>
                <a:pt x="479158" y="522071"/>
              </a:lnTo>
            </a:path>
          </a:pathLst>
        </a:custGeom>
        <a:noFill/>
        <a:ln w="15875" cap="rnd" cmpd="sng" algn="ctr">
          <a:solidFill>
            <a:srgbClr val="004C8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1171" y="2169251"/>
        <a:ext cx="35431" cy="35431"/>
      </dsp:txXfrm>
    </dsp:sp>
    <dsp:sp modelId="{23A5B93B-3DFB-44C9-B433-1C62BA48F762}">
      <dsp:nvSpPr>
        <dsp:cNvPr id="0" name=""/>
        <dsp:cNvSpPr/>
      </dsp:nvSpPr>
      <dsp:spPr>
        <a:xfrm>
          <a:off x="4039308" y="1403860"/>
          <a:ext cx="479158" cy="522071"/>
        </a:xfrm>
        <a:custGeom>
          <a:avLst/>
          <a:gdLst/>
          <a:ahLst/>
          <a:cxnLst/>
          <a:rect l="0" t="0" r="0" b="0"/>
          <a:pathLst>
            <a:path>
              <a:moveTo>
                <a:pt x="0" y="522071"/>
              </a:moveTo>
              <a:lnTo>
                <a:pt x="239579" y="522071"/>
              </a:lnTo>
              <a:lnTo>
                <a:pt x="239579" y="0"/>
              </a:lnTo>
              <a:lnTo>
                <a:pt x="479158" y="0"/>
              </a:lnTo>
            </a:path>
          </a:pathLst>
        </a:custGeom>
        <a:noFill/>
        <a:ln w="15875" cap="rnd" cmpd="sng" algn="ctr">
          <a:solidFill>
            <a:srgbClr val="004C86"/>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61171" y="1647180"/>
        <a:ext cx="35431" cy="35431"/>
      </dsp:txXfrm>
    </dsp:sp>
    <dsp:sp modelId="{848B47F9-6CEE-4575-AA32-87344FC8F895}">
      <dsp:nvSpPr>
        <dsp:cNvPr id="0" name=""/>
        <dsp:cNvSpPr/>
      </dsp:nvSpPr>
      <dsp:spPr>
        <a:xfrm rot="16200000">
          <a:off x="1743488" y="248531"/>
          <a:ext cx="1236840" cy="3354799"/>
        </a:xfrm>
        <a:prstGeom prst="rect">
          <a:avLst/>
        </a:prstGeom>
        <a:solidFill>
          <a:srgbClr val="004C86"/>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Clr>
              <a:srgbClr val="0F4B90"/>
            </a:buClr>
            <a:buNone/>
          </a:pPr>
          <a:r>
            <a:rPr lang="en-US" sz="2400" kern="1200" dirty="0"/>
            <a:t>Training materials fall under two categories:</a:t>
          </a:r>
        </a:p>
      </dsp:txBody>
      <dsp:txXfrm>
        <a:off x="1743488" y="248531"/>
        <a:ext cx="1236840" cy="3354799"/>
      </dsp:txXfrm>
    </dsp:sp>
    <dsp:sp modelId="{C2AD3F04-E4A2-4667-90D7-7037AFCF225F}">
      <dsp:nvSpPr>
        <dsp:cNvPr id="0" name=""/>
        <dsp:cNvSpPr/>
      </dsp:nvSpPr>
      <dsp:spPr>
        <a:xfrm>
          <a:off x="4518467" y="973091"/>
          <a:ext cx="4944633" cy="861536"/>
        </a:xfrm>
        <a:prstGeom prst="rect">
          <a:avLst/>
        </a:prstGeom>
        <a:solidFill>
          <a:schemeClr val="lt1"/>
        </a:solidFill>
        <a:ln w="15875" cap="rnd" cmpd="sng" algn="ctr">
          <a:solidFill>
            <a:srgbClr val="004C8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171450" lvl="0" indent="0" algn="l" defTabSz="1066800">
            <a:lnSpc>
              <a:spcPct val="90000"/>
            </a:lnSpc>
            <a:spcBef>
              <a:spcPct val="0"/>
            </a:spcBef>
            <a:spcAft>
              <a:spcPct val="35000"/>
            </a:spcAft>
            <a:buNone/>
          </a:pPr>
          <a:r>
            <a:rPr lang="en-US" sz="2400" kern="1200" dirty="0"/>
            <a:t>1. Use of the framework model</a:t>
          </a:r>
        </a:p>
      </dsp:txBody>
      <dsp:txXfrm>
        <a:off x="4518467" y="973091"/>
        <a:ext cx="4944633" cy="861536"/>
      </dsp:txXfrm>
    </dsp:sp>
    <dsp:sp modelId="{E204F1D4-4631-4A0C-BB41-C14C43604E7F}">
      <dsp:nvSpPr>
        <dsp:cNvPr id="0" name=""/>
        <dsp:cNvSpPr/>
      </dsp:nvSpPr>
      <dsp:spPr>
        <a:xfrm>
          <a:off x="4518467" y="2017234"/>
          <a:ext cx="4940296" cy="861536"/>
        </a:xfrm>
        <a:prstGeom prst="rect">
          <a:avLst/>
        </a:prstGeom>
        <a:solidFill>
          <a:schemeClr val="lt1"/>
        </a:solidFill>
        <a:ln w="15875" cap="rnd" cmpd="sng" algn="ctr">
          <a:solidFill>
            <a:srgbClr val="004C8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marL="171450" lvl="0" indent="0" algn="l" defTabSz="1066800">
            <a:lnSpc>
              <a:spcPct val="90000"/>
            </a:lnSpc>
            <a:spcBef>
              <a:spcPct val="0"/>
            </a:spcBef>
            <a:spcAft>
              <a:spcPct val="35000"/>
            </a:spcAft>
            <a:buNone/>
          </a:pPr>
          <a:r>
            <a:rPr lang="en-US" sz="2400" kern="1200" dirty="0"/>
            <a:t>2. Adaptation (Customization) guide</a:t>
          </a:r>
        </a:p>
      </dsp:txBody>
      <dsp:txXfrm>
        <a:off x="4518467" y="2017234"/>
        <a:ext cx="4940296" cy="8615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6E17F-AF02-4F73-9F28-11BE4ED86A6F}">
      <dsp:nvSpPr>
        <dsp:cNvPr id="0" name=""/>
        <dsp:cNvSpPr/>
      </dsp:nvSpPr>
      <dsp:spPr>
        <a:xfrm>
          <a:off x="0" y="0"/>
          <a:ext cx="2914976" cy="1076166"/>
        </a:xfrm>
        <a:prstGeom prst="rect">
          <a:avLst/>
        </a:prstGeom>
        <a:solidFill>
          <a:schemeClr val="lt1"/>
        </a:solidFill>
        <a:ln w="15875" cap="rnd" cmpd="sng" algn="ctr">
          <a:solidFill>
            <a:srgbClr val="004C8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290513" lvl="0" indent="-290513" algn="l" defTabSz="1066800">
            <a:lnSpc>
              <a:spcPct val="90000"/>
            </a:lnSpc>
            <a:spcBef>
              <a:spcPct val="0"/>
            </a:spcBef>
            <a:spcAft>
              <a:spcPct val="35000"/>
            </a:spcAft>
            <a:buNone/>
          </a:pPr>
          <a:r>
            <a:rPr lang="en-US" sz="2400" kern="1200" dirty="0">
              <a:latin typeface="+mj-lt"/>
            </a:rPr>
            <a:t>1. Use of the framework model.</a:t>
          </a:r>
        </a:p>
      </dsp:txBody>
      <dsp:txXfrm>
        <a:off x="0" y="0"/>
        <a:ext cx="2914976" cy="107616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F75CB-BFB8-4521-A314-270256445A90}" type="datetimeFigureOut">
              <a:rPr lang="en-US" smtClean="0"/>
              <a:t>12/4/2023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32E84-4224-4E4F-BE49-2E64099311DB}" type="slidenum">
              <a:rPr lang="en-US" smtClean="0"/>
              <a:t>‹#›</a:t>
            </a:fld>
            <a:endParaRPr lang="en-US" dirty="0"/>
          </a:p>
        </p:txBody>
      </p:sp>
    </p:spTree>
    <p:extLst>
      <p:ext uri="{BB962C8B-B14F-4D97-AF65-F5344CB8AC3E}">
        <p14:creationId xmlns:p14="http://schemas.microsoft.com/office/powerpoint/2010/main" val="96961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ites.google.com/utah.gov/udot-project-previews/hom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85D1FD-2D47-43B3-8DAD-84CD7AD5E4D3}" type="slidenum">
              <a:rPr kumimoji="0" lang="en-US" altLang="en-US" sz="120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Long presentation</a:t>
            </a:r>
          </a:p>
          <a:p>
            <a:pPr eaLnBrk="1" hangingPunct="1"/>
            <a:endParaRPr lang="en-US" altLang="en-US" dirty="0"/>
          </a:p>
        </p:txBody>
      </p:sp>
    </p:spTree>
    <p:extLst>
      <p:ext uri="{BB962C8B-B14F-4D97-AF65-F5344CB8AC3E}">
        <p14:creationId xmlns:p14="http://schemas.microsoft.com/office/powerpoint/2010/main" val="2638459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12</a:t>
            </a:fld>
            <a:endParaRPr lang="en-US" dirty="0"/>
          </a:p>
        </p:txBody>
      </p:sp>
    </p:spTree>
    <p:extLst>
      <p:ext uri="{BB962C8B-B14F-4D97-AF65-F5344CB8AC3E}">
        <p14:creationId xmlns:p14="http://schemas.microsoft.com/office/powerpoint/2010/main" val="1601677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13</a:t>
            </a:fld>
            <a:endParaRPr lang="en-US" dirty="0"/>
          </a:p>
        </p:txBody>
      </p:sp>
    </p:spTree>
    <p:extLst>
      <p:ext uri="{BB962C8B-B14F-4D97-AF65-F5344CB8AC3E}">
        <p14:creationId xmlns:p14="http://schemas.microsoft.com/office/powerpoint/2010/main" val="693422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15</a:t>
            </a:fld>
            <a:endParaRPr lang="en-US" dirty="0"/>
          </a:p>
        </p:txBody>
      </p:sp>
    </p:spTree>
    <p:extLst>
      <p:ext uri="{BB962C8B-B14F-4D97-AF65-F5344CB8AC3E}">
        <p14:creationId xmlns:p14="http://schemas.microsoft.com/office/powerpoint/2010/main" val="199631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16</a:t>
            </a:fld>
            <a:endParaRPr lang="en-US" dirty="0"/>
          </a:p>
        </p:txBody>
      </p:sp>
    </p:spTree>
    <p:extLst>
      <p:ext uri="{BB962C8B-B14F-4D97-AF65-F5344CB8AC3E}">
        <p14:creationId xmlns:p14="http://schemas.microsoft.com/office/powerpoint/2010/main" val="404000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17</a:t>
            </a:fld>
            <a:endParaRPr lang="en-US" dirty="0"/>
          </a:p>
        </p:txBody>
      </p:sp>
    </p:spTree>
    <p:extLst>
      <p:ext uri="{BB962C8B-B14F-4D97-AF65-F5344CB8AC3E}">
        <p14:creationId xmlns:p14="http://schemas.microsoft.com/office/powerpoint/2010/main" val="2724737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19</a:t>
            </a:fld>
            <a:endParaRPr lang="en-US" dirty="0"/>
          </a:p>
        </p:txBody>
      </p:sp>
    </p:spTree>
    <p:extLst>
      <p:ext uri="{BB962C8B-B14F-4D97-AF65-F5344CB8AC3E}">
        <p14:creationId xmlns:p14="http://schemas.microsoft.com/office/powerpoint/2010/main" val="217787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22</a:t>
            </a:fld>
            <a:endParaRPr lang="en-US" dirty="0"/>
          </a:p>
        </p:txBody>
      </p:sp>
    </p:spTree>
    <p:extLst>
      <p:ext uri="{BB962C8B-B14F-4D97-AF65-F5344CB8AC3E}">
        <p14:creationId xmlns:p14="http://schemas.microsoft.com/office/powerpoint/2010/main" val="667200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23</a:t>
            </a:fld>
            <a:endParaRPr lang="en-US" dirty="0"/>
          </a:p>
        </p:txBody>
      </p:sp>
    </p:spTree>
    <p:extLst>
      <p:ext uri="{BB962C8B-B14F-4D97-AF65-F5344CB8AC3E}">
        <p14:creationId xmlns:p14="http://schemas.microsoft.com/office/powerpoint/2010/main" val="62925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24</a:t>
            </a:fld>
            <a:endParaRPr lang="en-US" dirty="0"/>
          </a:p>
        </p:txBody>
      </p:sp>
    </p:spTree>
    <p:extLst>
      <p:ext uri="{BB962C8B-B14F-4D97-AF65-F5344CB8AC3E}">
        <p14:creationId xmlns:p14="http://schemas.microsoft.com/office/powerpoint/2010/main" val="283021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25</a:t>
            </a:fld>
            <a:endParaRPr lang="en-US" dirty="0"/>
          </a:p>
        </p:txBody>
      </p:sp>
    </p:spTree>
    <p:extLst>
      <p:ext uri="{BB962C8B-B14F-4D97-AF65-F5344CB8AC3E}">
        <p14:creationId xmlns:p14="http://schemas.microsoft.com/office/powerpoint/2010/main" val="416360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85D1FD-2D47-43B3-8DAD-84CD7AD5E4D3}" type="slidenum">
              <a:rPr kumimoji="0" lang="en-US" altLang="en-US" sz="120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Students?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conceptual, correct??</a:t>
            </a:r>
          </a:p>
        </p:txBody>
      </p:sp>
      <p:sp>
        <p:nvSpPr>
          <p:cNvPr id="4" name="Slide Number Placeholder 3"/>
          <p:cNvSpPr>
            <a:spLocks noGrp="1"/>
          </p:cNvSpPr>
          <p:nvPr>
            <p:ph type="sldNum" sz="quarter" idx="5"/>
          </p:nvPr>
        </p:nvSpPr>
        <p:spPr/>
        <p:txBody>
          <a:bodyPr/>
          <a:lstStyle/>
          <a:p>
            <a:fld id="{CB232E84-4224-4E4F-BE49-2E64099311DB}" type="slidenum">
              <a:rPr lang="en-US" smtClean="0"/>
              <a:t>26</a:t>
            </a:fld>
            <a:endParaRPr lang="en-US" dirty="0"/>
          </a:p>
        </p:txBody>
      </p:sp>
    </p:spTree>
    <p:extLst>
      <p:ext uri="{BB962C8B-B14F-4D97-AF65-F5344CB8AC3E}">
        <p14:creationId xmlns:p14="http://schemas.microsoft.com/office/powerpoint/2010/main" val="2771990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28</a:t>
            </a:fld>
            <a:endParaRPr lang="en-US" dirty="0"/>
          </a:p>
        </p:txBody>
      </p:sp>
    </p:spTree>
    <p:extLst>
      <p:ext uri="{BB962C8B-B14F-4D97-AF65-F5344CB8AC3E}">
        <p14:creationId xmlns:p14="http://schemas.microsoft.com/office/powerpoint/2010/main" val="18336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31</a:t>
            </a:fld>
            <a:endParaRPr lang="en-US" dirty="0"/>
          </a:p>
        </p:txBody>
      </p:sp>
    </p:spTree>
    <p:extLst>
      <p:ext uri="{BB962C8B-B14F-4D97-AF65-F5344CB8AC3E}">
        <p14:creationId xmlns:p14="http://schemas.microsoft.com/office/powerpoint/2010/main" val="2694498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32</a:t>
            </a:fld>
            <a:endParaRPr lang="en-US" dirty="0"/>
          </a:p>
        </p:txBody>
      </p:sp>
    </p:spTree>
    <p:extLst>
      <p:ext uri="{BB962C8B-B14F-4D97-AF65-F5344CB8AC3E}">
        <p14:creationId xmlns:p14="http://schemas.microsoft.com/office/powerpoint/2010/main" val="79987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dirty="0"/>
              <a:t>GOALS:</a:t>
            </a:r>
          </a:p>
          <a:p>
            <a:pPr marL="171450" lvl="0" indent="-171450">
              <a:buFont typeface="Arial" panose="020B0604020202020204" pitchFamily="34" charset="0"/>
              <a:buChar char="•"/>
            </a:pPr>
            <a:r>
              <a:rPr lang="en-US" sz="1200" dirty="0"/>
              <a:t>Extract from experts information and recommendations to strengthen and increase the robustness of the Framework.</a:t>
            </a:r>
          </a:p>
          <a:p>
            <a:pPr marL="171450" lvl="0" indent="-171450">
              <a:buFont typeface="Arial" panose="020B0604020202020204" pitchFamily="34" charset="0"/>
              <a:buChar char="•"/>
            </a:pPr>
            <a:r>
              <a:rPr lang="en-US" sz="1200" dirty="0"/>
              <a:t>Introduce the framework to individuals from DOTs and other STAs from across the country.</a:t>
            </a:r>
          </a:p>
          <a:p>
            <a:pPr marL="171450" lvl="0" indent="-171450">
              <a:buFont typeface="Arial" panose="020B0604020202020204" pitchFamily="34" charset="0"/>
              <a:buChar char="•"/>
            </a:pPr>
            <a:r>
              <a:rPr lang="en-US" sz="1200" dirty="0"/>
              <a:t>Identify a “champion” within each DOT, to encourage the utilization of the framework by their agency upon release.</a:t>
            </a:r>
          </a:p>
          <a:p>
            <a:pPr marL="171450" lvl="0" indent="-171450">
              <a:buFont typeface="Arial" panose="020B0604020202020204" pitchFamily="34" charset="0"/>
              <a:buChar char="•"/>
            </a:pPr>
            <a:r>
              <a:rPr lang="en-US" sz="1200" dirty="0"/>
              <a:t>Educate the delegates on the most important progressive CRP practices found during this research work.</a:t>
            </a: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33</a:t>
            </a:fld>
            <a:endParaRPr lang="en-US" dirty="0"/>
          </a:p>
        </p:txBody>
      </p:sp>
    </p:spTree>
    <p:extLst>
      <p:ext uri="{BB962C8B-B14F-4D97-AF65-F5344CB8AC3E}">
        <p14:creationId xmlns:p14="http://schemas.microsoft.com/office/powerpoint/2010/main" val="3430576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panose="020F0502020204030204" pitchFamily="34" charset="0"/>
              </a:rPr>
              <a:t>Other sessions were used to gather data and recommendations from the delegates to strengthen the framework</a:t>
            </a:r>
            <a:endParaRPr lang="en-US"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34</a:t>
            </a:fld>
            <a:endParaRPr lang="en-US" dirty="0"/>
          </a:p>
        </p:txBody>
      </p:sp>
    </p:spTree>
    <p:extLst>
      <p:ext uri="{BB962C8B-B14F-4D97-AF65-F5344CB8AC3E}">
        <p14:creationId xmlns:p14="http://schemas.microsoft.com/office/powerpoint/2010/main" val="414545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35</a:t>
            </a:fld>
            <a:endParaRPr lang="en-US" dirty="0"/>
          </a:p>
        </p:txBody>
      </p:sp>
    </p:spTree>
    <p:extLst>
      <p:ext uri="{BB962C8B-B14F-4D97-AF65-F5344CB8AC3E}">
        <p14:creationId xmlns:p14="http://schemas.microsoft.com/office/powerpoint/2010/main" val="412477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Constructability is about </a:t>
            </a:r>
            <a:r>
              <a:rPr lang="en-US" sz="1200" b="1" kern="1200" dirty="0">
                <a:solidFill>
                  <a:schemeClr val="tx1"/>
                </a:solidFill>
                <a:effectLst/>
                <a:latin typeface="+mn-lt"/>
                <a:ea typeface="+mn-ea"/>
                <a:cs typeface="+mn-cs"/>
              </a:rPr>
              <a:t>risk reduction theme</a:t>
            </a:r>
            <a:r>
              <a:rPr lang="en-US" sz="1200" kern="1200" dirty="0">
                <a:solidFill>
                  <a:schemeClr val="tx1"/>
                </a:solidFill>
                <a:effectLst/>
                <a:latin typeface="+mn-lt"/>
                <a:ea typeface="+mn-ea"/>
                <a:cs typeface="+mn-cs"/>
              </a:rPr>
              <a:t> to all project aspects – NEPA process, project delivery method, cost, scope, schedule, quality, reputation (agency), safety, environment. Constructability has some features of safety; the value and benefits have to document and consistently communicated to leaders and managers.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is </a:t>
            </a:r>
            <a:r>
              <a:rPr lang="en-US" sz="1200" b="1" kern="1200" dirty="0">
                <a:solidFill>
                  <a:schemeClr val="tx1"/>
                </a:solidFill>
                <a:effectLst/>
                <a:latin typeface="+mn-lt"/>
                <a:ea typeface="+mn-ea"/>
                <a:cs typeface="+mn-cs"/>
              </a:rPr>
              <a:t>challenging</a:t>
            </a:r>
            <a:r>
              <a:rPr lang="en-US" sz="1200" kern="1200" dirty="0">
                <a:solidFill>
                  <a:schemeClr val="tx1"/>
                </a:solidFill>
                <a:effectLst/>
                <a:latin typeface="+mn-lt"/>
                <a:ea typeface="+mn-ea"/>
                <a:cs typeface="+mn-cs"/>
              </a:rPr>
              <a:t> to evaluate the long-term value of constructability reviews.  There is limited empirical data available to identify and evaluate cost and/or time savings resulted from constructability reviews.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earlier</a:t>
            </a:r>
            <a:r>
              <a:rPr lang="en-US" sz="1200" kern="1200" dirty="0">
                <a:solidFill>
                  <a:schemeClr val="tx1"/>
                </a:solidFill>
                <a:effectLst/>
                <a:latin typeface="+mn-lt"/>
                <a:ea typeface="+mn-ea"/>
                <a:cs typeface="+mn-cs"/>
              </a:rPr>
              <a:t> the constructability strategy can be developed the more likely maximum benefits will accrue. It is important to get the industry involved early and maintain the core team members of constructability reviews during the project development process. Use of technology and construction expertise from within and outside the DOT will increase the impact of constructability reviews.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DOTs should get </a:t>
            </a:r>
            <a:r>
              <a:rPr lang="en-US" sz="1200" b="1" kern="1200" dirty="0">
                <a:solidFill>
                  <a:schemeClr val="tx1"/>
                </a:solidFill>
                <a:effectLst/>
                <a:latin typeface="+mn-lt"/>
                <a:ea typeface="+mn-ea"/>
                <a:cs typeface="+mn-cs"/>
              </a:rPr>
              <a:t>“buy-in”</a:t>
            </a:r>
            <a:r>
              <a:rPr lang="en-US" sz="1200" kern="1200" dirty="0">
                <a:solidFill>
                  <a:schemeClr val="tx1"/>
                </a:solidFill>
                <a:effectLst/>
                <a:latin typeface="+mn-lt"/>
                <a:ea typeface="+mn-ea"/>
                <a:cs typeface="+mn-cs"/>
              </a:rPr>
              <a:t> from NEPA and other environmental permitting agencies early to minimize potential risk involved during the constructability review process and enhancing industry input and innovation.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appears that alternative contracting delivery methods (D-B, CM/GC) helps facilitate the implementation of constructability reviews by supplementing with the essential staff, experience, knowledge, and coordination among team members that may result in better constructability review performance and effective risk allocations.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Senior DOT leadership support and project leadership increases chances of success.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Virtual design and construction using civil information modeling (CIM) and GIS tools can enhance project engineering, improve project management and reduce surprises during project execution.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36</a:t>
            </a:fld>
            <a:endParaRPr lang="en-US" dirty="0"/>
          </a:p>
        </p:txBody>
      </p:sp>
    </p:spTree>
    <p:extLst>
      <p:ext uri="{BB962C8B-B14F-4D97-AF65-F5344CB8AC3E}">
        <p14:creationId xmlns:p14="http://schemas.microsoft.com/office/powerpoint/2010/main" val="3665550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37</a:t>
            </a:fld>
            <a:endParaRPr lang="en-US" dirty="0"/>
          </a:p>
        </p:txBody>
      </p:sp>
    </p:spTree>
    <p:extLst>
      <p:ext uri="{BB962C8B-B14F-4D97-AF65-F5344CB8AC3E}">
        <p14:creationId xmlns:p14="http://schemas.microsoft.com/office/powerpoint/2010/main" val="3674845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B232E84-4224-4E4F-BE49-2E64099311DB}" type="slidenum">
              <a:rPr lang="en-US" smtClean="0"/>
              <a:t>38</a:t>
            </a:fld>
            <a:endParaRPr lang="en-US" dirty="0"/>
          </a:p>
        </p:txBody>
      </p:sp>
    </p:spTree>
    <p:extLst>
      <p:ext uri="{BB962C8B-B14F-4D97-AF65-F5344CB8AC3E}">
        <p14:creationId xmlns:p14="http://schemas.microsoft.com/office/powerpoint/2010/main" val="357167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dirty="0"/>
              <a:t>EARLY-TO-MID 20</a:t>
            </a:r>
            <a:r>
              <a:rPr lang="en-US" sz="1800" b="1" baseline="30000" dirty="0"/>
              <a:t>TH</a:t>
            </a:r>
            <a:r>
              <a:rPr lang="en-US" sz="1800" b="1" dirty="0"/>
              <a:t> CENTURY </a:t>
            </a:r>
          </a:p>
          <a:p>
            <a:pPr marL="742950" lvl="1" indent="-285750">
              <a:buFont typeface="Arial" panose="020B0604020202020204" pitchFamily="34" charset="0"/>
              <a:buChar char="•"/>
            </a:pPr>
            <a:r>
              <a:rPr lang="en-US" sz="1800" dirty="0"/>
              <a:t>Age of Specialization caused designers &amp; constructors to perform their work </a:t>
            </a:r>
            <a:r>
              <a:rPr lang="en-US" sz="1800" b="1" dirty="0"/>
              <a:t>completely independently </a:t>
            </a:r>
            <a:r>
              <a:rPr lang="en-US" sz="1800" dirty="0"/>
              <a:t>of each other. </a:t>
            </a:r>
          </a:p>
          <a:p>
            <a:pPr marL="742950" lvl="1" indent="-285750">
              <a:buFont typeface="Arial" panose="020B0604020202020204" pitchFamily="34" charset="0"/>
              <a:buChar char="•"/>
            </a:pPr>
            <a:r>
              <a:rPr lang="en-US" sz="1800" dirty="0"/>
              <a:t>Caused </a:t>
            </a:r>
            <a:r>
              <a:rPr lang="en-US" sz="1800" b="1" dirty="0"/>
              <a:t>miscommunication</a:t>
            </a:r>
            <a:r>
              <a:rPr lang="en-US" sz="1800" dirty="0"/>
              <a:t> between designers and constructors</a:t>
            </a:r>
          </a:p>
          <a:p>
            <a:pPr lvl="0"/>
            <a:r>
              <a:rPr lang="en-US" sz="1800" b="1" dirty="0"/>
              <a:t>IN THE 1980s</a:t>
            </a:r>
          </a:p>
          <a:p>
            <a:pPr marL="742950" lvl="1" indent="-285750">
              <a:buFont typeface="Arial" panose="020B0604020202020204" pitchFamily="34" charset="0"/>
              <a:buChar char="•"/>
            </a:pPr>
            <a:r>
              <a:rPr lang="en-US" sz="1800" dirty="0"/>
              <a:t>Concept of </a:t>
            </a:r>
            <a:r>
              <a:rPr lang="en-US" sz="1800" b="1" dirty="0"/>
              <a:t>constructability introduced </a:t>
            </a:r>
            <a:r>
              <a:rPr lang="en-US" sz="1800" dirty="0"/>
              <a:t>as </a:t>
            </a:r>
            <a:r>
              <a:rPr lang="en-US" sz="1800" i="1" dirty="0"/>
              <a:t>“the optimum use of construction knowledge and experience in planning, design, procurement, and field operations to achieve [the] overall project objective”. </a:t>
            </a:r>
            <a:endParaRPr lang="en-US" sz="1800" dirty="0"/>
          </a:p>
          <a:p>
            <a:pPr marL="742950" lvl="1" indent="-285750">
              <a:buFont typeface="Arial" panose="020B0604020202020204" pitchFamily="34" charset="0"/>
              <a:buChar char="•"/>
            </a:pPr>
            <a:r>
              <a:rPr lang="en-US" sz="1800" b="1" dirty="0"/>
              <a:t>Reported benefits</a:t>
            </a:r>
            <a:r>
              <a:rPr lang="en-US" sz="1800" dirty="0"/>
              <a:t>: reduced cost, shorter schedules, improved quality, fewer claims, and fewer change orders. </a:t>
            </a:r>
          </a:p>
          <a:p>
            <a:pPr marL="742950" lvl="1" indent="-285750">
              <a:buFont typeface="Arial" panose="020B0604020202020204" pitchFamily="34" charset="0"/>
              <a:buChar char="•"/>
            </a:pPr>
            <a:r>
              <a:rPr lang="en-US" sz="1800" dirty="0"/>
              <a:t>In highway sector, several </a:t>
            </a:r>
            <a:r>
              <a:rPr lang="en-US" sz="1800" b="1" dirty="0"/>
              <a:t>DOTs have applied constructability </a:t>
            </a:r>
            <a:r>
              <a:rPr lang="en-US" sz="1800" dirty="0"/>
              <a:t>to their projects.</a:t>
            </a:r>
          </a:p>
          <a:p>
            <a:pPr lvl="0"/>
            <a:r>
              <a:rPr lang="en-US" sz="1800" b="1" dirty="0"/>
              <a:t>TODAY</a:t>
            </a:r>
          </a:p>
          <a:p>
            <a:pPr marL="742950" lvl="1" indent="-285750">
              <a:buFont typeface="Arial" panose="020B0604020202020204" pitchFamily="34" charset="0"/>
              <a:buChar char="•"/>
            </a:pPr>
            <a:r>
              <a:rPr lang="en-US" sz="1800" dirty="0"/>
              <a:t>Myriad of Federal &amp; State </a:t>
            </a:r>
            <a:r>
              <a:rPr lang="en-US" sz="1800" b="1" dirty="0"/>
              <a:t>Permit requirements </a:t>
            </a:r>
            <a:r>
              <a:rPr lang="en-US" sz="1800" dirty="0"/>
              <a:t>(US Coast Guard, US Army Corps of Engineers, EPA, Fish &amp; Wildlife, etc.)</a:t>
            </a:r>
          </a:p>
          <a:p>
            <a:pPr marL="742950" lvl="1" indent="-285750">
              <a:buFont typeface="Arial" panose="020B0604020202020204" pitchFamily="34" charset="0"/>
              <a:buChar char="•"/>
            </a:pPr>
            <a:r>
              <a:rPr lang="en-US" sz="1800" b="1" dirty="0"/>
              <a:t>DOTs find it difficult to discuss any changes </a:t>
            </a:r>
            <a:r>
              <a:rPr lang="en-US" sz="1800" dirty="0"/>
              <a:t>as it might require a NEPA Re-Evaluation or a re-do of the environmental permitting process.</a:t>
            </a:r>
          </a:p>
          <a:p>
            <a:pPr lvl="1"/>
            <a:endParaRPr lang="en-US" sz="1800" dirty="0"/>
          </a:p>
        </p:txBody>
      </p:sp>
      <p:sp>
        <p:nvSpPr>
          <p:cNvPr id="4" name="Slide Number Placeholder 3"/>
          <p:cNvSpPr>
            <a:spLocks noGrp="1"/>
          </p:cNvSpPr>
          <p:nvPr>
            <p:ph type="sldNum" sz="quarter" idx="5"/>
          </p:nvPr>
        </p:nvSpPr>
        <p:spPr/>
        <p:txBody>
          <a:bodyPr/>
          <a:lstStyle/>
          <a:p>
            <a:fld id="{CB232E84-4224-4E4F-BE49-2E64099311DB}" type="slidenum">
              <a:rPr lang="en-US" smtClean="0"/>
              <a:t>4</a:t>
            </a:fld>
            <a:endParaRPr lang="en-US" dirty="0"/>
          </a:p>
        </p:txBody>
      </p:sp>
    </p:spTree>
    <p:extLst>
      <p:ext uri="{BB962C8B-B14F-4D97-AF65-F5344CB8AC3E}">
        <p14:creationId xmlns:p14="http://schemas.microsoft.com/office/powerpoint/2010/main" val="3246926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shape of a pop-up to help the user with: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things to consider when formulating their answer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alleviating any misconceptions about what is meant by certain terms in this context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explaining a question further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what the outputs are and mean, and provide more references and resources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r>
              <a:rPr lang="en-US" sz="1200" kern="1200" dirty="0">
                <a:solidFill>
                  <a:schemeClr val="tx1"/>
                </a:solidFill>
                <a:effectLst/>
                <a:latin typeface="+mn-lt"/>
                <a:ea typeface="+mn-ea"/>
                <a:cs typeface="+mn-cs"/>
              </a:rPr>
              <a:t>Another example of a pop-ups that explain the question&gt;&gt;</a:t>
            </a:r>
          </a:p>
          <a:p>
            <a:pPr lvl="1" fontAlgn="base" hangingPunct="0"/>
            <a:r>
              <a:rPr lang="en-US" sz="1200" b="1" kern="1200" dirty="0">
                <a:solidFill>
                  <a:schemeClr val="tx1"/>
                </a:solidFill>
                <a:effectLst/>
                <a:latin typeface="+mn-lt"/>
                <a:ea typeface="+mn-ea"/>
                <a:cs typeface="+mn-cs"/>
              </a:rPr>
              <a:t>Question:  </a:t>
            </a:r>
            <a:r>
              <a:rPr lang="en-US" sz="1200" b="0" kern="1200" dirty="0">
                <a:solidFill>
                  <a:schemeClr val="tx1"/>
                </a:solidFill>
                <a:effectLst/>
                <a:latin typeface="+mn-lt"/>
                <a:ea typeface="+mn-ea"/>
                <a:cs typeface="+mn-cs"/>
              </a:rPr>
              <a:t>“</a:t>
            </a:r>
            <a:r>
              <a:rPr lang="en-US" sz="1200" b="0" kern="1200" dirty="0">
                <a:solidFill>
                  <a:schemeClr val="tx1"/>
                </a:solidFill>
                <a:effectLst>
                  <a:outerShdw blurRad="38100" dist="25400" dir="5400000" algn="ctr">
                    <a:srgbClr val="6E747A">
                      <a:alpha val="43000"/>
                    </a:srgbClr>
                  </a:outerShdw>
                </a:effectLst>
                <a:latin typeface="+mn-lt"/>
                <a:ea typeface="+mn-ea"/>
                <a:cs typeface="+mn-cs"/>
              </a:rPr>
              <a:t>Rate the environmental sensitivity of the project.”  </a:t>
            </a:r>
            <a:r>
              <a:rPr lang="en-US" sz="1200" b="1" kern="1200" dirty="0">
                <a:solidFill>
                  <a:schemeClr val="tx1"/>
                </a:solidFill>
                <a:effectLst>
                  <a:outerShdw blurRad="38100" dist="25400" dir="5400000" algn="ctr">
                    <a:srgbClr val="6E747A">
                      <a:alpha val="43000"/>
                    </a:srgbClr>
                  </a:outerShdw>
                </a:effectLst>
                <a:latin typeface="+mn-lt"/>
                <a:ea typeface="+mn-ea"/>
                <a:cs typeface="+mn-cs"/>
              </a:rPr>
              <a:t>  </a:t>
            </a:r>
          </a:p>
          <a:p>
            <a:pPr lvl="1" fontAlgn="base" hangingPunct="0"/>
            <a:r>
              <a:rPr lang="en-US" sz="1200" b="1" kern="1200" dirty="0">
                <a:solidFill>
                  <a:schemeClr val="tx1"/>
                </a:solidFill>
                <a:effectLst>
                  <a:outerShdw blurRad="38100" dist="25400" dir="5400000" algn="ctr">
                    <a:srgbClr val="6E747A">
                      <a:alpha val="43000"/>
                    </a:srgbClr>
                  </a:outerShdw>
                </a:effectLst>
                <a:latin typeface="+mn-lt"/>
                <a:ea typeface="+mn-ea"/>
                <a:cs typeface="+mn-cs"/>
              </a:rPr>
              <a:t>Pop-up message: </a:t>
            </a:r>
          </a:p>
          <a:p>
            <a:pPr lvl="1" fontAlgn="base" hangingPunct="0"/>
            <a:r>
              <a:rPr lang="en-US" sz="1200" b="0" kern="1200" dirty="0">
                <a:solidFill>
                  <a:schemeClr val="tx1"/>
                </a:solidFill>
                <a:effectLst>
                  <a:outerShdw blurRad="38100" dist="25400" dir="5400000" algn="ctr">
                    <a:srgbClr val="6E747A">
                      <a:alpha val="43000"/>
                    </a:srgbClr>
                  </a:outerShdw>
                </a:effectLst>
                <a:latin typeface="+mn-lt"/>
                <a:ea typeface="+mn-ea"/>
                <a:cs typeface="+mn-cs"/>
              </a:rPr>
              <a:t>“</a:t>
            </a:r>
            <a:r>
              <a:rPr lang="en-US" sz="1200" b="0" kern="1200" dirty="0">
                <a:solidFill>
                  <a:schemeClr val="tx1"/>
                </a:solidFill>
                <a:effectLst/>
                <a:latin typeface="+mn-lt"/>
                <a:ea typeface="+mn-ea"/>
                <a:cs typeface="+mn-cs"/>
              </a:rPr>
              <a:t>When rating the environmental sensitivity of a project, the project team should consider:</a:t>
            </a:r>
          </a:p>
          <a:p>
            <a:pPr lvl="1" fontAlgn="base" hangingPunct="0"/>
            <a:r>
              <a:rPr lang="en-US" sz="1200" b="0" kern="1200" dirty="0">
                <a:solidFill>
                  <a:schemeClr val="tx1"/>
                </a:solidFill>
                <a:effectLst/>
                <a:latin typeface="+mn-lt"/>
                <a:ea typeface="+mn-ea"/>
                <a:cs typeface="+mn-cs"/>
              </a:rPr>
              <a:t>Potential for work within wetlands or waterways</a:t>
            </a:r>
          </a:p>
          <a:p>
            <a:pPr lvl="1" fontAlgn="base" hangingPunct="0"/>
            <a:r>
              <a:rPr lang="en-US" sz="1200" b="0" kern="1200" dirty="0">
                <a:solidFill>
                  <a:schemeClr val="tx1"/>
                </a:solidFill>
                <a:effectLst/>
                <a:latin typeface="+mn-lt"/>
                <a:ea typeface="+mn-ea"/>
                <a:cs typeface="+mn-cs"/>
              </a:rPr>
              <a:t>Potential for noise pollution, particularly if the construction area is near residential areas or occupied buildings</a:t>
            </a:r>
          </a:p>
          <a:p>
            <a:pPr lvl="1" fontAlgn="base" hangingPunct="0"/>
            <a:r>
              <a:rPr lang="en-US" sz="1200" b="0" kern="1200" dirty="0">
                <a:solidFill>
                  <a:schemeClr val="tx1"/>
                </a:solidFill>
                <a:effectLst/>
                <a:latin typeface="+mn-lt"/>
                <a:ea typeface="+mn-ea"/>
                <a:cs typeface="+mn-cs"/>
              </a:rPr>
              <a:t>Need to protect private property from runoff</a:t>
            </a:r>
          </a:p>
          <a:p>
            <a:pPr lvl="1" fontAlgn="base" hangingPunct="0"/>
            <a:r>
              <a:rPr lang="en-US" sz="1200" b="0" kern="1200" dirty="0">
                <a:solidFill>
                  <a:schemeClr val="tx1"/>
                </a:solidFill>
                <a:effectLst/>
                <a:latin typeface="+mn-lt"/>
                <a:ea typeface="+mn-ea"/>
                <a:cs typeface="+mn-cs"/>
              </a:rPr>
              <a:t>Need to maintain existing storm drains</a:t>
            </a:r>
          </a:p>
          <a:p>
            <a:pPr lvl="1" fontAlgn="base" hangingPunct="0"/>
            <a:r>
              <a:rPr lang="en-US" sz="1200" b="0" kern="1200" dirty="0">
                <a:solidFill>
                  <a:schemeClr val="tx1"/>
                </a:solidFill>
                <a:effectLst/>
                <a:latin typeface="+mn-lt"/>
                <a:ea typeface="+mn-ea"/>
                <a:cs typeface="+mn-cs"/>
              </a:rPr>
              <a:t>Potential for flooding</a:t>
            </a:r>
          </a:p>
          <a:p>
            <a:pPr lvl="1" fontAlgn="base" hangingPunct="0"/>
            <a:r>
              <a:rPr lang="en-US" sz="1200" b="0" kern="1200" dirty="0">
                <a:solidFill>
                  <a:schemeClr val="tx1"/>
                </a:solidFill>
                <a:effectLst/>
                <a:latin typeface="+mn-lt"/>
                <a:ea typeface="+mn-ea"/>
                <a:cs typeface="+mn-cs"/>
              </a:rPr>
              <a:t>Potential for discovery, during construction, of hazardous materials such as gasoline, or a landfill beneath the surface of the ground</a:t>
            </a:r>
          </a:p>
          <a:p>
            <a:pPr lvl="1" fontAlgn="base" hangingPunct="0"/>
            <a:r>
              <a:rPr lang="en-US" sz="1200" b="0" kern="1200" dirty="0">
                <a:solidFill>
                  <a:schemeClr val="tx1"/>
                </a:solidFill>
                <a:effectLst/>
                <a:latin typeface="+mn-lt"/>
                <a:ea typeface="+mn-ea"/>
                <a:cs typeface="+mn-cs"/>
              </a:rPr>
              <a:t>Proximity of the project to sinkholes and/or caverns.”</a:t>
            </a:r>
          </a:p>
          <a:p>
            <a:endParaRPr lang="en-US"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39</a:t>
            </a:fld>
            <a:endParaRPr lang="en-US" dirty="0"/>
          </a:p>
        </p:txBody>
      </p:sp>
    </p:spTree>
    <p:extLst>
      <p:ext uri="{BB962C8B-B14F-4D97-AF65-F5344CB8AC3E}">
        <p14:creationId xmlns:p14="http://schemas.microsoft.com/office/powerpoint/2010/main" val="404158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agency may desire to customize the model to make it better fit their terminology and practices.  If so, users can make changes to the tool. </a:t>
            </a:r>
          </a:p>
          <a:p>
            <a:r>
              <a:rPr lang="en-US" sz="1200" kern="1200" dirty="0">
                <a:solidFill>
                  <a:schemeClr val="tx1"/>
                </a:solidFill>
                <a:effectLst/>
                <a:latin typeface="+mn-lt"/>
                <a:ea typeface="+mn-ea"/>
                <a:cs typeface="+mn-cs"/>
              </a:rPr>
              <a:t>Example shown on the slide</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40</a:t>
            </a:fld>
            <a:endParaRPr lang="en-US" dirty="0"/>
          </a:p>
        </p:txBody>
      </p:sp>
    </p:spTree>
    <p:extLst>
      <p:ext uri="{BB962C8B-B14F-4D97-AF65-F5344CB8AC3E}">
        <p14:creationId xmlns:p14="http://schemas.microsoft.com/office/powerpoint/2010/main" val="2540074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43</a:t>
            </a:fld>
            <a:endParaRPr lang="en-US" dirty="0"/>
          </a:p>
        </p:txBody>
      </p:sp>
    </p:spTree>
    <p:extLst>
      <p:ext uri="{BB962C8B-B14F-4D97-AF65-F5344CB8AC3E}">
        <p14:creationId xmlns:p14="http://schemas.microsoft.com/office/powerpoint/2010/main" val="176325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Motivation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a:t>
            </a:r>
            <a:r>
              <a:rPr lang="en-US" kern="1200" dirty="0"/>
              <a:t>ncreasing use of integrated fast-track project delivery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t>Increasingly demanding environmental permitting requirements &amp; NEPA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a:t>CRs lack effectiveness in meeting industry demands for delivering construction documents timely, free from errors, &amp; promoting buildable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t>
            </a:r>
            <a:r>
              <a:rPr lang="en-US" kern="1200" dirty="0"/>
              <a:t>ack of uniformity in the CR process from state to state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kern="1200" dirty="0"/>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5</a:t>
            </a:fld>
            <a:endParaRPr lang="en-US" dirty="0"/>
          </a:p>
        </p:txBody>
      </p:sp>
    </p:spTree>
    <p:extLst>
      <p:ext uri="{BB962C8B-B14F-4D97-AF65-F5344CB8AC3E}">
        <p14:creationId xmlns:p14="http://schemas.microsoft.com/office/powerpoint/2010/main" val="43511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6</a:t>
            </a:fld>
            <a:endParaRPr lang="en-US" dirty="0"/>
          </a:p>
        </p:txBody>
      </p:sp>
    </p:spTree>
    <p:extLst>
      <p:ext uri="{BB962C8B-B14F-4D97-AF65-F5344CB8AC3E}">
        <p14:creationId xmlns:p14="http://schemas.microsoft.com/office/powerpoint/2010/main" val="8427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2400" b="1" dirty="0"/>
              <a:t>CR Approaches</a:t>
            </a:r>
          </a:p>
          <a:p>
            <a:pPr marL="742950" lvl="1" indent="-285750">
              <a:buFont typeface="Arial" panose="020B0604020202020204" pitchFamily="34" charset="0"/>
              <a:buChar char="•"/>
            </a:pPr>
            <a:r>
              <a:rPr lang="en-US" sz="1800" dirty="0"/>
              <a:t>At different stages of project, and vary in terms of formality of CRP (</a:t>
            </a:r>
            <a:r>
              <a:rPr lang="en-US" sz="1800" i="1" dirty="0"/>
              <a:t>11; 12</a:t>
            </a:r>
            <a:r>
              <a:rPr lang="en-US" sz="1800" dirty="0"/>
              <a:t>). </a:t>
            </a:r>
          </a:p>
          <a:p>
            <a:pPr marL="742950" lvl="1" indent="-285750">
              <a:buFont typeface="Arial" panose="020B0604020202020204" pitchFamily="34" charset="0"/>
              <a:buChar char="•"/>
            </a:pPr>
            <a:r>
              <a:rPr lang="en-US" sz="1800" dirty="0"/>
              <a:t>Tools and checklists used in CRs (15)</a:t>
            </a:r>
          </a:p>
          <a:p>
            <a:pPr marL="742950" lvl="1" indent="-285750">
              <a:buFont typeface="Arial" panose="020B0604020202020204" pitchFamily="34" charset="0"/>
              <a:buChar char="•"/>
            </a:pPr>
            <a:r>
              <a:rPr lang="en-US" sz="1800" dirty="0"/>
              <a:t>Impact &amp; relationship between design &amp; construction activities (Khan 2016; 18)</a:t>
            </a:r>
          </a:p>
          <a:p>
            <a:pPr marL="742950" lvl="1" indent="-285750">
              <a:buFont typeface="Arial" panose="020B0604020202020204" pitchFamily="34" charset="0"/>
              <a:buChar char="•"/>
            </a:pPr>
            <a:r>
              <a:rPr lang="en-US" sz="1800" dirty="0"/>
              <a:t>Lack of involvement of contractor in CRP in public sector (19)</a:t>
            </a:r>
          </a:p>
          <a:p>
            <a:pPr lvl="0" algn="l"/>
            <a:r>
              <a:rPr lang="en-US" sz="2400" b="1" dirty="0"/>
              <a:t>STAs &amp; CRs</a:t>
            </a:r>
          </a:p>
          <a:p>
            <a:pPr marL="742950" lvl="1" indent="-285750">
              <a:buFont typeface="Arial" panose="020B0604020202020204" pitchFamily="34" charset="0"/>
              <a:buChar char="•"/>
            </a:pPr>
            <a:r>
              <a:rPr lang="en-US" sz="1800" dirty="0"/>
              <a:t>Only one-quarter of DOTs used formal programs (21)</a:t>
            </a:r>
          </a:p>
          <a:p>
            <a:pPr marL="742950" lvl="1" indent="-285750">
              <a:buFont typeface="Arial" panose="020B0604020202020204" pitchFamily="34" charset="0"/>
              <a:buChar char="•"/>
            </a:pPr>
            <a:r>
              <a:rPr lang="en-US" sz="1800" dirty="0"/>
              <a:t>Attempts to evaluate Cost/Benefits of CRs implementation (7; 22;). </a:t>
            </a:r>
          </a:p>
          <a:p>
            <a:pPr marL="742950" lvl="1" indent="-285750">
              <a:buFont typeface="Arial" panose="020B0604020202020204" pitchFamily="34" charset="0"/>
              <a:buChar char="•"/>
            </a:pPr>
            <a:r>
              <a:rPr lang="en-US" sz="1800" dirty="0"/>
              <a:t>Development of a CR database to allow Kentucky a systematic method for inputting and analyzing the CR (</a:t>
            </a:r>
            <a:r>
              <a:rPr lang="en-US" sz="1800" i="1" dirty="0"/>
              <a:t>7; 23</a:t>
            </a:r>
            <a:r>
              <a:rPr lang="en-US" sz="1800" dirty="0"/>
              <a:t>) </a:t>
            </a:r>
          </a:p>
          <a:p>
            <a:pPr marL="742950" lvl="1" indent="-285750">
              <a:buFont typeface="Arial" panose="020B0604020202020204" pitchFamily="34" charset="0"/>
              <a:buChar char="•"/>
            </a:pPr>
            <a:r>
              <a:rPr lang="en-US" sz="1800" dirty="0"/>
              <a:t>Elements to successfully implement a continuous CR process in WSDOT (22) </a:t>
            </a:r>
          </a:p>
          <a:p>
            <a:pPr lvl="0" algn="l"/>
            <a:r>
              <a:rPr lang="en-US" sz="2400" kern="1200" dirty="0">
                <a:solidFill>
                  <a:prstClr val="white"/>
                </a:solidFill>
                <a:latin typeface="Calibri" panose="020F0502020204030204" pitchFamily="34" charset="0"/>
                <a:ea typeface="+mn-ea"/>
                <a:cs typeface="+mn-cs"/>
              </a:rPr>
              <a:t>Innovative Contracting Approaches &amp; CRs</a:t>
            </a:r>
          </a:p>
          <a:p>
            <a:pPr marL="742950" lvl="1" indent="-285750">
              <a:buFont typeface="Arial" panose="020B0604020202020204" pitchFamily="34" charset="0"/>
              <a:buChar char="•"/>
            </a:pPr>
            <a:r>
              <a:rPr lang="en-US" sz="1800" dirty="0"/>
              <a:t>CR concepts inherently embedded in these methods (25)</a:t>
            </a:r>
          </a:p>
          <a:p>
            <a:pPr marL="742950" lvl="1" indent="-285750">
              <a:buFont typeface="Arial" panose="020B0604020202020204" pitchFamily="34" charset="0"/>
              <a:buChar char="•"/>
            </a:pPr>
            <a:r>
              <a:rPr lang="en-US" sz="1800" dirty="0"/>
              <a:t>Integration between designers &amp; contractors achieved by using DB &amp; CM/GC, as well as ATCs (24) </a:t>
            </a:r>
          </a:p>
          <a:p>
            <a:pPr marL="742950" lvl="1" indent="-285750">
              <a:buFont typeface="Arial" panose="020B0604020202020204" pitchFamily="34" charset="0"/>
              <a:buChar char="•"/>
            </a:pPr>
            <a:r>
              <a:rPr lang="en-US" sz="1800" dirty="0"/>
              <a:t>Proper selection of a CRP depends on selected strategy for project delivery (25)</a:t>
            </a:r>
          </a:p>
          <a:p>
            <a:pPr lvl="0" algn="l"/>
            <a:r>
              <a:rPr lang="en-US" sz="2400" b="1" dirty="0"/>
              <a:t>TQM, VE, &amp; CRs. </a:t>
            </a:r>
          </a:p>
          <a:p>
            <a:pPr marL="742950" lvl="1" indent="-285750">
              <a:buFont typeface="Arial" panose="020B0604020202020204" pitchFamily="34" charset="0"/>
              <a:buChar char="•"/>
            </a:pPr>
            <a:r>
              <a:rPr lang="en-US" sz="1800" dirty="0"/>
              <a:t>CR when integrated with TQM &amp; VE is the optimum tool to reduce factory investment risks and obtain the recommended quality (</a:t>
            </a:r>
            <a:r>
              <a:rPr lang="en-US" sz="1800" i="1" dirty="0"/>
              <a:t>26</a:t>
            </a:r>
            <a:r>
              <a:rPr lang="en-US" sz="1800" dirty="0"/>
              <a:t>).</a:t>
            </a:r>
          </a:p>
          <a:p>
            <a:pPr marL="742950" lvl="1" indent="-285750">
              <a:buFont typeface="Arial" panose="020B0604020202020204" pitchFamily="34" charset="0"/>
              <a:buChar char="•"/>
            </a:pPr>
            <a:r>
              <a:rPr lang="en-US" sz="1800" dirty="0"/>
              <a:t>A framework integrating TQM &amp; VE to CRs developed to measure Cost/Benefit of constructability &amp; cost-risk shifting (</a:t>
            </a:r>
            <a:r>
              <a:rPr lang="en-US" sz="1800" i="1" dirty="0"/>
              <a:t>27</a:t>
            </a:r>
            <a:r>
              <a:rPr lang="en-US" sz="1800" dirty="0"/>
              <a:t>)</a:t>
            </a:r>
          </a:p>
          <a:p>
            <a:pPr lvl="0" algn="l"/>
            <a:r>
              <a:rPr lang="en-US" sz="2400" b="1" dirty="0"/>
              <a:t>Lessons Learned Databases</a:t>
            </a:r>
          </a:p>
          <a:p>
            <a:pPr marL="742950" lvl="1" indent="-285750">
              <a:buFont typeface="Arial" panose="020B0604020202020204" pitchFamily="34" charset="0"/>
              <a:buChar char="•"/>
            </a:pPr>
            <a:r>
              <a:rPr lang="en-US" sz="1800" dirty="0"/>
              <a:t>Importance of lessons-learned in development of constructability practices at program and project level (28)</a:t>
            </a:r>
          </a:p>
          <a:p>
            <a:pPr marL="742950" lvl="1" indent="-285750">
              <a:buFont typeface="Arial" panose="020B0604020202020204" pitchFamily="34" charset="0"/>
              <a:buChar char="•"/>
            </a:pPr>
            <a:r>
              <a:rPr lang="en-US" sz="1800" dirty="0"/>
              <a:t>Development of knowledge-based systems that collects lessons-learned from construction projects to enhance constructability, thus quality (</a:t>
            </a:r>
            <a:r>
              <a:rPr lang="en-US" sz="1800" i="1" dirty="0"/>
              <a:t>29; 30</a:t>
            </a:r>
            <a:r>
              <a:rPr lang="en-US" sz="1800" dirty="0"/>
              <a:t>), </a:t>
            </a:r>
          </a:p>
          <a:p>
            <a:pPr marL="742950" lvl="1" indent="-285750">
              <a:buFont typeface="Arial" panose="020B0604020202020204" pitchFamily="34" charset="0"/>
              <a:buChar char="•"/>
            </a:pPr>
            <a:r>
              <a:rPr lang="en-US" sz="1800" dirty="0"/>
              <a:t>Shortage of proper documentation systems prevent organizations from building a complete set of knowledge (</a:t>
            </a:r>
            <a:r>
              <a:rPr lang="en-US" sz="1800" i="1" dirty="0"/>
              <a:t>28</a:t>
            </a:r>
            <a:r>
              <a:rPr lang="en-US" sz="1800" dirty="0"/>
              <a:t>). </a:t>
            </a:r>
          </a:p>
          <a:p>
            <a:pPr lvl="0" algn="l"/>
            <a:r>
              <a:rPr lang="en-US" sz="2400" kern="1200" dirty="0">
                <a:solidFill>
                  <a:prstClr val="white"/>
                </a:solidFill>
                <a:latin typeface="Calibri" panose="020F0502020204030204" pitchFamily="34" charset="0"/>
                <a:ea typeface="+mn-ea"/>
                <a:cs typeface="+mn-cs"/>
              </a:rPr>
              <a:t>Technology use in CRs</a:t>
            </a:r>
          </a:p>
          <a:p>
            <a:pPr marL="742950" lvl="1" indent="-285750">
              <a:buFont typeface="Arial" panose="020B0604020202020204" pitchFamily="34" charset="0"/>
              <a:buChar char="•"/>
            </a:pPr>
            <a:r>
              <a:rPr lang="en-US" sz="1800" dirty="0"/>
              <a:t>Technology use to improve coordination and communication during CRs, such as application of Building Information Modeling (BIM) (</a:t>
            </a:r>
            <a:r>
              <a:rPr lang="en-US" sz="1800" i="1" dirty="0"/>
              <a:t>31</a:t>
            </a:r>
            <a:r>
              <a:rPr lang="en-US" sz="1800" dirty="0"/>
              <a:t>), 3D and 4D design models and construction simulation (</a:t>
            </a:r>
            <a:r>
              <a:rPr lang="en-US" sz="1800" i="1" dirty="0"/>
              <a:t>32; 33</a:t>
            </a:r>
            <a:r>
              <a:rPr lang="en-US" sz="1800" dirty="0"/>
              <a:t>), GIS-based frameworks (</a:t>
            </a:r>
            <a:r>
              <a:rPr lang="en-US" sz="1800" i="1" dirty="0"/>
              <a:t>35</a:t>
            </a:r>
            <a:r>
              <a:rPr lang="en-US" sz="1800" dirty="0"/>
              <a:t>), and Neural Network techniques (36)</a:t>
            </a: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8</a:t>
            </a:fld>
            <a:endParaRPr lang="en-US" dirty="0"/>
          </a:p>
        </p:txBody>
      </p:sp>
    </p:spTree>
    <p:extLst>
      <p:ext uri="{BB962C8B-B14F-4D97-AF65-F5344CB8AC3E}">
        <p14:creationId xmlns:p14="http://schemas.microsoft.com/office/powerpoint/2010/main" val="3070648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Define the current state of practice through data collected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29 </a:t>
            </a:r>
            <a:r>
              <a:rPr lang="en-US" b="1" dirty="0"/>
              <a:t>interviews</a:t>
            </a:r>
            <a:r>
              <a:rPr lang="en-US" dirty="0"/>
              <a:t> with DOT district personnel, private sector designers, CEI consultants, and contractors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47 </a:t>
            </a:r>
            <a:r>
              <a:rPr lang="en-US" sz="1200" b="1" dirty="0"/>
              <a:t>surveys</a:t>
            </a:r>
            <a:r>
              <a:rPr lang="en-US" sz="1200" dirty="0"/>
              <a:t> completed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Six </a:t>
            </a:r>
            <a:r>
              <a:rPr lang="en-US" b="1" dirty="0"/>
              <a:t>focus groups </a:t>
            </a:r>
            <a:r>
              <a:rPr lang="en-US" dirty="0"/>
              <a:t>of 4-5 participants, led by 1-3 team members (60-90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Five </a:t>
            </a:r>
            <a:r>
              <a:rPr lang="en-US" b="1" dirty="0"/>
              <a:t>case studies</a:t>
            </a:r>
            <a:r>
              <a:rPr lang="en-US" dirty="0"/>
              <a:t>: Florida DOT, Connecticut DOT, VDOT Hampton Roads Bridge Tunnel, Caltrans, and Utah DOT</a:t>
            </a:r>
          </a:p>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9</a:t>
            </a:fld>
            <a:endParaRPr lang="en-US" dirty="0"/>
          </a:p>
        </p:txBody>
      </p:sp>
    </p:spTree>
    <p:extLst>
      <p:ext uri="{BB962C8B-B14F-4D97-AF65-F5344CB8AC3E}">
        <p14:creationId xmlns:p14="http://schemas.microsoft.com/office/powerpoint/2010/main" val="221155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Existing Effective Practices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Full time CR staff/group with extensive construction experience - UDOT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Focal points for environmental agencies &amp; employing innovative methods-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Two-pronged system: “Optimized Limits of Disturbance” and “The Merged Process.” – VDOT (LOR- Submitting an oversized project footprint to FHWA for the NEPA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“Plans in Hand” review between the 60% and 90% plans stage on all D-B-B jobs-  District Design Offices in Florida and Connecticut DOTs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Biddability reviews – VDOT &amp; UDOT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Tools/Methods Effectively Used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CRP Checklists - Caltrans &amp; </a:t>
            </a:r>
            <a:r>
              <a:rPr lang="en-US" sz="1200" kern="1200" dirty="0" err="1">
                <a:solidFill>
                  <a:schemeClr val="tx1"/>
                </a:solidFill>
                <a:effectLst/>
                <a:latin typeface="+mn-lt"/>
                <a:ea typeface="+mn-ea"/>
                <a:cs typeface="+mn-cs"/>
              </a:rPr>
              <a:t>ConnDOT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Project online database common platforms for CRs-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Guidelines for CRP- a 12-step process for gaining contractor input into the design labelled the “Industry Constructability Review Process”- MnDOT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Moving from paper to digital review comments has helped with holding designers accountable. On paper, it was easy for them to simply not respond, but digitally they get an automatic email prompting them to look at comments, and they are emailed until they respond. This has helped foster better communication and puts everyone on the same page.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Platforms for knowledge transfer/lessons learned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Web-based databases for the review process-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Web portals for industry input into plans; Project Review Website – UDOT </a:t>
            </a:r>
            <a:r>
              <a:rPr lang="en-US" sz="1200" b="1" u="sng" kern="1200" dirty="0">
                <a:solidFill>
                  <a:schemeClr val="tx1"/>
                </a:solidFill>
                <a:effectLst/>
                <a:latin typeface="+mn-lt"/>
                <a:ea typeface="+mn-ea"/>
                <a:cs typeface="+mn-cs"/>
                <a:hlinkClick r:id="rId3"/>
              </a:rPr>
              <a:t>https://sites.google.com/utah.gov/udot-project-previews/home</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Challenges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Availability of experienced construction professionals to conduct CRs-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30-35% of change orders were with quality control issues in plans; often where designers ignored comments. This resulted in change orders; trying to tag CRs to change orders- FDOT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 data to measure CRP effectiveness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Knowledge transfer in general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Expense associated with 3D &amp; 4D modeling use in CRP</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Time allotted for CRs</a:t>
            </a: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Improvements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Use of CR metrics- Caltrans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Tag CRs to Change order- FDOT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training on CRPs – UDOT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Formal lessons learned system - UDOT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B232E84-4224-4E4F-BE49-2E64099311DB}" type="slidenum">
              <a:rPr lang="en-US" smtClean="0"/>
              <a:t>10</a:t>
            </a:fld>
            <a:endParaRPr lang="en-US" dirty="0"/>
          </a:p>
        </p:txBody>
      </p:sp>
    </p:spTree>
    <p:extLst>
      <p:ext uri="{BB962C8B-B14F-4D97-AF65-F5344CB8AC3E}">
        <p14:creationId xmlns:p14="http://schemas.microsoft.com/office/powerpoint/2010/main" val="658809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232E84-4224-4E4F-BE49-2E64099311DB}" type="slidenum">
              <a:rPr lang="en-US" smtClean="0"/>
              <a:t>11</a:t>
            </a:fld>
            <a:endParaRPr lang="en-US" dirty="0"/>
          </a:p>
        </p:txBody>
      </p:sp>
    </p:spTree>
    <p:extLst>
      <p:ext uri="{BB962C8B-B14F-4D97-AF65-F5344CB8AC3E}">
        <p14:creationId xmlns:p14="http://schemas.microsoft.com/office/powerpoint/2010/main" val="1470898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bg2">
                <a:tint val="90000"/>
                <a:satMod val="92000"/>
                <a:lumMod val="120000"/>
              </a:schemeClr>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FA8BD981-8F03-5F4A-9AB4-F13185F115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3" t="52579" r="12437" b="7592"/>
          <a:stretch/>
        </p:blipFill>
        <p:spPr>
          <a:xfrm>
            <a:off x="5928923" y="9259"/>
            <a:ext cx="6263077" cy="6858000"/>
          </a:xfrm>
          <a:prstGeom prst="rect">
            <a:avLst/>
          </a:prstGeom>
        </p:spPr>
      </p:pic>
      <p:sp>
        <p:nvSpPr>
          <p:cNvPr id="2" name="Title 1"/>
          <p:cNvSpPr>
            <a:spLocks noGrp="1"/>
          </p:cNvSpPr>
          <p:nvPr>
            <p:ph type="ctrTitle"/>
          </p:nvPr>
        </p:nvSpPr>
        <p:spPr>
          <a:xfrm>
            <a:off x="989609" y="837217"/>
            <a:ext cx="7432496" cy="2777533"/>
          </a:xfrm>
        </p:spPr>
        <p:txBody>
          <a:bodyPr anchor="t" anchorCtr="0">
            <a:normAutofit/>
          </a:bodyPr>
          <a:lstStyle>
            <a:lvl1pPr>
              <a:defRPr sz="4000">
                <a:solidFill>
                  <a:srgbClr val="004C86"/>
                </a:solidFill>
              </a:defRPr>
            </a:lvl1pPr>
          </a:lstStyle>
          <a:p>
            <a:r>
              <a:rPr lang="en-US" dirty="0"/>
              <a:t>Click to edit Master title style</a:t>
            </a:r>
          </a:p>
        </p:txBody>
      </p:sp>
      <p:sp>
        <p:nvSpPr>
          <p:cNvPr id="3" name="Subtitle 2"/>
          <p:cNvSpPr>
            <a:spLocks noGrp="1"/>
          </p:cNvSpPr>
          <p:nvPr>
            <p:ph type="subTitle" idx="1"/>
          </p:nvPr>
        </p:nvSpPr>
        <p:spPr>
          <a:xfrm>
            <a:off x="1886423" y="4452361"/>
            <a:ext cx="8915399" cy="506047"/>
          </a:xfrm>
        </p:spPr>
        <p:txBody>
          <a:bodyPr anchor="ctr" anchorCtr="0">
            <a:noAutofit/>
          </a:bodyPr>
          <a:lstStyle>
            <a:lvl1pPr marL="0" indent="0" algn="l">
              <a:buNone/>
              <a:defRPr sz="2800" b="1">
                <a:solidFill>
                  <a:srgbClr val="004C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F947FF-4557-3349-A09C-974CBD850F43}" type="datetime1">
              <a:rPr lang="en-US" smtClean="0"/>
              <a:t>12/4/2023</a:t>
            </a:fld>
            <a:endParaRPr lang="en-US" dirty="0"/>
          </a:p>
        </p:txBody>
      </p:sp>
      <p:sp>
        <p:nvSpPr>
          <p:cNvPr id="5" name="Footer Placeholder 4"/>
          <p:cNvSpPr>
            <a:spLocks noGrp="1"/>
          </p:cNvSpPr>
          <p:nvPr>
            <p:ph type="ftr" sz="quarter" idx="11"/>
          </p:nvPr>
        </p:nvSpPr>
        <p:spPr>
          <a:xfrm>
            <a:off x="1024389" y="5796019"/>
            <a:ext cx="8055817" cy="365125"/>
          </a:xfrm>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rgbClr val="E28F4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02111984F565}" type="slidenum">
              <a:rPr lang="en-US" smtClean="0"/>
              <a:t>‹#›</a:t>
            </a:fld>
            <a:endParaRPr lang="en-US" dirty="0"/>
          </a:p>
        </p:txBody>
      </p:sp>
      <p:sp>
        <p:nvSpPr>
          <p:cNvPr id="9" name="Rectangle 8">
            <a:extLst>
              <a:ext uri="{FF2B5EF4-FFF2-40B4-BE49-F238E27FC236}">
                <a16:creationId xmlns:a16="http://schemas.microsoft.com/office/drawing/2014/main" id="{38347655-6D4C-A64C-BEF2-E4F95E278594}"/>
              </a:ext>
            </a:extLst>
          </p:cNvPr>
          <p:cNvSpPr/>
          <p:nvPr userDrawn="1"/>
        </p:nvSpPr>
        <p:spPr>
          <a:xfrm>
            <a:off x="0" y="9259"/>
            <a:ext cx="492124" cy="6858000"/>
          </a:xfrm>
          <a:prstGeom prst="rect">
            <a:avLst/>
          </a:prstGeom>
          <a:solidFill>
            <a:srgbClr val="004C86"/>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42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23174" y="635995"/>
            <a:ext cx="9536094" cy="1063721"/>
          </a:xfrm>
        </p:spPr>
        <p:txBody>
          <a:bodyPr anchor="t" anchorCtr="0">
            <a:noAutofit/>
          </a:bodyPr>
          <a:lstStyle>
            <a:lvl1pPr>
              <a:defRPr sz="3600" b="1">
                <a:solidFill>
                  <a:srgbClr val="004C86"/>
                </a:solidFill>
              </a:defRPr>
            </a:lvl1pPr>
          </a:lstStyle>
          <a:p>
            <a:r>
              <a:rPr lang="en-US" dirty="0"/>
              <a:t>Click to edit Master title style</a:t>
            </a:r>
          </a:p>
        </p:txBody>
      </p:sp>
      <p:sp>
        <p:nvSpPr>
          <p:cNvPr id="3" name="Content Placeholder 2"/>
          <p:cNvSpPr>
            <a:spLocks noGrp="1"/>
          </p:cNvSpPr>
          <p:nvPr>
            <p:ph idx="1" hasCustomPrompt="1"/>
          </p:nvPr>
        </p:nvSpPr>
        <p:spPr>
          <a:xfrm>
            <a:off x="1219200" y="1828800"/>
            <a:ext cx="9540067" cy="4314826"/>
          </a:xfrm>
        </p:spPr>
        <p:txBody>
          <a:bodyPr>
            <a:normAutofit/>
          </a:bodyPr>
          <a:lstStyle>
            <a:lvl1pPr marL="342900" indent="-342900">
              <a:buClr>
                <a:srgbClr val="004C86"/>
              </a:buClr>
              <a:buFont typeface="Wingdings" pitchFamily="2" charset="2"/>
              <a:buChar char="§"/>
              <a:defRPr sz="2400"/>
            </a:lvl1pPr>
            <a:lvl2pPr marL="742950" indent="-285750">
              <a:buClr>
                <a:srgbClr val="004C86"/>
              </a:buClr>
              <a:buFont typeface="Courier New" panose="02070309020205020404" pitchFamily="49" charset="0"/>
              <a:buChar char="o"/>
              <a:defRPr sz="2000"/>
            </a:lvl2pPr>
            <a:lvl3pPr marL="1143000" indent="-228600">
              <a:buClr>
                <a:srgbClr val="004C86"/>
              </a:buClr>
              <a:buFont typeface="Courier New" panose="02070309020205020404" pitchFamily="49" charset="0"/>
              <a:buChar char="o"/>
              <a:defRPr sz="1800"/>
            </a:lvl3pPr>
            <a:lvl4pPr marL="1600200" indent="-228600">
              <a:buClr>
                <a:srgbClr val="004C86"/>
              </a:buClr>
              <a:buFont typeface="Courier New" panose="02070309020205020404" pitchFamily="49" charset="0"/>
              <a:buChar char="o"/>
              <a:defRPr sz="1600"/>
            </a:lvl4pPr>
            <a:lvl5pPr marL="2057400" indent="-228600">
              <a:buClr>
                <a:srgbClr val="004C86"/>
              </a:buClr>
              <a:buFont typeface="Courier New" panose="02070309020205020404" pitchFamily="49" charset="0"/>
              <a:buChar char="o"/>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2" y="6267338"/>
            <a:ext cx="1146283" cy="370396"/>
          </a:xfrm>
        </p:spPr>
        <p:txBody>
          <a:bodyPr/>
          <a:lstStyle/>
          <a:p>
            <a:fld id="{B6B176DE-E73C-B541-B942-4C5FC02F99AB}" type="datetime1">
              <a:rPr lang="en-US" smtClean="0"/>
              <a:t>12/4/2023</a:t>
            </a:fld>
            <a:endParaRPr lang="en-US" dirty="0"/>
          </a:p>
        </p:txBody>
      </p:sp>
      <p:sp>
        <p:nvSpPr>
          <p:cNvPr id="5" name="Footer Placeholder 4"/>
          <p:cNvSpPr>
            <a:spLocks noGrp="1"/>
          </p:cNvSpPr>
          <p:nvPr>
            <p:ph type="ftr" sz="quarter" idx="11"/>
          </p:nvPr>
        </p:nvSpPr>
        <p:spPr>
          <a:xfrm>
            <a:off x="2589212" y="6272709"/>
            <a:ext cx="7619999"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972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90000"/>
                <a:satMod val="92000"/>
                <a:lumMod val="120000"/>
              </a:schemeClr>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C1A553E-7ED0-8944-A822-FD4A0B41ED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3" t="52579" r="12437" b="7592"/>
          <a:stretch/>
        </p:blipFill>
        <p:spPr>
          <a:xfrm>
            <a:off x="5928923" y="9259"/>
            <a:ext cx="6263077" cy="6858000"/>
          </a:xfrm>
          <a:prstGeom prst="rect">
            <a:avLst/>
          </a:prstGeom>
        </p:spPr>
      </p:pic>
      <p:sp>
        <p:nvSpPr>
          <p:cNvPr id="2" name="Title 1"/>
          <p:cNvSpPr>
            <a:spLocks noGrp="1"/>
          </p:cNvSpPr>
          <p:nvPr>
            <p:ph type="title"/>
          </p:nvPr>
        </p:nvSpPr>
        <p:spPr>
          <a:xfrm>
            <a:off x="1914103" y="2733909"/>
            <a:ext cx="8915399" cy="1468800"/>
          </a:xfrm>
        </p:spPr>
        <p:txBody>
          <a:bodyPr anchor="ctr" anchorCtr="0"/>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1914103" y="4205288"/>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FC6FA2-7BE1-4241-BA6C-66B20AFCE65D}" type="datetime1">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02111984F565}" type="slidenum">
              <a:rPr lang="en-US" smtClean="0"/>
              <a:t>‹#›</a:t>
            </a:fld>
            <a:endParaRPr lang="en-US" dirty="0"/>
          </a:p>
        </p:txBody>
      </p:sp>
      <p:sp>
        <p:nvSpPr>
          <p:cNvPr id="10" name="Rectangle 9">
            <a:extLst>
              <a:ext uri="{FF2B5EF4-FFF2-40B4-BE49-F238E27FC236}">
                <a16:creationId xmlns:a16="http://schemas.microsoft.com/office/drawing/2014/main" id="{708B92EB-55BF-1443-811C-2E10487502AB}"/>
              </a:ext>
            </a:extLst>
          </p:cNvPr>
          <p:cNvSpPr/>
          <p:nvPr userDrawn="1"/>
        </p:nvSpPr>
        <p:spPr>
          <a:xfrm>
            <a:off x="0" y="9259"/>
            <a:ext cx="492124" cy="6858000"/>
          </a:xfrm>
          <a:prstGeom prst="rect">
            <a:avLst/>
          </a:prstGeom>
          <a:solidFill>
            <a:srgbClr val="004C86"/>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a:extLst>
              <a:ext uri="{FF2B5EF4-FFF2-40B4-BE49-F238E27FC236}">
                <a16:creationId xmlns:a16="http://schemas.microsoft.com/office/drawing/2014/main" id="{465CF037-C752-354F-807E-7EDBE932401B}"/>
              </a:ext>
            </a:extLst>
          </p:cNvPr>
          <p:cNvSpPr/>
          <p:nvPr userDrawn="1"/>
        </p:nvSpPr>
        <p:spPr bwMode="auto">
          <a:xfrm>
            <a:off x="0" y="303740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rgbClr val="E28F41"/>
          </a:solidFill>
          <a:ln>
            <a:noFill/>
          </a:ln>
        </p:spPr>
      </p:sp>
    </p:spTree>
    <p:extLst>
      <p:ext uri="{BB962C8B-B14F-4D97-AF65-F5344CB8AC3E}">
        <p14:creationId xmlns:p14="http://schemas.microsoft.com/office/powerpoint/2010/main" val="2384345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239776" y="624110"/>
            <a:ext cx="8911687" cy="597562"/>
          </a:xfrm>
        </p:spPr>
        <p:txBody>
          <a:bodyPr anchor="ctr" anchorCtr="0">
            <a:noAutofit/>
          </a:bodyPr>
          <a:lstStyle>
            <a:lvl1pPr>
              <a:defRPr sz="3600" b="1">
                <a:solidFill>
                  <a:srgbClr val="004C86"/>
                </a:solidFill>
              </a:defRPr>
            </a:lvl1pPr>
          </a:lstStyle>
          <a:p>
            <a:r>
              <a:rPr lang="en-US" dirty="0"/>
              <a:t>Click to edit Master title style</a:t>
            </a:r>
          </a:p>
        </p:txBody>
      </p:sp>
      <p:sp>
        <p:nvSpPr>
          <p:cNvPr id="3" name="Content Placeholder 2"/>
          <p:cNvSpPr>
            <a:spLocks noGrp="1"/>
          </p:cNvSpPr>
          <p:nvPr>
            <p:ph sz="half" idx="1"/>
          </p:nvPr>
        </p:nvSpPr>
        <p:spPr>
          <a:xfrm>
            <a:off x="1236064" y="1627172"/>
            <a:ext cx="4313864" cy="4284050"/>
          </a:xfrm>
        </p:spPr>
        <p:txBody>
          <a:bodyPr>
            <a:normAutofit/>
          </a:bodyPr>
          <a:lstStyle>
            <a:lvl1pPr marL="285750" indent="-285750">
              <a:buClr>
                <a:srgbClr val="004C86"/>
              </a:buClr>
              <a:buFont typeface="Wingdings" pitchFamily="2" charset="2"/>
              <a:buChar char="§"/>
              <a:defRPr/>
            </a:lvl1pPr>
            <a:lvl2pPr marL="742950" indent="-285750">
              <a:buClr>
                <a:srgbClr val="004C86"/>
              </a:buClr>
              <a:buFont typeface="Courier New" panose="02070309020205020404" pitchFamily="49" charset="0"/>
              <a:buChar char="o"/>
              <a:defRPr/>
            </a:lvl2pPr>
            <a:lvl3pPr marL="1200150" indent="-285750">
              <a:buClr>
                <a:srgbClr val="004C86"/>
              </a:buClr>
              <a:buFont typeface="Courier New" panose="02070309020205020404" pitchFamily="49" charset="0"/>
              <a:buChar char="o"/>
              <a:defRPr/>
            </a:lvl3pPr>
            <a:lvl4pPr marL="1543050" indent="-171450">
              <a:buClr>
                <a:srgbClr val="004C86"/>
              </a:buClr>
              <a:buFont typeface="Courier New" panose="02070309020205020404" pitchFamily="49" charset="0"/>
              <a:buChar char="o"/>
              <a:defRPr/>
            </a:lvl4pPr>
            <a:lvl5pPr marL="2000250" indent="-171450">
              <a:buClr>
                <a:srgbClr val="004C86"/>
              </a:buClr>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37599" y="1619794"/>
            <a:ext cx="4313864" cy="4284050"/>
          </a:xfrm>
        </p:spPr>
        <p:txBody>
          <a:bodyPr>
            <a:normAutofit/>
          </a:bodyPr>
          <a:lstStyle>
            <a:lvl1pPr marL="285750" indent="-285750">
              <a:buClr>
                <a:srgbClr val="004C86"/>
              </a:buClr>
              <a:buFont typeface="Wingdings" pitchFamily="2" charset="2"/>
              <a:buChar char="§"/>
              <a:defRPr/>
            </a:lvl1pPr>
            <a:lvl2pPr marL="742950" indent="-285750">
              <a:buClr>
                <a:srgbClr val="004C86"/>
              </a:buClr>
              <a:buFont typeface="Courier New" panose="02070309020205020404" pitchFamily="49" charset="0"/>
              <a:buChar char="o"/>
              <a:defRPr/>
            </a:lvl2pPr>
            <a:lvl3pPr marL="1200150" indent="-285750">
              <a:buClr>
                <a:srgbClr val="004C86"/>
              </a:buClr>
              <a:buFont typeface="Courier New" panose="02070309020205020404" pitchFamily="49" charset="0"/>
              <a:buChar char="o"/>
              <a:defRPr/>
            </a:lvl3pPr>
            <a:lvl4pPr marL="1543050" indent="-171450">
              <a:buClr>
                <a:srgbClr val="004C86"/>
              </a:buClr>
              <a:buFont typeface="Courier New" panose="02070309020205020404" pitchFamily="49" charset="0"/>
              <a:buChar char="o"/>
              <a:defRPr/>
            </a:lvl4pPr>
            <a:lvl5pPr marL="2000250" indent="-171450">
              <a:buClr>
                <a:srgbClr val="004C86"/>
              </a:buClr>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F23F395-B589-E84B-A2B2-B82BE3BB7EC9}" type="datetime1">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11412233" y="6315857"/>
            <a:ext cx="779767" cy="3651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496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a:xfrm>
            <a:off x="1239776" y="584920"/>
            <a:ext cx="9823529" cy="1126313"/>
          </a:xfrm>
        </p:spPr>
        <p:txBody>
          <a:bodyPr anchor="t" anchorCtr="0">
            <a:noAutofit/>
          </a:bodyPr>
          <a:lstStyle>
            <a:lvl1pPr>
              <a:defRPr sz="3600" b="1">
                <a:solidFill>
                  <a:srgbClr val="004C86"/>
                </a:solidFill>
              </a:defRPr>
            </a:lvl1pPr>
          </a:lstStyle>
          <a:p>
            <a:r>
              <a:rPr lang="en-US" dirty="0"/>
              <a:t>Click to edit Master title style</a:t>
            </a:r>
          </a:p>
        </p:txBody>
      </p:sp>
      <p:sp>
        <p:nvSpPr>
          <p:cNvPr id="3" name="Text Placeholder 2"/>
          <p:cNvSpPr>
            <a:spLocks noGrp="1"/>
          </p:cNvSpPr>
          <p:nvPr>
            <p:ph type="body" idx="1"/>
          </p:nvPr>
        </p:nvSpPr>
        <p:spPr>
          <a:xfrm>
            <a:off x="1236064" y="1595574"/>
            <a:ext cx="4577745" cy="5762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36064" y="2419857"/>
            <a:ext cx="4787257" cy="3483169"/>
          </a:xfrm>
        </p:spPr>
        <p:txBody>
          <a:bodyPr>
            <a:normAutofit/>
          </a:bodyPr>
          <a:lstStyle>
            <a:lvl1pPr marL="342900" indent="-342900">
              <a:buClr>
                <a:srgbClr val="004C86"/>
              </a:buClr>
              <a:buFont typeface="Wingdings" pitchFamily="2" charset="2"/>
              <a:buChar char="§"/>
              <a:defRPr/>
            </a:lvl1pPr>
            <a:lvl2pPr marL="742950" indent="-285750">
              <a:buClr>
                <a:srgbClr val="004C86"/>
              </a:buClr>
              <a:buFont typeface="Courier New" panose="02070309020205020404" pitchFamily="49" charset="0"/>
              <a:buChar char="o"/>
              <a:defRPr/>
            </a:lvl2pPr>
            <a:lvl3pPr marL="1143000" indent="-228600">
              <a:buClr>
                <a:srgbClr val="004C86"/>
              </a:buClr>
              <a:buFont typeface="Courier New" panose="02070309020205020404" pitchFamily="49" charset="0"/>
              <a:buChar char="o"/>
              <a:defRPr/>
            </a:lvl3pPr>
            <a:lvl4pPr marL="1600200" indent="-228600">
              <a:buClr>
                <a:srgbClr val="004C86"/>
              </a:buClr>
              <a:buFont typeface="Courier New" panose="02070309020205020404" pitchFamily="49" charset="0"/>
              <a:buChar char="o"/>
              <a:defRPr/>
            </a:lvl4pPr>
            <a:lvl5pPr marL="2057400" indent="-228600">
              <a:buClr>
                <a:srgbClr val="004C86"/>
              </a:buClr>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23321" y="1592346"/>
            <a:ext cx="4538338" cy="5762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813809" y="2416629"/>
            <a:ext cx="4782606" cy="3483169"/>
          </a:xfrm>
        </p:spPr>
        <p:txBody>
          <a:bodyPr>
            <a:normAutofit/>
          </a:bodyPr>
          <a:lstStyle>
            <a:lvl1pPr marL="342900" indent="-342900">
              <a:buClr>
                <a:srgbClr val="004C86"/>
              </a:buClr>
              <a:buFont typeface="Wingdings" pitchFamily="2" charset="2"/>
              <a:buChar char="§"/>
              <a:defRPr/>
            </a:lvl1pPr>
            <a:lvl2pPr marL="742950" indent="-285750">
              <a:buClr>
                <a:srgbClr val="004C86"/>
              </a:buClr>
              <a:buFont typeface="Courier New" panose="02070309020205020404" pitchFamily="49" charset="0"/>
              <a:buChar char="o"/>
              <a:defRPr/>
            </a:lvl2pPr>
            <a:lvl3pPr marL="1143000" indent="-228600">
              <a:buClr>
                <a:srgbClr val="004C86"/>
              </a:buClr>
              <a:buFont typeface="Courier New" panose="02070309020205020404" pitchFamily="49" charset="0"/>
              <a:buChar char="o"/>
              <a:defRPr/>
            </a:lvl3pPr>
            <a:lvl4pPr marL="1600200" indent="-228600">
              <a:buClr>
                <a:srgbClr val="004C86"/>
              </a:buClr>
              <a:buFont typeface="Courier New" panose="02070309020205020404" pitchFamily="49" charset="0"/>
              <a:buChar char="o"/>
              <a:defRPr/>
            </a:lvl4pPr>
            <a:lvl5pPr marL="2057400" indent="-228600">
              <a:buClr>
                <a:srgbClr val="004C86"/>
              </a:buClr>
              <a:buFont typeface="Courier New" panose="02070309020205020404" pitchFamily="49" charset="0"/>
              <a:buChar char="o"/>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F313288-81A6-F94E-9772-3DB380F0F5FB}" type="datetime1">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3" name="Slide Number Placeholder 5"/>
          <p:cNvSpPr>
            <a:spLocks noGrp="1"/>
          </p:cNvSpPr>
          <p:nvPr>
            <p:ph type="sldNum" sz="quarter" idx="12"/>
          </p:nvPr>
        </p:nvSpPr>
        <p:spPr>
          <a:xfrm>
            <a:off x="11412233" y="6322554"/>
            <a:ext cx="779767" cy="365125"/>
          </a:xfrm>
        </p:spPr>
        <p:txBody>
          <a:bodyPr/>
          <a:lstStyle>
            <a:lvl1pPr>
              <a:defRPr/>
            </a:lvl1pPr>
          </a:lstStyle>
          <a:p>
            <a:fld id="{16A4B283-2745-E64B-A257-99A105283BC6}" type="slidenum">
              <a:rPr lang="en-US" smtClean="0"/>
              <a:pPr/>
              <a:t>‹#›</a:t>
            </a:fld>
            <a:endParaRPr lang="en-US" dirty="0"/>
          </a:p>
        </p:txBody>
      </p:sp>
    </p:spTree>
    <p:extLst>
      <p:ext uri="{BB962C8B-B14F-4D97-AF65-F5344CB8AC3E}">
        <p14:creationId xmlns:p14="http://schemas.microsoft.com/office/powerpoint/2010/main" val="339913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39776" y="649059"/>
            <a:ext cx="10264835" cy="1140552"/>
          </a:xfrm>
        </p:spPr>
        <p:txBody>
          <a:bodyPr anchor="t" anchorCtr="0">
            <a:noAutofit/>
          </a:bodyPr>
          <a:lstStyle>
            <a:lvl1pPr>
              <a:defRPr sz="3600" b="1">
                <a:solidFill>
                  <a:srgbClr val="004C8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212D18C-379C-6549-A11B-B78CA966F991}" type="datetime1">
              <a:rPr lang="en-US" smtClean="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208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4040-5DE5-4640-B068-49E9A9F8FFB6}" type="datetime1">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
        <p:nvSpPr>
          <p:cNvPr id="48" name="Slide Number Placeholder 5">
            <a:extLst>
              <a:ext uri="{FF2B5EF4-FFF2-40B4-BE49-F238E27FC236}">
                <a16:creationId xmlns:a16="http://schemas.microsoft.com/office/drawing/2014/main" id="{20CDFB8D-E5D3-8A42-9F56-E873CA04B76B}"/>
              </a:ext>
            </a:extLst>
          </p:cNvPr>
          <p:cNvSpPr txBox="1">
            <a:spLocks/>
          </p:cNvSpPr>
          <p:nvPr userDrawn="1"/>
        </p:nvSpPr>
        <p:spPr>
          <a:xfrm>
            <a:off x="11671294" y="6446503"/>
            <a:ext cx="512088"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004C86"/>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3F32283-D354-0649-987A-4509CAF0D488}" type="slidenum">
              <a:rPr lang="en-US" smtClean="0"/>
              <a:pPr/>
              <a:t>‹#›</a:t>
            </a:fld>
            <a:endParaRPr lang="en-US" dirty="0"/>
          </a:p>
        </p:txBody>
      </p:sp>
      <p:sp>
        <p:nvSpPr>
          <p:cNvPr id="49" name="Rectangle 48">
            <a:extLst>
              <a:ext uri="{FF2B5EF4-FFF2-40B4-BE49-F238E27FC236}">
                <a16:creationId xmlns:a16="http://schemas.microsoft.com/office/drawing/2014/main" id="{C7A50107-F986-4348-8BB2-904965D78FFD}"/>
              </a:ext>
            </a:extLst>
          </p:cNvPr>
          <p:cNvSpPr/>
          <p:nvPr userDrawn="1"/>
        </p:nvSpPr>
        <p:spPr>
          <a:xfrm>
            <a:off x="0" y="9259"/>
            <a:ext cx="492124" cy="6858000"/>
          </a:xfrm>
          <a:prstGeom prst="rect">
            <a:avLst/>
          </a:prstGeom>
          <a:solidFill>
            <a:srgbClr val="004C86"/>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2751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5"/>
          <p:cNvSpPr>
            <a:spLocks noGrp="1" noChangeArrowheads="1"/>
          </p:cNvSpPr>
          <p:nvPr>
            <p:ph type="ctrTitle"/>
          </p:nvPr>
        </p:nvSpPr>
        <p:spPr>
          <a:xfrm>
            <a:off x="711200" y="1828800"/>
            <a:ext cx="10261600" cy="914400"/>
          </a:xfrm>
        </p:spPr>
        <p:txBody>
          <a:bodyPr/>
          <a:lstStyle>
            <a:lvl1pPr algn="ctr">
              <a:defRPr sz="3200">
                <a:solidFill>
                  <a:srgbClr val="004C86"/>
                </a:solidFill>
              </a:defRPr>
            </a:lvl1pPr>
          </a:lstStyle>
          <a:p>
            <a:r>
              <a:rPr lang="en-US" dirty="0"/>
              <a:t>Product Integrity Concerns </a:t>
            </a:r>
            <a:br>
              <a:rPr lang="en-US" dirty="0"/>
            </a:br>
            <a:r>
              <a:rPr lang="en-US" dirty="0"/>
              <a:t>from Low-cost Sourcing Countries</a:t>
            </a:r>
          </a:p>
        </p:txBody>
      </p:sp>
      <p:sp>
        <p:nvSpPr>
          <p:cNvPr id="3" name="Rectangle 6"/>
          <p:cNvSpPr>
            <a:spLocks noGrp="1" noChangeArrowheads="1"/>
          </p:cNvSpPr>
          <p:nvPr>
            <p:ph type="subTitle" idx="1"/>
          </p:nvPr>
        </p:nvSpPr>
        <p:spPr>
          <a:xfrm>
            <a:off x="304800" y="2895600"/>
            <a:ext cx="10261600" cy="990600"/>
          </a:xfrm>
        </p:spPr>
        <p:txBody>
          <a:bodyPr/>
          <a:lstStyle>
            <a:lvl1pPr algn="ctr">
              <a:buNone/>
              <a:defRPr sz="2000" baseline="0"/>
            </a:lvl1pPr>
          </a:lstStyle>
          <a:p>
            <a:endParaRPr lang="en-US" dirty="0"/>
          </a:p>
          <a:p>
            <a:r>
              <a:rPr lang="en-US" dirty="0"/>
              <a:t>Research Team 264</a:t>
            </a:r>
          </a:p>
          <a:p>
            <a:endParaRPr lang="en-US" dirty="0"/>
          </a:p>
          <a:p>
            <a:r>
              <a:rPr lang="en-US" dirty="0"/>
              <a:t>University of Florida</a:t>
            </a:r>
          </a:p>
          <a:p>
            <a:r>
              <a:rPr lang="en-US" dirty="0"/>
              <a:t>R. Edward Minchin Jr.</a:t>
            </a:r>
          </a:p>
          <a:p>
            <a:r>
              <a:rPr lang="en-US" dirty="0"/>
              <a:t>Russell C. Walters</a:t>
            </a:r>
          </a:p>
          <a:p>
            <a:r>
              <a:rPr lang="en-US" dirty="0" err="1"/>
              <a:t>Tsinghua</a:t>
            </a:r>
            <a:r>
              <a:rPr lang="en-US" dirty="0"/>
              <a:t> University</a:t>
            </a:r>
          </a:p>
          <a:p>
            <a:r>
              <a:rPr lang="en-US" dirty="0"/>
              <a:t>Jiayi Pan</a:t>
            </a:r>
          </a:p>
          <a:p>
            <a:r>
              <a:rPr lang="en-US" dirty="0"/>
              <a:t>Dongping Fang</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4309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Rectangle 6"/>
          <p:cNvSpPr/>
          <p:nvPr/>
        </p:nvSpPr>
        <p:spPr>
          <a:xfrm>
            <a:off x="0" y="9259"/>
            <a:ext cx="492124" cy="6858000"/>
          </a:xfrm>
          <a:prstGeom prst="rect">
            <a:avLst/>
          </a:prstGeom>
          <a:solidFill>
            <a:srgbClr val="004C86"/>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244051" y="624110"/>
            <a:ext cx="10260561" cy="65890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239776" y="1698709"/>
            <a:ext cx="8656642" cy="451732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47994" y="6322554"/>
            <a:ext cx="1146283" cy="370396"/>
          </a:xfrm>
          <a:prstGeom prst="rect">
            <a:avLst/>
          </a:prstGeom>
        </p:spPr>
        <p:txBody>
          <a:bodyPr vert="horz" lIns="91440" tIns="45720" rIns="91440" bIns="45720" rtlCol="0" anchor="ctr"/>
          <a:lstStyle>
            <a:lvl1pPr algn="r">
              <a:defRPr sz="900" b="0" i="0">
                <a:solidFill>
                  <a:schemeClr val="tx1">
                    <a:tint val="75000"/>
                  </a:schemeClr>
                </a:solidFill>
                <a:latin typeface="Calibri" panose="020F0502020204030204" pitchFamily="34" charset="0"/>
              </a:defRPr>
            </a:lvl1pPr>
          </a:lstStyle>
          <a:p>
            <a:fld id="{75A0474C-B2FC-FE45-96BF-6B2F3A3E9FC3}" type="datetime1">
              <a:rPr lang="en-US" smtClean="0"/>
              <a:t>12/4/2023</a:t>
            </a:fld>
            <a:endParaRPr lang="en-US" dirty="0"/>
          </a:p>
        </p:txBody>
      </p:sp>
      <p:sp>
        <p:nvSpPr>
          <p:cNvPr id="5" name="Footer Placeholder 4"/>
          <p:cNvSpPr>
            <a:spLocks noGrp="1"/>
          </p:cNvSpPr>
          <p:nvPr>
            <p:ph type="ftr" sz="quarter" idx="3"/>
          </p:nvPr>
        </p:nvSpPr>
        <p:spPr>
          <a:xfrm>
            <a:off x="1239776" y="6327925"/>
            <a:ext cx="8055817" cy="365125"/>
          </a:xfrm>
          <a:prstGeom prst="rect">
            <a:avLst/>
          </a:prstGeom>
        </p:spPr>
        <p:txBody>
          <a:bodyPr vert="horz" lIns="91440" tIns="45720" rIns="91440" bIns="45720" rtlCol="0" anchor="ctr"/>
          <a:lstStyle>
            <a:lvl1pPr algn="l">
              <a:defRPr sz="90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11518894" y="6294103"/>
            <a:ext cx="512088" cy="365125"/>
          </a:xfrm>
          <a:prstGeom prst="rect">
            <a:avLst/>
          </a:prstGeom>
        </p:spPr>
        <p:txBody>
          <a:bodyPr vert="horz" lIns="91440" tIns="45720" rIns="91440" bIns="45720" rtlCol="0" anchor="ctr"/>
          <a:lstStyle>
            <a:lvl1pPr algn="ctr">
              <a:defRPr sz="1200">
                <a:solidFill>
                  <a:srgbClr val="004C86"/>
                </a:solidFill>
                <a:latin typeface="Calibri" panose="020F0502020204030204" pitchFamily="34" charset="0"/>
                <a:cs typeface="Calibri" panose="020F0502020204030204" pitchFamily="34" charset="0"/>
              </a:defRPr>
            </a:lvl1pPr>
          </a:lstStyle>
          <a:p>
            <a:fld id="{D3F32283-D354-0649-987A-4509CAF0D488}" type="slidenum">
              <a:rPr lang="en-US" smtClean="0"/>
              <a:pPr/>
              <a:t>‹#›</a:t>
            </a:fld>
            <a:endParaRPr lang="en-US" dirty="0"/>
          </a:p>
        </p:txBody>
      </p:sp>
      <p:sp>
        <p:nvSpPr>
          <p:cNvPr id="36" name="Freeform 11">
            <a:extLst>
              <a:ext uri="{FF2B5EF4-FFF2-40B4-BE49-F238E27FC236}">
                <a16:creationId xmlns:a16="http://schemas.microsoft.com/office/drawing/2014/main" id="{CE1F2014-1CB2-3446-85AD-CC34B779903C}"/>
              </a:ext>
            </a:extLst>
          </p:cNvPr>
          <p:cNvSpPr/>
          <p:nvPr userDrawn="1"/>
        </p:nvSpPr>
        <p:spPr bwMode="auto">
          <a:xfrm flipV="1">
            <a:off x="-10048" y="714373"/>
            <a:ext cx="111713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E28F41"/>
          </a:solidFill>
          <a:ln>
            <a:noFill/>
          </a:ln>
        </p:spPr>
      </p:sp>
    </p:spTree>
    <p:extLst>
      <p:ext uri="{BB962C8B-B14F-4D97-AF65-F5344CB8AC3E}">
        <p14:creationId xmlns:p14="http://schemas.microsoft.com/office/powerpoint/2010/main" val="7591111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667" r:id="rId8"/>
  </p:sldLayoutIdLst>
  <p:hf hdr="0" ftr="0" dt="0"/>
  <p:txStyles>
    <p:titleStyle>
      <a:lvl1pPr algn="l" defTabSz="457200" rtl="0" eaLnBrk="1" latinLnBrk="0" hangingPunct="1">
        <a:spcBef>
          <a:spcPct val="0"/>
        </a:spcBef>
        <a:buNone/>
        <a:defRPr sz="3600" b="1" kern="1200">
          <a:solidFill>
            <a:srgbClr val="004C86"/>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004C86"/>
        </a:buClr>
        <a:buSzPct val="125000"/>
        <a:buFont typeface="Wingdings" pitchFamily="2" charset="2"/>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ts val="1000"/>
        </a:spcBef>
        <a:spcAft>
          <a:spcPts val="0"/>
        </a:spcAft>
        <a:buClr>
          <a:srgbClr val="004C86"/>
        </a:buClr>
        <a:buFont typeface="Courier New" panose="02070309020205020404" pitchFamily="49" charset="0"/>
        <a:buChar char="o"/>
        <a:defRPr sz="16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1143000" indent="-228600" algn="l" defTabSz="457200" rtl="0" eaLnBrk="1" latinLnBrk="0" hangingPunct="1">
        <a:spcBef>
          <a:spcPts val="1000"/>
        </a:spcBef>
        <a:spcAft>
          <a:spcPts val="0"/>
        </a:spcAft>
        <a:buClr>
          <a:srgbClr val="004C86"/>
        </a:buClr>
        <a:buFont typeface="Courier New" panose="02070309020205020404" pitchFamily="49" charset="0"/>
        <a:buChar char="o"/>
        <a:defRPr sz="14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600200" indent="-228600" algn="l" defTabSz="457200" rtl="0" eaLnBrk="1" latinLnBrk="0" hangingPunct="1">
        <a:spcBef>
          <a:spcPts val="1000"/>
        </a:spcBef>
        <a:spcAft>
          <a:spcPts val="0"/>
        </a:spcAft>
        <a:buClr>
          <a:srgbClr val="004C86"/>
        </a:buClr>
        <a:buFont typeface="Courier New" panose="02070309020205020404" pitchFamily="49" charset="0"/>
        <a:buChar char="o"/>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2057400" indent="-228600" algn="l" defTabSz="457200" rtl="0" eaLnBrk="1" latinLnBrk="0" hangingPunct="1">
        <a:spcBef>
          <a:spcPts val="1000"/>
        </a:spcBef>
        <a:spcAft>
          <a:spcPts val="0"/>
        </a:spcAft>
        <a:buClr>
          <a:srgbClr val="004C86"/>
        </a:buClr>
        <a:buFont typeface="Courier New" panose="02070309020205020404" pitchFamily="49" charset="0"/>
        <a:buChar char="o"/>
        <a:defRPr sz="12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technofaq.org/posts/2017/03/everything-you-should-know-about-successful-online-employee-training/" TargetMode="External"/><Relationship Id="rId13" Type="http://schemas.openxmlformats.org/officeDocument/2006/relationships/hyperlink" Target="http://nap.nationalacademies.org/" TargetMode="External"/><Relationship Id="rId3" Type="http://schemas.openxmlformats.org/officeDocument/2006/relationships/image" Target="../media/image25.png"/><Relationship Id="rId7" Type="http://schemas.openxmlformats.org/officeDocument/2006/relationships/image" Target="../media/image27.jpeg"/><Relationship Id="rId12" Type="http://schemas.openxmlformats.org/officeDocument/2006/relationships/hyperlink" Target="https://www.peoplematters.in/article/sme-talent/onboarding-challenges-in-smes-14950"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www.peoplemattersglobal.com/article/employee-engagement/5-ways-to-turn-recognition-into-results-15498" TargetMode="External"/><Relationship Id="rId11" Type="http://schemas.openxmlformats.org/officeDocument/2006/relationships/image" Target="../media/image29.jpg"/><Relationship Id="rId5" Type="http://schemas.openxmlformats.org/officeDocument/2006/relationships/image" Target="../media/image26.jpg"/><Relationship Id="rId10" Type="http://schemas.openxmlformats.org/officeDocument/2006/relationships/hyperlink" Target="https://lumenlearning.com/a-framework-for-continuous-improvement-of-oer/" TargetMode="External"/><Relationship Id="rId4" Type="http://schemas.openxmlformats.org/officeDocument/2006/relationships/hyperlink" Target="https://commons.wikimedia.org/wiki/File:Tools-spanner-hammer.svg" TargetMode="Externa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hyperlink" Target="http://nap.nationalacademies.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omments" Target="../comments/comment3.xml"/><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omments" Target="../comments/comment4.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omments" Target="../comments/comment5.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comments" Target="../comments/comment8.xml"/><Relationship Id="rId4" Type="http://schemas.openxmlformats.org/officeDocument/2006/relationships/image" Target="../media/image38.sv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comments" Target="../comments/comment9.xml"/><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nap.nationalacademies.org/"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hyperlink" Target="http://nap.nationalacademies.org/"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nap.nationalacademies.org/" TargetMode="External"/><Relationship Id="rId7" Type="http://schemas.openxmlformats.org/officeDocument/2006/relationships/diagramColors" Target="../diagrams/colors3.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56.svg"/><Relationship Id="rId3" Type="http://schemas.openxmlformats.org/officeDocument/2006/relationships/image" Target="../media/image59.png"/><Relationship Id="rId7" Type="http://schemas.openxmlformats.org/officeDocument/2006/relationships/diagramQuickStyle" Target="../diagrams/quickStyle4.xml"/><Relationship Id="rId12"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Layout" Target="../diagrams/layout4.xml"/><Relationship Id="rId11" Type="http://schemas.openxmlformats.org/officeDocument/2006/relationships/image" Target="../media/image62.png"/><Relationship Id="rId5" Type="http://schemas.openxmlformats.org/officeDocument/2006/relationships/diagramData" Target="../diagrams/data4.xml"/><Relationship Id="rId15" Type="http://schemas.openxmlformats.org/officeDocument/2006/relationships/comments" Target="../comments/comment10.xml"/><Relationship Id="rId10" Type="http://schemas.openxmlformats.org/officeDocument/2006/relationships/image" Target="../media/image61.png"/><Relationship Id="rId4" Type="http://schemas.openxmlformats.org/officeDocument/2006/relationships/image" Target="../media/image60.png"/><Relationship Id="rId9" Type="http://schemas.microsoft.com/office/2007/relationships/diagramDrawing" Target="../diagrams/drawing4.xml"/><Relationship Id="rId1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nap.nationalacademies.or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nap.nationalacademies.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nap.nationalacademies.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nap.nationalacademies.org/"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nap.nationalacademi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nap.nationalacademies.org/"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hyperlink" Target="http://aliem.com/2015/dos-and-donts-of-residency-interviewing" TargetMode="External"/><Relationship Id="rId13" Type="http://schemas.openxmlformats.org/officeDocument/2006/relationships/comments" Target="../comments/comment1.xml"/><Relationship Id="rId3" Type="http://schemas.openxmlformats.org/officeDocument/2006/relationships/image" Target="../media/image20.png"/><Relationship Id="rId7" Type="http://schemas.openxmlformats.org/officeDocument/2006/relationships/image" Target="../media/image22.jpeg"/><Relationship Id="rId12" Type="http://schemas.openxmlformats.org/officeDocument/2006/relationships/hyperlink" Target="http://nap.nationalacademies.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blog.castercomm.com/2013/10/25/making-the-case-for-case-studies/"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thetoolkit.me/123-method/theory-based-evaluation/theory-step-2/focus-groups/" TargetMode="External"/><Relationship Id="rId4" Type="http://schemas.openxmlformats.org/officeDocument/2006/relationships/hyperlink" Target="https://basicblogtips.com/viral-marketing-surveys.html" TargetMode="Externa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89013" y="650875"/>
            <a:ext cx="8315408" cy="3415358"/>
          </a:xfrm>
          <a:effectLst/>
        </p:spPr>
        <p:txBody>
          <a:bodyPr>
            <a:noAutofit/>
          </a:bodyPr>
          <a:lstStyle/>
          <a:p>
            <a:r>
              <a:rPr lang="en-US" dirty="0"/>
              <a:t>NCHRP 10-99: Framework </a:t>
            </a:r>
            <a:br>
              <a:rPr lang="en-US" dirty="0"/>
            </a:br>
            <a:r>
              <a:rPr lang="en-US" dirty="0"/>
              <a:t>for Implementing Constructability Across the Entire Project Development Process: NEPA to Final Design</a:t>
            </a:r>
            <a:br>
              <a:rPr lang="en-US" dirty="0"/>
            </a:br>
            <a:r>
              <a:rPr lang="en-US" sz="2800" dirty="0"/>
              <a:t>       </a:t>
            </a:r>
            <a:br>
              <a:rPr lang="en-US" sz="2800" dirty="0"/>
            </a:br>
            <a:r>
              <a:rPr lang="en-US" sz="3200" dirty="0"/>
              <a:t> 									Appendix B</a:t>
            </a:r>
            <a:br>
              <a:rPr lang="en-US" sz="3200" dirty="0"/>
            </a:br>
            <a:br>
              <a:rPr lang="en-US" dirty="0"/>
            </a:br>
            <a:endParaRPr lang="en-US" altLang="en-US" dirty="0"/>
          </a:p>
        </p:txBody>
      </p:sp>
      <p:sp>
        <p:nvSpPr>
          <p:cNvPr id="2" name="Subtitle 1">
            <a:extLst>
              <a:ext uri="{FF2B5EF4-FFF2-40B4-BE49-F238E27FC236}">
                <a16:creationId xmlns:a16="http://schemas.microsoft.com/office/drawing/2014/main" id="{1532AA5D-54FC-436D-9F7A-A4E04623E6D0}"/>
              </a:ext>
            </a:extLst>
          </p:cNvPr>
          <p:cNvSpPr>
            <a:spLocks noGrp="1"/>
          </p:cNvSpPr>
          <p:nvPr>
            <p:ph type="subTitle" idx="1"/>
          </p:nvPr>
        </p:nvSpPr>
        <p:spPr>
          <a:xfrm>
            <a:off x="1885950" y="4757738"/>
            <a:ext cx="8915400" cy="504825"/>
          </a:xfrm>
        </p:spPr>
        <p:txBody>
          <a:bodyPr>
            <a:normAutofit lnSpcReduction="10000"/>
          </a:bodyPr>
          <a:lstStyle/>
          <a:p>
            <a:r>
              <a:rPr lang="en-US" dirty="0"/>
              <a:t>February 2022</a:t>
            </a:r>
          </a:p>
        </p:txBody>
      </p:sp>
      <p:pic>
        <p:nvPicPr>
          <p:cNvPr id="12" name="Picture 11">
            <a:extLst>
              <a:ext uri="{FF2B5EF4-FFF2-40B4-BE49-F238E27FC236}">
                <a16:creationId xmlns:a16="http://schemas.microsoft.com/office/drawing/2014/main" id="{522FD13E-A2CA-6F4F-BBC6-3B4EE7F4B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422" y="4066233"/>
            <a:ext cx="3104800" cy="573194"/>
          </a:xfrm>
          <a:prstGeom prst="rect">
            <a:avLst/>
          </a:prstGeom>
        </p:spPr>
      </p:pic>
      <p:sp>
        <p:nvSpPr>
          <p:cNvPr id="10" name="Subtitle 1">
            <a:extLst>
              <a:ext uri="{FF2B5EF4-FFF2-40B4-BE49-F238E27FC236}">
                <a16:creationId xmlns:a16="http://schemas.microsoft.com/office/drawing/2014/main" id="{F28C468D-4C25-4845-8379-8FDF14F380D3}"/>
              </a:ext>
            </a:extLst>
          </p:cNvPr>
          <p:cNvSpPr txBox="1">
            <a:spLocks/>
          </p:cNvSpPr>
          <p:nvPr/>
        </p:nvSpPr>
        <p:spPr>
          <a:xfrm>
            <a:off x="1115929" y="5653672"/>
            <a:ext cx="9188656" cy="1106905"/>
          </a:xfrm>
          <a:prstGeom prst="rect">
            <a:avLst/>
          </a:prstGeom>
        </p:spPr>
        <p:txBody>
          <a:bodyPr vert="horz" lIns="91440" tIns="45720" rIns="91440" bIns="45720" rtlCol="0" anchor="ctr" anchorCtr="0">
            <a:normAutofit/>
          </a:bodyPr>
          <a:lstStyle>
            <a:lvl1pPr marL="0" indent="0" algn="l" defTabSz="457200" rtl="0" eaLnBrk="1" latinLnBrk="0" hangingPunct="1">
              <a:spcBef>
                <a:spcPts val="1000"/>
              </a:spcBef>
              <a:spcAft>
                <a:spcPts val="0"/>
              </a:spcAft>
              <a:buClr>
                <a:srgbClr val="004C86"/>
              </a:buClr>
              <a:buSzPct val="125000"/>
              <a:buFont typeface="Wingdings" pitchFamily="2" charset="2"/>
              <a:buNone/>
              <a:defRPr sz="2400" b="1" kern="1200">
                <a:solidFill>
                  <a:srgbClr val="004C86"/>
                </a:solidFill>
                <a:latin typeface="Calibri" panose="020F0502020204030204" pitchFamily="34" charset="0"/>
                <a:ea typeface="+mn-ea"/>
                <a:cs typeface="Calibri" panose="020F0502020204030204" pitchFamily="34" charset="0"/>
              </a:defRPr>
            </a:lvl1pPr>
            <a:lvl2pPr marL="457200" indent="0" algn="ctr" defTabSz="457200" rtl="0" eaLnBrk="1" latinLnBrk="0" hangingPunct="1">
              <a:spcBef>
                <a:spcPts val="1000"/>
              </a:spcBef>
              <a:spcAft>
                <a:spcPts val="0"/>
              </a:spcAft>
              <a:buClr>
                <a:srgbClr val="004C86"/>
              </a:buClr>
              <a:buFont typeface="Courier New" panose="02070309020205020404" pitchFamily="49"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ctr" defTabSz="457200" rtl="0" eaLnBrk="1" latinLnBrk="0" hangingPunct="1">
              <a:spcBef>
                <a:spcPts val="1000"/>
              </a:spcBef>
              <a:spcAft>
                <a:spcPts val="0"/>
              </a:spcAft>
              <a:buClr>
                <a:srgbClr val="004C86"/>
              </a:buClr>
              <a:buFont typeface="Courier New" panose="02070309020205020404" pitchFamily="49" charset="0"/>
              <a:buNone/>
              <a:defRPr sz="14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ctr" defTabSz="457200" rtl="0" eaLnBrk="1" latinLnBrk="0" hangingPunct="1">
              <a:spcBef>
                <a:spcPts val="1000"/>
              </a:spcBef>
              <a:spcAft>
                <a:spcPts val="0"/>
              </a:spcAft>
              <a:buClr>
                <a:srgbClr val="004C86"/>
              </a:buClr>
              <a:buFont typeface="Courier New" panose="02070309020205020404" pitchFamily="49" charset="0"/>
              <a:buNone/>
              <a:defRPr sz="12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ctr" defTabSz="457200" rtl="0" eaLnBrk="1" latinLnBrk="0" hangingPunct="1">
              <a:spcBef>
                <a:spcPts val="1000"/>
              </a:spcBef>
              <a:spcAft>
                <a:spcPts val="0"/>
              </a:spcAft>
              <a:buClr>
                <a:srgbClr val="004C86"/>
              </a:buClr>
              <a:buFont typeface="Courier New" panose="02070309020205020404" pitchFamily="49" charset="0"/>
              <a:buNone/>
              <a:defRPr sz="12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1600" b="0" i="1" dirty="0">
                <a:solidFill>
                  <a:schemeClr val="tx1"/>
                </a:solidFill>
              </a:rPr>
              <a:t>Electronic Presentation - This presentation is submitted as part of the NCHRP10-99 final project deliverables, to be used by practitioners as a quick summary of the project findings and tools developed. For further details, refer to last slide with links to other deliverables. </a:t>
            </a:r>
          </a:p>
        </p:txBody>
      </p:sp>
    </p:spTree>
    <p:extLst>
      <p:ext uri="{BB962C8B-B14F-4D97-AF65-F5344CB8AC3E}">
        <p14:creationId xmlns:p14="http://schemas.microsoft.com/office/powerpoint/2010/main" val="70716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239776" y="649059"/>
            <a:ext cx="10264835" cy="1140552"/>
          </a:xfrm>
        </p:spPr>
        <p:txBody>
          <a:bodyPr>
            <a:noAutofit/>
          </a:bodyPr>
          <a:lstStyle/>
          <a:p>
            <a:r>
              <a:rPr lang="en-US" dirty="0"/>
              <a:t>Project Phase I:</a:t>
            </a:r>
            <a:br>
              <a:rPr lang="en-US" sz="3200" dirty="0"/>
            </a:br>
            <a:r>
              <a:rPr lang="en-US" sz="3200" b="0" dirty="0"/>
              <a:t>Task 1-2: Define Current State of Practice </a:t>
            </a:r>
          </a:p>
        </p:txBody>
      </p:sp>
      <p:sp>
        <p:nvSpPr>
          <p:cNvPr id="3" name="Slide Number Placeholder 2">
            <a:extLst>
              <a:ext uri="{FF2B5EF4-FFF2-40B4-BE49-F238E27FC236}">
                <a16:creationId xmlns:a16="http://schemas.microsoft.com/office/drawing/2014/main" id="{6BD624E1-0C08-B945-B521-8DE2BA6F6E92}"/>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10</a:t>
            </a:fld>
            <a:endParaRPr lang="en-US" dirty="0"/>
          </a:p>
        </p:txBody>
      </p:sp>
      <p:pic>
        <p:nvPicPr>
          <p:cNvPr id="89" name="Picture Placeholder 16">
            <a:extLst>
              <a:ext uri="{FF2B5EF4-FFF2-40B4-BE49-F238E27FC236}">
                <a16:creationId xmlns:a16="http://schemas.microsoft.com/office/drawing/2014/main" id="{7D65C351-3F02-410F-9EC5-593EE1D51D76}"/>
              </a:ext>
            </a:extLst>
          </p:cNvPr>
          <p:cNvPicPr>
            <a:picLocks/>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30634" y="2676882"/>
            <a:ext cx="1451200" cy="1233520"/>
          </a:xfrm>
          <a:prstGeom prst="rect">
            <a:avLst/>
          </a:prstGeom>
          <a:solidFill>
            <a:sysClr val="window" lastClr="FFFFFF">
              <a:lumMod val="95000"/>
              <a:alpha val="70000"/>
            </a:sysClr>
          </a:solidFill>
          <a:ln w="25400" cap="sq" cmpd="sng" algn="ctr">
            <a:solidFill>
              <a:srgbClr val="004C86"/>
            </a:solidFill>
            <a:prstDash val="solid"/>
          </a:ln>
          <a:effectLst/>
        </p:spPr>
      </p:pic>
      <p:sp>
        <p:nvSpPr>
          <p:cNvPr id="90" name="Text Placeholder 4">
            <a:extLst>
              <a:ext uri="{FF2B5EF4-FFF2-40B4-BE49-F238E27FC236}">
                <a16:creationId xmlns:a16="http://schemas.microsoft.com/office/drawing/2014/main" id="{89845E76-CA61-4E39-97D2-2FA50D8B8DF8}"/>
              </a:ext>
            </a:extLst>
          </p:cNvPr>
          <p:cNvSpPr txBox="1">
            <a:spLocks/>
          </p:cNvSpPr>
          <p:nvPr/>
        </p:nvSpPr>
        <p:spPr>
          <a:xfrm>
            <a:off x="1033826" y="4159745"/>
            <a:ext cx="1505142" cy="908645"/>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lang="en-US" dirty="0">
                <a:solidFill>
                  <a:schemeClr val="tx1"/>
                </a:solidFill>
                <a:latin typeface="Calibri" panose="020F0502020204030204" pitchFamily="34" charset="0"/>
              </a:rPr>
              <a:t>Existing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effective practices</a:t>
            </a:r>
          </a:p>
        </p:txBody>
      </p:sp>
      <p:pic>
        <p:nvPicPr>
          <p:cNvPr id="93" name="Picture Placeholder 38">
            <a:extLst>
              <a:ext uri="{FF2B5EF4-FFF2-40B4-BE49-F238E27FC236}">
                <a16:creationId xmlns:a16="http://schemas.microsoft.com/office/drawing/2014/main" id="{D0C0BB52-27F7-4C24-BD35-7B2531D98512}"/>
              </a:ext>
            </a:extLst>
          </p:cNvPr>
          <p:cNvPicPr>
            <a:picLocks/>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87768" y="2676882"/>
            <a:ext cx="1451200" cy="1233520"/>
          </a:xfrm>
          <a:prstGeom prst="rect">
            <a:avLst/>
          </a:prstGeom>
          <a:noFill/>
          <a:ln w="25400" cap="sq" cmpd="sng" algn="ctr">
            <a:solidFill>
              <a:srgbClr val="004C86"/>
            </a:solidFill>
            <a:prstDash val="solid"/>
          </a:ln>
          <a:effectLst/>
        </p:spPr>
      </p:pic>
      <p:sp>
        <p:nvSpPr>
          <p:cNvPr id="94" name="Text Placeholder 6">
            <a:extLst>
              <a:ext uri="{FF2B5EF4-FFF2-40B4-BE49-F238E27FC236}">
                <a16:creationId xmlns:a16="http://schemas.microsoft.com/office/drawing/2014/main" id="{AF618ECA-06E5-43E3-B9D0-9C594CB61933}"/>
              </a:ext>
            </a:extLst>
          </p:cNvPr>
          <p:cNvSpPr txBox="1">
            <a:spLocks/>
          </p:cNvSpPr>
          <p:nvPr/>
        </p:nvSpPr>
        <p:spPr>
          <a:xfrm>
            <a:off x="3084737" y="4159745"/>
            <a:ext cx="1682744" cy="285669"/>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u="none" strike="noStrike" kern="1200" cap="none" spc="0" normalizeH="0" baseline="0" noProof="0" dirty="0">
                <a:ln>
                  <a:noFill/>
                </a:ln>
                <a:solidFill>
                  <a:schemeClr val="tx1"/>
                </a:solidFill>
                <a:effectLst/>
                <a:uLnTx/>
                <a:uFillTx/>
                <a:latin typeface="Calibri" panose="020F0502020204030204" pitchFamily="34" charset="0"/>
              </a:rPr>
              <a:t>Tools/methods </a:t>
            </a:r>
            <a:r>
              <a:rPr lang="en-US" dirty="0">
                <a:solidFill>
                  <a:schemeClr val="tx1"/>
                </a:solidFill>
                <a:latin typeface="Calibri" panose="020F0502020204030204" pitchFamily="34" charset="0"/>
              </a:rPr>
              <a:t>effectively</a:t>
            </a:r>
            <a:r>
              <a:rPr kumimoji="0" lang="en-US" u="none" strike="noStrike" kern="1200" cap="none" spc="0" normalizeH="0" baseline="0" noProof="0" dirty="0">
                <a:ln>
                  <a:noFill/>
                </a:ln>
                <a:solidFill>
                  <a:schemeClr val="tx1"/>
                </a:solidFill>
                <a:effectLst/>
                <a:uLnTx/>
                <a:uFillTx/>
                <a:latin typeface="Calibri" panose="020F0502020204030204" pitchFamily="34" charset="0"/>
              </a:rPr>
              <a:t> </a:t>
            </a:r>
            <a:r>
              <a:rPr lang="en-US" dirty="0">
                <a:solidFill>
                  <a:schemeClr val="tx1"/>
                </a:solidFill>
                <a:latin typeface="Calibri" panose="020F0502020204030204" pitchFamily="34" charset="0"/>
              </a:rPr>
              <a:t>u</a:t>
            </a:r>
            <a:r>
              <a:rPr kumimoji="0" lang="en-US" u="none" strike="noStrike" kern="1200" cap="none" spc="0" normalizeH="0" baseline="0" noProof="0" dirty="0">
                <a:ln>
                  <a:noFill/>
                </a:ln>
                <a:solidFill>
                  <a:schemeClr val="tx1"/>
                </a:solidFill>
                <a:effectLst/>
                <a:uLnTx/>
                <a:uFillTx/>
                <a:latin typeface="Calibri" panose="020F0502020204030204" pitchFamily="34" charset="0"/>
              </a:rPr>
              <a:t>sed</a:t>
            </a:r>
          </a:p>
        </p:txBody>
      </p:sp>
      <p:sp>
        <p:nvSpPr>
          <p:cNvPr id="97" name="Text Placeholder 8">
            <a:extLst>
              <a:ext uri="{FF2B5EF4-FFF2-40B4-BE49-F238E27FC236}">
                <a16:creationId xmlns:a16="http://schemas.microsoft.com/office/drawing/2014/main" id="{76F5B3E1-CEF4-47A3-998C-81A086FFFD0F}"/>
              </a:ext>
            </a:extLst>
          </p:cNvPr>
          <p:cNvSpPr txBox="1">
            <a:spLocks/>
          </p:cNvSpPr>
          <p:nvPr/>
        </p:nvSpPr>
        <p:spPr>
          <a:xfrm>
            <a:off x="5175745" y="4159745"/>
            <a:ext cx="1682744" cy="285669"/>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00B0F0"/>
              </a:buClr>
            </a:pPr>
            <a:r>
              <a:rPr lang="en-US" dirty="0">
                <a:solidFill>
                  <a:schemeClr val="tx1"/>
                </a:solidFill>
                <a:latin typeface="Calibri" panose="020F0502020204030204" pitchFamily="34" charset="0"/>
              </a:rPr>
              <a:t>Platforms for knowledge transfer/lessons learned</a:t>
            </a:r>
            <a:endParaRPr kumimoji="0" lang="en-US" u="none" strike="noStrike" kern="1200" cap="none" spc="0" normalizeH="0" baseline="0" noProof="0" dirty="0">
              <a:ln>
                <a:noFill/>
              </a:ln>
              <a:solidFill>
                <a:schemeClr val="tx1"/>
              </a:solidFill>
              <a:effectLst/>
              <a:uLnTx/>
              <a:uFillTx/>
              <a:latin typeface="Calibri" panose="020F0502020204030204" pitchFamily="34" charset="0"/>
            </a:endParaRPr>
          </a:p>
        </p:txBody>
      </p:sp>
      <p:sp>
        <p:nvSpPr>
          <p:cNvPr id="100" name="Text Placeholder 10">
            <a:extLst>
              <a:ext uri="{FF2B5EF4-FFF2-40B4-BE49-F238E27FC236}">
                <a16:creationId xmlns:a16="http://schemas.microsoft.com/office/drawing/2014/main" id="{78CEE174-9538-4513-BC6F-677E91541429}"/>
              </a:ext>
            </a:extLst>
          </p:cNvPr>
          <p:cNvSpPr txBox="1">
            <a:spLocks/>
          </p:cNvSpPr>
          <p:nvPr/>
        </p:nvSpPr>
        <p:spPr>
          <a:xfrm>
            <a:off x="7299081" y="4159745"/>
            <a:ext cx="1682744" cy="285669"/>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u="none" strike="noStrike" kern="1200" cap="none" spc="0" normalizeH="0" baseline="0" noProof="0" dirty="0">
                <a:ln>
                  <a:noFill/>
                </a:ln>
                <a:solidFill>
                  <a:schemeClr val="tx1"/>
                </a:solidFill>
                <a:effectLst/>
                <a:uLnTx/>
                <a:uFillTx/>
                <a:latin typeface="Calibri" panose="020F0502020204030204" pitchFamily="34" charset="0"/>
              </a:rPr>
              <a:t>Challenges</a:t>
            </a:r>
          </a:p>
        </p:txBody>
      </p:sp>
      <p:sp>
        <p:nvSpPr>
          <p:cNvPr id="103" name="Text Placeholder 12">
            <a:extLst>
              <a:ext uri="{FF2B5EF4-FFF2-40B4-BE49-F238E27FC236}">
                <a16:creationId xmlns:a16="http://schemas.microsoft.com/office/drawing/2014/main" id="{8B443956-8934-45E8-A883-8A62869AB12F}"/>
              </a:ext>
            </a:extLst>
          </p:cNvPr>
          <p:cNvSpPr txBox="1">
            <a:spLocks/>
          </p:cNvSpPr>
          <p:nvPr/>
        </p:nvSpPr>
        <p:spPr>
          <a:xfrm>
            <a:off x="9400799" y="4159745"/>
            <a:ext cx="1682744" cy="285669"/>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u="none" strike="noStrike" kern="1200" cap="none" spc="0" normalizeH="0" baseline="0" noProof="0" dirty="0">
                <a:ln>
                  <a:noFill/>
                </a:ln>
                <a:solidFill>
                  <a:schemeClr val="tx1"/>
                </a:solidFill>
                <a:effectLst/>
                <a:uLnTx/>
                <a:uFillTx/>
                <a:latin typeface="Calibri" panose="020F0502020204030204" pitchFamily="34" charset="0"/>
              </a:rPr>
              <a:t>Improvements</a:t>
            </a:r>
          </a:p>
        </p:txBody>
      </p:sp>
      <p:pic>
        <p:nvPicPr>
          <p:cNvPr id="106" name="Picture 105">
            <a:extLst>
              <a:ext uri="{FF2B5EF4-FFF2-40B4-BE49-F238E27FC236}">
                <a16:creationId xmlns:a16="http://schemas.microsoft.com/office/drawing/2014/main" id="{1A758FB7-5327-46EB-A872-51CEC189D892}"/>
              </a:ext>
            </a:extLst>
          </p:cNvPr>
          <p:cNvPicPr>
            <a:picLocks/>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21642" y="2676882"/>
            <a:ext cx="1451200" cy="1233520"/>
          </a:xfrm>
          <a:prstGeom prst="rect">
            <a:avLst/>
          </a:prstGeom>
          <a:solidFill>
            <a:sysClr val="window" lastClr="FFFFFF">
              <a:lumMod val="95000"/>
              <a:alpha val="70000"/>
            </a:sysClr>
          </a:solidFill>
          <a:ln w="25400" cap="sq" cmpd="sng" algn="ctr">
            <a:solidFill>
              <a:srgbClr val="004C86"/>
            </a:solidFill>
            <a:prstDash val="solid"/>
          </a:ln>
          <a:effectLst/>
        </p:spPr>
      </p:pic>
      <p:pic>
        <p:nvPicPr>
          <p:cNvPr id="107" name="Picture 106">
            <a:extLst>
              <a:ext uri="{FF2B5EF4-FFF2-40B4-BE49-F238E27FC236}">
                <a16:creationId xmlns:a16="http://schemas.microsoft.com/office/drawing/2014/main" id="{80B1CE8C-01FE-40B6-871F-5DD8CDB4D46C}"/>
              </a:ext>
            </a:extLst>
          </p:cNvPr>
          <p:cNvPicPr>
            <a:picLocks/>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546696" y="2676882"/>
            <a:ext cx="1451200" cy="1233520"/>
          </a:xfrm>
          <a:prstGeom prst="rect">
            <a:avLst/>
          </a:prstGeom>
          <a:solidFill>
            <a:schemeClr val="bg1"/>
          </a:solidFill>
          <a:ln w="25400" cap="sq" cmpd="sng" algn="ctr">
            <a:solidFill>
              <a:srgbClr val="004C86"/>
            </a:solidFill>
            <a:prstDash val="solid"/>
          </a:ln>
          <a:effectLst/>
        </p:spPr>
      </p:pic>
      <p:pic>
        <p:nvPicPr>
          <p:cNvPr id="108" name="Picture 107">
            <a:extLst>
              <a:ext uri="{FF2B5EF4-FFF2-40B4-BE49-F238E27FC236}">
                <a16:creationId xmlns:a16="http://schemas.microsoft.com/office/drawing/2014/main" id="{762D2A05-0C30-42E7-ADF4-0C3BC22B9CE6}"/>
              </a:ext>
            </a:extLst>
          </p:cNvPr>
          <p:cNvPicPr>
            <a:picLocks/>
          </p:cNvPicPr>
          <p:nvPr/>
        </p:nvPicPr>
        <p:blipFill rotWithShape="1">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r="15969"/>
          <a:stretch/>
        </p:blipFill>
        <p:spPr>
          <a:xfrm>
            <a:off x="7444978" y="2676882"/>
            <a:ext cx="1451200" cy="1233520"/>
          </a:xfrm>
          <a:prstGeom prst="rect">
            <a:avLst/>
          </a:prstGeom>
          <a:solidFill>
            <a:sysClr val="window" lastClr="FFFFFF">
              <a:lumMod val="95000"/>
              <a:alpha val="70000"/>
            </a:sysClr>
          </a:solidFill>
          <a:ln w="25400" cap="sq" cmpd="sng" algn="ctr">
            <a:solidFill>
              <a:srgbClr val="004C86"/>
            </a:solidFill>
            <a:prstDash val="solid"/>
          </a:ln>
          <a:effectLst/>
        </p:spPr>
      </p:pic>
      <p:sp>
        <p:nvSpPr>
          <p:cNvPr id="20" name="TextBox 19">
            <a:extLst>
              <a:ext uri="{FF2B5EF4-FFF2-40B4-BE49-F238E27FC236}">
                <a16:creationId xmlns:a16="http://schemas.microsoft.com/office/drawing/2014/main" id="{E470D43A-6A03-1040-A286-B1919C654BE7}"/>
              </a:ext>
            </a:extLst>
          </p:cNvPr>
          <p:cNvSpPr txBox="1"/>
          <p:nvPr/>
        </p:nvSpPr>
        <p:spPr>
          <a:xfrm>
            <a:off x="525076" y="5813593"/>
            <a:ext cx="11395991"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1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latin typeface="Calibri" panose="020F0502020204030204" pitchFamily="34" charset="0"/>
            </a:endParaRPr>
          </a:p>
        </p:txBody>
      </p:sp>
    </p:spTree>
    <p:extLst>
      <p:ext uri="{BB962C8B-B14F-4D97-AF65-F5344CB8AC3E}">
        <p14:creationId xmlns:p14="http://schemas.microsoft.com/office/powerpoint/2010/main" val="214879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8824" y="597050"/>
            <a:ext cx="10062164" cy="1102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7500"/>
          </a:bodyPr>
          <a:lstStyle/>
          <a:p>
            <a:pPr>
              <a:spcBef>
                <a:spcPct val="0"/>
              </a:spcBef>
            </a:pPr>
            <a:endParaRPr lang="en-US" sz="4000" b="1" dirty="0">
              <a:solidFill>
                <a:schemeClr val="tx1">
                  <a:lumMod val="85000"/>
                  <a:lumOff val="15000"/>
                </a:schemeClr>
              </a:solidFill>
              <a:latin typeface="+mj-lt"/>
              <a:ea typeface="+mj-ea"/>
              <a:cs typeface="+mj-cs"/>
            </a:endParaRPr>
          </a:p>
        </p:txBody>
      </p:sp>
      <p:sp>
        <p:nvSpPr>
          <p:cNvPr id="2" name="Title 1">
            <a:extLst>
              <a:ext uri="{FF2B5EF4-FFF2-40B4-BE49-F238E27FC236}">
                <a16:creationId xmlns:a16="http://schemas.microsoft.com/office/drawing/2014/main" id="{1272E6AB-CAF5-964A-8115-8F3E8E21F964}"/>
              </a:ext>
            </a:extLst>
          </p:cNvPr>
          <p:cNvSpPr>
            <a:spLocks noGrp="1"/>
          </p:cNvSpPr>
          <p:nvPr>
            <p:ph type="title"/>
          </p:nvPr>
        </p:nvSpPr>
        <p:spPr>
          <a:xfrm>
            <a:off x="1223174" y="635995"/>
            <a:ext cx="9536094" cy="1063721"/>
          </a:xfrm>
        </p:spPr>
        <p:txBody>
          <a:bodyPr>
            <a:noAutofit/>
          </a:bodyPr>
          <a:lstStyle/>
          <a:p>
            <a:r>
              <a:rPr lang="en-US" dirty="0"/>
              <a:t>Project Phase I:</a:t>
            </a:r>
            <a:br>
              <a:rPr lang="en-US" dirty="0"/>
            </a:br>
            <a:r>
              <a:rPr lang="en-US" sz="3200" b="0" dirty="0"/>
              <a:t>Task 1-3</a:t>
            </a:r>
            <a:r>
              <a:rPr lang="x-none" sz="3200" b="0"/>
              <a:t>: Develop</a:t>
            </a:r>
            <a:r>
              <a:rPr lang="en-US" sz="3200" b="0" dirty="0"/>
              <a:t> Conceptual F</a:t>
            </a:r>
            <a:r>
              <a:rPr lang="x-none" sz="3200" b="0"/>
              <a:t>ramewor</a:t>
            </a:r>
            <a:r>
              <a:rPr lang="en-US" sz="3200" b="0" dirty="0"/>
              <a:t>k</a:t>
            </a:r>
            <a:endParaRPr lang="en-US" b="0" dirty="0"/>
          </a:p>
        </p:txBody>
      </p:sp>
      <p:sp>
        <p:nvSpPr>
          <p:cNvPr id="3" name="Content Placeholder 2">
            <a:extLst>
              <a:ext uri="{FF2B5EF4-FFF2-40B4-BE49-F238E27FC236}">
                <a16:creationId xmlns:a16="http://schemas.microsoft.com/office/drawing/2014/main" id="{BCAE88D8-7E4F-334E-A22F-F83E5D067A28}"/>
              </a:ext>
            </a:extLst>
          </p:cNvPr>
          <p:cNvSpPr>
            <a:spLocks noGrp="1"/>
          </p:cNvSpPr>
          <p:nvPr>
            <p:ph idx="1"/>
          </p:nvPr>
        </p:nvSpPr>
        <p:spPr>
          <a:xfrm>
            <a:off x="1219200" y="1828800"/>
            <a:ext cx="9540067" cy="4314826"/>
          </a:xfrm>
        </p:spPr>
        <p:txBody>
          <a:bodyPr/>
          <a:lstStyle/>
          <a:p>
            <a:r>
              <a:rPr lang="en-US" dirty="0"/>
              <a:t>Mostly developed as part of Phase 1</a:t>
            </a:r>
          </a:p>
          <a:p>
            <a:r>
              <a:rPr lang="en-US" dirty="0"/>
              <a:t>Final Decision-Making Framework built on this foundation, plus:</a:t>
            </a:r>
          </a:p>
          <a:p>
            <a:pPr lvl="1"/>
            <a:r>
              <a:rPr lang="en-US" dirty="0"/>
              <a:t>Comments from panel </a:t>
            </a:r>
          </a:p>
          <a:p>
            <a:pPr lvl="1"/>
            <a:r>
              <a:rPr lang="en-US" dirty="0"/>
              <a:t>Input from Workshop </a:t>
            </a:r>
          </a:p>
          <a:p>
            <a:r>
              <a:rPr lang="en-US" dirty="0"/>
              <a:t>Final version was quite different in scope and presentation from the conceptual model.</a:t>
            </a:r>
          </a:p>
          <a:p>
            <a:endParaRPr lang="en-US" dirty="0"/>
          </a:p>
          <a:p>
            <a:endParaRPr lang="en-US" dirty="0"/>
          </a:p>
        </p:txBody>
      </p:sp>
      <p:sp>
        <p:nvSpPr>
          <p:cNvPr id="4" name="Slide Number Placeholder 3">
            <a:extLst>
              <a:ext uri="{FF2B5EF4-FFF2-40B4-BE49-F238E27FC236}">
                <a16:creationId xmlns:a16="http://schemas.microsoft.com/office/drawing/2014/main" id="{325184BF-30DD-D84A-9DB2-DE0EED4FCBAD}"/>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11</a:t>
            </a:fld>
            <a:endParaRPr lang="en-US" dirty="0"/>
          </a:p>
        </p:txBody>
      </p:sp>
    </p:spTree>
    <p:extLst>
      <p:ext uri="{BB962C8B-B14F-4D97-AF65-F5344CB8AC3E}">
        <p14:creationId xmlns:p14="http://schemas.microsoft.com/office/powerpoint/2010/main" val="352454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3E7F6D-30D7-49B7-916C-8C3990CA5876}"/>
              </a:ext>
            </a:extLst>
          </p:cNvPr>
          <p:cNvGrpSpPr/>
          <p:nvPr/>
        </p:nvGrpSpPr>
        <p:grpSpPr>
          <a:xfrm>
            <a:off x="688601" y="1923743"/>
            <a:ext cx="10814798" cy="4337207"/>
            <a:chOff x="640976" y="1835740"/>
            <a:chExt cx="10814798" cy="4337207"/>
          </a:xfrm>
        </p:grpSpPr>
        <p:grpSp>
          <p:nvGrpSpPr>
            <p:cNvPr id="3" name="Group 2">
              <a:extLst>
                <a:ext uri="{FF2B5EF4-FFF2-40B4-BE49-F238E27FC236}">
                  <a16:creationId xmlns:a16="http://schemas.microsoft.com/office/drawing/2014/main" id="{AE3E93A1-F4AC-407B-A040-CED85F047337}"/>
                </a:ext>
              </a:extLst>
            </p:cNvPr>
            <p:cNvGrpSpPr/>
            <p:nvPr/>
          </p:nvGrpSpPr>
          <p:grpSpPr>
            <a:xfrm>
              <a:off x="640976" y="1835740"/>
              <a:ext cx="10814798" cy="4337207"/>
              <a:chOff x="761999" y="1822293"/>
              <a:chExt cx="10814798" cy="4337207"/>
            </a:xfrm>
          </p:grpSpPr>
          <p:sp>
            <p:nvSpPr>
              <p:cNvPr id="6" name="Rectangle 5">
                <a:extLst>
                  <a:ext uri="{FF2B5EF4-FFF2-40B4-BE49-F238E27FC236}">
                    <a16:creationId xmlns:a16="http://schemas.microsoft.com/office/drawing/2014/main" id="{9C0247CA-A625-482C-9394-F48234EC8738}"/>
                  </a:ext>
                </a:extLst>
              </p:cNvPr>
              <p:cNvSpPr/>
              <p:nvPr/>
            </p:nvSpPr>
            <p:spPr>
              <a:xfrm>
                <a:off x="761999" y="2344164"/>
                <a:ext cx="3101843"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ectangle 6">
                <a:extLst>
                  <a:ext uri="{FF2B5EF4-FFF2-40B4-BE49-F238E27FC236}">
                    <a16:creationId xmlns:a16="http://schemas.microsoft.com/office/drawing/2014/main" id="{E9D8D9AE-05E7-4BE6-B135-D5D87252670F}"/>
                  </a:ext>
                </a:extLst>
              </p:cNvPr>
              <p:cNvSpPr/>
              <p:nvPr/>
            </p:nvSpPr>
            <p:spPr>
              <a:xfrm>
                <a:off x="3971163" y="2344164"/>
                <a:ext cx="3832909" cy="380581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0A3E2380-7076-40C6-B714-8EB858B3D4F8}"/>
                  </a:ext>
                </a:extLst>
              </p:cNvPr>
              <p:cNvSpPr/>
              <p:nvPr/>
            </p:nvSpPr>
            <p:spPr>
              <a:xfrm>
                <a:off x="7897617" y="2344164"/>
                <a:ext cx="3679180"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 name="Group 4">
                <a:extLst>
                  <a:ext uri="{FF2B5EF4-FFF2-40B4-BE49-F238E27FC236}">
                    <a16:creationId xmlns:a16="http://schemas.microsoft.com/office/drawing/2014/main" id="{17FA5E21-7AFE-4286-A3F1-27AF9DB840C8}"/>
                  </a:ext>
                </a:extLst>
              </p:cNvPr>
              <p:cNvGrpSpPr/>
              <p:nvPr/>
            </p:nvGrpSpPr>
            <p:grpSpPr>
              <a:xfrm>
                <a:off x="761999" y="1822293"/>
                <a:ext cx="10814798" cy="3931846"/>
                <a:chOff x="1679058" y="1349727"/>
                <a:chExt cx="9474966" cy="2825111"/>
              </a:xfrm>
            </p:grpSpPr>
            <p:grpSp>
              <p:nvGrpSpPr>
                <p:cNvPr id="9" name="Group 8">
                  <a:extLst>
                    <a:ext uri="{FF2B5EF4-FFF2-40B4-BE49-F238E27FC236}">
                      <a16:creationId xmlns:a16="http://schemas.microsoft.com/office/drawing/2014/main" id="{E9F69DE0-9B70-41C0-98F1-50A594578370}"/>
                    </a:ext>
                  </a:extLst>
                </p:cNvPr>
                <p:cNvGrpSpPr/>
                <p:nvPr/>
              </p:nvGrpSpPr>
              <p:grpSpPr>
                <a:xfrm>
                  <a:off x="1679058" y="1349727"/>
                  <a:ext cx="9474966" cy="2825111"/>
                  <a:chOff x="1306079" y="1339249"/>
                  <a:chExt cx="9474966" cy="2825111"/>
                </a:xfrm>
              </p:grpSpPr>
              <p:cxnSp>
                <p:nvCxnSpPr>
                  <p:cNvPr id="11" name="Straight Arrow Connector 10">
                    <a:extLst>
                      <a:ext uri="{FF2B5EF4-FFF2-40B4-BE49-F238E27FC236}">
                        <a16:creationId xmlns:a16="http://schemas.microsoft.com/office/drawing/2014/main" id="{6EF98C6E-ECC5-4F0F-AADF-4960212380E6}"/>
                      </a:ext>
                    </a:extLst>
                  </p:cNvPr>
                  <p:cNvCxnSpPr>
                    <a:cxnSpLocks/>
                    <a:stCxn id="28" idx="3"/>
                    <a:endCxn id="35" idx="1"/>
                  </p:cNvCxnSpPr>
                  <p:nvPr/>
                </p:nvCxnSpPr>
                <p:spPr>
                  <a:xfrm flipV="1">
                    <a:off x="5573642" y="3724211"/>
                    <a:ext cx="2437180" cy="6979"/>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60E41BB-CCA8-445F-AD40-675A627E9F26}"/>
                      </a:ext>
                    </a:extLst>
                  </p:cNvPr>
                  <p:cNvCxnSpPr>
                    <a:cxnSpLocks/>
                    <a:stCxn id="29" idx="3"/>
                    <a:endCxn id="30" idx="1"/>
                  </p:cNvCxnSpPr>
                  <p:nvPr/>
                </p:nvCxnSpPr>
                <p:spPr>
                  <a:xfrm flipV="1">
                    <a:off x="5576118" y="2980031"/>
                    <a:ext cx="2432229" cy="1267"/>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8769D07-0C3A-4D3A-944B-78E5F834FAC5}"/>
                      </a:ext>
                    </a:extLst>
                  </p:cNvPr>
                  <p:cNvCxnSpPr>
                    <a:cxnSpLocks/>
                    <a:stCxn id="27" idx="3"/>
                    <a:endCxn id="40" idx="1"/>
                  </p:cNvCxnSpPr>
                  <p:nvPr/>
                </p:nvCxnSpPr>
                <p:spPr>
                  <a:xfrm>
                    <a:off x="5576118" y="2143855"/>
                    <a:ext cx="2444613" cy="8246"/>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147295D-E564-44A0-B5C4-A50ACFB5E38C}"/>
                      </a:ext>
                    </a:extLst>
                  </p:cNvPr>
                  <p:cNvGrpSpPr/>
                  <p:nvPr/>
                </p:nvGrpSpPr>
                <p:grpSpPr>
                  <a:xfrm>
                    <a:off x="1306079" y="1339249"/>
                    <a:ext cx="9474966" cy="2715800"/>
                    <a:chOff x="-183977" y="1014173"/>
                    <a:chExt cx="9870819" cy="3310001"/>
                  </a:xfrm>
                </p:grpSpPr>
                <p:cxnSp>
                  <p:nvCxnSpPr>
                    <p:cNvPr id="18" name="Straight Arrow Connector 17">
                      <a:extLst>
                        <a:ext uri="{FF2B5EF4-FFF2-40B4-BE49-F238E27FC236}">
                          <a16:creationId xmlns:a16="http://schemas.microsoft.com/office/drawing/2014/main" id="{171F3EF1-DDFA-430D-AAF0-AFA7E345FC25}"/>
                        </a:ext>
                      </a:extLst>
                    </p:cNvPr>
                    <p:cNvCxnSpPr>
                      <a:cxnSpLocks/>
                      <a:stCxn id="20" idx="2"/>
                    </p:cNvCxnSpPr>
                    <p:nvPr/>
                  </p:nvCxnSpPr>
                  <p:spPr>
                    <a:xfrm flipH="1">
                      <a:off x="1671030" y="2475677"/>
                      <a:ext cx="7563" cy="1175095"/>
                    </a:xfrm>
                    <a:prstGeom prst="straightConnector1">
                      <a:avLst/>
                    </a:prstGeom>
                    <a:ln w="22225" cmpd="sng">
                      <a:solidFill>
                        <a:srgbClr val="004C86"/>
                      </a:solidFill>
                      <a:tailEnd type="non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50AD86B-B845-46F1-ADA1-C3ADFD472590}"/>
                        </a:ext>
                      </a:extLst>
                    </p:cNvPr>
                    <p:cNvGrpSpPr/>
                    <p:nvPr/>
                  </p:nvGrpSpPr>
                  <p:grpSpPr>
                    <a:xfrm>
                      <a:off x="-183977" y="1014173"/>
                      <a:ext cx="9870819" cy="3310001"/>
                      <a:chOff x="576178" y="739667"/>
                      <a:chExt cx="10410080" cy="3883231"/>
                    </a:xfrm>
                  </p:grpSpPr>
                  <p:sp>
                    <p:nvSpPr>
                      <p:cNvPr id="20" name="Flowchart: Multidocument 19">
                        <a:extLst>
                          <a:ext uri="{FF2B5EF4-FFF2-40B4-BE49-F238E27FC236}">
                            <a16:creationId xmlns:a16="http://schemas.microsoft.com/office/drawing/2014/main" id="{59A9BE0A-3A85-45E8-A950-FAD5A9404D2D}"/>
                          </a:ext>
                        </a:extLst>
                      </p:cNvPr>
                      <p:cNvSpPr/>
                      <p:nvPr/>
                    </p:nvSpPr>
                    <p:spPr>
                      <a:xfrm>
                        <a:off x="1831781" y="1556178"/>
                        <a:ext cx="1646464" cy="933451"/>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200" dirty="0">
                            <a:solidFill>
                              <a:schemeClr val="dk1"/>
                            </a:solidFill>
                            <a:latin typeface="Calibri" panose="020F0502020204030204" pitchFamily="34" charset="0"/>
                          </a:rPr>
                          <a:t>Project-related factors</a:t>
                        </a:r>
                      </a:p>
                    </p:txBody>
                  </p:sp>
                  <p:sp>
                    <p:nvSpPr>
                      <p:cNvPr id="21" name="Rectangle 20">
                        <a:extLst>
                          <a:ext uri="{FF2B5EF4-FFF2-40B4-BE49-F238E27FC236}">
                            <a16:creationId xmlns:a16="http://schemas.microsoft.com/office/drawing/2014/main" id="{DCB226B5-B7AF-490F-BE40-986F3638C7AD}"/>
                          </a:ext>
                        </a:extLst>
                      </p:cNvPr>
                      <p:cNvSpPr/>
                      <p:nvPr/>
                    </p:nvSpPr>
                    <p:spPr>
                      <a:xfrm>
                        <a:off x="576178" y="739667"/>
                        <a:ext cx="2999022" cy="50777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alibri" panose="020F0502020204030204" pitchFamily="34" charset="0"/>
                          </a:rPr>
                          <a:t>Phase 1: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Analysis Input</a:t>
                        </a:r>
                      </a:p>
                    </p:txBody>
                  </p:sp>
                  <p:sp>
                    <p:nvSpPr>
                      <p:cNvPr id="22" name="Rectangle 21">
                        <a:extLst>
                          <a:ext uri="{FF2B5EF4-FFF2-40B4-BE49-F238E27FC236}">
                            <a16:creationId xmlns:a16="http://schemas.microsoft.com/office/drawing/2014/main" id="{FCF9513B-F519-48DB-939C-470FA616E9CB}"/>
                          </a:ext>
                        </a:extLst>
                      </p:cNvPr>
                      <p:cNvSpPr/>
                      <p:nvPr/>
                    </p:nvSpPr>
                    <p:spPr>
                      <a:xfrm>
                        <a:off x="3665246" y="753300"/>
                        <a:ext cx="3689472" cy="493538"/>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2: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Review Processing</a:t>
                        </a:r>
                      </a:p>
                    </p:txBody>
                  </p:sp>
                  <p:sp>
                    <p:nvSpPr>
                      <p:cNvPr id="23" name="Rectangle 22">
                        <a:extLst>
                          <a:ext uri="{FF2B5EF4-FFF2-40B4-BE49-F238E27FC236}">
                            <a16:creationId xmlns:a16="http://schemas.microsoft.com/office/drawing/2014/main" id="{4F11E9B6-4052-4042-86EB-6FA045225588}"/>
                          </a:ext>
                        </a:extLst>
                      </p:cNvPr>
                      <p:cNvSpPr/>
                      <p:nvPr/>
                    </p:nvSpPr>
                    <p:spPr>
                      <a:xfrm>
                        <a:off x="7444763" y="756447"/>
                        <a:ext cx="3541495" cy="47554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3: Constructability Outcomes </a:t>
                        </a:r>
                      </a:p>
                      <a:p>
                        <a:pPr algn="ctr"/>
                        <a:r>
                          <a:rPr lang="en-US" sz="1400" dirty="0">
                            <a:solidFill>
                              <a:schemeClr val="bg1"/>
                            </a:solidFill>
                            <a:latin typeface="Calibri" panose="020F0502020204030204" pitchFamily="34" charset="0"/>
                          </a:rPr>
                          <a:t>Recommendation</a:t>
                        </a:r>
                      </a:p>
                    </p:txBody>
                  </p:sp>
                  <p:cxnSp>
                    <p:nvCxnSpPr>
                      <p:cNvPr id="24" name="Elbow Connector 77">
                        <a:extLst>
                          <a:ext uri="{FF2B5EF4-FFF2-40B4-BE49-F238E27FC236}">
                            <a16:creationId xmlns:a16="http://schemas.microsoft.com/office/drawing/2014/main" id="{3F21E6E9-B679-45F0-B369-FF98CF116C41}"/>
                          </a:ext>
                        </a:extLst>
                      </p:cNvPr>
                      <p:cNvCxnSpPr>
                        <a:cxnSpLocks/>
                        <a:stCxn id="37" idx="2"/>
                        <a:endCxn id="20" idx="1"/>
                      </p:cNvCxnSpPr>
                      <p:nvPr/>
                    </p:nvCxnSpPr>
                    <p:spPr>
                      <a:xfrm flipV="1">
                        <a:off x="1334771" y="2022904"/>
                        <a:ext cx="497010" cy="1174448"/>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83">
                        <a:extLst>
                          <a:ext uri="{FF2B5EF4-FFF2-40B4-BE49-F238E27FC236}">
                            <a16:creationId xmlns:a16="http://schemas.microsoft.com/office/drawing/2014/main" id="{5DA2A887-6CFE-4307-9541-0D6F5C38CDDE}"/>
                          </a:ext>
                        </a:extLst>
                      </p:cNvPr>
                      <p:cNvCxnSpPr>
                        <a:cxnSpLocks/>
                        <a:stCxn id="37" idx="2"/>
                      </p:cNvCxnSpPr>
                      <p:nvPr/>
                    </p:nvCxnSpPr>
                    <p:spPr>
                      <a:xfrm>
                        <a:off x="1334771" y="3197349"/>
                        <a:ext cx="497010" cy="1074936"/>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Data 25">
                        <a:extLst>
                          <a:ext uri="{FF2B5EF4-FFF2-40B4-BE49-F238E27FC236}">
                            <a16:creationId xmlns:a16="http://schemas.microsoft.com/office/drawing/2014/main" id="{0780DF3D-F62B-4EE7-84F9-F9E1F83D583E}"/>
                          </a:ext>
                        </a:extLst>
                      </p:cNvPr>
                      <p:cNvSpPr/>
                      <p:nvPr/>
                    </p:nvSpPr>
                    <p:spPr>
                      <a:xfrm>
                        <a:off x="1659395" y="2796391"/>
                        <a:ext cx="1883791" cy="581025"/>
                      </a:xfrm>
                      <a:prstGeom prst="flowChartInputOutput">
                        <a:avLst/>
                      </a:prstGeom>
                      <a:solidFill>
                        <a:schemeClr val="accent1">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CR Selection &amp; Delivery Methods</a:t>
                        </a:r>
                      </a:p>
                    </p:txBody>
                  </p:sp>
                  <p:sp>
                    <p:nvSpPr>
                      <p:cNvPr id="27" name="Horizontal Scroll 85">
                        <a:extLst>
                          <a:ext uri="{FF2B5EF4-FFF2-40B4-BE49-F238E27FC236}">
                            <a16:creationId xmlns:a16="http://schemas.microsoft.com/office/drawing/2014/main" id="{8296A71B-85A5-440E-BC2B-6FEC620CC4FC}"/>
                          </a:ext>
                        </a:extLst>
                      </p:cNvPr>
                      <p:cNvSpPr/>
                      <p:nvPr/>
                    </p:nvSpPr>
                    <p:spPr>
                      <a:xfrm>
                        <a:off x="4119191" y="1564011"/>
                        <a:ext cx="1148443" cy="652271"/>
                      </a:xfrm>
                      <a:prstGeom prst="horizontalScroll">
                        <a:avLst/>
                      </a:prstGeom>
                      <a:solidFill>
                        <a:schemeClr val="accent5">
                          <a:lumMod val="20000"/>
                          <a:lumOff val="8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Informal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1)</a:t>
                        </a:r>
                        <a:endParaRPr lang="en-US" sz="1050" dirty="0">
                          <a:solidFill>
                            <a:schemeClr val="dk1"/>
                          </a:solidFill>
                          <a:latin typeface="Calibri" panose="020F0502020204030204" pitchFamily="34" charset="0"/>
                          <a:ea typeface="+mn-ea"/>
                          <a:cs typeface="+mn-cs"/>
                        </a:endParaRPr>
                      </a:p>
                    </p:txBody>
                  </p:sp>
                  <p:sp>
                    <p:nvSpPr>
                      <p:cNvPr id="28" name="Horizontal Scroll 88">
                        <a:extLst>
                          <a:ext uri="{FF2B5EF4-FFF2-40B4-BE49-F238E27FC236}">
                            <a16:creationId xmlns:a16="http://schemas.microsoft.com/office/drawing/2014/main" id="{5355F02C-CCBD-4FD5-9730-ED01EE4526DF}"/>
                          </a:ext>
                        </a:extLst>
                      </p:cNvPr>
                      <p:cNvSpPr/>
                      <p:nvPr/>
                    </p:nvSpPr>
                    <p:spPr>
                      <a:xfrm>
                        <a:off x="4116470" y="3833687"/>
                        <a:ext cx="1148443" cy="652271"/>
                      </a:xfrm>
                      <a:prstGeom prst="horizontalScroll">
                        <a:avLst/>
                      </a:prstGeom>
                      <a:solidFill>
                        <a:schemeClr val="accent5">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3)</a:t>
                        </a:r>
                        <a:endParaRPr lang="en-US" sz="1050" dirty="0">
                          <a:solidFill>
                            <a:schemeClr val="dk1"/>
                          </a:solidFill>
                          <a:latin typeface="Calibri" panose="020F0502020204030204" pitchFamily="34" charset="0"/>
                          <a:ea typeface="+mn-ea"/>
                          <a:cs typeface="+mn-cs"/>
                        </a:endParaRPr>
                      </a:p>
                    </p:txBody>
                  </p:sp>
                  <p:sp>
                    <p:nvSpPr>
                      <p:cNvPr id="29" name="Horizontal Scroll 89">
                        <a:extLst>
                          <a:ext uri="{FF2B5EF4-FFF2-40B4-BE49-F238E27FC236}">
                            <a16:creationId xmlns:a16="http://schemas.microsoft.com/office/drawing/2014/main" id="{7C7D682F-CF8C-431F-8453-75B275602407}"/>
                          </a:ext>
                        </a:extLst>
                      </p:cNvPr>
                      <p:cNvSpPr/>
                      <p:nvPr/>
                    </p:nvSpPr>
                    <p:spPr>
                      <a:xfrm>
                        <a:off x="4119191" y="2761442"/>
                        <a:ext cx="1148443" cy="652271"/>
                      </a:xfrm>
                      <a:prstGeom prst="horizontalScroll">
                        <a:avLst/>
                      </a:prstGeom>
                      <a:solidFill>
                        <a:schemeClr val="accent5">
                          <a:lumMod val="40000"/>
                          <a:lumOff val="6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Semi-formal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2)</a:t>
                        </a:r>
                        <a:endParaRPr lang="en-US" sz="1050" dirty="0">
                          <a:solidFill>
                            <a:schemeClr val="dk1"/>
                          </a:solidFill>
                          <a:latin typeface="Calibri" panose="020F0502020204030204" pitchFamily="34" charset="0"/>
                          <a:ea typeface="+mn-ea"/>
                          <a:cs typeface="+mn-cs"/>
                        </a:endParaRPr>
                      </a:p>
                    </p:txBody>
                  </p:sp>
                  <p:sp>
                    <p:nvSpPr>
                      <p:cNvPr id="30" name="Horizontal Scroll 90">
                        <a:extLst>
                          <a:ext uri="{FF2B5EF4-FFF2-40B4-BE49-F238E27FC236}">
                            <a16:creationId xmlns:a16="http://schemas.microsoft.com/office/drawing/2014/main" id="{EC502672-BF44-4363-BF11-402C3C05AD3E}"/>
                          </a:ext>
                        </a:extLst>
                      </p:cNvPr>
                      <p:cNvSpPr/>
                      <p:nvPr/>
                    </p:nvSpPr>
                    <p:spPr>
                      <a:xfrm>
                        <a:off x="7939911" y="2759629"/>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effectLst/>
                            <a:latin typeface="Calibri" panose="020F0502020204030204" pitchFamily="34" charset="0"/>
                          </a:rPr>
                          <a:t>CR Teams and Tools Recommended *</a:t>
                        </a:r>
                      </a:p>
                    </p:txBody>
                  </p:sp>
                  <p:sp>
                    <p:nvSpPr>
                      <p:cNvPr id="31" name="Right Triangle 30">
                        <a:extLst>
                          <a:ext uri="{FF2B5EF4-FFF2-40B4-BE49-F238E27FC236}">
                            <a16:creationId xmlns:a16="http://schemas.microsoft.com/office/drawing/2014/main" id="{2D6EAF6D-121A-44E4-920C-68E001B40EED}"/>
                          </a:ext>
                        </a:extLst>
                      </p:cNvPr>
                      <p:cNvSpPr/>
                      <p:nvPr/>
                    </p:nvSpPr>
                    <p:spPr>
                      <a:xfrm>
                        <a:off x="5417750" y="1479647"/>
                        <a:ext cx="1877786" cy="3143251"/>
                      </a:xfrm>
                      <a:prstGeom prst="rtTriangle">
                        <a:avLst/>
                      </a:prstGeom>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endParaRPr lang="en-US" sz="1050" dirty="0">
                          <a:solidFill>
                            <a:schemeClr val="dk1"/>
                          </a:solidFill>
                          <a:latin typeface="Calibri" panose="020F0502020204030204" pitchFamily="34" charset="0"/>
                          <a:ea typeface="+mn-ea"/>
                          <a:cs typeface="+mn-cs"/>
                        </a:endParaRPr>
                      </a:p>
                    </p:txBody>
                  </p:sp>
                  <p:sp>
                    <p:nvSpPr>
                      <p:cNvPr id="32" name="Rounded Rectangle 92">
                        <a:extLst>
                          <a:ext uri="{FF2B5EF4-FFF2-40B4-BE49-F238E27FC236}">
                            <a16:creationId xmlns:a16="http://schemas.microsoft.com/office/drawing/2014/main" id="{327F0039-A907-4336-8F75-69E4AC8D7F1B}"/>
                          </a:ext>
                        </a:extLst>
                      </p:cNvPr>
                      <p:cNvSpPr/>
                      <p:nvPr/>
                    </p:nvSpPr>
                    <p:spPr>
                      <a:xfrm>
                        <a:off x="5428633" y="3847411"/>
                        <a:ext cx="1635579" cy="606076"/>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latin typeface="Calibri" panose="020F0502020204030204" pitchFamily="34" charset="0"/>
                          </a:rPr>
                          <a:t>PIP, prelim, </a:t>
                        </a:r>
                      </a:p>
                      <a:p>
                        <a:r>
                          <a:rPr lang="en-US" sz="1050" dirty="0">
                            <a:latin typeface="Calibri" panose="020F0502020204030204" pitchFamily="34" charset="0"/>
                          </a:rPr>
                          <a:t>interim, and final design, construction, </a:t>
                        </a:r>
                      </a:p>
                      <a:p>
                        <a:r>
                          <a:rPr lang="en-US" sz="1050" baseline="0" dirty="0">
                            <a:solidFill>
                              <a:schemeClr val="dk1"/>
                            </a:solidFill>
                            <a:latin typeface="Calibri" panose="020F0502020204030204" pitchFamily="34" charset="0"/>
                            <a:ea typeface="+mn-ea"/>
                            <a:cs typeface="+mn-cs"/>
                          </a:rPr>
                          <a:t>post-construction</a:t>
                        </a:r>
                        <a:endParaRPr lang="en-US" sz="1050" dirty="0">
                          <a:solidFill>
                            <a:schemeClr val="dk1"/>
                          </a:solidFill>
                          <a:latin typeface="Calibri" panose="020F0502020204030204" pitchFamily="34" charset="0"/>
                          <a:ea typeface="+mn-ea"/>
                          <a:cs typeface="+mn-cs"/>
                        </a:endParaRPr>
                      </a:p>
                    </p:txBody>
                  </p:sp>
                  <p:sp>
                    <p:nvSpPr>
                      <p:cNvPr id="33" name="Rounded Rectangle 93">
                        <a:extLst>
                          <a:ext uri="{FF2B5EF4-FFF2-40B4-BE49-F238E27FC236}">
                            <a16:creationId xmlns:a16="http://schemas.microsoft.com/office/drawing/2014/main" id="{117A4B0E-DF89-43DA-A684-B43DAB37E852}"/>
                          </a:ext>
                        </a:extLst>
                      </p:cNvPr>
                      <p:cNvSpPr/>
                      <p:nvPr/>
                    </p:nvSpPr>
                    <p:spPr>
                      <a:xfrm>
                        <a:off x="5362282" y="2788652"/>
                        <a:ext cx="120391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 prelim, </a:t>
                        </a:r>
                      </a:p>
                      <a:p>
                        <a:pPr marL="0" indent="0" algn="l"/>
                        <a:r>
                          <a:rPr lang="en-US" sz="1050" dirty="0">
                            <a:latin typeface="Calibri" panose="020F0502020204030204" pitchFamily="34" charset="0"/>
                          </a:rPr>
                          <a:t>interim, and final design, </a:t>
                        </a:r>
                        <a:r>
                          <a:rPr lang="en-US" sz="1050" baseline="0" dirty="0">
                            <a:solidFill>
                              <a:schemeClr val="dk1"/>
                            </a:solidFill>
                            <a:latin typeface="Calibri" panose="020F0502020204030204" pitchFamily="34" charset="0"/>
                          </a:rPr>
                          <a:t>construction</a:t>
                        </a:r>
                        <a:endParaRPr lang="en-US" sz="1050" dirty="0">
                          <a:solidFill>
                            <a:schemeClr val="dk1"/>
                          </a:solidFill>
                          <a:latin typeface="Calibri" panose="020F0502020204030204" pitchFamily="34" charset="0"/>
                        </a:endParaRPr>
                      </a:p>
                    </p:txBody>
                  </p:sp>
                  <p:sp>
                    <p:nvSpPr>
                      <p:cNvPr id="34" name="Rounded Rectangle 94">
                        <a:extLst>
                          <a:ext uri="{FF2B5EF4-FFF2-40B4-BE49-F238E27FC236}">
                            <a16:creationId xmlns:a16="http://schemas.microsoft.com/office/drawing/2014/main" id="{2FC42A81-3293-4BFF-8D72-0C17513D0961}"/>
                          </a:ext>
                        </a:extLst>
                      </p:cNvPr>
                      <p:cNvSpPr/>
                      <p:nvPr/>
                    </p:nvSpPr>
                    <p:spPr>
                      <a:xfrm>
                        <a:off x="5325220" y="1757232"/>
                        <a:ext cx="66403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a:t>
                        </a:r>
                      </a:p>
                      <a:p>
                        <a:pPr marL="0" indent="0" algn="l"/>
                        <a:r>
                          <a:rPr lang="en-US" sz="1050" dirty="0">
                            <a:latin typeface="Calibri" panose="020F0502020204030204" pitchFamily="34" charset="0"/>
                          </a:rPr>
                          <a:t>f</a:t>
                        </a:r>
                        <a:r>
                          <a:rPr lang="en-US" sz="1050" dirty="0">
                            <a:solidFill>
                              <a:schemeClr val="dk1"/>
                            </a:solidFill>
                            <a:latin typeface="Calibri" panose="020F0502020204030204" pitchFamily="34" charset="0"/>
                          </a:rPr>
                          <a:t>inal</a:t>
                        </a:r>
                      </a:p>
                      <a:p>
                        <a:pPr marL="0" indent="0" algn="l"/>
                        <a:r>
                          <a:rPr lang="en-US" sz="1050" dirty="0">
                            <a:latin typeface="Calibri" panose="020F0502020204030204" pitchFamily="34" charset="0"/>
                          </a:rPr>
                          <a:t>design</a:t>
                        </a:r>
                        <a:endParaRPr lang="en-US" sz="1050" dirty="0">
                          <a:solidFill>
                            <a:schemeClr val="dk1"/>
                          </a:solidFill>
                          <a:latin typeface="Calibri" panose="020F0502020204030204" pitchFamily="34" charset="0"/>
                        </a:endParaRPr>
                      </a:p>
                    </p:txBody>
                  </p:sp>
                  <p:sp>
                    <p:nvSpPr>
                      <p:cNvPr id="35" name="Horizontal Scroll 96">
                        <a:extLst>
                          <a:ext uri="{FF2B5EF4-FFF2-40B4-BE49-F238E27FC236}">
                            <a16:creationId xmlns:a16="http://schemas.microsoft.com/office/drawing/2014/main" id="{A5D99BD3-EC15-4E8E-B345-0BD4D6809155}"/>
                          </a:ext>
                        </a:extLst>
                      </p:cNvPr>
                      <p:cNvSpPr/>
                      <p:nvPr/>
                    </p:nvSpPr>
                    <p:spPr>
                      <a:xfrm>
                        <a:off x="7942630" y="3823707"/>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latin typeface="Calibri" panose="020F0502020204030204" pitchFamily="34" charset="0"/>
                          </a:rPr>
                          <a:t>Document B/C, LL, and KPI*</a:t>
                        </a:r>
                        <a:endParaRPr lang="en-US" sz="1050" dirty="0">
                          <a:solidFill>
                            <a:schemeClr val="bg1"/>
                          </a:solidFill>
                          <a:effectLst/>
                          <a:latin typeface="Calibri" panose="020F0502020204030204" pitchFamily="34" charset="0"/>
                        </a:endParaRPr>
                      </a:p>
                    </p:txBody>
                  </p:sp>
                  <p:sp>
                    <p:nvSpPr>
                      <p:cNvPr id="36" name="Rounded Rectangle 97">
                        <a:extLst>
                          <a:ext uri="{FF2B5EF4-FFF2-40B4-BE49-F238E27FC236}">
                            <a16:creationId xmlns:a16="http://schemas.microsoft.com/office/drawing/2014/main" id="{49B4B028-70BD-452E-81B8-83E549357230}"/>
                          </a:ext>
                        </a:extLst>
                      </p:cNvPr>
                      <p:cNvSpPr/>
                      <p:nvPr/>
                    </p:nvSpPr>
                    <p:spPr>
                      <a:xfrm rot="5400000">
                        <a:off x="9479231" y="2821493"/>
                        <a:ext cx="2116107" cy="503965"/>
                      </a:xfrm>
                      <a:prstGeom prst="roundRect">
                        <a:avLst/>
                      </a:prstGeom>
                      <a:solidFill>
                        <a:schemeClr val="accent6">
                          <a:lumMod val="60000"/>
                          <a:lumOff val="40000"/>
                        </a:schemeClr>
                      </a:solidFill>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Update Constructability</a:t>
                        </a:r>
                        <a:r>
                          <a:rPr lang="en-US" sz="1050" baseline="0" dirty="0">
                            <a:solidFill>
                              <a:schemeClr val="dk1"/>
                            </a:solidFill>
                            <a:latin typeface="Calibri" panose="020F0502020204030204" pitchFamily="34" charset="0"/>
                            <a:ea typeface="+mn-ea"/>
                            <a:cs typeface="+mn-cs"/>
                          </a:rPr>
                          <a:t> Program</a:t>
                        </a:r>
                        <a:endParaRPr lang="en-US" sz="1050" dirty="0">
                          <a:solidFill>
                            <a:schemeClr val="dk1"/>
                          </a:solidFill>
                          <a:latin typeface="Calibri" panose="020F0502020204030204" pitchFamily="34" charset="0"/>
                          <a:ea typeface="+mn-ea"/>
                          <a:cs typeface="+mn-cs"/>
                        </a:endParaRPr>
                      </a:p>
                    </p:txBody>
                  </p:sp>
                  <p:sp>
                    <p:nvSpPr>
                      <p:cNvPr id="37" name="Rounded Rectangle 103">
                        <a:extLst>
                          <a:ext uri="{FF2B5EF4-FFF2-40B4-BE49-F238E27FC236}">
                            <a16:creationId xmlns:a16="http://schemas.microsoft.com/office/drawing/2014/main" id="{932B8245-903D-4BD3-839B-6BB0E5F64DCE}"/>
                          </a:ext>
                        </a:extLst>
                      </p:cNvPr>
                      <p:cNvSpPr/>
                      <p:nvPr/>
                    </p:nvSpPr>
                    <p:spPr>
                      <a:xfrm rot="16200000">
                        <a:off x="204862" y="2945369"/>
                        <a:ext cx="1755857" cy="503965"/>
                      </a:xfrm>
                      <a:prstGeom prst="roundRect">
                        <a:avLst/>
                      </a:prstGeom>
                      <a:solidFill>
                        <a:srgbClr val="00B0F0"/>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Project Goals and Objectives</a:t>
                        </a:r>
                      </a:p>
                    </p:txBody>
                  </p:sp>
                  <p:cxnSp>
                    <p:nvCxnSpPr>
                      <p:cNvPr id="38" name="Elbow Connector 104">
                        <a:extLst>
                          <a:ext uri="{FF2B5EF4-FFF2-40B4-BE49-F238E27FC236}">
                            <a16:creationId xmlns:a16="http://schemas.microsoft.com/office/drawing/2014/main" id="{F68DAF1F-4F2F-4D73-8EFA-A43AFD8FC419}"/>
                          </a:ext>
                        </a:extLst>
                      </p:cNvPr>
                      <p:cNvCxnSpPr>
                        <a:cxnSpLocks/>
                        <a:stCxn id="35" idx="3"/>
                        <a:endCxn id="36" idx="2"/>
                      </p:cNvCxnSpPr>
                      <p:nvPr/>
                    </p:nvCxnSpPr>
                    <p:spPr>
                      <a:xfrm flipV="1">
                        <a:off x="9613587" y="3073475"/>
                        <a:ext cx="671715" cy="107636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105">
                        <a:extLst>
                          <a:ext uri="{FF2B5EF4-FFF2-40B4-BE49-F238E27FC236}">
                            <a16:creationId xmlns:a16="http://schemas.microsoft.com/office/drawing/2014/main" id="{9BFF82AB-D64A-4B43-97A9-1F47C80E9519}"/>
                          </a:ext>
                        </a:extLst>
                      </p:cNvPr>
                      <p:cNvCxnSpPr>
                        <a:cxnSpLocks/>
                        <a:stCxn id="40" idx="3"/>
                        <a:endCxn id="36" idx="2"/>
                      </p:cNvCxnSpPr>
                      <p:nvPr/>
                    </p:nvCxnSpPr>
                    <p:spPr>
                      <a:xfrm>
                        <a:off x="9610868" y="1901936"/>
                        <a:ext cx="674435" cy="117153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40" name="Horizontal Scroll 106">
                        <a:extLst>
                          <a:ext uri="{FF2B5EF4-FFF2-40B4-BE49-F238E27FC236}">
                            <a16:creationId xmlns:a16="http://schemas.microsoft.com/office/drawing/2014/main" id="{46F11A5A-6CBD-465E-BB83-D581DEAB963D}"/>
                          </a:ext>
                        </a:extLst>
                      </p:cNvPr>
                      <p:cNvSpPr/>
                      <p:nvPr/>
                    </p:nvSpPr>
                    <p:spPr>
                      <a:xfrm>
                        <a:off x="7953517" y="1575800"/>
                        <a:ext cx="1657351" cy="652272"/>
                      </a:xfrm>
                      <a:prstGeom prst="horizontalScroll">
                        <a:avLst/>
                      </a:prstGeom>
                      <a:solidFill>
                        <a:schemeClr val="accent2">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dk1"/>
                            </a:solidFill>
                            <a:latin typeface="Calibri" panose="020F0502020204030204" pitchFamily="34" charset="0"/>
                            <a:ea typeface="+mn-ea"/>
                            <a:cs typeface="+mn-cs"/>
                          </a:rPr>
                          <a:t>CR Levels </a:t>
                        </a:r>
                        <a:r>
                          <a:rPr lang="en-US" sz="1050" dirty="0">
                            <a:latin typeface="Calibri" panose="020F0502020204030204" pitchFamily="34" charset="0"/>
                          </a:rPr>
                          <a:t>of Formality Recommended </a:t>
                        </a:r>
                        <a:endParaRPr lang="en-US" sz="1050" dirty="0">
                          <a:solidFill>
                            <a:srgbClr val="FF0000"/>
                          </a:solidFill>
                          <a:latin typeface="Calibri" panose="020F0502020204030204" pitchFamily="34" charset="0"/>
                          <a:ea typeface="+mn-ea"/>
                          <a:cs typeface="+mn-cs"/>
                        </a:endParaRPr>
                      </a:p>
                    </p:txBody>
                  </p:sp>
                </p:grpSp>
              </p:grpSp>
              <p:cxnSp>
                <p:nvCxnSpPr>
                  <p:cNvPr id="15" name="Elbow Connector 62">
                    <a:extLst>
                      <a:ext uri="{FF2B5EF4-FFF2-40B4-BE49-F238E27FC236}">
                        <a16:creationId xmlns:a16="http://schemas.microsoft.com/office/drawing/2014/main" id="{550B677B-050F-4AE0-AE93-5196A776F7DE}"/>
                      </a:ext>
                    </a:extLst>
                  </p:cNvPr>
                  <p:cNvCxnSpPr>
                    <a:cxnSpLocks/>
                    <a:stCxn id="26" idx="5"/>
                    <a:endCxn id="27" idx="1"/>
                  </p:cNvCxnSpPr>
                  <p:nvPr/>
                </p:nvCxnSpPr>
                <p:spPr>
                  <a:xfrm flipV="1">
                    <a:off x="3835109" y="2143858"/>
                    <a:ext cx="695722" cy="836972"/>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64">
                    <a:extLst>
                      <a:ext uri="{FF2B5EF4-FFF2-40B4-BE49-F238E27FC236}">
                        <a16:creationId xmlns:a16="http://schemas.microsoft.com/office/drawing/2014/main" id="{237DFD5C-8F82-44FD-B352-49FB0F266172}"/>
                      </a:ext>
                    </a:extLst>
                  </p:cNvPr>
                  <p:cNvCxnSpPr>
                    <a:cxnSpLocks/>
                    <a:stCxn id="26" idx="5"/>
                    <a:endCxn id="28" idx="1"/>
                  </p:cNvCxnSpPr>
                  <p:nvPr/>
                </p:nvCxnSpPr>
                <p:spPr>
                  <a:xfrm>
                    <a:off x="3835109" y="2980830"/>
                    <a:ext cx="693245" cy="750363"/>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65">
                    <a:extLst>
                      <a:ext uri="{FF2B5EF4-FFF2-40B4-BE49-F238E27FC236}">
                        <a16:creationId xmlns:a16="http://schemas.microsoft.com/office/drawing/2014/main" id="{51ADF22F-2E80-4745-9FF3-0E0BF59C4E18}"/>
                      </a:ext>
                    </a:extLst>
                  </p:cNvPr>
                  <p:cNvSpPr/>
                  <p:nvPr/>
                </p:nvSpPr>
                <p:spPr>
                  <a:xfrm rot="3462672">
                    <a:off x="5288034" y="2745138"/>
                    <a:ext cx="2632126" cy="206318"/>
                  </a:xfrm>
                  <a:prstGeom prst="roundRect">
                    <a:avLst/>
                  </a:prstGeom>
                  <a:solidFill>
                    <a:schemeClr val="bg1"/>
                  </a:solid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Constructability</a:t>
                    </a:r>
                    <a:r>
                      <a:rPr lang="en-US" sz="1050" baseline="0" dirty="0">
                        <a:solidFill>
                          <a:schemeClr val="dk1"/>
                        </a:solidFill>
                        <a:latin typeface="Calibri" panose="020F0502020204030204" pitchFamily="34" charset="0"/>
                        <a:ea typeface="+mn-ea"/>
                        <a:cs typeface="+mn-cs"/>
                      </a:rPr>
                      <a:t> </a:t>
                    </a:r>
                    <a:r>
                      <a:rPr lang="en-US" sz="1050" dirty="0">
                        <a:solidFill>
                          <a:schemeClr val="dk1"/>
                        </a:solidFill>
                        <a:latin typeface="Calibri" panose="020F0502020204030204" pitchFamily="34" charset="0"/>
                        <a:ea typeface="+mn-ea"/>
                        <a:cs typeface="+mn-cs"/>
                      </a:rPr>
                      <a:t> Resources, Tools, Teams, and Analysis </a:t>
                    </a:r>
                  </a:p>
                </p:txBody>
              </p:sp>
            </p:grpSp>
            <p:sp>
              <p:nvSpPr>
                <p:cNvPr id="10" name="Flowchart: Multidocument 9">
                  <a:extLst>
                    <a:ext uri="{FF2B5EF4-FFF2-40B4-BE49-F238E27FC236}">
                      <a16:creationId xmlns:a16="http://schemas.microsoft.com/office/drawing/2014/main" id="{85D49F95-B8F5-4862-8628-59F6DF12284A}"/>
                    </a:ext>
                  </a:extLst>
                </p:cNvPr>
                <p:cNvSpPr/>
                <p:nvPr/>
              </p:nvSpPr>
              <p:spPr>
                <a:xfrm>
                  <a:off x="2821883" y="3493909"/>
                  <a:ext cx="1498564" cy="652824"/>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latin typeface="Calibri" panose="020F0502020204030204" pitchFamily="34" charset="0"/>
                    </a:rPr>
                    <a:t>Agency-related</a:t>
                  </a:r>
                  <a:r>
                    <a:rPr lang="en-US" sz="1200" baseline="0" dirty="0">
                      <a:latin typeface="Calibri" panose="020F0502020204030204" pitchFamily="34" charset="0"/>
                    </a:rPr>
                    <a:t> factors</a:t>
                  </a:r>
                </a:p>
              </p:txBody>
            </p:sp>
          </p:grpSp>
        </p:grpSp>
        <p:cxnSp>
          <p:nvCxnSpPr>
            <p:cNvPr id="4" name="Straight Arrow Connector 3">
              <a:extLst>
                <a:ext uri="{FF2B5EF4-FFF2-40B4-BE49-F238E27FC236}">
                  <a16:creationId xmlns:a16="http://schemas.microsoft.com/office/drawing/2014/main" id="{AF1E2595-0608-4E58-A05B-156664BBEC55}"/>
                </a:ext>
              </a:extLst>
            </p:cNvPr>
            <p:cNvCxnSpPr>
              <a:cxnSpLocks/>
              <a:stCxn id="26" idx="5"/>
              <a:endCxn id="29" idx="1"/>
            </p:cNvCxnSpPr>
            <p:nvPr/>
          </p:nvCxnSpPr>
          <p:spPr>
            <a:xfrm>
              <a:off x="3527628" y="4120409"/>
              <a:ext cx="794102" cy="656"/>
            </a:xfrm>
            <a:prstGeom prst="straightConnector1">
              <a:avLst/>
            </a:prstGeom>
            <a:ln w="22225">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473E9330-500D-854F-80F7-8E8E4008DE8B}"/>
              </a:ext>
            </a:extLst>
          </p:cNvPr>
          <p:cNvSpPr txBox="1"/>
          <p:nvPr/>
        </p:nvSpPr>
        <p:spPr>
          <a:xfrm>
            <a:off x="431004" y="6447054"/>
            <a:ext cx="5696607" cy="307777"/>
          </a:xfrm>
          <a:prstGeom prst="rect">
            <a:avLst/>
          </a:prstGeom>
          <a:noFill/>
        </p:spPr>
        <p:txBody>
          <a:bodyPr wrap="square" rtlCol="0">
            <a:spAutoFit/>
          </a:bodyPr>
          <a:lstStyle/>
          <a:p>
            <a:r>
              <a:rPr lang="en-US" sz="1400" dirty="0">
                <a:solidFill>
                  <a:srgbClr val="FF0000"/>
                </a:solidFill>
                <a:latin typeface="Calibri" panose="020F0502020204030204" pitchFamily="34" charset="0"/>
              </a:rPr>
              <a:t>* These were done as part of Phase 2, Task 2-1</a:t>
            </a:r>
          </a:p>
        </p:txBody>
      </p:sp>
      <p:sp>
        <p:nvSpPr>
          <p:cNvPr id="43" name="Title 42">
            <a:extLst>
              <a:ext uri="{FF2B5EF4-FFF2-40B4-BE49-F238E27FC236}">
                <a16:creationId xmlns:a16="http://schemas.microsoft.com/office/drawing/2014/main" id="{FC6A30D5-F1E1-5D42-B454-5A961210F4A0}"/>
              </a:ext>
            </a:extLst>
          </p:cNvPr>
          <p:cNvSpPr>
            <a:spLocks noGrp="1"/>
          </p:cNvSpPr>
          <p:nvPr>
            <p:ph type="title"/>
          </p:nvPr>
        </p:nvSpPr>
        <p:spPr>
          <a:xfrm>
            <a:off x="1238564" y="647169"/>
            <a:ext cx="10264835" cy="1140552"/>
          </a:xfrm>
        </p:spPr>
        <p:txBody>
          <a:bodyPr/>
          <a:lstStyle/>
          <a:p>
            <a:r>
              <a:rPr lang="en-US" dirty="0"/>
              <a:t>Project Phase I:</a:t>
            </a:r>
            <a:br>
              <a:rPr lang="en-US" dirty="0"/>
            </a:br>
            <a:r>
              <a:rPr lang="en-US" sz="3200" b="0" dirty="0"/>
              <a:t>Task 1-3</a:t>
            </a:r>
            <a:r>
              <a:rPr lang="x-none" sz="3200" b="0"/>
              <a:t>: Develop</a:t>
            </a:r>
            <a:r>
              <a:rPr lang="en-US" sz="3200" b="0" dirty="0"/>
              <a:t> Conceptual F</a:t>
            </a:r>
            <a:r>
              <a:rPr lang="x-none" sz="3200" b="0"/>
              <a:t>ramework</a:t>
            </a:r>
            <a:endParaRPr lang="en-US" b="0" dirty="0"/>
          </a:p>
        </p:txBody>
      </p:sp>
      <p:sp>
        <p:nvSpPr>
          <p:cNvPr id="41" name="Slide Number Placeholder 40">
            <a:extLst>
              <a:ext uri="{FF2B5EF4-FFF2-40B4-BE49-F238E27FC236}">
                <a16:creationId xmlns:a16="http://schemas.microsoft.com/office/drawing/2014/main" id="{2B1A968A-6A84-9E43-8EFD-87E49D88DBBF}"/>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12</a:t>
            </a:fld>
            <a:endParaRPr lang="en-US" dirty="0"/>
          </a:p>
        </p:txBody>
      </p:sp>
    </p:spTree>
    <p:extLst>
      <p:ext uri="{BB962C8B-B14F-4D97-AF65-F5344CB8AC3E}">
        <p14:creationId xmlns:p14="http://schemas.microsoft.com/office/powerpoint/2010/main" val="326027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53DC7601-4535-3142-B3D0-4ED363F67269}"/>
              </a:ext>
            </a:extLst>
          </p:cNvPr>
          <p:cNvGrpSpPr/>
          <p:nvPr/>
        </p:nvGrpSpPr>
        <p:grpSpPr>
          <a:xfrm>
            <a:off x="675074" y="1933268"/>
            <a:ext cx="10814798" cy="4337207"/>
            <a:chOff x="640976" y="1835740"/>
            <a:chExt cx="10814798" cy="4337207"/>
          </a:xfrm>
        </p:grpSpPr>
        <p:grpSp>
          <p:nvGrpSpPr>
            <p:cNvPr id="83" name="Group 82">
              <a:extLst>
                <a:ext uri="{FF2B5EF4-FFF2-40B4-BE49-F238E27FC236}">
                  <a16:creationId xmlns:a16="http://schemas.microsoft.com/office/drawing/2014/main" id="{6E113830-2BE5-5A42-A5A1-9C9B74AE14B0}"/>
                </a:ext>
              </a:extLst>
            </p:cNvPr>
            <p:cNvGrpSpPr/>
            <p:nvPr/>
          </p:nvGrpSpPr>
          <p:grpSpPr>
            <a:xfrm>
              <a:off x="640976" y="1835740"/>
              <a:ext cx="10814798" cy="4337207"/>
              <a:chOff x="761999" y="1822293"/>
              <a:chExt cx="10814798" cy="4337207"/>
            </a:xfrm>
          </p:grpSpPr>
          <p:sp>
            <p:nvSpPr>
              <p:cNvPr id="85" name="Rectangle 84">
                <a:extLst>
                  <a:ext uri="{FF2B5EF4-FFF2-40B4-BE49-F238E27FC236}">
                    <a16:creationId xmlns:a16="http://schemas.microsoft.com/office/drawing/2014/main" id="{09E32ECB-F7B0-CE40-8391-E1A2411FAF2D}"/>
                  </a:ext>
                </a:extLst>
              </p:cNvPr>
              <p:cNvSpPr/>
              <p:nvPr/>
            </p:nvSpPr>
            <p:spPr>
              <a:xfrm>
                <a:off x="761999" y="2344164"/>
                <a:ext cx="3101843"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6" name="Rectangle 85">
                <a:extLst>
                  <a:ext uri="{FF2B5EF4-FFF2-40B4-BE49-F238E27FC236}">
                    <a16:creationId xmlns:a16="http://schemas.microsoft.com/office/drawing/2014/main" id="{FFDD3C25-6A3A-DB41-B042-AE776696AD4A}"/>
                  </a:ext>
                </a:extLst>
              </p:cNvPr>
              <p:cNvSpPr/>
              <p:nvPr/>
            </p:nvSpPr>
            <p:spPr>
              <a:xfrm>
                <a:off x="3971163" y="2344164"/>
                <a:ext cx="3832909" cy="380581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7" name="Rectangle 86">
                <a:extLst>
                  <a:ext uri="{FF2B5EF4-FFF2-40B4-BE49-F238E27FC236}">
                    <a16:creationId xmlns:a16="http://schemas.microsoft.com/office/drawing/2014/main" id="{2D949011-0028-9E4B-AD7F-53EE37775F5C}"/>
                  </a:ext>
                </a:extLst>
              </p:cNvPr>
              <p:cNvSpPr/>
              <p:nvPr/>
            </p:nvSpPr>
            <p:spPr>
              <a:xfrm>
                <a:off x="7897617" y="2344164"/>
                <a:ext cx="3679180"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8" name="Group 87">
                <a:extLst>
                  <a:ext uri="{FF2B5EF4-FFF2-40B4-BE49-F238E27FC236}">
                    <a16:creationId xmlns:a16="http://schemas.microsoft.com/office/drawing/2014/main" id="{DA3D5B53-F4EF-1647-987C-5B614BBDBDB1}"/>
                  </a:ext>
                </a:extLst>
              </p:cNvPr>
              <p:cNvGrpSpPr/>
              <p:nvPr/>
            </p:nvGrpSpPr>
            <p:grpSpPr>
              <a:xfrm>
                <a:off x="761999" y="1822293"/>
                <a:ext cx="10814798" cy="3931846"/>
                <a:chOff x="1679058" y="1349727"/>
                <a:chExt cx="9474966" cy="2825111"/>
              </a:xfrm>
            </p:grpSpPr>
            <p:grpSp>
              <p:nvGrpSpPr>
                <p:cNvPr id="89" name="Group 88">
                  <a:extLst>
                    <a:ext uri="{FF2B5EF4-FFF2-40B4-BE49-F238E27FC236}">
                      <a16:creationId xmlns:a16="http://schemas.microsoft.com/office/drawing/2014/main" id="{5D7B6803-57B8-BD45-B02F-7F416A534702}"/>
                    </a:ext>
                  </a:extLst>
                </p:cNvPr>
                <p:cNvGrpSpPr/>
                <p:nvPr/>
              </p:nvGrpSpPr>
              <p:grpSpPr>
                <a:xfrm>
                  <a:off x="1679058" y="1349727"/>
                  <a:ext cx="9474966" cy="2825111"/>
                  <a:chOff x="1306079" y="1339249"/>
                  <a:chExt cx="9474966" cy="2825111"/>
                </a:xfrm>
              </p:grpSpPr>
              <p:cxnSp>
                <p:nvCxnSpPr>
                  <p:cNvPr id="91" name="Straight Arrow Connector 90">
                    <a:extLst>
                      <a:ext uri="{FF2B5EF4-FFF2-40B4-BE49-F238E27FC236}">
                        <a16:creationId xmlns:a16="http://schemas.microsoft.com/office/drawing/2014/main" id="{AB646C3A-9D36-C54A-B6B2-D2D901A13F1D}"/>
                      </a:ext>
                    </a:extLst>
                  </p:cNvPr>
                  <p:cNvCxnSpPr>
                    <a:cxnSpLocks/>
                    <a:stCxn id="108" idx="3"/>
                    <a:endCxn id="115" idx="1"/>
                  </p:cNvCxnSpPr>
                  <p:nvPr/>
                </p:nvCxnSpPr>
                <p:spPr>
                  <a:xfrm flipV="1">
                    <a:off x="5573642" y="3724211"/>
                    <a:ext cx="2437180" cy="6979"/>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6689C2F-DF35-6D44-9583-2E30678C75D6}"/>
                      </a:ext>
                    </a:extLst>
                  </p:cNvPr>
                  <p:cNvCxnSpPr>
                    <a:cxnSpLocks/>
                    <a:stCxn id="109" idx="3"/>
                    <a:endCxn id="110" idx="1"/>
                  </p:cNvCxnSpPr>
                  <p:nvPr/>
                </p:nvCxnSpPr>
                <p:spPr>
                  <a:xfrm flipV="1">
                    <a:off x="5576118" y="2980031"/>
                    <a:ext cx="2432229" cy="1267"/>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E007C29-45C4-B54B-AAF2-47841B660075}"/>
                      </a:ext>
                    </a:extLst>
                  </p:cNvPr>
                  <p:cNvCxnSpPr>
                    <a:cxnSpLocks/>
                    <a:stCxn id="107" idx="3"/>
                    <a:endCxn id="120" idx="1"/>
                  </p:cNvCxnSpPr>
                  <p:nvPr/>
                </p:nvCxnSpPr>
                <p:spPr>
                  <a:xfrm>
                    <a:off x="5576118" y="2143855"/>
                    <a:ext cx="2444613" cy="8246"/>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6D7C5AA7-5B44-0642-A37B-7D8F097577F2}"/>
                      </a:ext>
                    </a:extLst>
                  </p:cNvPr>
                  <p:cNvGrpSpPr/>
                  <p:nvPr/>
                </p:nvGrpSpPr>
                <p:grpSpPr>
                  <a:xfrm>
                    <a:off x="1306079" y="1339249"/>
                    <a:ext cx="9474966" cy="2715800"/>
                    <a:chOff x="-183977" y="1014173"/>
                    <a:chExt cx="9870819" cy="3310001"/>
                  </a:xfrm>
                </p:grpSpPr>
                <p:cxnSp>
                  <p:nvCxnSpPr>
                    <p:cNvPr id="98" name="Straight Arrow Connector 97">
                      <a:extLst>
                        <a:ext uri="{FF2B5EF4-FFF2-40B4-BE49-F238E27FC236}">
                          <a16:creationId xmlns:a16="http://schemas.microsoft.com/office/drawing/2014/main" id="{C8739FE4-7ECA-6E4C-BB7D-7CCF759AA01A}"/>
                        </a:ext>
                      </a:extLst>
                    </p:cNvPr>
                    <p:cNvCxnSpPr>
                      <a:cxnSpLocks/>
                      <a:stCxn id="100" idx="2"/>
                    </p:cNvCxnSpPr>
                    <p:nvPr/>
                  </p:nvCxnSpPr>
                  <p:spPr>
                    <a:xfrm flipH="1">
                      <a:off x="1671030" y="2475677"/>
                      <a:ext cx="7563" cy="1175095"/>
                    </a:xfrm>
                    <a:prstGeom prst="straightConnector1">
                      <a:avLst/>
                    </a:prstGeom>
                    <a:ln w="22225" cmpd="sng">
                      <a:solidFill>
                        <a:srgbClr val="004C86"/>
                      </a:solidFill>
                      <a:tailEnd type="non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A7D440E5-66D1-CC45-BDDB-D901D036D053}"/>
                        </a:ext>
                      </a:extLst>
                    </p:cNvPr>
                    <p:cNvGrpSpPr/>
                    <p:nvPr/>
                  </p:nvGrpSpPr>
                  <p:grpSpPr>
                    <a:xfrm>
                      <a:off x="-183977" y="1014173"/>
                      <a:ext cx="9870819" cy="3310001"/>
                      <a:chOff x="576178" y="739667"/>
                      <a:chExt cx="10410080" cy="3883231"/>
                    </a:xfrm>
                  </p:grpSpPr>
                  <p:sp>
                    <p:nvSpPr>
                      <p:cNvPr id="100" name="Flowchart: Multidocument 19">
                        <a:extLst>
                          <a:ext uri="{FF2B5EF4-FFF2-40B4-BE49-F238E27FC236}">
                            <a16:creationId xmlns:a16="http://schemas.microsoft.com/office/drawing/2014/main" id="{9CD69EF3-68B6-744C-BBBA-7D36B9292267}"/>
                          </a:ext>
                        </a:extLst>
                      </p:cNvPr>
                      <p:cNvSpPr/>
                      <p:nvPr/>
                    </p:nvSpPr>
                    <p:spPr>
                      <a:xfrm>
                        <a:off x="1831781" y="1556178"/>
                        <a:ext cx="1646464" cy="933451"/>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200" dirty="0">
                            <a:solidFill>
                              <a:schemeClr val="dk1"/>
                            </a:solidFill>
                            <a:latin typeface="Calibri" panose="020F0502020204030204" pitchFamily="34" charset="0"/>
                          </a:rPr>
                          <a:t>Project-related factors</a:t>
                        </a:r>
                      </a:p>
                    </p:txBody>
                  </p:sp>
                  <p:sp>
                    <p:nvSpPr>
                      <p:cNvPr id="101" name="Rectangle 100">
                        <a:extLst>
                          <a:ext uri="{FF2B5EF4-FFF2-40B4-BE49-F238E27FC236}">
                            <a16:creationId xmlns:a16="http://schemas.microsoft.com/office/drawing/2014/main" id="{5B476CB7-D7CF-E14B-B83F-15040E945AAA}"/>
                          </a:ext>
                        </a:extLst>
                      </p:cNvPr>
                      <p:cNvSpPr/>
                      <p:nvPr/>
                    </p:nvSpPr>
                    <p:spPr>
                      <a:xfrm>
                        <a:off x="576178" y="739667"/>
                        <a:ext cx="2999022" cy="50777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alibri" panose="020F0502020204030204" pitchFamily="34" charset="0"/>
                          </a:rPr>
                          <a:t>Phase 1: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Analysis Input</a:t>
                        </a:r>
                      </a:p>
                    </p:txBody>
                  </p:sp>
                  <p:sp>
                    <p:nvSpPr>
                      <p:cNvPr id="102" name="Rectangle 101">
                        <a:extLst>
                          <a:ext uri="{FF2B5EF4-FFF2-40B4-BE49-F238E27FC236}">
                            <a16:creationId xmlns:a16="http://schemas.microsoft.com/office/drawing/2014/main" id="{9E777F9B-84C0-BC44-9502-1E7EBAE9F37A}"/>
                          </a:ext>
                        </a:extLst>
                      </p:cNvPr>
                      <p:cNvSpPr/>
                      <p:nvPr/>
                    </p:nvSpPr>
                    <p:spPr>
                      <a:xfrm>
                        <a:off x="3665246" y="753300"/>
                        <a:ext cx="3689472" cy="493538"/>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2: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Review Processing</a:t>
                        </a:r>
                      </a:p>
                    </p:txBody>
                  </p:sp>
                  <p:sp>
                    <p:nvSpPr>
                      <p:cNvPr id="103" name="Rectangle 102">
                        <a:extLst>
                          <a:ext uri="{FF2B5EF4-FFF2-40B4-BE49-F238E27FC236}">
                            <a16:creationId xmlns:a16="http://schemas.microsoft.com/office/drawing/2014/main" id="{87D25686-524C-5F41-AC2F-64038FE9EA7A}"/>
                          </a:ext>
                        </a:extLst>
                      </p:cNvPr>
                      <p:cNvSpPr/>
                      <p:nvPr/>
                    </p:nvSpPr>
                    <p:spPr>
                      <a:xfrm>
                        <a:off x="7444763" y="756447"/>
                        <a:ext cx="3541495" cy="47554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3: Constructability Outcomes </a:t>
                        </a:r>
                      </a:p>
                      <a:p>
                        <a:pPr algn="ctr"/>
                        <a:r>
                          <a:rPr lang="en-US" sz="1400" dirty="0">
                            <a:solidFill>
                              <a:schemeClr val="bg1"/>
                            </a:solidFill>
                            <a:latin typeface="Calibri" panose="020F0502020204030204" pitchFamily="34" charset="0"/>
                          </a:rPr>
                          <a:t>Recommendation</a:t>
                        </a:r>
                      </a:p>
                    </p:txBody>
                  </p:sp>
                  <p:cxnSp>
                    <p:nvCxnSpPr>
                      <p:cNvPr id="104" name="Elbow Connector 77">
                        <a:extLst>
                          <a:ext uri="{FF2B5EF4-FFF2-40B4-BE49-F238E27FC236}">
                            <a16:creationId xmlns:a16="http://schemas.microsoft.com/office/drawing/2014/main" id="{78C9773A-4BA8-1A4D-B268-71CFFC2C0C77}"/>
                          </a:ext>
                        </a:extLst>
                      </p:cNvPr>
                      <p:cNvCxnSpPr>
                        <a:cxnSpLocks/>
                        <a:stCxn id="117" idx="2"/>
                        <a:endCxn id="100" idx="1"/>
                      </p:cNvCxnSpPr>
                      <p:nvPr/>
                    </p:nvCxnSpPr>
                    <p:spPr>
                      <a:xfrm flipV="1">
                        <a:off x="1334771" y="2022904"/>
                        <a:ext cx="497010" cy="1174448"/>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Elbow Connector 83">
                        <a:extLst>
                          <a:ext uri="{FF2B5EF4-FFF2-40B4-BE49-F238E27FC236}">
                            <a16:creationId xmlns:a16="http://schemas.microsoft.com/office/drawing/2014/main" id="{03ED8FD1-8823-4643-839D-BB7A6ECA2712}"/>
                          </a:ext>
                        </a:extLst>
                      </p:cNvPr>
                      <p:cNvCxnSpPr>
                        <a:cxnSpLocks/>
                        <a:stCxn id="117" idx="2"/>
                      </p:cNvCxnSpPr>
                      <p:nvPr/>
                    </p:nvCxnSpPr>
                    <p:spPr>
                      <a:xfrm>
                        <a:off x="1334771" y="3197349"/>
                        <a:ext cx="497010" cy="1074936"/>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106" name="Flowchart: Data 25">
                        <a:extLst>
                          <a:ext uri="{FF2B5EF4-FFF2-40B4-BE49-F238E27FC236}">
                            <a16:creationId xmlns:a16="http://schemas.microsoft.com/office/drawing/2014/main" id="{83495516-A713-164E-8C02-19A240B0963A}"/>
                          </a:ext>
                        </a:extLst>
                      </p:cNvPr>
                      <p:cNvSpPr/>
                      <p:nvPr/>
                    </p:nvSpPr>
                    <p:spPr>
                      <a:xfrm>
                        <a:off x="1659395" y="2796391"/>
                        <a:ext cx="1883791" cy="581025"/>
                      </a:xfrm>
                      <a:prstGeom prst="flowChartInputOutput">
                        <a:avLst/>
                      </a:prstGeom>
                      <a:solidFill>
                        <a:schemeClr val="accent1">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CR Selection &amp; Delivery Methods</a:t>
                        </a:r>
                      </a:p>
                    </p:txBody>
                  </p:sp>
                  <p:sp>
                    <p:nvSpPr>
                      <p:cNvPr id="107" name="Horizontal Scroll 85">
                        <a:extLst>
                          <a:ext uri="{FF2B5EF4-FFF2-40B4-BE49-F238E27FC236}">
                            <a16:creationId xmlns:a16="http://schemas.microsoft.com/office/drawing/2014/main" id="{FD0D5027-3AFF-5748-A879-5651CE4402CD}"/>
                          </a:ext>
                        </a:extLst>
                      </p:cNvPr>
                      <p:cNvSpPr/>
                      <p:nvPr/>
                    </p:nvSpPr>
                    <p:spPr>
                      <a:xfrm>
                        <a:off x="4119191" y="1564011"/>
                        <a:ext cx="1148443" cy="652271"/>
                      </a:xfrm>
                      <a:prstGeom prst="horizontalScroll">
                        <a:avLst/>
                      </a:prstGeom>
                      <a:solidFill>
                        <a:schemeClr val="accent5">
                          <a:lumMod val="20000"/>
                          <a:lumOff val="8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Informal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1)</a:t>
                        </a:r>
                        <a:endParaRPr lang="en-US" sz="1050" dirty="0">
                          <a:solidFill>
                            <a:schemeClr val="dk1"/>
                          </a:solidFill>
                          <a:latin typeface="Calibri" panose="020F0502020204030204" pitchFamily="34" charset="0"/>
                          <a:ea typeface="+mn-ea"/>
                          <a:cs typeface="+mn-cs"/>
                        </a:endParaRPr>
                      </a:p>
                    </p:txBody>
                  </p:sp>
                  <p:sp>
                    <p:nvSpPr>
                      <p:cNvPr id="108" name="Horizontal Scroll 88">
                        <a:extLst>
                          <a:ext uri="{FF2B5EF4-FFF2-40B4-BE49-F238E27FC236}">
                            <a16:creationId xmlns:a16="http://schemas.microsoft.com/office/drawing/2014/main" id="{31B6C9BA-E70C-2649-85AA-891AD30D6415}"/>
                          </a:ext>
                        </a:extLst>
                      </p:cNvPr>
                      <p:cNvSpPr/>
                      <p:nvPr/>
                    </p:nvSpPr>
                    <p:spPr>
                      <a:xfrm>
                        <a:off x="4116470" y="3833687"/>
                        <a:ext cx="1148443" cy="652271"/>
                      </a:xfrm>
                      <a:prstGeom prst="horizontalScroll">
                        <a:avLst/>
                      </a:prstGeom>
                      <a:solidFill>
                        <a:schemeClr val="accent5">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3)</a:t>
                        </a:r>
                        <a:endParaRPr lang="en-US" sz="1050" dirty="0">
                          <a:solidFill>
                            <a:schemeClr val="dk1"/>
                          </a:solidFill>
                          <a:latin typeface="Calibri" panose="020F0502020204030204" pitchFamily="34" charset="0"/>
                          <a:ea typeface="+mn-ea"/>
                          <a:cs typeface="+mn-cs"/>
                        </a:endParaRPr>
                      </a:p>
                    </p:txBody>
                  </p:sp>
                  <p:sp>
                    <p:nvSpPr>
                      <p:cNvPr id="109" name="Horizontal Scroll 89">
                        <a:extLst>
                          <a:ext uri="{FF2B5EF4-FFF2-40B4-BE49-F238E27FC236}">
                            <a16:creationId xmlns:a16="http://schemas.microsoft.com/office/drawing/2014/main" id="{64B58382-404C-E241-8164-7EB9EDC72022}"/>
                          </a:ext>
                        </a:extLst>
                      </p:cNvPr>
                      <p:cNvSpPr/>
                      <p:nvPr/>
                    </p:nvSpPr>
                    <p:spPr>
                      <a:xfrm>
                        <a:off x="4119191" y="2761442"/>
                        <a:ext cx="1148443" cy="652271"/>
                      </a:xfrm>
                      <a:prstGeom prst="horizontalScroll">
                        <a:avLst/>
                      </a:prstGeom>
                      <a:solidFill>
                        <a:schemeClr val="accent5">
                          <a:lumMod val="40000"/>
                          <a:lumOff val="6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Semi-formal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2)</a:t>
                        </a:r>
                        <a:endParaRPr lang="en-US" sz="1050" dirty="0">
                          <a:solidFill>
                            <a:schemeClr val="dk1"/>
                          </a:solidFill>
                          <a:latin typeface="Calibri" panose="020F0502020204030204" pitchFamily="34" charset="0"/>
                          <a:ea typeface="+mn-ea"/>
                          <a:cs typeface="+mn-cs"/>
                        </a:endParaRPr>
                      </a:p>
                    </p:txBody>
                  </p:sp>
                  <p:sp>
                    <p:nvSpPr>
                      <p:cNvPr id="110" name="Horizontal Scroll 90">
                        <a:extLst>
                          <a:ext uri="{FF2B5EF4-FFF2-40B4-BE49-F238E27FC236}">
                            <a16:creationId xmlns:a16="http://schemas.microsoft.com/office/drawing/2014/main" id="{050765CE-9ED9-9E4B-ADD1-6ABF22B7DB3A}"/>
                          </a:ext>
                        </a:extLst>
                      </p:cNvPr>
                      <p:cNvSpPr/>
                      <p:nvPr/>
                    </p:nvSpPr>
                    <p:spPr>
                      <a:xfrm>
                        <a:off x="7939911" y="2759629"/>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effectLst/>
                            <a:latin typeface="Calibri" panose="020F0502020204030204" pitchFamily="34" charset="0"/>
                          </a:rPr>
                          <a:t>CR Teams and Tools Recommended *</a:t>
                        </a:r>
                      </a:p>
                    </p:txBody>
                  </p:sp>
                  <p:sp>
                    <p:nvSpPr>
                      <p:cNvPr id="111" name="Right Triangle 110">
                        <a:extLst>
                          <a:ext uri="{FF2B5EF4-FFF2-40B4-BE49-F238E27FC236}">
                            <a16:creationId xmlns:a16="http://schemas.microsoft.com/office/drawing/2014/main" id="{EE9BD4E0-4040-484C-9353-42CDB55BB77C}"/>
                          </a:ext>
                        </a:extLst>
                      </p:cNvPr>
                      <p:cNvSpPr/>
                      <p:nvPr/>
                    </p:nvSpPr>
                    <p:spPr>
                      <a:xfrm>
                        <a:off x="5417750" y="1479647"/>
                        <a:ext cx="1877786" cy="3143251"/>
                      </a:xfrm>
                      <a:prstGeom prst="rtTriangle">
                        <a:avLst/>
                      </a:prstGeom>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endParaRPr lang="en-US" sz="1050" dirty="0">
                          <a:solidFill>
                            <a:schemeClr val="dk1"/>
                          </a:solidFill>
                          <a:latin typeface="Calibri" panose="020F0502020204030204" pitchFamily="34" charset="0"/>
                          <a:ea typeface="+mn-ea"/>
                          <a:cs typeface="+mn-cs"/>
                        </a:endParaRPr>
                      </a:p>
                    </p:txBody>
                  </p:sp>
                  <p:sp>
                    <p:nvSpPr>
                      <p:cNvPr id="112" name="Rounded Rectangle 92">
                        <a:extLst>
                          <a:ext uri="{FF2B5EF4-FFF2-40B4-BE49-F238E27FC236}">
                            <a16:creationId xmlns:a16="http://schemas.microsoft.com/office/drawing/2014/main" id="{ABEB7A76-2B59-564B-9B20-17B67693C5C4}"/>
                          </a:ext>
                        </a:extLst>
                      </p:cNvPr>
                      <p:cNvSpPr/>
                      <p:nvPr/>
                    </p:nvSpPr>
                    <p:spPr>
                      <a:xfrm>
                        <a:off x="5428633" y="3847411"/>
                        <a:ext cx="1635579" cy="606076"/>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latin typeface="Calibri" panose="020F0502020204030204" pitchFamily="34" charset="0"/>
                          </a:rPr>
                          <a:t>PIP, prelim, </a:t>
                        </a:r>
                      </a:p>
                      <a:p>
                        <a:r>
                          <a:rPr lang="en-US" sz="1050" dirty="0">
                            <a:latin typeface="Calibri" panose="020F0502020204030204" pitchFamily="34" charset="0"/>
                          </a:rPr>
                          <a:t>interim, and final design, construction, </a:t>
                        </a:r>
                      </a:p>
                      <a:p>
                        <a:r>
                          <a:rPr lang="en-US" sz="1050" baseline="0" dirty="0">
                            <a:solidFill>
                              <a:schemeClr val="dk1"/>
                            </a:solidFill>
                            <a:latin typeface="Calibri" panose="020F0502020204030204" pitchFamily="34" charset="0"/>
                            <a:ea typeface="+mn-ea"/>
                            <a:cs typeface="+mn-cs"/>
                          </a:rPr>
                          <a:t>post-construction</a:t>
                        </a:r>
                        <a:endParaRPr lang="en-US" sz="1050" dirty="0">
                          <a:solidFill>
                            <a:schemeClr val="dk1"/>
                          </a:solidFill>
                          <a:latin typeface="Calibri" panose="020F0502020204030204" pitchFamily="34" charset="0"/>
                          <a:ea typeface="+mn-ea"/>
                          <a:cs typeface="+mn-cs"/>
                        </a:endParaRPr>
                      </a:p>
                    </p:txBody>
                  </p:sp>
                  <p:sp>
                    <p:nvSpPr>
                      <p:cNvPr id="113" name="Rounded Rectangle 93">
                        <a:extLst>
                          <a:ext uri="{FF2B5EF4-FFF2-40B4-BE49-F238E27FC236}">
                            <a16:creationId xmlns:a16="http://schemas.microsoft.com/office/drawing/2014/main" id="{212866AC-F96F-134E-A255-A5F3611F8872}"/>
                          </a:ext>
                        </a:extLst>
                      </p:cNvPr>
                      <p:cNvSpPr/>
                      <p:nvPr/>
                    </p:nvSpPr>
                    <p:spPr>
                      <a:xfrm>
                        <a:off x="5362282" y="2788652"/>
                        <a:ext cx="120391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 prelim, </a:t>
                        </a:r>
                      </a:p>
                      <a:p>
                        <a:pPr marL="0" indent="0" algn="l"/>
                        <a:r>
                          <a:rPr lang="en-US" sz="1050" dirty="0">
                            <a:latin typeface="Calibri" panose="020F0502020204030204" pitchFamily="34" charset="0"/>
                          </a:rPr>
                          <a:t>interim, and final design, </a:t>
                        </a:r>
                        <a:r>
                          <a:rPr lang="en-US" sz="1050" baseline="0" dirty="0">
                            <a:solidFill>
                              <a:schemeClr val="dk1"/>
                            </a:solidFill>
                            <a:latin typeface="Calibri" panose="020F0502020204030204" pitchFamily="34" charset="0"/>
                          </a:rPr>
                          <a:t>construction</a:t>
                        </a:r>
                        <a:endParaRPr lang="en-US" sz="1050" dirty="0">
                          <a:solidFill>
                            <a:schemeClr val="dk1"/>
                          </a:solidFill>
                          <a:latin typeface="Calibri" panose="020F0502020204030204" pitchFamily="34" charset="0"/>
                        </a:endParaRPr>
                      </a:p>
                    </p:txBody>
                  </p:sp>
                  <p:sp>
                    <p:nvSpPr>
                      <p:cNvPr id="114" name="Rounded Rectangle 94">
                        <a:extLst>
                          <a:ext uri="{FF2B5EF4-FFF2-40B4-BE49-F238E27FC236}">
                            <a16:creationId xmlns:a16="http://schemas.microsoft.com/office/drawing/2014/main" id="{0DCE9857-6D5D-1A48-816B-E54DEE887680}"/>
                          </a:ext>
                        </a:extLst>
                      </p:cNvPr>
                      <p:cNvSpPr/>
                      <p:nvPr/>
                    </p:nvSpPr>
                    <p:spPr>
                      <a:xfrm>
                        <a:off x="5325220" y="1757232"/>
                        <a:ext cx="66403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a:t>
                        </a:r>
                      </a:p>
                      <a:p>
                        <a:pPr marL="0" indent="0" algn="l"/>
                        <a:r>
                          <a:rPr lang="en-US" sz="1050" dirty="0">
                            <a:latin typeface="Calibri" panose="020F0502020204030204" pitchFamily="34" charset="0"/>
                          </a:rPr>
                          <a:t>f</a:t>
                        </a:r>
                        <a:r>
                          <a:rPr lang="en-US" sz="1050" dirty="0">
                            <a:solidFill>
                              <a:schemeClr val="dk1"/>
                            </a:solidFill>
                            <a:latin typeface="Calibri" panose="020F0502020204030204" pitchFamily="34" charset="0"/>
                          </a:rPr>
                          <a:t>inal</a:t>
                        </a:r>
                      </a:p>
                      <a:p>
                        <a:pPr marL="0" indent="0" algn="l"/>
                        <a:r>
                          <a:rPr lang="en-US" sz="1050" dirty="0">
                            <a:latin typeface="Calibri" panose="020F0502020204030204" pitchFamily="34" charset="0"/>
                          </a:rPr>
                          <a:t>design</a:t>
                        </a:r>
                        <a:endParaRPr lang="en-US" sz="1050" dirty="0">
                          <a:solidFill>
                            <a:schemeClr val="dk1"/>
                          </a:solidFill>
                          <a:latin typeface="Calibri" panose="020F0502020204030204" pitchFamily="34" charset="0"/>
                        </a:endParaRPr>
                      </a:p>
                    </p:txBody>
                  </p:sp>
                  <p:sp>
                    <p:nvSpPr>
                      <p:cNvPr id="115" name="Horizontal Scroll 96">
                        <a:extLst>
                          <a:ext uri="{FF2B5EF4-FFF2-40B4-BE49-F238E27FC236}">
                            <a16:creationId xmlns:a16="http://schemas.microsoft.com/office/drawing/2014/main" id="{A5FC6DC6-C72E-B346-9534-54DA08A8742F}"/>
                          </a:ext>
                        </a:extLst>
                      </p:cNvPr>
                      <p:cNvSpPr/>
                      <p:nvPr/>
                    </p:nvSpPr>
                    <p:spPr>
                      <a:xfrm>
                        <a:off x="7942630" y="3823707"/>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latin typeface="Calibri" panose="020F0502020204030204" pitchFamily="34" charset="0"/>
                          </a:rPr>
                          <a:t>Document B/C, LL, and KPI*</a:t>
                        </a:r>
                        <a:endParaRPr lang="en-US" sz="1050" dirty="0">
                          <a:solidFill>
                            <a:schemeClr val="bg1"/>
                          </a:solidFill>
                          <a:effectLst/>
                          <a:latin typeface="Calibri" panose="020F0502020204030204" pitchFamily="34" charset="0"/>
                        </a:endParaRPr>
                      </a:p>
                    </p:txBody>
                  </p:sp>
                  <p:sp>
                    <p:nvSpPr>
                      <p:cNvPr id="116" name="Rounded Rectangle 97">
                        <a:extLst>
                          <a:ext uri="{FF2B5EF4-FFF2-40B4-BE49-F238E27FC236}">
                            <a16:creationId xmlns:a16="http://schemas.microsoft.com/office/drawing/2014/main" id="{A6A99A7F-7670-A54D-9F9D-F641AF713D93}"/>
                          </a:ext>
                        </a:extLst>
                      </p:cNvPr>
                      <p:cNvSpPr/>
                      <p:nvPr/>
                    </p:nvSpPr>
                    <p:spPr>
                      <a:xfrm rot="5400000">
                        <a:off x="9479231" y="2821493"/>
                        <a:ext cx="2116107" cy="503965"/>
                      </a:xfrm>
                      <a:prstGeom prst="roundRect">
                        <a:avLst/>
                      </a:prstGeom>
                      <a:solidFill>
                        <a:schemeClr val="accent6">
                          <a:lumMod val="60000"/>
                          <a:lumOff val="40000"/>
                        </a:schemeClr>
                      </a:solidFill>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Update Constructability</a:t>
                        </a:r>
                        <a:r>
                          <a:rPr lang="en-US" sz="1050" baseline="0" dirty="0">
                            <a:solidFill>
                              <a:schemeClr val="dk1"/>
                            </a:solidFill>
                            <a:latin typeface="Calibri" panose="020F0502020204030204" pitchFamily="34" charset="0"/>
                            <a:ea typeface="+mn-ea"/>
                            <a:cs typeface="+mn-cs"/>
                          </a:rPr>
                          <a:t> Program</a:t>
                        </a:r>
                        <a:endParaRPr lang="en-US" sz="1050" dirty="0">
                          <a:solidFill>
                            <a:schemeClr val="dk1"/>
                          </a:solidFill>
                          <a:latin typeface="Calibri" panose="020F0502020204030204" pitchFamily="34" charset="0"/>
                          <a:ea typeface="+mn-ea"/>
                          <a:cs typeface="+mn-cs"/>
                        </a:endParaRPr>
                      </a:p>
                    </p:txBody>
                  </p:sp>
                  <p:sp>
                    <p:nvSpPr>
                      <p:cNvPr id="117" name="Rounded Rectangle 103">
                        <a:extLst>
                          <a:ext uri="{FF2B5EF4-FFF2-40B4-BE49-F238E27FC236}">
                            <a16:creationId xmlns:a16="http://schemas.microsoft.com/office/drawing/2014/main" id="{B03EB15C-525B-9541-A0A2-771142FBD089}"/>
                          </a:ext>
                        </a:extLst>
                      </p:cNvPr>
                      <p:cNvSpPr/>
                      <p:nvPr/>
                    </p:nvSpPr>
                    <p:spPr>
                      <a:xfrm rot="16200000">
                        <a:off x="204862" y="2945369"/>
                        <a:ext cx="1755857" cy="503965"/>
                      </a:xfrm>
                      <a:prstGeom prst="roundRect">
                        <a:avLst/>
                      </a:prstGeom>
                      <a:solidFill>
                        <a:srgbClr val="00B0F0"/>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Project Goals and Objectives</a:t>
                        </a:r>
                      </a:p>
                    </p:txBody>
                  </p:sp>
                  <p:cxnSp>
                    <p:nvCxnSpPr>
                      <p:cNvPr id="118" name="Elbow Connector 104">
                        <a:extLst>
                          <a:ext uri="{FF2B5EF4-FFF2-40B4-BE49-F238E27FC236}">
                            <a16:creationId xmlns:a16="http://schemas.microsoft.com/office/drawing/2014/main" id="{2E84E40D-0743-8045-904E-AC3F78CA0AD6}"/>
                          </a:ext>
                        </a:extLst>
                      </p:cNvPr>
                      <p:cNvCxnSpPr>
                        <a:cxnSpLocks/>
                        <a:stCxn id="115" idx="3"/>
                        <a:endCxn id="116" idx="2"/>
                      </p:cNvCxnSpPr>
                      <p:nvPr/>
                    </p:nvCxnSpPr>
                    <p:spPr>
                      <a:xfrm flipV="1">
                        <a:off x="9613587" y="3073475"/>
                        <a:ext cx="671715" cy="107636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05">
                        <a:extLst>
                          <a:ext uri="{FF2B5EF4-FFF2-40B4-BE49-F238E27FC236}">
                            <a16:creationId xmlns:a16="http://schemas.microsoft.com/office/drawing/2014/main" id="{D74DB8DB-73FB-0440-A22B-7164BBE2C440}"/>
                          </a:ext>
                        </a:extLst>
                      </p:cNvPr>
                      <p:cNvCxnSpPr>
                        <a:cxnSpLocks/>
                        <a:stCxn id="120" idx="3"/>
                        <a:endCxn id="116" idx="2"/>
                      </p:cNvCxnSpPr>
                      <p:nvPr/>
                    </p:nvCxnSpPr>
                    <p:spPr>
                      <a:xfrm>
                        <a:off x="9610868" y="1901936"/>
                        <a:ext cx="674435" cy="117153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120" name="Horizontal Scroll 106">
                        <a:extLst>
                          <a:ext uri="{FF2B5EF4-FFF2-40B4-BE49-F238E27FC236}">
                            <a16:creationId xmlns:a16="http://schemas.microsoft.com/office/drawing/2014/main" id="{8755707F-F8BB-C54E-B2E3-D837CCFFF73A}"/>
                          </a:ext>
                        </a:extLst>
                      </p:cNvPr>
                      <p:cNvSpPr/>
                      <p:nvPr/>
                    </p:nvSpPr>
                    <p:spPr>
                      <a:xfrm>
                        <a:off x="7953517" y="1575800"/>
                        <a:ext cx="1657351" cy="652272"/>
                      </a:xfrm>
                      <a:prstGeom prst="horizontalScroll">
                        <a:avLst/>
                      </a:prstGeom>
                      <a:solidFill>
                        <a:schemeClr val="accent2">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dk1"/>
                            </a:solidFill>
                            <a:latin typeface="Calibri" panose="020F0502020204030204" pitchFamily="34" charset="0"/>
                            <a:ea typeface="+mn-ea"/>
                            <a:cs typeface="+mn-cs"/>
                          </a:rPr>
                          <a:t>CR Levels </a:t>
                        </a:r>
                        <a:r>
                          <a:rPr lang="en-US" sz="1050" dirty="0">
                            <a:latin typeface="Calibri" panose="020F0502020204030204" pitchFamily="34" charset="0"/>
                          </a:rPr>
                          <a:t>of Formality Recommended </a:t>
                        </a:r>
                        <a:endParaRPr lang="en-US" sz="1050" dirty="0">
                          <a:solidFill>
                            <a:srgbClr val="FF0000"/>
                          </a:solidFill>
                          <a:latin typeface="Calibri" panose="020F0502020204030204" pitchFamily="34" charset="0"/>
                          <a:ea typeface="+mn-ea"/>
                          <a:cs typeface="+mn-cs"/>
                        </a:endParaRPr>
                      </a:p>
                    </p:txBody>
                  </p:sp>
                </p:grpSp>
              </p:grpSp>
              <p:cxnSp>
                <p:nvCxnSpPr>
                  <p:cNvPr id="95" name="Elbow Connector 62">
                    <a:extLst>
                      <a:ext uri="{FF2B5EF4-FFF2-40B4-BE49-F238E27FC236}">
                        <a16:creationId xmlns:a16="http://schemas.microsoft.com/office/drawing/2014/main" id="{16E7B598-2B47-0143-833E-83865875146B}"/>
                      </a:ext>
                    </a:extLst>
                  </p:cNvPr>
                  <p:cNvCxnSpPr>
                    <a:cxnSpLocks/>
                    <a:stCxn id="106" idx="5"/>
                    <a:endCxn id="107" idx="1"/>
                  </p:cNvCxnSpPr>
                  <p:nvPr/>
                </p:nvCxnSpPr>
                <p:spPr>
                  <a:xfrm flipV="1">
                    <a:off x="3835109" y="2143858"/>
                    <a:ext cx="695722" cy="836972"/>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Elbow Connector 64">
                    <a:extLst>
                      <a:ext uri="{FF2B5EF4-FFF2-40B4-BE49-F238E27FC236}">
                        <a16:creationId xmlns:a16="http://schemas.microsoft.com/office/drawing/2014/main" id="{A65AC665-3585-CB40-8569-B9EE9F3FE792}"/>
                      </a:ext>
                    </a:extLst>
                  </p:cNvPr>
                  <p:cNvCxnSpPr>
                    <a:cxnSpLocks/>
                    <a:stCxn id="106" idx="5"/>
                    <a:endCxn id="108" idx="1"/>
                  </p:cNvCxnSpPr>
                  <p:nvPr/>
                </p:nvCxnSpPr>
                <p:spPr>
                  <a:xfrm>
                    <a:off x="3835109" y="2980830"/>
                    <a:ext cx="693245" cy="750363"/>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97" name="Rounded Rectangle 65">
                    <a:extLst>
                      <a:ext uri="{FF2B5EF4-FFF2-40B4-BE49-F238E27FC236}">
                        <a16:creationId xmlns:a16="http://schemas.microsoft.com/office/drawing/2014/main" id="{21977889-9F91-E646-A93C-73E9156581B0}"/>
                      </a:ext>
                    </a:extLst>
                  </p:cNvPr>
                  <p:cNvSpPr/>
                  <p:nvPr/>
                </p:nvSpPr>
                <p:spPr>
                  <a:xfrm rot="3462672">
                    <a:off x="5288034" y="2745138"/>
                    <a:ext cx="2632126" cy="206318"/>
                  </a:xfrm>
                  <a:prstGeom prst="roundRect">
                    <a:avLst/>
                  </a:prstGeom>
                  <a:solidFill>
                    <a:schemeClr val="bg1"/>
                  </a:solid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Constructability</a:t>
                    </a:r>
                    <a:r>
                      <a:rPr lang="en-US" sz="1050" baseline="0" dirty="0">
                        <a:solidFill>
                          <a:schemeClr val="dk1"/>
                        </a:solidFill>
                        <a:latin typeface="Calibri" panose="020F0502020204030204" pitchFamily="34" charset="0"/>
                        <a:ea typeface="+mn-ea"/>
                        <a:cs typeface="+mn-cs"/>
                      </a:rPr>
                      <a:t> </a:t>
                    </a:r>
                    <a:r>
                      <a:rPr lang="en-US" sz="1050" dirty="0">
                        <a:solidFill>
                          <a:schemeClr val="dk1"/>
                        </a:solidFill>
                        <a:latin typeface="Calibri" panose="020F0502020204030204" pitchFamily="34" charset="0"/>
                        <a:ea typeface="+mn-ea"/>
                        <a:cs typeface="+mn-cs"/>
                      </a:rPr>
                      <a:t> Resources, Tools, Teams, and Analysis </a:t>
                    </a:r>
                  </a:p>
                </p:txBody>
              </p:sp>
            </p:grpSp>
            <p:sp>
              <p:nvSpPr>
                <p:cNvPr id="90" name="Flowchart: Multidocument 9">
                  <a:extLst>
                    <a:ext uri="{FF2B5EF4-FFF2-40B4-BE49-F238E27FC236}">
                      <a16:creationId xmlns:a16="http://schemas.microsoft.com/office/drawing/2014/main" id="{8D8809BD-D29E-994F-832D-3EA6E7F3BEFA}"/>
                    </a:ext>
                  </a:extLst>
                </p:cNvPr>
                <p:cNvSpPr/>
                <p:nvPr/>
              </p:nvSpPr>
              <p:spPr>
                <a:xfrm>
                  <a:off x="2821883" y="3493909"/>
                  <a:ext cx="1498564" cy="652824"/>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latin typeface="Calibri" panose="020F0502020204030204" pitchFamily="34" charset="0"/>
                    </a:rPr>
                    <a:t>Agency-related</a:t>
                  </a:r>
                  <a:r>
                    <a:rPr lang="en-US" sz="1200" baseline="0" dirty="0">
                      <a:latin typeface="Calibri" panose="020F0502020204030204" pitchFamily="34" charset="0"/>
                    </a:rPr>
                    <a:t> factors</a:t>
                  </a:r>
                </a:p>
              </p:txBody>
            </p:sp>
          </p:grpSp>
        </p:grpSp>
        <p:cxnSp>
          <p:nvCxnSpPr>
            <p:cNvPr id="84" name="Straight Arrow Connector 83">
              <a:extLst>
                <a:ext uri="{FF2B5EF4-FFF2-40B4-BE49-F238E27FC236}">
                  <a16:creationId xmlns:a16="http://schemas.microsoft.com/office/drawing/2014/main" id="{A3C4A7C2-584F-3D4D-9D11-1AFA14ECE52F}"/>
                </a:ext>
              </a:extLst>
            </p:cNvPr>
            <p:cNvCxnSpPr>
              <a:cxnSpLocks/>
              <a:stCxn id="106" idx="5"/>
              <a:endCxn id="109" idx="1"/>
            </p:cNvCxnSpPr>
            <p:nvPr/>
          </p:nvCxnSpPr>
          <p:spPr>
            <a:xfrm>
              <a:off x="3527628" y="4120409"/>
              <a:ext cx="794102" cy="656"/>
            </a:xfrm>
            <a:prstGeom prst="straightConnector1">
              <a:avLst/>
            </a:prstGeom>
            <a:ln w="22225">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C6DF9AEA-1FD7-4466-8F7C-DC2507A24114}"/>
              </a:ext>
            </a:extLst>
          </p:cNvPr>
          <p:cNvSpPr/>
          <p:nvPr/>
        </p:nvSpPr>
        <p:spPr>
          <a:xfrm>
            <a:off x="3883989" y="1933268"/>
            <a:ext cx="7605636" cy="4327682"/>
          </a:xfrm>
          <a:prstGeom prst="rect">
            <a:avLst/>
          </a:prstGeom>
          <a:solidFill>
            <a:schemeClr val="bg1">
              <a:alpha val="72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C26A6B6F-A821-0A4F-9CC9-5F8DE9DB4519}"/>
              </a:ext>
            </a:extLst>
          </p:cNvPr>
          <p:cNvSpPr>
            <a:spLocks noGrp="1"/>
          </p:cNvSpPr>
          <p:nvPr>
            <p:ph type="title"/>
          </p:nvPr>
        </p:nvSpPr>
        <p:spPr>
          <a:xfrm>
            <a:off x="1239776" y="649059"/>
            <a:ext cx="10264835" cy="1140552"/>
          </a:xfrm>
        </p:spPr>
        <p:txBody>
          <a:bodyPr/>
          <a:lstStyle/>
          <a:p>
            <a:r>
              <a:rPr lang="en-US" dirty="0"/>
              <a:t>Project Phase I:</a:t>
            </a:r>
            <a:br>
              <a:rPr lang="en-US" dirty="0"/>
            </a:br>
            <a:r>
              <a:rPr lang="en-US" sz="3200" b="0" dirty="0"/>
              <a:t>Task 1-3</a:t>
            </a:r>
            <a:r>
              <a:rPr lang="x-none" sz="3200" b="0"/>
              <a:t>: Develop</a:t>
            </a:r>
            <a:r>
              <a:rPr lang="en-US" sz="3200" b="0" dirty="0"/>
              <a:t> Conceptual F</a:t>
            </a:r>
            <a:r>
              <a:rPr lang="x-none" sz="3200" b="0"/>
              <a:t>ramework</a:t>
            </a:r>
            <a:endParaRPr lang="en-US" b="0" dirty="0"/>
          </a:p>
        </p:txBody>
      </p:sp>
      <p:sp>
        <p:nvSpPr>
          <p:cNvPr id="3" name="Slide Number Placeholder 2">
            <a:extLst>
              <a:ext uri="{FF2B5EF4-FFF2-40B4-BE49-F238E27FC236}">
                <a16:creationId xmlns:a16="http://schemas.microsoft.com/office/drawing/2014/main" id="{8510D682-A83D-CB4E-B439-E5C6F10DF17A}"/>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13</a:t>
            </a:fld>
            <a:endParaRPr lang="en-US" dirty="0"/>
          </a:p>
        </p:txBody>
      </p:sp>
    </p:spTree>
    <p:extLst>
      <p:ext uri="{BB962C8B-B14F-4D97-AF65-F5344CB8AC3E}">
        <p14:creationId xmlns:p14="http://schemas.microsoft.com/office/powerpoint/2010/main" val="3349555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05DBF47C-BFA8-D745-8CEA-44B9A2AFD88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70861"/>
          <a:stretch/>
        </p:blipFill>
        <p:spPr>
          <a:xfrm>
            <a:off x="699096" y="1906498"/>
            <a:ext cx="3150282" cy="4365115"/>
          </a:xfrm>
          <a:prstGeom prst="rect">
            <a:avLst/>
          </a:prstGeom>
        </p:spPr>
      </p:pic>
      <p:grpSp>
        <p:nvGrpSpPr>
          <p:cNvPr id="4" name="Group 3">
            <a:extLst>
              <a:ext uri="{FF2B5EF4-FFF2-40B4-BE49-F238E27FC236}">
                <a16:creationId xmlns:a16="http://schemas.microsoft.com/office/drawing/2014/main" id="{D55657FA-C9E4-8042-9D8E-0BCD0715FDA6}"/>
              </a:ext>
            </a:extLst>
          </p:cNvPr>
          <p:cNvGrpSpPr/>
          <p:nvPr/>
        </p:nvGrpSpPr>
        <p:grpSpPr>
          <a:xfrm>
            <a:off x="4023369" y="2371590"/>
            <a:ext cx="4783557" cy="1631216"/>
            <a:chOff x="4023369" y="2371590"/>
            <a:chExt cx="4783557" cy="1631216"/>
          </a:xfrm>
        </p:grpSpPr>
        <p:sp>
          <p:nvSpPr>
            <p:cNvPr id="85" name="Rectangle 84">
              <a:extLst>
                <a:ext uri="{FF2B5EF4-FFF2-40B4-BE49-F238E27FC236}">
                  <a16:creationId xmlns:a16="http://schemas.microsoft.com/office/drawing/2014/main" id="{A94CD43C-95F8-4851-86C8-5AF9D47A1F13}"/>
                </a:ext>
              </a:extLst>
            </p:cNvPr>
            <p:cNvSpPr/>
            <p:nvPr/>
          </p:nvSpPr>
          <p:spPr>
            <a:xfrm>
              <a:off x="4658067" y="2371590"/>
              <a:ext cx="4148859" cy="1631216"/>
            </a:xfrm>
            <a:prstGeom prst="rect">
              <a:avLst/>
            </a:prstGeom>
          </p:spPr>
          <p:txBody>
            <a:bodyPr wrap="square">
              <a:spAutoFit/>
            </a:bodyPr>
            <a:lstStyle/>
            <a:p>
              <a:pPr marL="225425" indent="-225425">
                <a:buFont typeface="Arial" panose="020B0604020202020204" pitchFamily="34" charset="0"/>
                <a:buChar char="•"/>
              </a:pPr>
              <a:r>
                <a:rPr lang="en-US" sz="2000" dirty="0">
                  <a:latin typeface="Calibri" panose="020F0502020204030204" pitchFamily="34" charset="0"/>
                </a:rPr>
                <a:t>ROW/utility impact</a:t>
              </a:r>
            </a:p>
            <a:p>
              <a:pPr marL="225425" indent="-225425">
                <a:buFont typeface="Arial" panose="020B0604020202020204" pitchFamily="34" charset="0"/>
                <a:buChar char="•"/>
              </a:pPr>
              <a:r>
                <a:rPr lang="en-US" sz="2000" dirty="0">
                  <a:latin typeface="Calibri" panose="020F0502020204030204" pitchFamily="34" charset="0"/>
                </a:rPr>
                <a:t>NEPA investigations level</a:t>
              </a:r>
            </a:p>
            <a:p>
              <a:pPr marL="225425" indent="-225425">
                <a:buFont typeface="Arial" panose="020B0604020202020204" pitchFamily="34" charset="0"/>
                <a:buChar char="•"/>
              </a:pPr>
              <a:r>
                <a:rPr lang="en-US" sz="2000" dirty="0">
                  <a:latin typeface="Calibri" panose="020F0502020204030204" pitchFamily="34" charset="0"/>
                </a:rPr>
                <a:t>Traffic issues</a:t>
              </a:r>
            </a:p>
            <a:p>
              <a:pPr marL="225425" indent="-225425">
                <a:buFont typeface="Arial" panose="020B0604020202020204" pitchFamily="34" charset="0"/>
                <a:buChar char="•"/>
              </a:pPr>
              <a:r>
                <a:rPr lang="en-US" sz="2000" dirty="0">
                  <a:latin typeface="Calibri" panose="020F0502020204030204" pitchFamily="34" charset="0"/>
                </a:rPr>
                <a:t>Impact on existing H/V alignment</a:t>
              </a:r>
            </a:p>
            <a:p>
              <a:pPr marL="225425" indent="-225425">
                <a:buFont typeface="Arial" panose="020B0604020202020204" pitchFamily="34" charset="0"/>
                <a:buChar char="•"/>
              </a:pPr>
              <a:r>
                <a:rPr lang="en-US" sz="2000" dirty="0">
                  <a:latin typeface="Calibri" panose="020F0502020204030204" pitchFamily="34" charset="0"/>
                </a:rPr>
                <a:t>Others</a:t>
              </a:r>
            </a:p>
          </p:txBody>
        </p:sp>
        <p:sp>
          <p:nvSpPr>
            <p:cNvPr id="86" name="Arrow: Down 85">
              <a:extLst>
                <a:ext uri="{FF2B5EF4-FFF2-40B4-BE49-F238E27FC236}">
                  <a16:creationId xmlns:a16="http://schemas.microsoft.com/office/drawing/2014/main" id="{46FA75D5-A978-4D32-8950-4E035A9FCA19}"/>
                </a:ext>
              </a:extLst>
            </p:cNvPr>
            <p:cNvSpPr/>
            <p:nvPr/>
          </p:nvSpPr>
          <p:spPr>
            <a:xfrm rot="16200000">
              <a:off x="4125567" y="2810678"/>
              <a:ext cx="398033" cy="602430"/>
            </a:xfrm>
            <a:prstGeom prst="downArrow">
              <a:avLst/>
            </a:prstGeom>
            <a:solidFill>
              <a:srgbClr val="004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5" name="Group 4">
            <a:extLst>
              <a:ext uri="{FF2B5EF4-FFF2-40B4-BE49-F238E27FC236}">
                <a16:creationId xmlns:a16="http://schemas.microsoft.com/office/drawing/2014/main" id="{3B6EB1D2-31CF-DA4F-BA8B-1465A19B7D2B}"/>
              </a:ext>
            </a:extLst>
          </p:cNvPr>
          <p:cNvGrpSpPr/>
          <p:nvPr/>
        </p:nvGrpSpPr>
        <p:grpSpPr>
          <a:xfrm>
            <a:off x="4055637" y="4813263"/>
            <a:ext cx="4751289" cy="707886"/>
            <a:chOff x="4055637" y="4813263"/>
            <a:chExt cx="4751289" cy="707886"/>
          </a:xfrm>
        </p:grpSpPr>
        <p:sp>
          <p:nvSpPr>
            <p:cNvPr id="87" name="Rectangle 86">
              <a:extLst>
                <a:ext uri="{FF2B5EF4-FFF2-40B4-BE49-F238E27FC236}">
                  <a16:creationId xmlns:a16="http://schemas.microsoft.com/office/drawing/2014/main" id="{093BA864-0791-4ACF-B076-020A9D4F4FDF}"/>
                </a:ext>
              </a:extLst>
            </p:cNvPr>
            <p:cNvSpPr/>
            <p:nvPr/>
          </p:nvSpPr>
          <p:spPr>
            <a:xfrm>
              <a:off x="4658067" y="4813263"/>
              <a:ext cx="4148859" cy="707886"/>
            </a:xfrm>
            <a:prstGeom prst="rect">
              <a:avLst/>
            </a:prstGeom>
          </p:spPr>
          <p:txBody>
            <a:bodyPr wrap="square">
              <a:spAutoFit/>
            </a:bodyPr>
            <a:lstStyle/>
            <a:p>
              <a:pPr marL="225425" lvl="1" indent="-166688">
                <a:buFont typeface="Arial" panose="020B0604020202020204" pitchFamily="34" charset="0"/>
                <a:buChar char="•"/>
              </a:pPr>
              <a:r>
                <a:rPr lang="en-US" sz="2000" dirty="0">
                  <a:latin typeface="Calibri" panose="020F0502020204030204" pitchFamily="34" charset="0"/>
                </a:rPr>
                <a:t>Staff skill sets</a:t>
              </a:r>
            </a:p>
            <a:p>
              <a:pPr marL="225425" lvl="1" indent="-166688">
                <a:buFont typeface="Arial" panose="020B0604020202020204" pitchFamily="34" charset="0"/>
                <a:buChar char="•"/>
              </a:pPr>
              <a:r>
                <a:rPr lang="en-US" sz="2000" dirty="0">
                  <a:latin typeface="Calibri" panose="020F0502020204030204" pitchFamily="34" charset="0"/>
                </a:rPr>
                <a:t>Tools available to support CRs </a:t>
              </a:r>
            </a:p>
          </p:txBody>
        </p:sp>
        <p:sp>
          <p:nvSpPr>
            <p:cNvPr id="88" name="Arrow: Down 87">
              <a:extLst>
                <a:ext uri="{FF2B5EF4-FFF2-40B4-BE49-F238E27FC236}">
                  <a16:creationId xmlns:a16="http://schemas.microsoft.com/office/drawing/2014/main" id="{D3E88303-93BC-48F3-B174-385DAE71CDA8}"/>
                </a:ext>
              </a:extLst>
            </p:cNvPr>
            <p:cNvSpPr/>
            <p:nvPr/>
          </p:nvSpPr>
          <p:spPr>
            <a:xfrm rot="16200000">
              <a:off x="4157835" y="4849303"/>
              <a:ext cx="398033" cy="602430"/>
            </a:xfrm>
            <a:prstGeom prst="downArrow">
              <a:avLst/>
            </a:prstGeom>
            <a:solidFill>
              <a:srgbClr val="004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95" name="TextBox 94">
            <a:extLst>
              <a:ext uri="{FF2B5EF4-FFF2-40B4-BE49-F238E27FC236}">
                <a16:creationId xmlns:a16="http://schemas.microsoft.com/office/drawing/2014/main" id="{D0F4F9BB-1980-464F-8BA5-66BA8AC652D5}"/>
              </a:ext>
            </a:extLst>
          </p:cNvPr>
          <p:cNvSpPr txBox="1"/>
          <p:nvPr/>
        </p:nvSpPr>
        <p:spPr>
          <a:xfrm>
            <a:off x="515782" y="6260199"/>
            <a:ext cx="11329854"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4"/>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latin typeface="Calibri" panose="020F0502020204030204" pitchFamily="34" charset="0"/>
            </a:endParaRPr>
          </a:p>
        </p:txBody>
      </p:sp>
      <p:sp>
        <p:nvSpPr>
          <p:cNvPr id="3" name="Title 2">
            <a:extLst>
              <a:ext uri="{FF2B5EF4-FFF2-40B4-BE49-F238E27FC236}">
                <a16:creationId xmlns:a16="http://schemas.microsoft.com/office/drawing/2014/main" id="{C01B5809-9384-634D-B8E2-3226D8FACEAA}"/>
              </a:ext>
            </a:extLst>
          </p:cNvPr>
          <p:cNvSpPr>
            <a:spLocks noGrp="1"/>
          </p:cNvSpPr>
          <p:nvPr>
            <p:ph type="title"/>
          </p:nvPr>
        </p:nvSpPr>
        <p:spPr>
          <a:xfrm>
            <a:off x="1239776" y="649059"/>
            <a:ext cx="10264835" cy="1140552"/>
          </a:xfrm>
        </p:spPr>
        <p:txBody>
          <a:bodyPr/>
          <a:lstStyle/>
          <a:p>
            <a:r>
              <a:rPr lang="en-US" dirty="0"/>
              <a:t>Project Phase I:</a:t>
            </a:r>
            <a:br>
              <a:rPr lang="en-US" dirty="0"/>
            </a:br>
            <a:r>
              <a:rPr lang="en-US" sz="3200" b="0" dirty="0"/>
              <a:t>Task 1-3</a:t>
            </a:r>
            <a:r>
              <a:rPr lang="x-none" sz="3200" b="0"/>
              <a:t>: Develop</a:t>
            </a:r>
            <a:r>
              <a:rPr lang="en-US" sz="3200" b="0" dirty="0"/>
              <a:t> Conceptual F</a:t>
            </a:r>
            <a:r>
              <a:rPr lang="x-none" sz="3200" b="0"/>
              <a:t>ramework</a:t>
            </a:r>
            <a:endParaRPr lang="en-US" b="0" dirty="0"/>
          </a:p>
        </p:txBody>
      </p:sp>
      <p:sp>
        <p:nvSpPr>
          <p:cNvPr id="2" name="Slide Number Placeholder 1">
            <a:extLst>
              <a:ext uri="{FF2B5EF4-FFF2-40B4-BE49-F238E27FC236}">
                <a16:creationId xmlns:a16="http://schemas.microsoft.com/office/drawing/2014/main" id="{F066BB27-21CC-8C47-946E-BD61F048F20E}"/>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14</a:t>
            </a:fld>
            <a:endParaRPr lang="en-US" dirty="0"/>
          </a:p>
        </p:txBody>
      </p:sp>
    </p:spTree>
    <p:extLst>
      <p:ext uri="{BB962C8B-B14F-4D97-AF65-F5344CB8AC3E}">
        <p14:creationId xmlns:p14="http://schemas.microsoft.com/office/powerpoint/2010/main" val="35794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7936B120-B311-A847-9CD1-9121F2B40708}"/>
              </a:ext>
            </a:extLst>
          </p:cNvPr>
          <p:cNvGrpSpPr/>
          <p:nvPr/>
        </p:nvGrpSpPr>
        <p:grpSpPr>
          <a:xfrm>
            <a:off x="689588" y="1915050"/>
            <a:ext cx="10814798" cy="4337207"/>
            <a:chOff x="640976" y="1835740"/>
            <a:chExt cx="10814798" cy="4337207"/>
          </a:xfrm>
        </p:grpSpPr>
        <p:grpSp>
          <p:nvGrpSpPr>
            <p:cNvPr id="48" name="Group 47">
              <a:extLst>
                <a:ext uri="{FF2B5EF4-FFF2-40B4-BE49-F238E27FC236}">
                  <a16:creationId xmlns:a16="http://schemas.microsoft.com/office/drawing/2014/main" id="{403D46A4-B818-0443-BB2A-4F79B132E07B}"/>
                </a:ext>
              </a:extLst>
            </p:cNvPr>
            <p:cNvGrpSpPr/>
            <p:nvPr/>
          </p:nvGrpSpPr>
          <p:grpSpPr>
            <a:xfrm>
              <a:off x="640976" y="1835740"/>
              <a:ext cx="10814798" cy="4337207"/>
              <a:chOff x="761999" y="1822293"/>
              <a:chExt cx="10814798" cy="4337207"/>
            </a:xfrm>
          </p:grpSpPr>
          <p:sp>
            <p:nvSpPr>
              <p:cNvPr id="50" name="Rectangle 49">
                <a:extLst>
                  <a:ext uri="{FF2B5EF4-FFF2-40B4-BE49-F238E27FC236}">
                    <a16:creationId xmlns:a16="http://schemas.microsoft.com/office/drawing/2014/main" id="{D2786B56-786D-154D-BEE4-EA9A4C8C39BF}"/>
                  </a:ext>
                </a:extLst>
              </p:cNvPr>
              <p:cNvSpPr/>
              <p:nvPr/>
            </p:nvSpPr>
            <p:spPr>
              <a:xfrm>
                <a:off x="761999" y="2344164"/>
                <a:ext cx="3101843"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Rectangle 50">
                <a:extLst>
                  <a:ext uri="{FF2B5EF4-FFF2-40B4-BE49-F238E27FC236}">
                    <a16:creationId xmlns:a16="http://schemas.microsoft.com/office/drawing/2014/main" id="{F98DC2C7-AD9F-1F4C-94E1-67FB8856A66F}"/>
                  </a:ext>
                </a:extLst>
              </p:cNvPr>
              <p:cNvSpPr/>
              <p:nvPr/>
            </p:nvSpPr>
            <p:spPr>
              <a:xfrm>
                <a:off x="3971163" y="2344164"/>
                <a:ext cx="3832909" cy="380581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Rectangle 51">
                <a:extLst>
                  <a:ext uri="{FF2B5EF4-FFF2-40B4-BE49-F238E27FC236}">
                    <a16:creationId xmlns:a16="http://schemas.microsoft.com/office/drawing/2014/main" id="{592FE12A-548D-9A47-BF11-8D24AB199186}"/>
                  </a:ext>
                </a:extLst>
              </p:cNvPr>
              <p:cNvSpPr/>
              <p:nvPr/>
            </p:nvSpPr>
            <p:spPr>
              <a:xfrm>
                <a:off x="7897617" y="2344164"/>
                <a:ext cx="3679180"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3" name="Group 52">
                <a:extLst>
                  <a:ext uri="{FF2B5EF4-FFF2-40B4-BE49-F238E27FC236}">
                    <a16:creationId xmlns:a16="http://schemas.microsoft.com/office/drawing/2014/main" id="{8A6159C2-A81C-FF47-B978-A5AB04D9A1DC}"/>
                  </a:ext>
                </a:extLst>
              </p:cNvPr>
              <p:cNvGrpSpPr/>
              <p:nvPr/>
            </p:nvGrpSpPr>
            <p:grpSpPr>
              <a:xfrm>
                <a:off x="761999" y="1822293"/>
                <a:ext cx="10814798" cy="3931846"/>
                <a:chOff x="1679058" y="1349727"/>
                <a:chExt cx="9474966" cy="2825111"/>
              </a:xfrm>
            </p:grpSpPr>
            <p:grpSp>
              <p:nvGrpSpPr>
                <p:cNvPr id="54" name="Group 53">
                  <a:extLst>
                    <a:ext uri="{FF2B5EF4-FFF2-40B4-BE49-F238E27FC236}">
                      <a16:creationId xmlns:a16="http://schemas.microsoft.com/office/drawing/2014/main" id="{A4C7D9C6-E35A-7D43-B39A-1243F2F3CBE4}"/>
                    </a:ext>
                  </a:extLst>
                </p:cNvPr>
                <p:cNvGrpSpPr/>
                <p:nvPr/>
              </p:nvGrpSpPr>
              <p:grpSpPr>
                <a:xfrm>
                  <a:off x="1679058" y="1349727"/>
                  <a:ext cx="9474966" cy="2825111"/>
                  <a:chOff x="1306079" y="1339249"/>
                  <a:chExt cx="9474966" cy="2825111"/>
                </a:xfrm>
              </p:grpSpPr>
              <p:cxnSp>
                <p:nvCxnSpPr>
                  <p:cNvPr id="56" name="Straight Arrow Connector 55">
                    <a:extLst>
                      <a:ext uri="{FF2B5EF4-FFF2-40B4-BE49-F238E27FC236}">
                        <a16:creationId xmlns:a16="http://schemas.microsoft.com/office/drawing/2014/main" id="{4E3F281F-1C82-B441-99A0-2D12B54943A6}"/>
                      </a:ext>
                    </a:extLst>
                  </p:cNvPr>
                  <p:cNvCxnSpPr>
                    <a:cxnSpLocks/>
                    <a:stCxn id="73" idx="3"/>
                    <a:endCxn id="80" idx="1"/>
                  </p:cNvCxnSpPr>
                  <p:nvPr/>
                </p:nvCxnSpPr>
                <p:spPr>
                  <a:xfrm flipV="1">
                    <a:off x="5573642" y="3724211"/>
                    <a:ext cx="2437180" cy="6979"/>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14108F7-4818-AB43-94BB-348C5F0EE04A}"/>
                      </a:ext>
                    </a:extLst>
                  </p:cNvPr>
                  <p:cNvCxnSpPr>
                    <a:cxnSpLocks/>
                    <a:stCxn id="74" idx="3"/>
                    <a:endCxn id="75" idx="1"/>
                  </p:cNvCxnSpPr>
                  <p:nvPr/>
                </p:nvCxnSpPr>
                <p:spPr>
                  <a:xfrm flipV="1">
                    <a:off x="5576118" y="2980031"/>
                    <a:ext cx="2432229" cy="1267"/>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880D2A5-CAB0-6F44-A9EF-4F2C9355DFD1}"/>
                      </a:ext>
                    </a:extLst>
                  </p:cNvPr>
                  <p:cNvCxnSpPr>
                    <a:cxnSpLocks/>
                    <a:stCxn id="72" idx="3"/>
                    <a:endCxn id="85" idx="1"/>
                  </p:cNvCxnSpPr>
                  <p:nvPr/>
                </p:nvCxnSpPr>
                <p:spPr>
                  <a:xfrm>
                    <a:off x="5576118" y="2143855"/>
                    <a:ext cx="2444613" cy="8246"/>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BC18D7B-5A1B-A745-AAF7-503838B5D2A0}"/>
                      </a:ext>
                    </a:extLst>
                  </p:cNvPr>
                  <p:cNvGrpSpPr/>
                  <p:nvPr/>
                </p:nvGrpSpPr>
                <p:grpSpPr>
                  <a:xfrm>
                    <a:off x="1306079" y="1339249"/>
                    <a:ext cx="9474966" cy="2715800"/>
                    <a:chOff x="-183977" y="1014173"/>
                    <a:chExt cx="9870819" cy="3310001"/>
                  </a:xfrm>
                </p:grpSpPr>
                <p:cxnSp>
                  <p:nvCxnSpPr>
                    <p:cNvPr id="63" name="Straight Arrow Connector 62">
                      <a:extLst>
                        <a:ext uri="{FF2B5EF4-FFF2-40B4-BE49-F238E27FC236}">
                          <a16:creationId xmlns:a16="http://schemas.microsoft.com/office/drawing/2014/main" id="{61127351-4807-3D41-BB93-B2EDC566E8D0}"/>
                        </a:ext>
                      </a:extLst>
                    </p:cNvPr>
                    <p:cNvCxnSpPr>
                      <a:cxnSpLocks/>
                      <a:stCxn id="65" idx="2"/>
                    </p:cNvCxnSpPr>
                    <p:nvPr/>
                  </p:nvCxnSpPr>
                  <p:spPr>
                    <a:xfrm flipH="1">
                      <a:off x="1671030" y="2475677"/>
                      <a:ext cx="7563" cy="1175095"/>
                    </a:xfrm>
                    <a:prstGeom prst="straightConnector1">
                      <a:avLst/>
                    </a:prstGeom>
                    <a:ln w="22225" cmpd="sng">
                      <a:solidFill>
                        <a:srgbClr val="004C86"/>
                      </a:solidFill>
                      <a:tailEnd type="non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EE2F4D7-522B-DA45-BBFC-A42909C08E88}"/>
                        </a:ext>
                      </a:extLst>
                    </p:cNvPr>
                    <p:cNvGrpSpPr/>
                    <p:nvPr/>
                  </p:nvGrpSpPr>
                  <p:grpSpPr>
                    <a:xfrm>
                      <a:off x="-183977" y="1014173"/>
                      <a:ext cx="9870819" cy="3310001"/>
                      <a:chOff x="576178" y="739667"/>
                      <a:chExt cx="10410080" cy="3883231"/>
                    </a:xfrm>
                  </p:grpSpPr>
                  <p:sp>
                    <p:nvSpPr>
                      <p:cNvPr id="65" name="Flowchart: Multidocument 19">
                        <a:extLst>
                          <a:ext uri="{FF2B5EF4-FFF2-40B4-BE49-F238E27FC236}">
                            <a16:creationId xmlns:a16="http://schemas.microsoft.com/office/drawing/2014/main" id="{CA8412BD-18E0-6046-BB2C-A71122170B7F}"/>
                          </a:ext>
                        </a:extLst>
                      </p:cNvPr>
                      <p:cNvSpPr/>
                      <p:nvPr/>
                    </p:nvSpPr>
                    <p:spPr>
                      <a:xfrm>
                        <a:off x="1831781" y="1556178"/>
                        <a:ext cx="1646464" cy="933451"/>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200" dirty="0">
                            <a:solidFill>
                              <a:schemeClr val="dk1"/>
                            </a:solidFill>
                            <a:latin typeface="Calibri" panose="020F0502020204030204" pitchFamily="34" charset="0"/>
                          </a:rPr>
                          <a:t>Project-related factors</a:t>
                        </a:r>
                      </a:p>
                    </p:txBody>
                  </p:sp>
                  <p:sp>
                    <p:nvSpPr>
                      <p:cNvPr id="66" name="Rectangle 65">
                        <a:extLst>
                          <a:ext uri="{FF2B5EF4-FFF2-40B4-BE49-F238E27FC236}">
                            <a16:creationId xmlns:a16="http://schemas.microsoft.com/office/drawing/2014/main" id="{E1FBAFD0-F7B2-0B4A-B405-A7093B3E8052}"/>
                          </a:ext>
                        </a:extLst>
                      </p:cNvPr>
                      <p:cNvSpPr/>
                      <p:nvPr/>
                    </p:nvSpPr>
                    <p:spPr>
                      <a:xfrm>
                        <a:off x="576178" y="739667"/>
                        <a:ext cx="2999022" cy="50777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alibri" panose="020F0502020204030204" pitchFamily="34" charset="0"/>
                          </a:rPr>
                          <a:t>Phase 1: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Analysis Input</a:t>
                        </a:r>
                      </a:p>
                    </p:txBody>
                  </p:sp>
                  <p:sp>
                    <p:nvSpPr>
                      <p:cNvPr id="67" name="Rectangle 66">
                        <a:extLst>
                          <a:ext uri="{FF2B5EF4-FFF2-40B4-BE49-F238E27FC236}">
                            <a16:creationId xmlns:a16="http://schemas.microsoft.com/office/drawing/2014/main" id="{F0AED6AD-55DF-7D42-BA44-E4EE29ECFDC4}"/>
                          </a:ext>
                        </a:extLst>
                      </p:cNvPr>
                      <p:cNvSpPr/>
                      <p:nvPr/>
                    </p:nvSpPr>
                    <p:spPr>
                      <a:xfrm>
                        <a:off x="3665246" y="753300"/>
                        <a:ext cx="3689472" cy="493538"/>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2: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Review Processing</a:t>
                        </a:r>
                      </a:p>
                    </p:txBody>
                  </p:sp>
                  <p:sp>
                    <p:nvSpPr>
                      <p:cNvPr id="68" name="Rectangle 67">
                        <a:extLst>
                          <a:ext uri="{FF2B5EF4-FFF2-40B4-BE49-F238E27FC236}">
                            <a16:creationId xmlns:a16="http://schemas.microsoft.com/office/drawing/2014/main" id="{3E506230-3846-684B-AC30-D811E23597F6}"/>
                          </a:ext>
                        </a:extLst>
                      </p:cNvPr>
                      <p:cNvSpPr/>
                      <p:nvPr/>
                    </p:nvSpPr>
                    <p:spPr>
                      <a:xfrm>
                        <a:off x="7444763" y="756447"/>
                        <a:ext cx="3541495" cy="47554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3: Constructability Outcomes </a:t>
                        </a:r>
                      </a:p>
                      <a:p>
                        <a:pPr algn="ctr"/>
                        <a:r>
                          <a:rPr lang="en-US" sz="1400" dirty="0">
                            <a:solidFill>
                              <a:schemeClr val="bg1"/>
                            </a:solidFill>
                            <a:latin typeface="Calibri" panose="020F0502020204030204" pitchFamily="34" charset="0"/>
                          </a:rPr>
                          <a:t>Recommendation</a:t>
                        </a:r>
                      </a:p>
                    </p:txBody>
                  </p:sp>
                  <p:cxnSp>
                    <p:nvCxnSpPr>
                      <p:cNvPr id="69" name="Elbow Connector 77">
                        <a:extLst>
                          <a:ext uri="{FF2B5EF4-FFF2-40B4-BE49-F238E27FC236}">
                            <a16:creationId xmlns:a16="http://schemas.microsoft.com/office/drawing/2014/main" id="{845B3C49-4657-444F-8C54-D2B5FDE2DCB7}"/>
                          </a:ext>
                        </a:extLst>
                      </p:cNvPr>
                      <p:cNvCxnSpPr>
                        <a:cxnSpLocks/>
                        <a:stCxn id="82" idx="2"/>
                        <a:endCxn id="65" idx="1"/>
                      </p:cNvCxnSpPr>
                      <p:nvPr/>
                    </p:nvCxnSpPr>
                    <p:spPr>
                      <a:xfrm flipV="1">
                        <a:off x="1334771" y="2022904"/>
                        <a:ext cx="497010" cy="1174448"/>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83">
                        <a:extLst>
                          <a:ext uri="{FF2B5EF4-FFF2-40B4-BE49-F238E27FC236}">
                            <a16:creationId xmlns:a16="http://schemas.microsoft.com/office/drawing/2014/main" id="{AD88A184-6551-0446-BA0D-A187D6640EA2}"/>
                          </a:ext>
                        </a:extLst>
                      </p:cNvPr>
                      <p:cNvCxnSpPr>
                        <a:cxnSpLocks/>
                        <a:stCxn id="82" idx="2"/>
                      </p:cNvCxnSpPr>
                      <p:nvPr/>
                    </p:nvCxnSpPr>
                    <p:spPr>
                      <a:xfrm>
                        <a:off x="1334771" y="3197349"/>
                        <a:ext cx="497010" cy="1074936"/>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71" name="Flowchart: Data 25">
                        <a:extLst>
                          <a:ext uri="{FF2B5EF4-FFF2-40B4-BE49-F238E27FC236}">
                            <a16:creationId xmlns:a16="http://schemas.microsoft.com/office/drawing/2014/main" id="{C51AB465-1481-A34D-90A7-CB8648A38DF5}"/>
                          </a:ext>
                        </a:extLst>
                      </p:cNvPr>
                      <p:cNvSpPr/>
                      <p:nvPr/>
                    </p:nvSpPr>
                    <p:spPr>
                      <a:xfrm>
                        <a:off x="1659395" y="2796391"/>
                        <a:ext cx="1883791" cy="581025"/>
                      </a:xfrm>
                      <a:prstGeom prst="flowChartInputOutput">
                        <a:avLst/>
                      </a:prstGeom>
                      <a:solidFill>
                        <a:schemeClr val="accent1">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CR Selection &amp; Delivery Methods</a:t>
                        </a:r>
                      </a:p>
                    </p:txBody>
                  </p:sp>
                  <p:sp>
                    <p:nvSpPr>
                      <p:cNvPr id="72" name="Horizontal Scroll 85">
                        <a:extLst>
                          <a:ext uri="{FF2B5EF4-FFF2-40B4-BE49-F238E27FC236}">
                            <a16:creationId xmlns:a16="http://schemas.microsoft.com/office/drawing/2014/main" id="{1F59E3C9-3C2C-1543-9452-E659E2AD6B98}"/>
                          </a:ext>
                        </a:extLst>
                      </p:cNvPr>
                      <p:cNvSpPr/>
                      <p:nvPr/>
                    </p:nvSpPr>
                    <p:spPr>
                      <a:xfrm>
                        <a:off x="4119191" y="1564011"/>
                        <a:ext cx="1148443" cy="652271"/>
                      </a:xfrm>
                      <a:prstGeom prst="horizontalScroll">
                        <a:avLst/>
                      </a:prstGeom>
                      <a:solidFill>
                        <a:schemeClr val="accent5">
                          <a:lumMod val="20000"/>
                          <a:lumOff val="8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Informal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1)</a:t>
                        </a:r>
                        <a:endParaRPr lang="en-US" sz="1050" dirty="0">
                          <a:solidFill>
                            <a:schemeClr val="dk1"/>
                          </a:solidFill>
                          <a:latin typeface="Calibri" panose="020F0502020204030204" pitchFamily="34" charset="0"/>
                          <a:ea typeface="+mn-ea"/>
                          <a:cs typeface="+mn-cs"/>
                        </a:endParaRPr>
                      </a:p>
                    </p:txBody>
                  </p:sp>
                  <p:sp>
                    <p:nvSpPr>
                      <p:cNvPr id="73" name="Horizontal Scroll 88">
                        <a:extLst>
                          <a:ext uri="{FF2B5EF4-FFF2-40B4-BE49-F238E27FC236}">
                            <a16:creationId xmlns:a16="http://schemas.microsoft.com/office/drawing/2014/main" id="{33FD3109-EE1F-4645-AD76-088915FD0CE3}"/>
                          </a:ext>
                        </a:extLst>
                      </p:cNvPr>
                      <p:cNvSpPr/>
                      <p:nvPr/>
                    </p:nvSpPr>
                    <p:spPr>
                      <a:xfrm>
                        <a:off x="4116470" y="3833687"/>
                        <a:ext cx="1148443" cy="652271"/>
                      </a:xfrm>
                      <a:prstGeom prst="horizontalScroll">
                        <a:avLst/>
                      </a:prstGeom>
                      <a:solidFill>
                        <a:schemeClr val="accent5">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3)</a:t>
                        </a:r>
                        <a:endParaRPr lang="en-US" sz="1050" dirty="0">
                          <a:solidFill>
                            <a:schemeClr val="dk1"/>
                          </a:solidFill>
                          <a:latin typeface="Calibri" panose="020F0502020204030204" pitchFamily="34" charset="0"/>
                          <a:ea typeface="+mn-ea"/>
                          <a:cs typeface="+mn-cs"/>
                        </a:endParaRPr>
                      </a:p>
                    </p:txBody>
                  </p:sp>
                  <p:sp>
                    <p:nvSpPr>
                      <p:cNvPr id="74" name="Horizontal Scroll 89">
                        <a:extLst>
                          <a:ext uri="{FF2B5EF4-FFF2-40B4-BE49-F238E27FC236}">
                            <a16:creationId xmlns:a16="http://schemas.microsoft.com/office/drawing/2014/main" id="{DE50D689-A0D0-C449-AEBD-9F3CB95F218A}"/>
                          </a:ext>
                        </a:extLst>
                      </p:cNvPr>
                      <p:cNvSpPr/>
                      <p:nvPr/>
                    </p:nvSpPr>
                    <p:spPr>
                      <a:xfrm>
                        <a:off x="4119191" y="2761442"/>
                        <a:ext cx="1148443" cy="652271"/>
                      </a:xfrm>
                      <a:prstGeom prst="horizontalScroll">
                        <a:avLst/>
                      </a:prstGeom>
                      <a:solidFill>
                        <a:schemeClr val="accent5">
                          <a:lumMod val="40000"/>
                          <a:lumOff val="6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Semi-formal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2)</a:t>
                        </a:r>
                        <a:endParaRPr lang="en-US" sz="1050" dirty="0">
                          <a:solidFill>
                            <a:schemeClr val="dk1"/>
                          </a:solidFill>
                          <a:latin typeface="Calibri" panose="020F0502020204030204" pitchFamily="34" charset="0"/>
                          <a:ea typeface="+mn-ea"/>
                          <a:cs typeface="+mn-cs"/>
                        </a:endParaRPr>
                      </a:p>
                    </p:txBody>
                  </p:sp>
                  <p:sp>
                    <p:nvSpPr>
                      <p:cNvPr id="75" name="Horizontal Scroll 90">
                        <a:extLst>
                          <a:ext uri="{FF2B5EF4-FFF2-40B4-BE49-F238E27FC236}">
                            <a16:creationId xmlns:a16="http://schemas.microsoft.com/office/drawing/2014/main" id="{0628F113-72DC-C74E-A439-2069542A2D4E}"/>
                          </a:ext>
                        </a:extLst>
                      </p:cNvPr>
                      <p:cNvSpPr/>
                      <p:nvPr/>
                    </p:nvSpPr>
                    <p:spPr>
                      <a:xfrm>
                        <a:off x="7939911" y="2759629"/>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effectLst/>
                            <a:latin typeface="Calibri" panose="020F0502020204030204" pitchFamily="34" charset="0"/>
                          </a:rPr>
                          <a:t>CR Teams and Tools Recommended *</a:t>
                        </a:r>
                      </a:p>
                    </p:txBody>
                  </p:sp>
                  <p:sp>
                    <p:nvSpPr>
                      <p:cNvPr id="76" name="Right Triangle 75">
                        <a:extLst>
                          <a:ext uri="{FF2B5EF4-FFF2-40B4-BE49-F238E27FC236}">
                            <a16:creationId xmlns:a16="http://schemas.microsoft.com/office/drawing/2014/main" id="{3527222D-D619-7347-BE41-9ACF6FA81BE6}"/>
                          </a:ext>
                        </a:extLst>
                      </p:cNvPr>
                      <p:cNvSpPr/>
                      <p:nvPr/>
                    </p:nvSpPr>
                    <p:spPr>
                      <a:xfrm>
                        <a:off x="5417750" y="1479647"/>
                        <a:ext cx="1877786" cy="3143251"/>
                      </a:xfrm>
                      <a:prstGeom prst="rtTriangle">
                        <a:avLst/>
                      </a:prstGeom>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endParaRPr lang="en-US" sz="1050" dirty="0">
                          <a:solidFill>
                            <a:schemeClr val="dk1"/>
                          </a:solidFill>
                          <a:latin typeface="Calibri" panose="020F0502020204030204" pitchFamily="34" charset="0"/>
                          <a:ea typeface="+mn-ea"/>
                          <a:cs typeface="+mn-cs"/>
                        </a:endParaRPr>
                      </a:p>
                    </p:txBody>
                  </p:sp>
                  <p:sp>
                    <p:nvSpPr>
                      <p:cNvPr id="77" name="Rounded Rectangle 92">
                        <a:extLst>
                          <a:ext uri="{FF2B5EF4-FFF2-40B4-BE49-F238E27FC236}">
                            <a16:creationId xmlns:a16="http://schemas.microsoft.com/office/drawing/2014/main" id="{1FB5D2CE-68FD-824E-ADBC-73AB5DDBEA40}"/>
                          </a:ext>
                        </a:extLst>
                      </p:cNvPr>
                      <p:cNvSpPr/>
                      <p:nvPr/>
                    </p:nvSpPr>
                    <p:spPr>
                      <a:xfrm>
                        <a:off x="5428633" y="3847411"/>
                        <a:ext cx="1635579" cy="606076"/>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latin typeface="Calibri" panose="020F0502020204030204" pitchFamily="34" charset="0"/>
                          </a:rPr>
                          <a:t>PIP, prelim, </a:t>
                        </a:r>
                      </a:p>
                      <a:p>
                        <a:r>
                          <a:rPr lang="en-US" sz="1050" dirty="0">
                            <a:latin typeface="Calibri" panose="020F0502020204030204" pitchFamily="34" charset="0"/>
                          </a:rPr>
                          <a:t>interim, and final design, construction, </a:t>
                        </a:r>
                      </a:p>
                      <a:p>
                        <a:r>
                          <a:rPr lang="en-US" sz="1050" baseline="0" dirty="0">
                            <a:solidFill>
                              <a:schemeClr val="dk1"/>
                            </a:solidFill>
                            <a:latin typeface="Calibri" panose="020F0502020204030204" pitchFamily="34" charset="0"/>
                            <a:ea typeface="+mn-ea"/>
                            <a:cs typeface="+mn-cs"/>
                          </a:rPr>
                          <a:t>post-construction</a:t>
                        </a:r>
                        <a:endParaRPr lang="en-US" sz="1050" dirty="0">
                          <a:solidFill>
                            <a:schemeClr val="dk1"/>
                          </a:solidFill>
                          <a:latin typeface="Calibri" panose="020F0502020204030204" pitchFamily="34" charset="0"/>
                          <a:ea typeface="+mn-ea"/>
                          <a:cs typeface="+mn-cs"/>
                        </a:endParaRPr>
                      </a:p>
                    </p:txBody>
                  </p:sp>
                  <p:sp>
                    <p:nvSpPr>
                      <p:cNvPr id="78" name="Rounded Rectangle 93">
                        <a:extLst>
                          <a:ext uri="{FF2B5EF4-FFF2-40B4-BE49-F238E27FC236}">
                            <a16:creationId xmlns:a16="http://schemas.microsoft.com/office/drawing/2014/main" id="{FE9CD18F-4E07-B64E-A15F-C3F3117AE421}"/>
                          </a:ext>
                        </a:extLst>
                      </p:cNvPr>
                      <p:cNvSpPr/>
                      <p:nvPr/>
                    </p:nvSpPr>
                    <p:spPr>
                      <a:xfrm>
                        <a:off x="5362282" y="2788652"/>
                        <a:ext cx="120391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 prelim, </a:t>
                        </a:r>
                      </a:p>
                      <a:p>
                        <a:pPr marL="0" indent="0" algn="l"/>
                        <a:r>
                          <a:rPr lang="en-US" sz="1050" dirty="0">
                            <a:latin typeface="Calibri" panose="020F0502020204030204" pitchFamily="34" charset="0"/>
                          </a:rPr>
                          <a:t>interim, and final design, </a:t>
                        </a:r>
                        <a:r>
                          <a:rPr lang="en-US" sz="1050" baseline="0" dirty="0">
                            <a:solidFill>
                              <a:schemeClr val="dk1"/>
                            </a:solidFill>
                            <a:latin typeface="Calibri" panose="020F0502020204030204" pitchFamily="34" charset="0"/>
                          </a:rPr>
                          <a:t>construction</a:t>
                        </a:r>
                        <a:endParaRPr lang="en-US" sz="1050" dirty="0">
                          <a:solidFill>
                            <a:schemeClr val="dk1"/>
                          </a:solidFill>
                          <a:latin typeface="Calibri" panose="020F0502020204030204" pitchFamily="34" charset="0"/>
                        </a:endParaRPr>
                      </a:p>
                    </p:txBody>
                  </p:sp>
                  <p:sp>
                    <p:nvSpPr>
                      <p:cNvPr id="79" name="Rounded Rectangle 94">
                        <a:extLst>
                          <a:ext uri="{FF2B5EF4-FFF2-40B4-BE49-F238E27FC236}">
                            <a16:creationId xmlns:a16="http://schemas.microsoft.com/office/drawing/2014/main" id="{2510C729-22FA-A24B-B067-DCFC91C51DD5}"/>
                          </a:ext>
                        </a:extLst>
                      </p:cNvPr>
                      <p:cNvSpPr/>
                      <p:nvPr/>
                    </p:nvSpPr>
                    <p:spPr>
                      <a:xfrm>
                        <a:off x="5325220" y="1757232"/>
                        <a:ext cx="66403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a:t>
                        </a:r>
                      </a:p>
                      <a:p>
                        <a:pPr marL="0" indent="0" algn="l"/>
                        <a:r>
                          <a:rPr lang="en-US" sz="1050" dirty="0">
                            <a:latin typeface="Calibri" panose="020F0502020204030204" pitchFamily="34" charset="0"/>
                          </a:rPr>
                          <a:t>f</a:t>
                        </a:r>
                        <a:r>
                          <a:rPr lang="en-US" sz="1050" dirty="0">
                            <a:solidFill>
                              <a:schemeClr val="dk1"/>
                            </a:solidFill>
                            <a:latin typeface="Calibri" panose="020F0502020204030204" pitchFamily="34" charset="0"/>
                          </a:rPr>
                          <a:t>inal</a:t>
                        </a:r>
                      </a:p>
                      <a:p>
                        <a:pPr marL="0" indent="0" algn="l"/>
                        <a:r>
                          <a:rPr lang="en-US" sz="1050" dirty="0">
                            <a:latin typeface="Calibri" panose="020F0502020204030204" pitchFamily="34" charset="0"/>
                          </a:rPr>
                          <a:t>design</a:t>
                        </a:r>
                        <a:endParaRPr lang="en-US" sz="1050" dirty="0">
                          <a:solidFill>
                            <a:schemeClr val="dk1"/>
                          </a:solidFill>
                          <a:latin typeface="Calibri" panose="020F0502020204030204" pitchFamily="34" charset="0"/>
                        </a:endParaRPr>
                      </a:p>
                    </p:txBody>
                  </p:sp>
                  <p:sp>
                    <p:nvSpPr>
                      <p:cNvPr id="80" name="Horizontal Scroll 96">
                        <a:extLst>
                          <a:ext uri="{FF2B5EF4-FFF2-40B4-BE49-F238E27FC236}">
                            <a16:creationId xmlns:a16="http://schemas.microsoft.com/office/drawing/2014/main" id="{641903CF-DFDB-9845-A6AE-EF119BE8227D}"/>
                          </a:ext>
                        </a:extLst>
                      </p:cNvPr>
                      <p:cNvSpPr/>
                      <p:nvPr/>
                    </p:nvSpPr>
                    <p:spPr>
                      <a:xfrm>
                        <a:off x="7942630" y="3823707"/>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latin typeface="Calibri" panose="020F0502020204030204" pitchFamily="34" charset="0"/>
                          </a:rPr>
                          <a:t>Document B/C, LL, and KPI*</a:t>
                        </a:r>
                        <a:endParaRPr lang="en-US" sz="1050" dirty="0">
                          <a:solidFill>
                            <a:schemeClr val="bg1"/>
                          </a:solidFill>
                          <a:effectLst/>
                          <a:latin typeface="Calibri" panose="020F0502020204030204" pitchFamily="34" charset="0"/>
                        </a:endParaRPr>
                      </a:p>
                    </p:txBody>
                  </p:sp>
                  <p:sp>
                    <p:nvSpPr>
                      <p:cNvPr id="81" name="Rounded Rectangle 97">
                        <a:extLst>
                          <a:ext uri="{FF2B5EF4-FFF2-40B4-BE49-F238E27FC236}">
                            <a16:creationId xmlns:a16="http://schemas.microsoft.com/office/drawing/2014/main" id="{2AA242F1-2B42-294A-93A3-2666980B3DBC}"/>
                          </a:ext>
                        </a:extLst>
                      </p:cNvPr>
                      <p:cNvSpPr/>
                      <p:nvPr/>
                    </p:nvSpPr>
                    <p:spPr>
                      <a:xfrm rot="5400000">
                        <a:off x="9479231" y="2821493"/>
                        <a:ext cx="2116107" cy="503965"/>
                      </a:xfrm>
                      <a:prstGeom prst="roundRect">
                        <a:avLst/>
                      </a:prstGeom>
                      <a:solidFill>
                        <a:schemeClr val="accent6">
                          <a:lumMod val="60000"/>
                          <a:lumOff val="40000"/>
                        </a:schemeClr>
                      </a:solidFill>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Update Constructability</a:t>
                        </a:r>
                        <a:r>
                          <a:rPr lang="en-US" sz="1050" baseline="0" dirty="0">
                            <a:solidFill>
                              <a:schemeClr val="dk1"/>
                            </a:solidFill>
                            <a:latin typeface="Calibri" panose="020F0502020204030204" pitchFamily="34" charset="0"/>
                            <a:ea typeface="+mn-ea"/>
                            <a:cs typeface="+mn-cs"/>
                          </a:rPr>
                          <a:t> Program</a:t>
                        </a:r>
                        <a:endParaRPr lang="en-US" sz="1050" dirty="0">
                          <a:solidFill>
                            <a:schemeClr val="dk1"/>
                          </a:solidFill>
                          <a:latin typeface="Calibri" panose="020F0502020204030204" pitchFamily="34" charset="0"/>
                          <a:ea typeface="+mn-ea"/>
                          <a:cs typeface="+mn-cs"/>
                        </a:endParaRPr>
                      </a:p>
                    </p:txBody>
                  </p:sp>
                  <p:sp>
                    <p:nvSpPr>
                      <p:cNvPr id="82" name="Rounded Rectangle 103">
                        <a:extLst>
                          <a:ext uri="{FF2B5EF4-FFF2-40B4-BE49-F238E27FC236}">
                            <a16:creationId xmlns:a16="http://schemas.microsoft.com/office/drawing/2014/main" id="{EF269EB5-9DF1-7C46-B53E-437706B8F25E}"/>
                          </a:ext>
                        </a:extLst>
                      </p:cNvPr>
                      <p:cNvSpPr/>
                      <p:nvPr/>
                    </p:nvSpPr>
                    <p:spPr>
                      <a:xfrm rot="16200000">
                        <a:off x="204862" y="2945369"/>
                        <a:ext cx="1755857" cy="503965"/>
                      </a:xfrm>
                      <a:prstGeom prst="roundRect">
                        <a:avLst/>
                      </a:prstGeom>
                      <a:solidFill>
                        <a:srgbClr val="00B0F0"/>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Project Goals and Objectives</a:t>
                        </a:r>
                      </a:p>
                    </p:txBody>
                  </p:sp>
                  <p:cxnSp>
                    <p:nvCxnSpPr>
                      <p:cNvPr id="83" name="Elbow Connector 104">
                        <a:extLst>
                          <a:ext uri="{FF2B5EF4-FFF2-40B4-BE49-F238E27FC236}">
                            <a16:creationId xmlns:a16="http://schemas.microsoft.com/office/drawing/2014/main" id="{82505AD8-00EC-C440-BD0D-10FB66192FE2}"/>
                          </a:ext>
                        </a:extLst>
                      </p:cNvPr>
                      <p:cNvCxnSpPr>
                        <a:cxnSpLocks/>
                        <a:stCxn id="80" idx="3"/>
                        <a:endCxn id="81" idx="2"/>
                      </p:cNvCxnSpPr>
                      <p:nvPr/>
                    </p:nvCxnSpPr>
                    <p:spPr>
                      <a:xfrm flipV="1">
                        <a:off x="9613587" y="3073475"/>
                        <a:ext cx="671715" cy="107636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105">
                        <a:extLst>
                          <a:ext uri="{FF2B5EF4-FFF2-40B4-BE49-F238E27FC236}">
                            <a16:creationId xmlns:a16="http://schemas.microsoft.com/office/drawing/2014/main" id="{99127469-57A8-824D-B545-7BBC26196CC0}"/>
                          </a:ext>
                        </a:extLst>
                      </p:cNvPr>
                      <p:cNvCxnSpPr>
                        <a:cxnSpLocks/>
                        <a:stCxn id="85" idx="3"/>
                        <a:endCxn id="81" idx="2"/>
                      </p:cNvCxnSpPr>
                      <p:nvPr/>
                    </p:nvCxnSpPr>
                    <p:spPr>
                      <a:xfrm>
                        <a:off x="9610868" y="1901936"/>
                        <a:ext cx="674435" cy="117153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85" name="Horizontal Scroll 106">
                        <a:extLst>
                          <a:ext uri="{FF2B5EF4-FFF2-40B4-BE49-F238E27FC236}">
                            <a16:creationId xmlns:a16="http://schemas.microsoft.com/office/drawing/2014/main" id="{681FCE28-BEAA-2149-B402-22019DA3A006}"/>
                          </a:ext>
                        </a:extLst>
                      </p:cNvPr>
                      <p:cNvSpPr/>
                      <p:nvPr/>
                    </p:nvSpPr>
                    <p:spPr>
                      <a:xfrm>
                        <a:off x="7953517" y="1575800"/>
                        <a:ext cx="1657351" cy="652272"/>
                      </a:xfrm>
                      <a:prstGeom prst="horizontalScroll">
                        <a:avLst/>
                      </a:prstGeom>
                      <a:solidFill>
                        <a:schemeClr val="accent2">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dk1"/>
                            </a:solidFill>
                            <a:latin typeface="Calibri" panose="020F0502020204030204" pitchFamily="34" charset="0"/>
                            <a:ea typeface="+mn-ea"/>
                            <a:cs typeface="+mn-cs"/>
                          </a:rPr>
                          <a:t>CR Levels </a:t>
                        </a:r>
                        <a:r>
                          <a:rPr lang="en-US" sz="1050" dirty="0">
                            <a:latin typeface="Calibri" panose="020F0502020204030204" pitchFamily="34" charset="0"/>
                          </a:rPr>
                          <a:t>of Formality Recommended </a:t>
                        </a:r>
                        <a:endParaRPr lang="en-US" sz="1050" dirty="0">
                          <a:solidFill>
                            <a:srgbClr val="FF0000"/>
                          </a:solidFill>
                          <a:latin typeface="Calibri" panose="020F0502020204030204" pitchFamily="34" charset="0"/>
                          <a:ea typeface="+mn-ea"/>
                          <a:cs typeface="+mn-cs"/>
                        </a:endParaRPr>
                      </a:p>
                    </p:txBody>
                  </p:sp>
                </p:grpSp>
              </p:grpSp>
              <p:cxnSp>
                <p:nvCxnSpPr>
                  <p:cNvPr id="60" name="Elbow Connector 62">
                    <a:extLst>
                      <a:ext uri="{FF2B5EF4-FFF2-40B4-BE49-F238E27FC236}">
                        <a16:creationId xmlns:a16="http://schemas.microsoft.com/office/drawing/2014/main" id="{38CBDA09-AEEC-AE40-BF64-B38F3915CBC7}"/>
                      </a:ext>
                    </a:extLst>
                  </p:cNvPr>
                  <p:cNvCxnSpPr>
                    <a:cxnSpLocks/>
                    <a:stCxn id="71" idx="5"/>
                    <a:endCxn id="72" idx="1"/>
                  </p:cNvCxnSpPr>
                  <p:nvPr/>
                </p:nvCxnSpPr>
                <p:spPr>
                  <a:xfrm flipV="1">
                    <a:off x="3835109" y="2143858"/>
                    <a:ext cx="695722" cy="836972"/>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4">
                    <a:extLst>
                      <a:ext uri="{FF2B5EF4-FFF2-40B4-BE49-F238E27FC236}">
                        <a16:creationId xmlns:a16="http://schemas.microsoft.com/office/drawing/2014/main" id="{A81B8EA1-1D95-A44B-9E97-1B0D906DDCE4}"/>
                      </a:ext>
                    </a:extLst>
                  </p:cNvPr>
                  <p:cNvCxnSpPr>
                    <a:cxnSpLocks/>
                    <a:stCxn id="71" idx="5"/>
                    <a:endCxn id="73" idx="1"/>
                  </p:cNvCxnSpPr>
                  <p:nvPr/>
                </p:nvCxnSpPr>
                <p:spPr>
                  <a:xfrm>
                    <a:off x="3835109" y="2980830"/>
                    <a:ext cx="693245" cy="750363"/>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5">
                    <a:extLst>
                      <a:ext uri="{FF2B5EF4-FFF2-40B4-BE49-F238E27FC236}">
                        <a16:creationId xmlns:a16="http://schemas.microsoft.com/office/drawing/2014/main" id="{FC8CB062-1EDA-A844-92D1-A9894C96A0FB}"/>
                      </a:ext>
                    </a:extLst>
                  </p:cNvPr>
                  <p:cNvSpPr/>
                  <p:nvPr/>
                </p:nvSpPr>
                <p:spPr>
                  <a:xfrm rot="3462672">
                    <a:off x="5288034" y="2745138"/>
                    <a:ext cx="2632126" cy="206318"/>
                  </a:xfrm>
                  <a:prstGeom prst="roundRect">
                    <a:avLst/>
                  </a:prstGeom>
                  <a:solidFill>
                    <a:schemeClr val="bg1"/>
                  </a:solid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Constructability</a:t>
                    </a:r>
                    <a:r>
                      <a:rPr lang="en-US" sz="1050" baseline="0" dirty="0">
                        <a:solidFill>
                          <a:schemeClr val="dk1"/>
                        </a:solidFill>
                        <a:latin typeface="Calibri" panose="020F0502020204030204" pitchFamily="34" charset="0"/>
                        <a:ea typeface="+mn-ea"/>
                        <a:cs typeface="+mn-cs"/>
                      </a:rPr>
                      <a:t> </a:t>
                    </a:r>
                    <a:r>
                      <a:rPr lang="en-US" sz="1050" dirty="0">
                        <a:solidFill>
                          <a:schemeClr val="dk1"/>
                        </a:solidFill>
                        <a:latin typeface="Calibri" panose="020F0502020204030204" pitchFamily="34" charset="0"/>
                        <a:ea typeface="+mn-ea"/>
                        <a:cs typeface="+mn-cs"/>
                      </a:rPr>
                      <a:t> Resources, Tools, Teams, and Analysis </a:t>
                    </a:r>
                  </a:p>
                </p:txBody>
              </p:sp>
            </p:grpSp>
            <p:sp>
              <p:nvSpPr>
                <p:cNvPr id="55" name="Flowchart: Multidocument 9">
                  <a:extLst>
                    <a:ext uri="{FF2B5EF4-FFF2-40B4-BE49-F238E27FC236}">
                      <a16:creationId xmlns:a16="http://schemas.microsoft.com/office/drawing/2014/main" id="{48D4B2C9-3F1E-E94D-ACB2-5B45C9A2E92E}"/>
                    </a:ext>
                  </a:extLst>
                </p:cNvPr>
                <p:cNvSpPr/>
                <p:nvPr/>
              </p:nvSpPr>
              <p:spPr>
                <a:xfrm>
                  <a:off x="2821883" y="3493909"/>
                  <a:ext cx="1498564" cy="652824"/>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latin typeface="Calibri" panose="020F0502020204030204" pitchFamily="34" charset="0"/>
                    </a:rPr>
                    <a:t>Agency-related</a:t>
                  </a:r>
                  <a:r>
                    <a:rPr lang="en-US" sz="1200" baseline="0" dirty="0">
                      <a:latin typeface="Calibri" panose="020F0502020204030204" pitchFamily="34" charset="0"/>
                    </a:rPr>
                    <a:t> factors</a:t>
                  </a:r>
                </a:p>
              </p:txBody>
            </p:sp>
          </p:grpSp>
        </p:grpSp>
        <p:cxnSp>
          <p:nvCxnSpPr>
            <p:cNvPr id="49" name="Straight Arrow Connector 48">
              <a:extLst>
                <a:ext uri="{FF2B5EF4-FFF2-40B4-BE49-F238E27FC236}">
                  <a16:creationId xmlns:a16="http://schemas.microsoft.com/office/drawing/2014/main" id="{3BCE689C-BE62-A94D-9947-036989F66136}"/>
                </a:ext>
              </a:extLst>
            </p:cNvPr>
            <p:cNvCxnSpPr>
              <a:cxnSpLocks/>
              <a:stCxn id="71" idx="5"/>
              <a:endCxn id="74" idx="1"/>
            </p:cNvCxnSpPr>
            <p:nvPr/>
          </p:nvCxnSpPr>
          <p:spPr>
            <a:xfrm>
              <a:off x="3527628" y="4120409"/>
              <a:ext cx="794102" cy="656"/>
            </a:xfrm>
            <a:prstGeom prst="straightConnector1">
              <a:avLst/>
            </a:prstGeom>
            <a:ln w="22225">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C6DF9AEA-1FD7-4466-8F7C-DC2507A24114}"/>
              </a:ext>
            </a:extLst>
          </p:cNvPr>
          <p:cNvSpPr/>
          <p:nvPr/>
        </p:nvSpPr>
        <p:spPr>
          <a:xfrm>
            <a:off x="688362" y="1923742"/>
            <a:ext cx="3101844" cy="4327682"/>
          </a:xfrm>
          <a:prstGeom prst="rect">
            <a:avLst/>
          </a:prstGeom>
          <a:solidFill>
            <a:schemeClr val="bg1">
              <a:alpha val="72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alibri" panose="020F0502020204030204" pitchFamily="34" charset="0"/>
            </a:endParaRPr>
          </a:p>
        </p:txBody>
      </p:sp>
      <p:sp>
        <p:nvSpPr>
          <p:cNvPr id="43" name="Rectangle 42">
            <a:extLst>
              <a:ext uri="{FF2B5EF4-FFF2-40B4-BE49-F238E27FC236}">
                <a16:creationId xmlns:a16="http://schemas.microsoft.com/office/drawing/2014/main" id="{8E64BDA4-6C11-49ED-9CE1-980E4675893F}"/>
              </a:ext>
            </a:extLst>
          </p:cNvPr>
          <p:cNvSpPr/>
          <p:nvPr/>
        </p:nvSpPr>
        <p:spPr>
          <a:xfrm>
            <a:off x="7819906" y="1942632"/>
            <a:ext cx="3679181" cy="4253017"/>
          </a:xfrm>
          <a:prstGeom prst="rect">
            <a:avLst/>
          </a:prstGeom>
          <a:solidFill>
            <a:schemeClr val="bg1">
              <a:alpha val="72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DB2EEEB1-06B4-EE46-BE74-3E1EB07BC490}"/>
              </a:ext>
            </a:extLst>
          </p:cNvPr>
          <p:cNvSpPr>
            <a:spLocks noGrp="1"/>
          </p:cNvSpPr>
          <p:nvPr>
            <p:ph type="title"/>
          </p:nvPr>
        </p:nvSpPr>
        <p:spPr>
          <a:xfrm>
            <a:off x="1239776" y="649059"/>
            <a:ext cx="10264835" cy="1140552"/>
          </a:xfrm>
        </p:spPr>
        <p:txBody>
          <a:bodyPr/>
          <a:lstStyle/>
          <a:p>
            <a:r>
              <a:rPr lang="en-US" dirty="0"/>
              <a:t>Project Phase I:</a:t>
            </a:r>
            <a:br>
              <a:rPr lang="en-US" dirty="0"/>
            </a:br>
            <a:r>
              <a:rPr lang="en-US" sz="3200" b="0" dirty="0"/>
              <a:t>Task 1-3</a:t>
            </a:r>
            <a:r>
              <a:rPr lang="x-none" sz="3200" b="0"/>
              <a:t>: Develop</a:t>
            </a:r>
            <a:r>
              <a:rPr lang="en-US" sz="3200" b="0" dirty="0"/>
              <a:t> Conceptual F</a:t>
            </a:r>
            <a:r>
              <a:rPr lang="x-none" sz="3200" b="0"/>
              <a:t>ramework</a:t>
            </a:r>
            <a:endParaRPr lang="en-US" b="0" dirty="0"/>
          </a:p>
        </p:txBody>
      </p:sp>
      <p:sp>
        <p:nvSpPr>
          <p:cNvPr id="3" name="Slide Number Placeholder 2">
            <a:extLst>
              <a:ext uri="{FF2B5EF4-FFF2-40B4-BE49-F238E27FC236}">
                <a16:creationId xmlns:a16="http://schemas.microsoft.com/office/drawing/2014/main" id="{0DA52D26-0CF2-5940-A20C-B94F463BC00D}"/>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15</a:t>
            </a:fld>
            <a:endParaRPr lang="en-US" dirty="0"/>
          </a:p>
        </p:txBody>
      </p:sp>
    </p:spTree>
    <p:extLst>
      <p:ext uri="{BB962C8B-B14F-4D97-AF65-F5344CB8AC3E}">
        <p14:creationId xmlns:p14="http://schemas.microsoft.com/office/powerpoint/2010/main" val="214829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244BD80-B239-D749-A6D6-792378838E3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591" r="34821"/>
          <a:stretch/>
        </p:blipFill>
        <p:spPr>
          <a:xfrm>
            <a:off x="3821723" y="1905457"/>
            <a:ext cx="3868615" cy="4388982"/>
          </a:xfrm>
          <a:prstGeom prst="rect">
            <a:avLst/>
          </a:prstGeom>
        </p:spPr>
      </p:pic>
      <p:sp>
        <p:nvSpPr>
          <p:cNvPr id="45" name="Callout: Right Arrow 44">
            <a:extLst>
              <a:ext uri="{FF2B5EF4-FFF2-40B4-BE49-F238E27FC236}">
                <a16:creationId xmlns:a16="http://schemas.microsoft.com/office/drawing/2014/main" id="{CD507287-7283-439B-B077-353A6B868CFD}"/>
              </a:ext>
            </a:extLst>
          </p:cNvPr>
          <p:cNvSpPr/>
          <p:nvPr/>
        </p:nvSpPr>
        <p:spPr>
          <a:xfrm flipH="1">
            <a:off x="7779937" y="3066723"/>
            <a:ext cx="3215934" cy="2289048"/>
          </a:xfrm>
          <a:prstGeom prst="rightArrowCallout">
            <a:avLst>
              <a:gd name="adj1" fmla="val 14767"/>
              <a:gd name="adj2" fmla="val 15947"/>
              <a:gd name="adj3" fmla="val 15060"/>
              <a:gd name="adj4" fmla="val 82934"/>
            </a:avLst>
          </a:prstGeom>
          <a:solidFill>
            <a:schemeClr val="bg1"/>
          </a:solidFill>
          <a:ln>
            <a:solidFill>
              <a:srgbClr val="004C86"/>
            </a:solidFill>
          </a:ln>
        </p:spPr>
        <p:txBody>
          <a:bodyPr wrap="square">
            <a:spAutoFit/>
          </a:bodyPr>
          <a:lstStyle/>
          <a:p>
            <a:pPr marL="58737" lvl="1"/>
            <a:r>
              <a:rPr lang="en-US" sz="2000" dirty="0">
                <a:latin typeface="Calibri" panose="020F0502020204030204" pitchFamily="34" charset="0"/>
              </a:rPr>
              <a:t>This stage involves assessing:</a:t>
            </a:r>
          </a:p>
          <a:p>
            <a:pPr marL="515937" lvl="1" indent="-457200">
              <a:buFont typeface="+mj-lt"/>
              <a:buAutoNum type="arabicPeriod"/>
            </a:pPr>
            <a:r>
              <a:rPr lang="en-US" sz="2000" dirty="0">
                <a:latin typeface="Calibri" panose="020F0502020204030204" pitchFamily="34" charset="0"/>
              </a:rPr>
              <a:t>CR processes &amp; activities</a:t>
            </a:r>
          </a:p>
          <a:p>
            <a:pPr marL="515937" lvl="1" indent="-457200">
              <a:buFont typeface="+mj-lt"/>
              <a:buAutoNum type="arabicPeriod"/>
            </a:pPr>
            <a:r>
              <a:rPr lang="en-US" sz="2000" dirty="0">
                <a:solidFill>
                  <a:srgbClr val="FF0000"/>
                </a:solidFill>
                <a:latin typeface="Calibri" panose="020F0502020204030204" pitchFamily="34" charset="0"/>
              </a:rPr>
              <a:t>CR team members*</a:t>
            </a:r>
          </a:p>
          <a:p>
            <a:pPr marL="515937" lvl="1" indent="-457200">
              <a:buFont typeface="+mj-lt"/>
              <a:buAutoNum type="arabicPeriod"/>
            </a:pPr>
            <a:r>
              <a:rPr lang="en-US" sz="2000" dirty="0">
                <a:solidFill>
                  <a:srgbClr val="FF0000"/>
                </a:solidFill>
                <a:latin typeface="Calibri" panose="020F0502020204030204" pitchFamily="34" charset="0"/>
              </a:rPr>
              <a:t>CR tools*</a:t>
            </a:r>
          </a:p>
        </p:txBody>
      </p:sp>
      <p:sp>
        <p:nvSpPr>
          <p:cNvPr id="7" name="TextBox 6">
            <a:extLst>
              <a:ext uri="{FF2B5EF4-FFF2-40B4-BE49-F238E27FC236}">
                <a16:creationId xmlns:a16="http://schemas.microsoft.com/office/drawing/2014/main" id="{09D23CD2-DED7-D344-8DAD-CC974BF783BD}"/>
              </a:ext>
            </a:extLst>
          </p:cNvPr>
          <p:cNvSpPr txBox="1"/>
          <p:nvPr/>
        </p:nvSpPr>
        <p:spPr>
          <a:xfrm>
            <a:off x="532553" y="6373253"/>
            <a:ext cx="5696607" cy="307777"/>
          </a:xfrm>
          <a:prstGeom prst="rect">
            <a:avLst/>
          </a:prstGeom>
          <a:noFill/>
        </p:spPr>
        <p:txBody>
          <a:bodyPr wrap="square" rtlCol="0">
            <a:spAutoFit/>
          </a:bodyPr>
          <a:lstStyle/>
          <a:p>
            <a:r>
              <a:rPr lang="en-US" sz="1400" dirty="0">
                <a:solidFill>
                  <a:srgbClr val="FF0000"/>
                </a:solidFill>
                <a:latin typeface="Calibri" panose="020F0502020204030204" pitchFamily="34" charset="0"/>
              </a:rPr>
              <a:t>* These were done as part of Phase 2, Task 2-1</a:t>
            </a:r>
          </a:p>
        </p:txBody>
      </p:sp>
      <p:sp>
        <p:nvSpPr>
          <p:cNvPr id="3" name="Title 2">
            <a:extLst>
              <a:ext uri="{FF2B5EF4-FFF2-40B4-BE49-F238E27FC236}">
                <a16:creationId xmlns:a16="http://schemas.microsoft.com/office/drawing/2014/main" id="{367A956A-A168-3A4B-8547-1B9D3D49849E}"/>
              </a:ext>
            </a:extLst>
          </p:cNvPr>
          <p:cNvSpPr>
            <a:spLocks noGrp="1"/>
          </p:cNvSpPr>
          <p:nvPr>
            <p:ph type="title"/>
          </p:nvPr>
        </p:nvSpPr>
        <p:spPr>
          <a:xfrm>
            <a:off x="1239776" y="649059"/>
            <a:ext cx="10264835" cy="1140552"/>
          </a:xfrm>
        </p:spPr>
        <p:txBody>
          <a:bodyPr/>
          <a:lstStyle/>
          <a:p>
            <a:r>
              <a:rPr lang="en-US" dirty="0"/>
              <a:t>Project Phase I:</a:t>
            </a:r>
            <a:br>
              <a:rPr lang="en-US" dirty="0"/>
            </a:br>
            <a:r>
              <a:rPr lang="en-US" sz="3200" b="0" dirty="0"/>
              <a:t>Task 1-3</a:t>
            </a:r>
            <a:r>
              <a:rPr lang="x-none" sz="3200" b="0"/>
              <a:t>: Develop</a:t>
            </a:r>
            <a:r>
              <a:rPr lang="en-US" sz="3200" b="0" dirty="0"/>
              <a:t> Conceptual F</a:t>
            </a:r>
            <a:r>
              <a:rPr lang="x-none" sz="3200" b="0"/>
              <a:t>ramework</a:t>
            </a:r>
            <a:endParaRPr lang="en-US" b="0" dirty="0"/>
          </a:p>
        </p:txBody>
      </p:sp>
      <p:sp>
        <p:nvSpPr>
          <p:cNvPr id="2" name="Slide Number Placeholder 1">
            <a:extLst>
              <a:ext uri="{FF2B5EF4-FFF2-40B4-BE49-F238E27FC236}">
                <a16:creationId xmlns:a16="http://schemas.microsoft.com/office/drawing/2014/main" id="{CCB15D18-4D87-1C4C-AE55-8EEA61C733BC}"/>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399849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FD6986-3A52-4784-B785-CA72484CA152}"/>
              </a:ext>
            </a:extLst>
          </p:cNvPr>
          <p:cNvPicPr>
            <a:picLocks noChangeAspect="1"/>
          </p:cNvPicPr>
          <p:nvPr/>
        </p:nvPicPr>
        <p:blipFill>
          <a:blip r:embed="rId3"/>
          <a:stretch>
            <a:fillRect/>
          </a:stretch>
        </p:blipFill>
        <p:spPr>
          <a:xfrm>
            <a:off x="1050750" y="2103120"/>
            <a:ext cx="10072118" cy="4611188"/>
          </a:xfrm>
          <a:prstGeom prst="rect">
            <a:avLst/>
          </a:prstGeom>
          <a:solidFill>
            <a:schemeClr val="bg1"/>
          </a:solidFill>
        </p:spPr>
      </p:pic>
      <p:sp>
        <p:nvSpPr>
          <p:cNvPr id="12" name="Rectangle 11">
            <a:extLst>
              <a:ext uri="{FF2B5EF4-FFF2-40B4-BE49-F238E27FC236}">
                <a16:creationId xmlns:a16="http://schemas.microsoft.com/office/drawing/2014/main" id="{E3C5A588-82F7-47D5-B2F4-1ECA9CD0EB1C}"/>
              </a:ext>
            </a:extLst>
          </p:cNvPr>
          <p:cNvSpPr/>
          <p:nvPr/>
        </p:nvSpPr>
        <p:spPr>
          <a:xfrm>
            <a:off x="1066801" y="1676656"/>
            <a:ext cx="9788803"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2400" b="1" dirty="0">
                <a:ln w="0"/>
                <a:latin typeface="+mj-lt"/>
                <a:ea typeface="+mj-ea"/>
                <a:cs typeface="+mj-cs"/>
              </a:rPr>
              <a:t>1. CR Processes &amp; Activities – sample for a DBB project</a:t>
            </a:r>
          </a:p>
          <a:p>
            <a:pPr>
              <a:spcBef>
                <a:spcPct val="0"/>
              </a:spcBef>
            </a:pPr>
            <a:endPar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3" name="Title 2">
            <a:extLst>
              <a:ext uri="{FF2B5EF4-FFF2-40B4-BE49-F238E27FC236}">
                <a16:creationId xmlns:a16="http://schemas.microsoft.com/office/drawing/2014/main" id="{D0472A4A-49D5-A744-A1EF-65837A54907F}"/>
              </a:ext>
            </a:extLst>
          </p:cNvPr>
          <p:cNvSpPr>
            <a:spLocks noGrp="1"/>
          </p:cNvSpPr>
          <p:nvPr>
            <p:ph type="title"/>
          </p:nvPr>
        </p:nvSpPr>
        <p:spPr/>
        <p:txBody>
          <a:bodyPr/>
          <a:lstStyle/>
          <a:p>
            <a:r>
              <a:rPr lang="en-US" dirty="0"/>
              <a:t>Project Phase I:</a:t>
            </a:r>
            <a:br>
              <a:rPr lang="en-US" dirty="0"/>
            </a:br>
            <a:r>
              <a:rPr lang="en-US" sz="3200" b="0" dirty="0"/>
              <a:t>Task 1-3</a:t>
            </a:r>
            <a:r>
              <a:rPr lang="x-none" sz="3200" b="0"/>
              <a:t>: Develop</a:t>
            </a:r>
            <a:r>
              <a:rPr lang="en-US" sz="3200" b="0" dirty="0"/>
              <a:t> Conceptual F</a:t>
            </a:r>
            <a:r>
              <a:rPr lang="x-none" sz="3200" b="0"/>
              <a:t>ramework</a:t>
            </a:r>
            <a:endParaRPr lang="en-US" b="0" dirty="0"/>
          </a:p>
        </p:txBody>
      </p:sp>
      <p:sp>
        <p:nvSpPr>
          <p:cNvPr id="4" name="Slide Number Placeholder 3">
            <a:extLst>
              <a:ext uri="{FF2B5EF4-FFF2-40B4-BE49-F238E27FC236}">
                <a16:creationId xmlns:a16="http://schemas.microsoft.com/office/drawing/2014/main" id="{0091E95B-0B64-554A-BE65-51C3DB32414B}"/>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177208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DB4C-66B2-484D-895F-3687414BF2AA}"/>
              </a:ext>
            </a:extLst>
          </p:cNvPr>
          <p:cNvSpPr>
            <a:spLocks noGrp="1"/>
          </p:cNvSpPr>
          <p:nvPr>
            <p:ph type="title"/>
          </p:nvPr>
        </p:nvSpPr>
        <p:spPr>
          <a:xfrm>
            <a:off x="1223174" y="635995"/>
            <a:ext cx="9536094" cy="1063721"/>
          </a:xfrm>
        </p:spPr>
        <p:txBody>
          <a:bodyPr>
            <a:normAutofit fontScale="90000"/>
          </a:bodyPr>
          <a:lstStyle/>
          <a:p>
            <a:r>
              <a:rPr lang="en-US" sz="4000" dirty="0"/>
              <a:t>Project Phase I:</a:t>
            </a:r>
            <a:br>
              <a:rPr lang="en-US" dirty="0"/>
            </a:br>
            <a:r>
              <a:rPr lang="en-US" b="0" dirty="0"/>
              <a:t>Task 1-4</a:t>
            </a:r>
            <a:r>
              <a:rPr lang="x-none" b="0"/>
              <a:t>: </a:t>
            </a:r>
            <a:r>
              <a:rPr lang="en-US" b="0" dirty="0"/>
              <a:t>Prepare Interim Report</a:t>
            </a:r>
            <a:br>
              <a:rPr lang="en-US" b="0" dirty="0"/>
            </a:br>
            <a:r>
              <a:rPr lang="en-US" b="0" dirty="0"/>
              <a:t>Task 1-5: Face-to-face Meeting with Panel</a:t>
            </a:r>
          </a:p>
        </p:txBody>
      </p:sp>
      <p:sp>
        <p:nvSpPr>
          <p:cNvPr id="3" name="Content Placeholder 2">
            <a:extLst>
              <a:ext uri="{FF2B5EF4-FFF2-40B4-BE49-F238E27FC236}">
                <a16:creationId xmlns:a16="http://schemas.microsoft.com/office/drawing/2014/main" id="{2F830835-9190-584C-A189-9CBC1A2C48E5}"/>
              </a:ext>
            </a:extLst>
          </p:cNvPr>
          <p:cNvSpPr>
            <a:spLocks noGrp="1"/>
          </p:cNvSpPr>
          <p:nvPr>
            <p:ph idx="1"/>
          </p:nvPr>
        </p:nvSpPr>
        <p:spPr>
          <a:xfrm>
            <a:off x="1219200" y="2598057"/>
            <a:ext cx="9539288" cy="3545568"/>
          </a:xfrm>
        </p:spPr>
        <p:txBody>
          <a:bodyPr/>
          <a:lstStyle/>
          <a:p>
            <a:r>
              <a:rPr lang="en-US" dirty="0"/>
              <a:t>Meeting with Panel introduced the Conceptual Decision-making Framework</a:t>
            </a:r>
          </a:p>
          <a:p>
            <a:r>
              <a:rPr lang="en-US" dirty="0"/>
              <a:t>Allowed Panel input for Phase II</a:t>
            </a:r>
          </a:p>
          <a:p>
            <a:pPr lvl="1"/>
            <a:r>
              <a:rPr lang="en-US" dirty="0"/>
              <a:t>Specifically regarding a new focus for the final Decision-making Framework</a:t>
            </a:r>
          </a:p>
          <a:p>
            <a:r>
              <a:rPr lang="en-US" dirty="0"/>
              <a:t>Moved the team to Phase II</a:t>
            </a:r>
          </a:p>
        </p:txBody>
      </p:sp>
      <p:sp>
        <p:nvSpPr>
          <p:cNvPr id="4" name="Slide Number Placeholder 3">
            <a:extLst>
              <a:ext uri="{FF2B5EF4-FFF2-40B4-BE49-F238E27FC236}">
                <a16:creationId xmlns:a16="http://schemas.microsoft.com/office/drawing/2014/main" id="{FABC9247-E523-D140-84E9-F978587E81B5}"/>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237993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51000">
              <a:srgbClr val="EBEBEB"/>
            </a:gs>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F2BA-6E24-41E4-ACA9-3B6091505302}"/>
              </a:ext>
            </a:extLst>
          </p:cNvPr>
          <p:cNvSpPr>
            <a:spLocks noGrp="1"/>
          </p:cNvSpPr>
          <p:nvPr>
            <p:ph type="title"/>
          </p:nvPr>
        </p:nvSpPr>
        <p:spPr/>
        <p:txBody>
          <a:bodyPr>
            <a:normAutofit/>
          </a:bodyPr>
          <a:lstStyle/>
          <a:p>
            <a:r>
              <a:rPr lang="en-US"/>
              <a:t>Project Phases &amp; Tasks</a:t>
            </a:r>
            <a:endParaRPr lang="en-US" dirty="0"/>
          </a:p>
        </p:txBody>
      </p:sp>
      <p:sp>
        <p:nvSpPr>
          <p:cNvPr id="3" name="Slide Number Placeholder 2">
            <a:extLst>
              <a:ext uri="{FF2B5EF4-FFF2-40B4-BE49-F238E27FC236}">
                <a16:creationId xmlns:a16="http://schemas.microsoft.com/office/drawing/2014/main" id="{2C44E77C-031C-0B42-B959-5294D9903124}"/>
              </a:ext>
            </a:extLst>
          </p:cNvPr>
          <p:cNvSpPr>
            <a:spLocks noGrp="1"/>
          </p:cNvSpPr>
          <p:nvPr>
            <p:ph type="sldNum" sz="quarter" idx="12"/>
          </p:nvPr>
        </p:nvSpPr>
        <p:spPr/>
        <p:txBody>
          <a:bodyPr/>
          <a:lstStyle/>
          <a:p>
            <a:fld id="{D57F1E4F-1CFF-5643-939E-02111984F565}" type="slidenum">
              <a:rPr lang="en-US" smtClean="0"/>
              <a:t>19</a:t>
            </a:fld>
            <a:endParaRPr lang="en-US" dirty="0"/>
          </a:p>
        </p:txBody>
      </p:sp>
      <p:grpSp>
        <p:nvGrpSpPr>
          <p:cNvPr id="5" name="Group 4">
            <a:extLst>
              <a:ext uri="{FF2B5EF4-FFF2-40B4-BE49-F238E27FC236}">
                <a16:creationId xmlns:a16="http://schemas.microsoft.com/office/drawing/2014/main" id="{11348026-EAFD-C946-B00B-54025A662E24}"/>
              </a:ext>
            </a:extLst>
          </p:cNvPr>
          <p:cNvGrpSpPr/>
          <p:nvPr/>
        </p:nvGrpSpPr>
        <p:grpSpPr>
          <a:xfrm>
            <a:off x="1326057" y="1458913"/>
            <a:ext cx="8695823" cy="2560866"/>
            <a:chOff x="1326057" y="1458913"/>
            <a:chExt cx="8695823" cy="2560866"/>
          </a:xfrm>
        </p:grpSpPr>
        <p:grpSp>
          <p:nvGrpSpPr>
            <p:cNvPr id="6" name="Group 5">
              <a:extLst>
                <a:ext uri="{FF2B5EF4-FFF2-40B4-BE49-F238E27FC236}">
                  <a16:creationId xmlns:a16="http://schemas.microsoft.com/office/drawing/2014/main" id="{3BF565E2-84B6-274E-98D6-5CC9A4F1DCC4}"/>
                </a:ext>
              </a:extLst>
            </p:cNvPr>
            <p:cNvGrpSpPr/>
            <p:nvPr/>
          </p:nvGrpSpPr>
          <p:grpSpPr>
            <a:xfrm>
              <a:off x="1326057" y="1849064"/>
              <a:ext cx="1519500" cy="2170715"/>
              <a:chOff x="1" y="399938"/>
              <a:chExt cx="1519500" cy="2170715"/>
            </a:xfrm>
          </p:grpSpPr>
          <p:sp>
            <p:nvSpPr>
              <p:cNvPr id="10" name="Chevron 9">
                <a:extLst>
                  <a:ext uri="{FF2B5EF4-FFF2-40B4-BE49-F238E27FC236}">
                    <a16:creationId xmlns:a16="http://schemas.microsoft.com/office/drawing/2014/main" id="{00392181-C4EA-D244-A6AC-F97B51692944}"/>
                  </a:ext>
                </a:extLst>
              </p:cNvPr>
              <p:cNvSpPr/>
              <p:nvPr/>
            </p:nvSpPr>
            <p:spPr>
              <a:xfrm rot="5400000">
                <a:off x="-325607" y="725546"/>
                <a:ext cx="2170715" cy="1519500"/>
              </a:xfrm>
              <a:prstGeom prst="chevron">
                <a:avLst/>
              </a:prstGeom>
              <a:solidFill>
                <a:srgbClr val="6C9AC3"/>
              </a:solidFill>
              <a:ln>
                <a:solidFill>
                  <a:srgbClr val="6C9AC3"/>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1" name="Chevron 4">
                <a:extLst>
                  <a:ext uri="{FF2B5EF4-FFF2-40B4-BE49-F238E27FC236}">
                    <a16:creationId xmlns:a16="http://schemas.microsoft.com/office/drawing/2014/main" id="{80095141-620D-B946-9B96-46026EB7A5A8}"/>
                  </a:ext>
                </a:extLst>
              </p:cNvPr>
              <p:cNvSpPr txBox="1"/>
              <p:nvPr/>
            </p:nvSpPr>
            <p:spPr>
              <a:xfrm>
                <a:off x="1" y="1159688"/>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a:t>
                </a:r>
              </a:p>
            </p:txBody>
          </p:sp>
        </p:grpSp>
        <p:grpSp>
          <p:nvGrpSpPr>
            <p:cNvPr id="7" name="Group 6">
              <a:extLst>
                <a:ext uri="{FF2B5EF4-FFF2-40B4-BE49-F238E27FC236}">
                  <a16:creationId xmlns:a16="http://schemas.microsoft.com/office/drawing/2014/main" id="{6415C010-CB1F-564F-AFDB-9EE7B25692DD}"/>
                </a:ext>
              </a:extLst>
            </p:cNvPr>
            <p:cNvGrpSpPr/>
            <p:nvPr/>
          </p:nvGrpSpPr>
          <p:grpSpPr>
            <a:xfrm>
              <a:off x="2845556" y="1458913"/>
              <a:ext cx="7176324" cy="2191270"/>
              <a:chOff x="1519500" y="9787"/>
              <a:chExt cx="7176324" cy="2191270"/>
            </a:xfrm>
          </p:grpSpPr>
          <p:sp>
            <p:nvSpPr>
              <p:cNvPr id="8" name="Round Same Side Corner Rectangle 7">
                <a:extLst>
                  <a:ext uri="{FF2B5EF4-FFF2-40B4-BE49-F238E27FC236}">
                    <a16:creationId xmlns:a16="http://schemas.microsoft.com/office/drawing/2014/main" id="{E06B7DBF-7B6D-6C45-9DD8-DF0977B14E6C}"/>
                  </a:ext>
                </a:extLst>
              </p:cNvPr>
              <p:cNvSpPr/>
              <p:nvPr/>
            </p:nvSpPr>
            <p:spPr>
              <a:xfrm rot="5400000">
                <a:off x="4012027" y="-2482740"/>
                <a:ext cx="2191270" cy="7176324"/>
              </a:xfrm>
              <a:prstGeom prst="round2SameRect">
                <a:avLst/>
              </a:prstGeom>
              <a:ln>
                <a:solidFill>
                  <a:srgbClr val="6C9AC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ound Same Side Corner Rectangle 6">
                <a:extLst>
                  <a:ext uri="{FF2B5EF4-FFF2-40B4-BE49-F238E27FC236}">
                    <a16:creationId xmlns:a16="http://schemas.microsoft.com/office/drawing/2014/main" id="{C2E3A783-E0CB-6E40-B36E-84B5EA9B22B3}"/>
                  </a:ext>
                </a:extLst>
              </p:cNvPr>
              <p:cNvSpPr txBox="1"/>
              <p:nvPr/>
            </p:nvSpPr>
            <p:spPr>
              <a:xfrm>
                <a:off x="1519501" y="116755"/>
                <a:ext cx="7069355" cy="19773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Font typeface="Arial" panose="020B0604020202020204" pitchFamily="34" charset="0"/>
                  <a:buNone/>
                </a:pPr>
                <a:r>
                  <a:rPr lang="en-US" sz="2000" kern="1200" dirty="0">
                    <a:solidFill>
                      <a:schemeClr val="bg2">
                        <a:lumMod val="90000"/>
                      </a:schemeClr>
                    </a:solidFill>
                    <a:latin typeface="+mj-lt"/>
                  </a:rPr>
                  <a:t>Task 1-1: Literature review</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1-2: Define the current state of practice</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1-3</a:t>
                </a:r>
                <a:r>
                  <a:rPr lang="x-none" sz="2000" kern="1200" dirty="0">
                    <a:solidFill>
                      <a:schemeClr val="bg2">
                        <a:lumMod val="90000"/>
                      </a:schemeClr>
                    </a:solidFill>
                    <a:latin typeface="Calibri" panose="020F0502020204030204"/>
                    <a:ea typeface="+mn-ea"/>
                    <a:cs typeface="+mn-cs"/>
                  </a:rPr>
                  <a:t>: Develop</a:t>
                </a:r>
                <a:r>
                  <a:rPr lang="en-US" sz="2000" kern="1200" dirty="0">
                    <a:solidFill>
                      <a:schemeClr val="bg2">
                        <a:lumMod val="90000"/>
                      </a:schemeClr>
                    </a:solidFill>
                    <a:latin typeface="Calibri" panose="020F0502020204030204"/>
                    <a:ea typeface="+mn-ea"/>
                    <a:cs typeface="+mn-cs"/>
                  </a:rPr>
                  <a:t> Conceptual F</a:t>
                </a:r>
                <a:r>
                  <a:rPr lang="x-none" sz="2000" kern="1200" dirty="0">
                    <a:solidFill>
                      <a:schemeClr val="bg2">
                        <a:lumMod val="90000"/>
                      </a:schemeClr>
                    </a:solidFill>
                    <a:latin typeface="Calibri" panose="020F0502020204030204"/>
                    <a:ea typeface="+mn-ea"/>
                    <a:cs typeface="+mn-cs"/>
                  </a:rPr>
                  <a:t>ramework</a:t>
                </a:r>
                <a:endParaRPr lang="en-US" sz="2000" kern="1200" dirty="0">
                  <a:solidFill>
                    <a:schemeClr val="bg2">
                      <a:lumMod val="90000"/>
                    </a:schemeClr>
                  </a:solidFill>
                  <a:latin typeface="Calibri" panose="020F0502020204030204"/>
                  <a:ea typeface="+mn-ea"/>
                  <a:cs typeface="+mn-cs"/>
                </a:endParaRP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1-4: Prepare Interim Report</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1-5: Face-to-face meeting</a:t>
                </a:r>
              </a:p>
            </p:txBody>
          </p:sp>
        </p:grpSp>
      </p:grpSp>
      <p:grpSp>
        <p:nvGrpSpPr>
          <p:cNvPr id="12" name="Group 11">
            <a:extLst>
              <a:ext uri="{FF2B5EF4-FFF2-40B4-BE49-F238E27FC236}">
                <a16:creationId xmlns:a16="http://schemas.microsoft.com/office/drawing/2014/main" id="{88F087A0-5E0C-9843-85BA-13B15AFA6F63}"/>
              </a:ext>
            </a:extLst>
          </p:cNvPr>
          <p:cNvGrpSpPr/>
          <p:nvPr/>
        </p:nvGrpSpPr>
        <p:grpSpPr>
          <a:xfrm>
            <a:off x="1326057" y="3772661"/>
            <a:ext cx="8695823" cy="2711783"/>
            <a:chOff x="1326057" y="3772661"/>
            <a:chExt cx="8695823" cy="2711783"/>
          </a:xfrm>
        </p:grpSpPr>
        <p:grpSp>
          <p:nvGrpSpPr>
            <p:cNvPr id="13" name="Group 12">
              <a:extLst>
                <a:ext uri="{FF2B5EF4-FFF2-40B4-BE49-F238E27FC236}">
                  <a16:creationId xmlns:a16="http://schemas.microsoft.com/office/drawing/2014/main" id="{D98DC532-F12C-2A4C-82C3-1E952A2ED8B4}"/>
                </a:ext>
              </a:extLst>
            </p:cNvPr>
            <p:cNvGrpSpPr/>
            <p:nvPr/>
          </p:nvGrpSpPr>
          <p:grpSpPr>
            <a:xfrm>
              <a:off x="1326057" y="4313729"/>
              <a:ext cx="1519500" cy="2170715"/>
              <a:chOff x="1" y="2882034"/>
              <a:chExt cx="1519500" cy="2170715"/>
            </a:xfrm>
          </p:grpSpPr>
          <p:sp>
            <p:nvSpPr>
              <p:cNvPr id="17" name="Chevron 16">
                <a:extLst>
                  <a:ext uri="{FF2B5EF4-FFF2-40B4-BE49-F238E27FC236}">
                    <a16:creationId xmlns:a16="http://schemas.microsoft.com/office/drawing/2014/main" id="{39914B6A-49D9-6740-A54C-2506BA706331}"/>
                  </a:ext>
                </a:extLst>
              </p:cNvPr>
              <p:cNvSpPr/>
              <p:nvPr/>
            </p:nvSpPr>
            <p:spPr>
              <a:xfrm rot="5400000">
                <a:off x="-325607" y="3207642"/>
                <a:ext cx="2170715" cy="1519500"/>
              </a:xfrm>
              <a:prstGeom prst="chevron">
                <a:avLst/>
              </a:prstGeom>
              <a:solidFill>
                <a:srgbClr val="5E8E3F"/>
              </a:solidFill>
              <a:ln>
                <a:solidFill>
                  <a:srgbClr val="5E8E3F"/>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8" name="Chevron 4">
                <a:extLst>
                  <a:ext uri="{FF2B5EF4-FFF2-40B4-BE49-F238E27FC236}">
                    <a16:creationId xmlns:a16="http://schemas.microsoft.com/office/drawing/2014/main" id="{41FEEAD2-21E6-C744-BD75-99DD035B67DF}"/>
                  </a:ext>
                </a:extLst>
              </p:cNvPr>
              <p:cNvSpPr txBox="1"/>
              <p:nvPr/>
            </p:nvSpPr>
            <p:spPr>
              <a:xfrm>
                <a:off x="1" y="3641784"/>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II</a:t>
                </a:r>
              </a:p>
            </p:txBody>
          </p:sp>
        </p:grpSp>
        <p:grpSp>
          <p:nvGrpSpPr>
            <p:cNvPr id="14" name="Group 13">
              <a:extLst>
                <a:ext uri="{FF2B5EF4-FFF2-40B4-BE49-F238E27FC236}">
                  <a16:creationId xmlns:a16="http://schemas.microsoft.com/office/drawing/2014/main" id="{BEB01334-D1EB-2446-A488-3E696EF11B9D}"/>
                </a:ext>
              </a:extLst>
            </p:cNvPr>
            <p:cNvGrpSpPr/>
            <p:nvPr/>
          </p:nvGrpSpPr>
          <p:grpSpPr>
            <a:xfrm>
              <a:off x="2845556" y="3772661"/>
              <a:ext cx="7176324" cy="2493104"/>
              <a:chOff x="1519500" y="2340966"/>
              <a:chExt cx="7176324" cy="2493104"/>
            </a:xfrm>
          </p:grpSpPr>
          <p:sp>
            <p:nvSpPr>
              <p:cNvPr id="15" name="Round Same Side Corner Rectangle 14">
                <a:extLst>
                  <a:ext uri="{FF2B5EF4-FFF2-40B4-BE49-F238E27FC236}">
                    <a16:creationId xmlns:a16="http://schemas.microsoft.com/office/drawing/2014/main" id="{63E94E63-E3A9-2F43-A985-D347E9414C49}"/>
                  </a:ext>
                </a:extLst>
              </p:cNvPr>
              <p:cNvSpPr/>
              <p:nvPr/>
            </p:nvSpPr>
            <p:spPr>
              <a:xfrm rot="5400000">
                <a:off x="3861110" y="-644"/>
                <a:ext cx="2493104" cy="7176324"/>
              </a:xfrm>
              <a:prstGeom prst="round2SameRect">
                <a:avLst/>
              </a:prstGeom>
              <a:ln>
                <a:solidFill>
                  <a:srgbClr val="5E8E3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 Same Side Corner Rectangle 6">
                <a:extLst>
                  <a:ext uri="{FF2B5EF4-FFF2-40B4-BE49-F238E27FC236}">
                    <a16:creationId xmlns:a16="http://schemas.microsoft.com/office/drawing/2014/main" id="{494F3181-C33A-5D41-9DB4-9E9F689A3FB4}"/>
                  </a:ext>
                </a:extLst>
              </p:cNvPr>
              <p:cNvSpPr txBox="1"/>
              <p:nvPr/>
            </p:nvSpPr>
            <p:spPr>
              <a:xfrm>
                <a:off x="1519501" y="2462669"/>
                <a:ext cx="7054621" cy="2249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2-1: Develop CRP Decision-making Framework</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2-2: Conduct Workshop</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2-3: Develop Training Materials</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2-4: Develop Electronic Presentation </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2-5: Develop Final Report</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2-6: Submit final deliverables</a:t>
                </a:r>
              </a:p>
            </p:txBody>
          </p:sp>
        </p:grpSp>
      </p:grpSp>
    </p:spTree>
    <p:extLst>
      <p:ext uri="{BB962C8B-B14F-4D97-AF65-F5344CB8AC3E}">
        <p14:creationId xmlns:p14="http://schemas.microsoft.com/office/powerpoint/2010/main" val="1024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ADDC38-B361-49D7-811F-769B9B1CA3EB}"/>
              </a:ext>
            </a:extLst>
          </p:cNvPr>
          <p:cNvSpPr>
            <a:spLocks noGrp="1"/>
          </p:cNvSpPr>
          <p:nvPr>
            <p:ph type="title"/>
          </p:nvPr>
        </p:nvSpPr>
        <p:spPr>
          <a:xfrm>
            <a:off x="1239776" y="624110"/>
            <a:ext cx="8911687" cy="597562"/>
          </a:xfrm>
        </p:spPr>
        <p:txBody>
          <a:bodyPr>
            <a:noAutofit/>
          </a:bodyPr>
          <a:lstStyle/>
          <a:p>
            <a:r>
              <a:rPr lang="en-US" dirty="0"/>
              <a:t>Project Team </a:t>
            </a:r>
          </a:p>
        </p:txBody>
      </p:sp>
      <p:sp>
        <p:nvSpPr>
          <p:cNvPr id="5123" name="Rectangle 3"/>
          <p:cNvSpPr>
            <a:spLocks noGrp="1" noChangeArrowheads="1"/>
          </p:cNvSpPr>
          <p:nvPr>
            <p:ph sz="half" idx="1"/>
          </p:nvPr>
        </p:nvSpPr>
        <p:spPr>
          <a:xfrm>
            <a:off x="2196521" y="1325880"/>
            <a:ext cx="4313237" cy="5532120"/>
          </a:xfrm>
        </p:spPr>
        <p:txBody>
          <a:bodyPr numCol="1">
            <a:normAutofit lnSpcReduction="10000"/>
          </a:bodyPr>
          <a:lstStyle/>
          <a:p>
            <a:pPr marL="0" indent="0">
              <a:buNone/>
            </a:pPr>
            <a:r>
              <a:rPr lang="en-US" dirty="0"/>
              <a:t>Dr. Edward Minchin, </a:t>
            </a:r>
            <a:br>
              <a:rPr lang="en-US" dirty="0"/>
            </a:br>
            <a:r>
              <a:rPr lang="en-US" dirty="0"/>
              <a:t>University of Florida</a:t>
            </a:r>
          </a:p>
          <a:p>
            <a:pPr marL="0" indent="0">
              <a:buNone/>
            </a:pPr>
            <a:r>
              <a:rPr lang="en-US" dirty="0"/>
              <a:t>Dr. Raymond Issa, </a:t>
            </a:r>
            <a:br>
              <a:rPr lang="en-US" dirty="0"/>
            </a:br>
            <a:r>
              <a:rPr lang="en-US" dirty="0"/>
              <a:t>University of Florida</a:t>
            </a:r>
          </a:p>
          <a:p>
            <a:pPr marL="0" indent="0">
              <a:buNone/>
            </a:pPr>
            <a:r>
              <a:rPr lang="en-US" dirty="0"/>
              <a:t>Dr. Daniel Tran, </a:t>
            </a:r>
            <a:br>
              <a:rPr lang="en-US" dirty="0"/>
            </a:br>
            <a:r>
              <a:rPr lang="en-US" dirty="0"/>
              <a:t>University of Kansas</a:t>
            </a:r>
          </a:p>
          <a:p>
            <a:pPr marL="0" indent="0">
              <a:buNone/>
            </a:pPr>
            <a:endParaRPr lang="en-US" dirty="0"/>
          </a:p>
          <a:p>
            <a:pPr marL="0" indent="0">
              <a:buNone/>
            </a:pPr>
            <a:r>
              <a:rPr lang="en-US" dirty="0"/>
              <a:t>Mr. Sidney Scott, HKA</a:t>
            </a:r>
          </a:p>
          <a:p>
            <a:pPr marL="0" indent="0">
              <a:buNone/>
            </a:pPr>
            <a:r>
              <a:rPr lang="en-US" dirty="0"/>
              <a:t>Ms. Linda Konrath, HKA </a:t>
            </a:r>
          </a:p>
          <a:p>
            <a:pPr marL="0" indent="0">
              <a:buNone/>
            </a:pPr>
            <a:endParaRPr lang="en-US" dirty="0"/>
          </a:p>
          <a:p>
            <a:pPr marL="0" indent="0">
              <a:buNone/>
            </a:pPr>
            <a:r>
              <a:rPr lang="en-US" dirty="0"/>
              <a:t>Dr. Jeffrey Russell, </a:t>
            </a:r>
            <a:br>
              <a:rPr lang="en-US" dirty="0"/>
            </a:br>
            <a:r>
              <a:rPr lang="en-US" dirty="0"/>
              <a:t>University of Wisconsin</a:t>
            </a:r>
          </a:p>
        </p:txBody>
      </p:sp>
      <p:sp>
        <p:nvSpPr>
          <p:cNvPr id="12" name="Content Placeholder 11">
            <a:extLst>
              <a:ext uri="{FF2B5EF4-FFF2-40B4-BE49-F238E27FC236}">
                <a16:creationId xmlns:a16="http://schemas.microsoft.com/office/drawing/2014/main" id="{517B0DEA-F01E-7045-8933-EE8E3D61198E}"/>
              </a:ext>
            </a:extLst>
          </p:cNvPr>
          <p:cNvSpPr>
            <a:spLocks noGrp="1"/>
          </p:cNvSpPr>
          <p:nvPr>
            <p:ph sz="half" idx="2"/>
          </p:nvPr>
        </p:nvSpPr>
        <p:spPr>
          <a:xfrm>
            <a:off x="6830077" y="1841286"/>
            <a:ext cx="4314825" cy="4062627"/>
          </a:xfrm>
        </p:spPr>
        <p:txBody>
          <a:bodyPr>
            <a:normAutofit lnSpcReduction="10000"/>
          </a:bodyPr>
          <a:lstStyle/>
          <a:p>
            <a:pPr marL="0" indent="0">
              <a:buNone/>
            </a:pPr>
            <a:r>
              <a:rPr lang="en-US" dirty="0"/>
              <a:t>Dr. Clifford </a:t>
            </a:r>
            <a:r>
              <a:rPr lang="en-US" dirty="0" err="1"/>
              <a:t>Schexnayder</a:t>
            </a:r>
            <a:r>
              <a:rPr lang="en-US" dirty="0"/>
              <a:t>, </a:t>
            </a:r>
            <a:br>
              <a:rPr lang="en-US" dirty="0"/>
            </a:br>
            <a:r>
              <a:rPr lang="en-US" dirty="0"/>
              <a:t>Arizona State University</a:t>
            </a:r>
          </a:p>
          <a:p>
            <a:pPr marL="0" indent="0">
              <a:buNone/>
            </a:pPr>
            <a:endParaRPr lang="en-US" dirty="0"/>
          </a:p>
          <a:p>
            <a:pPr marL="0" indent="0">
              <a:buNone/>
            </a:pPr>
            <a:r>
              <a:rPr lang="en-US" dirty="0"/>
              <a:t>Mr. Daniel D’Angelo, </a:t>
            </a:r>
            <a:br>
              <a:rPr lang="en-US" dirty="0"/>
            </a:br>
            <a:r>
              <a:rPr lang="en-US" dirty="0"/>
              <a:t>Applied Research Associates, Inc.</a:t>
            </a:r>
          </a:p>
          <a:p>
            <a:pPr marL="0" indent="0">
              <a:buNone/>
            </a:pPr>
            <a:endParaRPr lang="en-US" dirty="0"/>
          </a:p>
          <a:p>
            <a:pPr marL="0" indent="0">
              <a:buNone/>
            </a:pPr>
            <a:br>
              <a:rPr lang="en-US" dirty="0"/>
            </a:br>
            <a:r>
              <a:rPr lang="en-US" dirty="0"/>
              <a:t>Dr. </a:t>
            </a:r>
            <a:r>
              <a:rPr lang="en-US" dirty="0" err="1"/>
              <a:t>Ghada</a:t>
            </a:r>
            <a:r>
              <a:rPr lang="en-US" dirty="0"/>
              <a:t> M. Gad, California State Polytechnic University, Pomona</a:t>
            </a:r>
          </a:p>
          <a:p>
            <a:pPr marL="0" indent="0">
              <a:buNone/>
            </a:pPr>
            <a:endParaRPr lang="en-US" dirty="0"/>
          </a:p>
        </p:txBody>
      </p:sp>
      <p:grpSp>
        <p:nvGrpSpPr>
          <p:cNvPr id="19" name="Group 18">
            <a:extLst>
              <a:ext uri="{FF2B5EF4-FFF2-40B4-BE49-F238E27FC236}">
                <a16:creationId xmlns:a16="http://schemas.microsoft.com/office/drawing/2014/main" id="{65754A85-FA2D-2342-8DD4-EA537E3F1590}"/>
              </a:ext>
            </a:extLst>
          </p:cNvPr>
          <p:cNvGrpSpPr/>
          <p:nvPr/>
        </p:nvGrpSpPr>
        <p:grpSpPr>
          <a:xfrm>
            <a:off x="1183871" y="1583266"/>
            <a:ext cx="1009943" cy="1009943"/>
            <a:chOff x="1730328" y="1623828"/>
            <a:chExt cx="1009943" cy="1009943"/>
          </a:xfrm>
        </p:grpSpPr>
        <p:sp>
          <p:nvSpPr>
            <p:cNvPr id="4" name="Oval 3">
              <a:extLst>
                <a:ext uri="{FF2B5EF4-FFF2-40B4-BE49-F238E27FC236}">
                  <a16:creationId xmlns:a16="http://schemas.microsoft.com/office/drawing/2014/main" id="{9786B961-AFF1-E94F-B576-CBC917DB4B89}"/>
                </a:ext>
              </a:extLst>
            </p:cNvPr>
            <p:cNvSpPr/>
            <p:nvPr/>
          </p:nvSpPr>
          <p:spPr>
            <a:xfrm>
              <a:off x="1730328" y="1623828"/>
              <a:ext cx="1009943" cy="1009943"/>
            </a:xfrm>
            <a:prstGeom prst="ellipse">
              <a:avLst/>
            </a:prstGeom>
            <a:solidFill>
              <a:schemeClr val="bg1"/>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2" name="Picture 1">
              <a:extLst>
                <a:ext uri="{FF2B5EF4-FFF2-40B4-BE49-F238E27FC236}">
                  <a16:creationId xmlns:a16="http://schemas.microsoft.com/office/drawing/2014/main" id="{BFFC76D4-CA08-4078-8D88-730B2ED26F01}"/>
                </a:ext>
              </a:extLst>
            </p:cNvPr>
            <p:cNvPicPr>
              <a:picLocks/>
            </p:cNvPicPr>
            <p:nvPr/>
          </p:nvPicPr>
          <p:blipFill>
            <a:blip r:embed="rId4"/>
            <a:stretch>
              <a:fillRect/>
            </a:stretch>
          </p:blipFill>
          <p:spPr>
            <a:xfrm>
              <a:off x="1943980" y="1845317"/>
              <a:ext cx="648183" cy="625354"/>
            </a:xfrm>
            <a:prstGeom prst="rect">
              <a:avLst/>
            </a:prstGeom>
          </p:spPr>
        </p:pic>
      </p:grpSp>
      <p:grpSp>
        <p:nvGrpSpPr>
          <p:cNvPr id="23" name="Group 22">
            <a:extLst>
              <a:ext uri="{FF2B5EF4-FFF2-40B4-BE49-F238E27FC236}">
                <a16:creationId xmlns:a16="http://schemas.microsoft.com/office/drawing/2014/main" id="{1AF1BF04-1D1A-B74B-B265-36690918FF3B}"/>
              </a:ext>
            </a:extLst>
          </p:cNvPr>
          <p:cNvGrpSpPr/>
          <p:nvPr/>
        </p:nvGrpSpPr>
        <p:grpSpPr>
          <a:xfrm>
            <a:off x="1163390" y="2862656"/>
            <a:ext cx="1009943" cy="1009943"/>
            <a:chOff x="1730328" y="2853626"/>
            <a:chExt cx="1009943" cy="1009943"/>
          </a:xfrm>
        </p:grpSpPr>
        <p:sp>
          <p:nvSpPr>
            <p:cNvPr id="14" name="Oval 13">
              <a:extLst>
                <a:ext uri="{FF2B5EF4-FFF2-40B4-BE49-F238E27FC236}">
                  <a16:creationId xmlns:a16="http://schemas.microsoft.com/office/drawing/2014/main" id="{46622ACF-672F-DB4C-B281-0F5FE6A77D98}"/>
                </a:ext>
              </a:extLst>
            </p:cNvPr>
            <p:cNvSpPr/>
            <p:nvPr/>
          </p:nvSpPr>
          <p:spPr>
            <a:xfrm>
              <a:off x="1730328" y="2853626"/>
              <a:ext cx="1009943" cy="1009943"/>
            </a:xfrm>
            <a:prstGeom prst="ellipse">
              <a:avLst/>
            </a:prstGeom>
            <a:solidFill>
              <a:schemeClr val="bg1"/>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3" name="Picture 2">
              <a:extLst>
                <a:ext uri="{FF2B5EF4-FFF2-40B4-BE49-F238E27FC236}">
                  <a16:creationId xmlns:a16="http://schemas.microsoft.com/office/drawing/2014/main" id="{996A305C-16A3-4DAB-A58E-91BE413758FE}"/>
                </a:ext>
              </a:extLst>
            </p:cNvPr>
            <p:cNvPicPr>
              <a:picLocks/>
            </p:cNvPicPr>
            <p:nvPr/>
          </p:nvPicPr>
          <p:blipFill>
            <a:blip r:embed="rId5"/>
            <a:stretch>
              <a:fillRect/>
            </a:stretch>
          </p:blipFill>
          <p:spPr>
            <a:xfrm>
              <a:off x="1874469" y="3046893"/>
              <a:ext cx="731520" cy="623406"/>
            </a:xfrm>
            <a:prstGeom prst="rect">
              <a:avLst/>
            </a:prstGeom>
          </p:spPr>
        </p:pic>
      </p:grpSp>
      <p:grpSp>
        <p:nvGrpSpPr>
          <p:cNvPr id="26" name="Group 25">
            <a:extLst>
              <a:ext uri="{FF2B5EF4-FFF2-40B4-BE49-F238E27FC236}">
                <a16:creationId xmlns:a16="http://schemas.microsoft.com/office/drawing/2014/main" id="{BE41EFDF-C4A4-0340-AD03-E2A7304A12D8}"/>
              </a:ext>
            </a:extLst>
          </p:cNvPr>
          <p:cNvGrpSpPr/>
          <p:nvPr/>
        </p:nvGrpSpPr>
        <p:grpSpPr>
          <a:xfrm>
            <a:off x="5785550" y="1623828"/>
            <a:ext cx="1009943" cy="1009943"/>
            <a:chOff x="6623590" y="1623828"/>
            <a:chExt cx="1009943" cy="1009943"/>
          </a:xfrm>
        </p:grpSpPr>
        <p:sp>
          <p:nvSpPr>
            <p:cNvPr id="15" name="Oval 14">
              <a:extLst>
                <a:ext uri="{FF2B5EF4-FFF2-40B4-BE49-F238E27FC236}">
                  <a16:creationId xmlns:a16="http://schemas.microsoft.com/office/drawing/2014/main" id="{310226EA-B211-3A40-929D-83E017344AF3}"/>
                </a:ext>
              </a:extLst>
            </p:cNvPr>
            <p:cNvSpPr/>
            <p:nvPr/>
          </p:nvSpPr>
          <p:spPr>
            <a:xfrm>
              <a:off x="6623590" y="1623828"/>
              <a:ext cx="1009943" cy="1009943"/>
            </a:xfrm>
            <a:prstGeom prst="ellipse">
              <a:avLst/>
            </a:prstGeom>
            <a:solidFill>
              <a:schemeClr val="bg1"/>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6" name="Picture 5">
              <a:extLst>
                <a:ext uri="{FF2B5EF4-FFF2-40B4-BE49-F238E27FC236}">
                  <a16:creationId xmlns:a16="http://schemas.microsoft.com/office/drawing/2014/main" id="{705F6BAB-65A5-42B1-A135-EDB5138CB50E}"/>
                </a:ext>
              </a:extLst>
            </p:cNvPr>
            <p:cNvPicPr>
              <a:picLocks/>
            </p:cNvPicPr>
            <p:nvPr/>
          </p:nvPicPr>
          <p:blipFill rotWithShape="1">
            <a:blip r:embed="rId6"/>
            <a:srcRect l="16389" t="10987" r="13853" b="5186"/>
            <a:stretch/>
          </p:blipFill>
          <p:spPr>
            <a:xfrm>
              <a:off x="6762802" y="1841286"/>
              <a:ext cx="731520" cy="545839"/>
            </a:xfrm>
            <a:prstGeom prst="rect">
              <a:avLst/>
            </a:prstGeom>
          </p:spPr>
        </p:pic>
      </p:grpSp>
      <p:grpSp>
        <p:nvGrpSpPr>
          <p:cNvPr id="24" name="Group 23">
            <a:extLst>
              <a:ext uri="{FF2B5EF4-FFF2-40B4-BE49-F238E27FC236}">
                <a16:creationId xmlns:a16="http://schemas.microsoft.com/office/drawing/2014/main" id="{F38F8065-8DEB-6343-8D46-D7D2E899822A}"/>
              </a:ext>
            </a:extLst>
          </p:cNvPr>
          <p:cNvGrpSpPr/>
          <p:nvPr/>
        </p:nvGrpSpPr>
        <p:grpSpPr>
          <a:xfrm>
            <a:off x="1183871" y="4083424"/>
            <a:ext cx="1009943" cy="1009943"/>
            <a:chOff x="1730328" y="4083424"/>
            <a:chExt cx="1009943" cy="1009943"/>
          </a:xfrm>
        </p:grpSpPr>
        <p:sp>
          <p:nvSpPr>
            <p:cNvPr id="20" name="Oval 19">
              <a:extLst>
                <a:ext uri="{FF2B5EF4-FFF2-40B4-BE49-F238E27FC236}">
                  <a16:creationId xmlns:a16="http://schemas.microsoft.com/office/drawing/2014/main" id="{4E815D43-99E6-5545-83F6-6948EBEE66C8}"/>
                </a:ext>
              </a:extLst>
            </p:cNvPr>
            <p:cNvSpPr/>
            <p:nvPr/>
          </p:nvSpPr>
          <p:spPr>
            <a:xfrm>
              <a:off x="1730328" y="4083424"/>
              <a:ext cx="1009943" cy="1009943"/>
            </a:xfrm>
            <a:prstGeom prst="ellipse">
              <a:avLst/>
            </a:prstGeom>
            <a:solidFill>
              <a:schemeClr val="bg1"/>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1" name="Picture 10">
              <a:extLst>
                <a:ext uri="{FF2B5EF4-FFF2-40B4-BE49-F238E27FC236}">
                  <a16:creationId xmlns:a16="http://schemas.microsoft.com/office/drawing/2014/main" id="{C3EDD466-3C6E-40C6-81E1-7AD10C2028F8}"/>
                </a:ext>
              </a:extLst>
            </p:cNvPr>
            <p:cNvPicPr>
              <a:picLocks noChangeAspect="1"/>
            </p:cNvPicPr>
            <p:nvPr/>
          </p:nvPicPr>
          <p:blipFill>
            <a:blip r:embed="rId7"/>
            <a:stretch>
              <a:fillRect/>
            </a:stretch>
          </p:blipFill>
          <p:spPr>
            <a:xfrm>
              <a:off x="1860643" y="4397256"/>
              <a:ext cx="731520" cy="382278"/>
            </a:xfrm>
            <a:prstGeom prst="rect">
              <a:avLst/>
            </a:prstGeom>
          </p:spPr>
        </p:pic>
      </p:grpSp>
      <p:grpSp>
        <p:nvGrpSpPr>
          <p:cNvPr id="25" name="Group 24">
            <a:extLst>
              <a:ext uri="{FF2B5EF4-FFF2-40B4-BE49-F238E27FC236}">
                <a16:creationId xmlns:a16="http://schemas.microsoft.com/office/drawing/2014/main" id="{0BB387AD-91AA-7244-8AC4-52C9E62A8A9B}"/>
              </a:ext>
            </a:extLst>
          </p:cNvPr>
          <p:cNvGrpSpPr/>
          <p:nvPr/>
        </p:nvGrpSpPr>
        <p:grpSpPr>
          <a:xfrm>
            <a:off x="1183871" y="5313222"/>
            <a:ext cx="1009943" cy="1009943"/>
            <a:chOff x="1730328" y="5313222"/>
            <a:chExt cx="1009943" cy="1009943"/>
          </a:xfrm>
        </p:grpSpPr>
        <p:sp>
          <p:nvSpPr>
            <p:cNvPr id="22" name="Oval 21">
              <a:extLst>
                <a:ext uri="{FF2B5EF4-FFF2-40B4-BE49-F238E27FC236}">
                  <a16:creationId xmlns:a16="http://schemas.microsoft.com/office/drawing/2014/main" id="{9132324A-67FD-F14A-8AED-62428F613DA6}"/>
                </a:ext>
              </a:extLst>
            </p:cNvPr>
            <p:cNvSpPr/>
            <p:nvPr/>
          </p:nvSpPr>
          <p:spPr>
            <a:xfrm>
              <a:off x="1730328" y="5313222"/>
              <a:ext cx="1009943" cy="1009943"/>
            </a:xfrm>
            <a:prstGeom prst="ellipse">
              <a:avLst/>
            </a:prstGeom>
            <a:solidFill>
              <a:schemeClr val="bg1"/>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5" name="Picture 4">
              <a:extLst>
                <a:ext uri="{FF2B5EF4-FFF2-40B4-BE49-F238E27FC236}">
                  <a16:creationId xmlns:a16="http://schemas.microsoft.com/office/drawing/2014/main" id="{AB9ED814-83C3-479C-8A9B-158C4DA41B5A}"/>
                </a:ext>
              </a:extLst>
            </p:cNvPr>
            <p:cNvPicPr>
              <a:picLocks noChangeAspect="1"/>
            </p:cNvPicPr>
            <p:nvPr/>
          </p:nvPicPr>
          <p:blipFill>
            <a:blip r:embed="rId8"/>
            <a:stretch>
              <a:fillRect/>
            </a:stretch>
          </p:blipFill>
          <p:spPr>
            <a:xfrm>
              <a:off x="1825482" y="5548926"/>
              <a:ext cx="819633" cy="538533"/>
            </a:xfrm>
            <a:prstGeom prst="rect">
              <a:avLst/>
            </a:prstGeom>
          </p:spPr>
        </p:pic>
      </p:grpSp>
      <p:grpSp>
        <p:nvGrpSpPr>
          <p:cNvPr id="28" name="Group 27">
            <a:extLst>
              <a:ext uri="{FF2B5EF4-FFF2-40B4-BE49-F238E27FC236}">
                <a16:creationId xmlns:a16="http://schemas.microsoft.com/office/drawing/2014/main" id="{4BF038A5-76C6-8E43-9F09-9D4A74D4CD3C}"/>
              </a:ext>
            </a:extLst>
          </p:cNvPr>
          <p:cNvGrpSpPr/>
          <p:nvPr/>
        </p:nvGrpSpPr>
        <p:grpSpPr>
          <a:xfrm>
            <a:off x="5799084" y="2954803"/>
            <a:ext cx="1009943" cy="1009943"/>
            <a:chOff x="6623590" y="2853626"/>
            <a:chExt cx="1009943" cy="1009943"/>
          </a:xfrm>
        </p:grpSpPr>
        <p:sp>
          <p:nvSpPr>
            <p:cNvPr id="21" name="Oval 20">
              <a:extLst>
                <a:ext uri="{FF2B5EF4-FFF2-40B4-BE49-F238E27FC236}">
                  <a16:creationId xmlns:a16="http://schemas.microsoft.com/office/drawing/2014/main" id="{9D09CC4D-CD6D-9041-AC0A-E6069CD91A14}"/>
                </a:ext>
              </a:extLst>
            </p:cNvPr>
            <p:cNvSpPr/>
            <p:nvPr/>
          </p:nvSpPr>
          <p:spPr>
            <a:xfrm>
              <a:off x="6623590" y="2853626"/>
              <a:ext cx="1009943" cy="1009943"/>
            </a:xfrm>
            <a:prstGeom prst="ellipse">
              <a:avLst/>
            </a:prstGeom>
            <a:solidFill>
              <a:schemeClr val="bg1"/>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 name="Picture 6">
              <a:extLst>
                <a:ext uri="{FF2B5EF4-FFF2-40B4-BE49-F238E27FC236}">
                  <a16:creationId xmlns:a16="http://schemas.microsoft.com/office/drawing/2014/main" id="{1DEBA977-87BA-43F6-959A-4E706C57D421}"/>
                </a:ext>
              </a:extLst>
            </p:cNvPr>
            <p:cNvPicPr>
              <a:picLocks noChangeAspect="1"/>
            </p:cNvPicPr>
            <p:nvPr/>
          </p:nvPicPr>
          <p:blipFill rotWithShape="1">
            <a:blip r:embed="rId9"/>
            <a:srcRect t="-10297" b="-22280"/>
            <a:stretch/>
          </p:blipFill>
          <p:spPr>
            <a:xfrm>
              <a:off x="6709272" y="3153688"/>
              <a:ext cx="819633" cy="409817"/>
            </a:xfrm>
            <a:prstGeom prst="rect">
              <a:avLst/>
            </a:prstGeom>
          </p:spPr>
        </p:pic>
      </p:grpSp>
      <p:grpSp>
        <p:nvGrpSpPr>
          <p:cNvPr id="27" name="Group 26">
            <a:extLst>
              <a:ext uri="{FF2B5EF4-FFF2-40B4-BE49-F238E27FC236}">
                <a16:creationId xmlns:a16="http://schemas.microsoft.com/office/drawing/2014/main" id="{5E29B535-2DB5-4E4D-A1A9-35302D2A4C40}"/>
              </a:ext>
            </a:extLst>
          </p:cNvPr>
          <p:cNvGrpSpPr/>
          <p:nvPr/>
        </p:nvGrpSpPr>
        <p:grpSpPr>
          <a:xfrm>
            <a:off x="5820134" y="4588395"/>
            <a:ext cx="1009943" cy="1009943"/>
            <a:chOff x="6623590" y="4083424"/>
            <a:chExt cx="1009943" cy="1009943"/>
          </a:xfrm>
        </p:grpSpPr>
        <p:sp>
          <p:nvSpPr>
            <p:cNvPr id="13" name="Oval 12">
              <a:extLst>
                <a:ext uri="{FF2B5EF4-FFF2-40B4-BE49-F238E27FC236}">
                  <a16:creationId xmlns:a16="http://schemas.microsoft.com/office/drawing/2014/main" id="{75219BA0-9F22-1B4E-A351-6243B868FE4E}"/>
                </a:ext>
              </a:extLst>
            </p:cNvPr>
            <p:cNvSpPr/>
            <p:nvPr/>
          </p:nvSpPr>
          <p:spPr>
            <a:xfrm>
              <a:off x="6623590" y="4083424"/>
              <a:ext cx="1009943" cy="1009943"/>
            </a:xfrm>
            <a:prstGeom prst="ellipse">
              <a:avLst/>
            </a:prstGeom>
            <a:solidFill>
              <a:schemeClr val="bg1"/>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9" name="Picture 8">
              <a:extLst>
                <a:ext uri="{FF2B5EF4-FFF2-40B4-BE49-F238E27FC236}">
                  <a16:creationId xmlns:a16="http://schemas.microsoft.com/office/drawing/2014/main" id="{999FA468-1B83-4046-9DE4-A1F6F681D80D}"/>
                </a:ext>
              </a:extLst>
            </p:cNvPr>
            <p:cNvPicPr>
              <a:picLocks/>
            </p:cNvPicPr>
            <p:nvPr/>
          </p:nvPicPr>
          <p:blipFill rotWithShape="1">
            <a:blip r:embed="rId10"/>
            <a:srcRect l="34633" t="8745" r="33674" b="12614"/>
            <a:stretch/>
          </p:blipFill>
          <p:spPr>
            <a:xfrm>
              <a:off x="6866467" y="4224718"/>
              <a:ext cx="576712" cy="727354"/>
            </a:xfrm>
            <a:prstGeom prst="rect">
              <a:avLst/>
            </a:prstGeom>
          </p:spPr>
        </p:pic>
      </p:grpSp>
      <p:sp>
        <p:nvSpPr>
          <p:cNvPr id="32" name="Slide Number Placeholder 31">
            <a:extLst>
              <a:ext uri="{FF2B5EF4-FFF2-40B4-BE49-F238E27FC236}">
                <a16:creationId xmlns:a16="http://schemas.microsoft.com/office/drawing/2014/main" id="{0D4A5F84-2773-C04C-9A26-8FE3E424626C}"/>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F1188-9C7F-D248-B6A3-31B034BE2138}"/>
              </a:ext>
            </a:extLst>
          </p:cNvPr>
          <p:cNvSpPr>
            <a:spLocks noGrp="1"/>
          </p:cNvSpPr>
          <p:nvPr>
            <p:ph type="title"/>
          </p:nvPr>
        </p:nvSpPr>
        <p:spPr>
          <a:xfrm>
            <a:off x="1914103" y="2733909"/>
            <a:ext cx="8915399" cy="1468800"/>
          </a:xfrm>
        </p:spPr>
        <p:txBody>
          <a:bodyPr>
            <a:normAutofit/>
          </a:bodyPr>
          <a:lstStyle/>
          <a:p>
            <a:r>
              <a:rPr lang="en-US" dirty="0"/>
              <a:t>Project Phase II: </a:t>
            </a:r>
            <a:br>
              <a:rPr lang="en-US" dirty="0"/>
            </a:br>
            <a:r>
              <a:rPr lang="en-US" dirty="0"/>
              <a:t>Decision Making Framework</a:t>
            </a:r>
          </a:p>
        </p:txBody>
      </p:sp>
    </p:spTree>
    <p:extLst>
      <p:ext uri="{BB962C8B-B14F-4D97-AF65-F5344CB8AC3E}">
        <p14:creationId xmlns:p14="http://schemas.microsoft.com/office/powerpoint/2010/main" val="329246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273642B-5BAC-4C61-948F-2D8167822940}"/>
              </a:ext>
            </a:extLst>
          </p:cNvPr>
          <p:cNvGrpSpPr/>
          <p:nvPr/>
        </p:nvGrpSpPr>
        <p:grpSpPr>
          <a:xfrm>
            <a:off x="-3223633" y="952165"/>
            <a:ext cx="13527614" cy="6603774"/>
            <a:chOff x="-2004391" y="850565"/>
            <a:chExt cx="13527614" cy="6603774"/>
          </a:xfrm>
        </p:grpSpPr>
        <p:sp>
          <p:nvSpPr>
            <p:cNvPr id="6" name="Block Arc 5">
              <a:extLst>
                <a:ext uri="{FF2B5EF4-FFF2-40B4-BE49-F238E27FC236}">
                  <a16:creationId xmlns:a16="http://schemas.microsoft.com/office/drawing/2014/main" id="{F8FB4E92-77CA-4EA6-9C58-CEACACA91924}"/>
                </a:ext>
              </a:extLst>
            </p:cNvPr>
            <p:cNvSpPr/>
            <p:nvPr/>
          </p:nvSpPr>
          <p:spPr>
            <a:xfrm>
              <a:off x="-2004391" y="850565"/>
              <a:ext cx="6603774" cy="6603774"/>
            </a:xfrm>
            <a:prstGeom prst="blockArc">
              <a:avLst>
                <a:gd name="adj1" fmla="val 18900000"/>
                <a:gd name="adj2" fmla="val 2700000"/>
                <a:gd name="adj3" fmla="val 327"/>
              </a:avLst>
            </a:prstGeom>
            <a:ln w="25400">
              <a:solidFill>
                <a:srgbClr val="6C9AC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AAC3D7D3-E659-4430-9632-705830E5A7FF}"/>
                </a:ext>
              </a:extLst>
            </p:cNvPr>
            <p:cNvSpPr/>
            <p:nvPr/>
          </p:nvSpPr>
          <p:spPr>
            <a:xfrm>
              <a:off x="4782207" y="2076841"/>
              <a:ext cx="6718982" cy="754660"/>
            </a:xfrm>
            <a:custGeom>
              <a:avLst/>
              <a:gdLst>
                <a:gd name="connsiteX0" fmla="*/ 0 w 7163292"/>
                <a:gd name="connsiteY0" fmla="*/ 0 h 754660"/>
                <a:gd name="connsiteX1" fmla="*/ 7163292 w 7163292"/>
                <a:gd name="connsiteY1" fmla="*/ 0 h 754660"/>
                <a:gd name="connsiteX2" fmla="*/ 7163292 w 7163292"/>
                <a:gd name="connsiteY2" fmla="*/ 754660 h 754660"/>
                <a:gd name="connsiteX3" fmla="*/ 0 w 7163292"/>
                <a:gd name="connsiteY3" fmla="*/ 754660 h 754660"/>
                <a:gd name="connsiteX4" fmla="*/ 0 w 7163292"/>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3292" h="754660">
                  <a:moveTo>
                    <a:pt x="0" y="0"/>
                  </a:moveTo>
                  <a:lnTo>
                    <a:pt x="7163292" y="0"/>
                  </a:lnTo>
                  <a:lnTo>
                    <a:pt x="7163292" y="754660"/>
                  </a:lnTo>
                  <a:lnTo>
                    <a:pt x="0" y="754660"/>
                  </a:lnTo>
                  <a:lnTo>
                    <a:pt x="0" y="0"/>
                  </a:lnTo>
                  <a:close/>
                </a:path>
              </a:pathLst>
            </a:custGeom>
            <a:ln>
              <a:solidFill>
                <a:srgbClr val="6C9AC3"/>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lvl="0" algn="l" defTabSz="1022350">
                <a:lnSpc>
                  <a:spcPct val="90000"/>
                </a:lnSpc>
                <a:spcBef>
                  <a:spcPct val="0"/>
                </a:spcBef>
                <a:spcAft>
                  <a:spcPct val="35000"/>
                </a:spcAft>
                <a:buNone/>
              </a:pPr>
              <a:r>
                <a:rPr lang="en-US" sz="2300" kern="1200" dirty="0">
                  <a:latin typeface="Calibri" panose="020F0502020204030204" pitchFamily="34" charset="0"/>
                </a:rPr>
                <a:t>When should the CRP commence? And at what milestones should the CRP be revisited?</a:t>
              </a:r>
            </a:p>
          </p:txBody>
        </p:sp>
        <p:sp>
          <p:nvSpPr>
            <p:cNvPr id="9" name="Freeform: Shape 8">
              <a:extLst>
                <a:ext uri="{FF2B5EF4-FFF2-40B4-BE49-F238E27FC236}">
                  <a16:creationId xmlns:a16="http://schemas.microsoft.com/office/drawing/2014/main" id="{57AE6C18-2228-466B-89ED-4C69A8FA6805}"/>
                </a:ext>
              </a:extLst>
            </p:cNvPr>
            <p:cNvSpPr/>
            <p:nvPr/>
          </p:nvSpPr>
          <p:spPr>
            <a:xfrm>
              <a:off x="4787972" y="3209028"/>
              <a:ext cx="6713217" cy="754660"/>
            </a:xfrm>
            <a:custGeom>
              <a:avLst/>
              <a:gdLst>
                <a:gd name="connsiteX0" fmla="*/ 0 w 6730628"/>
                <a:gd name="connsiteY0" fmla="*/ 0 h 754660"/>
                <a:gd name="connsiteX1" fmla="*/ 6730628 w 6730628"/>
                <a:gd name="connsiteY1" fmla="*/ 0 h 754660"/>
                <a:gd name="connsiteX2" fmla="*/ 6730628 w 6730628"/>
                <a:gd name="connsiteY2" fmla="*/ 754660 h 754660"/>
                <a:gd name="connsiteX3" fmla="*/ 0 w 6730628"/>
                <a:gd name="connsiteY3" fmla="*/ 754660 h 754660"/>
                <a:gd name="connsiteX4" fmla="*/ 0 w 6730628"/>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0628" h="754660">
                  <a:moveTo>
                    <a:pt x="0" y="0"/>
                  </a:moveTo>
                  <a:lnTo>
                    <a:pt x="6730628" y="0"/>
                  </a:lnTo>
                  <a:lnTo>
                    <a:pt x="6730628" y="754660"/>
                  </a:lnTo>
                  <a:lnTo>
                    <a:pt x="0" y="754660"/>
                  </a:lnTo>
                  <a:lnTo>
                    <a:pt x="0" y="0"/>
                  </a:lnTo>
                  <a:close/>
                </a:path>
              </a:pathLst>
            </a:custGeom>
            <a:ln>
              <a:solidFill>
                <a:srgbClr val="6C9AC3"/>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lvl="0" defTabSz="1022350">
                <a:lnSpc>
                  <a:spcPct val="90000"/>
                </a:lnSpc>
                <a:spcBef>
                  <a:spcPct val="0"/>
                </a:spcBef>
                <a:spcAft>
                  <a:spcPct val="35000"/>
                </a:spcAft>
              </a:pPr>
              <a:r>
                <a:rPr lang="en-US" sz="2300" kern="1200" dirty="0">
                  <a:latin typeface="Calibri" panose="020F0502020204030204" pitchFamily="34" charset="0"/>
                </a:rPr>
                <a:t>To what level of formality should the CRP </a:t>
              </a:r>
              <a:r>
                <a:rPr lang="en-US" sz="2300" dirty="0">
                  <a:latin typeface="Calibri" panose="020F0502020204030204" pitchFamily="34" charset="0"/>
                </a:rPr>
                <a:t>be conducted for </a:t>
              </a:r>
              <a:r>
                <a:rPr lang="en-US" sz="2300" kern="1200" dirty="0">
                  <a:latin typeface="Calibri" panose="020F0502020204030204" pitchFamily="34" charset="0"/>
                </a:rPr>
                <a:t>a given project? </a:t>
              </a:r>
            </a:p>
          </p:txBody>
        </p:sp>
        <p:sp>
          <p:nvSpPr>
            <p:cNvPr id="11" name="Freeform: Shape 10">
              <a:extLst>
                <a:ext uri="{FF2B5EF4-FFF2-40B4-BE49-F238E27FC236}">
                  <a16:creationId xmlns:a16="http://schemas.microsoft.com/office/drawing/2014/main" id="{8DC7A155-8A25-4DB2-BEEE-E7B07FD8E144}"/>
                </a:ext>
              </a:extLst>
            </p:cNvPr>
            <p:cNvSpPr/>
            <p:nvPr/>
          </p:nvSpPr>
          <p:spPr>
            <a:xfrm>
              <a:off x="4787972" y="4341214"/>
              <a:ext cx="6713217" cy="754660"/>
            </a:xfrm>
            <a:custGeom>
              <a:avLst/>
              <a:gdLst>
                <a:gd name="connsiteX0" fmla="*/ 0 w 6730628"/>
                <a:gd name="connsiteY0" fmla="*/ 0 h 754660"/>
                <a:gd name="connsiteX1" fmla="*/ 6730628 w 6730628"/>
                <a:gd name="connsiteY1" fmla="*/ 0 h 754660"/>
                <a:gd name="connsiteX2" fmla="*/ 6730628 w 6730628"/>
                <a:gd name="connsiteY2" fmla="*/ 754660 h 754660"/>
                <a:gd name="connsiteX3" fmla="*/ 0 w 6730628"/>
                <a:gd name="connsiteY3" fmla="*/ 754660 h 754660"/>
                <a:gd name="connsiteX4" fmla="*/ 0 w 6730628"/>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0628" h="754660">
                  <a:moveTo>
                    <a:pt x="0" y="0"/>
                  </a:moveTo>
                  <a:lnTo>
                    <a:pt x="6730628" y="0"/>
                  </a:lnTo>
                  <a:lnTo>
                    <a:pt x="6730628" y="754660"/>
                  </a:lnTo>
                  <a:lnTo>
                    <a:pt x="0" y="754660"/>
                  </a:lnTo>
                  <a:lnTo>
                    <a:pt x="0" y="0"/>
                  </a:lnTo>
                  <a:close/>
                </a:path>
              </a:pathLst>
            </a:custGeom>
            <a:ln>
              <a:solidFill>
                <a:srgbClr val="6C9AC3"/>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rPr>
                <a:t>Who should be involved in the CRP?</a:t>
              </a:r>
            </a:p>
          </p:txBody>
        </p:sp>
        <p:sp>
          <p:nvSpPr>
            <p:cNvPr id="13" name="Freeform: Shape 12">
              <a:extLst>
                <a:ext uri="{FF2B5EF4-FFF2-40B4-BE49-F238E27FC236}">
                  <a16:creationId xmlns:a16="http://schemas.microsoft.com/office/drawing/2014/main" id="{3B0DEC10-3B1F-4820-B02E-3217BAE58FE7}"/>
                </a:ext>
              </a:extLst>
            </p:cNvPr>
            <p:cNvSpPr/>
            <p:nvPr/>
          </p:nvSpPr>
          <p:spPr>
            <a:xfrm>
              <a:off x="4782791" y="5473401"/>
              <a:ext cx="6740432" cy="754660"/>
            </a:xfrm>
            <a:custGeom>
              <a:avLst/>
              <a:gdLst>
                <a:gd name="connsiteX0" fmla="*/ 0 w 7163292"/>
                <a:gd name="connsiteY0" fmla="*/ 0 h 754660"/>
                <a:gd name="connsiteX1" fmla="*/ 7163292 w 7163292"/>
                <a:gd name="connsiteY1" fmla="*/ 0 h 754660"/>
                <a:gd name="connsiteX2" fmla="*/ 7163292 w 7163292"/>
                <a:gd name="connsiteY2" fmla="*/ 754660 h 754660"/>
                <a:gd name="connsiteX3" fmla="*/ 0 w 7163292"/>
                <a:gd name="connsiteY3" fmla="*/ 754660 h 754660"/>
                <a:gd name="connsiteX4" fmla="*/ 0 w 7163292"/>
                <a:gd name="connsiteY4" fmla="*/ 0 h 754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3292" h="754660">
                  <a:moveTo>
                    <a:pt x="0" y="0"/>
                  </a:moveTo>
                  <a:lnTo>
                    <a:pt x="7163292" y="0"/>
                  </a:lnTo>
                  <a:lnTo>
                    <a:pt x="7163292" y="754660"/>
                  </a:lnTo>
                  <a:lnTo>
                    <a:pt x="0" y="754660"/>
                  </a:lnTo>
                  <a:lnTo>
                    <a:pt x="0" y="0"/>
                  </a:lnTo>
                  <a:close/>
                </a:path>
              </a:pathLst>
            </a:custGeom>
            <a:ln>
              <a:solidFill>
                <a:srgbClr val="6C9AC3"/>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9011"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rPr>
                <a:t>What tools should be used in performing the CRP?</a:t>
              </a:r>
            </a:p>
          </p:txBody>
        </p:sp>
      </p:grpSp>
      <p:sp>
        <p:nvSpPr>
          <p:cNvPr id="3" name="Flowchart: Delay 2">
            <a:extLst>
              <a:ext uri="{FF2B5EF4-FFF2-40B4-BE49-F238E27FC236}">
                <a16:creationId xmlns:a16="http://schemas.microsoft.com/office/drawing/2014/main" id="{780DAAF8-7934-4699-A353-BD42F522991D}"/>
              </a:ext>
            </a:extLst>
          </p:cNvPr>
          <p:cNvSpPr/>
          <p:nvPr/>
        </p:nvSpPr>
        <p:spPr>
          <a:xfrm>
            <a:off x="687387" y="2706418"/>
            <a:ext cx="2781283" cy="2553474"/>
          </a:xfrm>
          <a:prstGeom prst="flowChartDelay">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a:solidFill>
                  <a:schemeClr val="tx1"/>
                </a:solidFill>
                <a:latin typeface="Calibri" panose="020F0502020204030204" pitchFamily="34" charset="0"/>
              </a:rPr>
              <a:t>Aims at answering the following questions:</a:t>
            </a:r>
          </a:p>
        </p:txBody>
      </p:sp>
      <p:sp>
        <p:nvSpPr>
          <p:cNvPr id="2" name="Title 1">
            <a:extLst>
              <a:ext uri="{FF2B5EF4-FFF2-40B4-BE49-F238E27FC236}">
                <a16:creationId xmlns:a16="http://schemas.microsoft.com/office/drawing/2014/main" id="{40046884-952A-9645-8C2B-8812EF2ABBFC}"/>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2-1</a:t>
            </a:r>
            <a:r>
              <a:rPr lang="x-none" sz="3200" b="0"/>
              <a:t>: Develop</a:t>
            </a:r>
            <a:r>
              <a:rPr lang="en-US" sz="3200" b="0" dirty="0"/>
              <a:t> CRP Decision-Making F</a:t>
            </a:r>
            <a:r>
              <a:rPr lang="x-none" sz="3200" b="0"/>
              <a:t>ramework</a:t>
            </a:r>
            <a:endParaRPr lang="en-US" b="0" dirty="0"/>
          </a:p>
        </p:txBody>
      </p:sp>
      <p:sp>
        <p:nvSpPr>
          <p:cNvPr id="5" name="Slide Number Placeholder 4">
            <a:extLst>
              <a:ext uri="{FF2B5EF4-FFF2-40B4-BE49-F238E27FC236}">
                <a16:creationId xmlns:a16="http://schemas.microsoft.com/office/drawing/2014/main" id="{982F6832-707A-EA44-8D66-8485DB1DB9F7}"/>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476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B9223C-4DE7-D04E-9571-ECBA811E15A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9111" r="34671"/>
          <a:stretch/>
        </p:blipFill>
        <p:spPr>
          <a:xfrm>
            <a:off x="3824584" y="1903365"/>
            <a:ext cx="3926325" cy="4377110"/>
          </a:xfrm>
          <a:prstGeom prst="rect">
            <a:avLst/>
          </a:prstGeom>
        </p:spPr>
      </p:pic>
      <p:sp>
        <p:nvSpPr>
          <p:cNvPr id="2" name="Rectangle 1"/>
          <p:cNvSpPr/>
          <p:nvPr/>
        </p:nvSpPr>
        <p:spPr>
          <a:xfrm>
            <a:off x="505600" y="6418945"/>
            <a:ext cx="3358612" cy="307777"/>
          </a:xfrm>
          <a:prstGeom prst="rect">
            <a:avLst/>
          </a:prstGeom>
        </p:spPr>
        <p:txBody>
          <a:bodyPr wrap="none">
            <a:spAutoFit/>
          </a:bodyPr>
          <a:lstStyle/>
          <a:p>
            <a:r>
              <a:rPr lang="en-US" sz="1400" dirty="0">
                <a:solidFill>
                  <a:srgbClr val="FF0000"/>
                </a:solidFill>
                <a:latin typeface="Calibri" panose="020F0502020204030204" pitchFamily="34" charset="0"/>
              </a:rPr>
              <a:t>* This was done as part of Phase 1, Task 1-3</a:t>
            </a:r>
          </a:p>
        </p:txBody>
      </p:sp>
      <p:sp>
        <p:nvSpPr>
          <p:cNvPr id="3" name="Title 2">
            <a:extLst>
              <a:ext uri="{FF2B5EF4-FFF2-40B4-BE49-F238E27FC236}">
                <a16:creationId xmlns:a16="http://schemas.microsoft.com/office/drawing/2014/main" id="{90B84707-ACD5-DD4B-9126-472A039915DF}"/>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2-1</a:t>
            </a:r>
            <a:r>
              <a:rPr lang="x-none" sz="3200" b="0"/>
              <a:t>: Develop</a:t>
            </a:r>
            <a:r>
              <a:rPr lang="en-US" sz="3200" b="0" dirty="0"/>
              <a:t> F</a:t>
            </a:r>
            <a:r>
              <a:rPr lang="x-none" sz="3200" b="0"/>
              <a:t>ramework</a:t>
            </a:r>
            <a:endParaRPr lang="en-US" b="0" dirty="0"/>
          </a:p>
        </p:txBody>
      </p:sp>
      <p:sp>
        <p:nvSpPr>
          <p:cNvPr id="4" name="Slide Number Placeholder 3">
            <a:extLst>
              <a:ext uri="{FF2B5EF4-FFF2-40B4-BE49-F238E27FC236}">
                <a16:creationId xmlns:a16="http://schemas.microsoft.com/office/drawing/2014/main" id="{79AA9A59-0C65-FA4B-AA08-F21DDEEC3428}"/>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22</a:t>
            </a:fld>
            <a:endParaRPr lang="en-US" dirty="0"/>
          </a:p>
        </p:txBody>
      </p:sp>
      <p:sp>
        <p:nvSpPr>
          <p:cNvPr id="14" name="Callout: Right Arrow 44">
            <a:extLst>
              <a:ext uri="{FF2B5EF4-FFF2-40B4-BE49-F238E27FC236}">
                <a16:creationId xmlns:a16="http://schemas.microsoft.com/office/drawing/2014/main" id="{2AABD8FD-974E-0945-9E73-BE717C233836}"/>
              </a:ext>
            </a:extLst>
          </p:cNvPr>
          <p:cNvSpPr/>
          <p:nvPr/>
        </p:nvSpPr>
        <p:spPr>
          <a:xfrm flipH="1">
            <a:off x="7779937" y="3066723"/>
            <a:ext cx="3215934" cy="1938992"/>
          </a:xfrm>
          <a:prstGeom prst="rightArrowCallout">
            <a:avLst>
              <a:gd name="adj1" fmla="val 14767"/>
              <a:gd name="adj2" fmla="val 15947"/>
              <a:gd name="adj3" fmla="val 15060"/>
              <a:gd name="adj4" fmla="val 82934"/>
            </a:avLst>
          </a:prstGeom>
          <a:solidFill>
            <a:schemeClr val="bg1"/>
          </a:solidFill>
          <a:ln>
            <a:solidFill>
              <a:srgbClr val="004C86"/>
            </a:solidFill>
          </a:ln>
        </p:spPr>
        <p:txBody>
          <a:bodyPr wrap="square">
            <a:spAutoFit/>
          </a:bodyPr>
          <a:lstStyle/>
          <a:p>
            <a:pPr marL="58737" lvl="1"/>
            <a:r>
              <a:rPr lang="en-US" sz="2000" dirty="0">
                <a:latin typeface="Calibri" panose="020F0502020204030204" pitchFamily="34" charset="0"/>
              </a:rPr>
              <a:t>This stage involves assessing:</a:t>
            </a:r>
          </a:p>
          <a:p>
            <a:pPr marL="515937" lvl="1" indent="-457200">
              <a:buFont typeface="+mj-lt"/>
              <a:buAutoNum type="arabicPeriod"/>
            </a:pPr>
            <a:r>
              <a:rPr lang="en-US" sz="2000" dirty="0">
                <a:solidFill>
                  <a:srgbClr val="FF0000"/>
                </a:solidFill>
                <a:latin typeface="Calibri" panose="020F0502020204030204" pitchFamily="34" charset="0"/>
              </a:rPr>
              <a:t>CR processes &amp; activities*</a:t>
            </a:r>
          </a:p>
          <a:p>
            <a:pPr marL="515937" lvl="1" indent="-457200">
              <a:buFont typeface="+mj-lt"/>
              <a:buAutoNum type="arabicPeriod"/>
            </a:pPr>
            <a:r>
              <a:rPr lang="en-US" sz="2000" dirty="0">
                <a:latin typeface="Calibri" panose="020F0502020204030204" pitchFamily="34" charset="0"/>
              </a:rPr>
              <a:t>CR team members</a:t>
            </a:r>
          </a:p>
          <a:p>
            <a:pPr marL="515937" lvl="1" indent="-457200">
              <a:buFont typeface="+mj-lt"/>
              <a:buAutoNum type="arabicPeriod"/>
            </a:pPr>
            <a:r>
              <a:rPr lang="en-US" sz="2000" dirty="0">
                <a:latin typeface="Calibri" panose="020F0502020204030204" pitchFamily="34" charset="0"/>
              </a:rPr>
              <a:t>CR tools</a:t>
            </a:r>
          </a:p>
        </p:txBody>
      </p:sp>
    </p:spTree>
    <p:extLst>
      <p:ext uri="{BB962C8B-B14F-4D97-AF65-F5344CB8AC3E}">
        <p14:creationId xmlns:p14="http://schemas.microsoft.com/office/powerpoint/2010/main" val="208802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C5A588-82F7-47D5-B2F4-1ECA9CD0EB1C}"/>
              </a:ext>
            </a:extLst>
          </p:cNvPr>
          <p:cNvSpPr/>
          <p:nvPr/>
        </p:nvSpPr>
        <p:spPr>
          <a:xfrm>
            <a:off x="687387" y="1789113"/>
            <a:ext cx="5135162"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2800" b="1" i="1" dirty="0">
                <a:ln w="0"/>
                <a:latin typeface="+mj-lt"/>
                <a:ea typeface="+mj-ea"/>
                <a:cs typeface="+mj-cs"/>
              </a:rPr>
              <a:t> CR Tools </a:t>
            </a:r>
          </a:p>
          <a:p>
            <a:pPr>
              <a:spcBef>
                <a:spcPct val="0"/>
              </a:spcBef>
            </a:pPr>
            <a:endParaRPr lang="en-US" sz="2800" b="1" i="1" dirty="0">
              <a:ln w="0"/>
              <a:solidFill>
                <a:schemeClr val="accent1"/>
              </a:solidFill>
              <a:effectLst>
                <a:outerShdw blurRad="38100" dist="25400" dir="5400000" algn="ctr" rotWithShape="0">
                  <a:srgbClr val="6E747A">
                    <a:alpha val="43000"/>
                  </a:srgbClr>
                </a:outerShdw>
              </a:effectLst>
              <a:latin typeface="+mj-lt"/>
              <a:ea typeface="+mj-ea"/>
              <a:cs typeface="+mj-cs"/>
            </a:endParaRPr>
          </a:p>
        </p:txBody>
      </p:sp>
      <p:pic>
        <p:nvPicPr>
          <p:cNvPr id="5" name="Picture 4" descr="Timeline&#10;&#10;Description automatically generated with medium confidence">
            <a:extLst>
              <a:ext uri="{FF2B5EF4-FFF2-40B4-BE49-F238E27FC236}">
                <a16:creationId xmlns:a16="http://schemas.microsoft.com/office/drawing/2014/main" id="{3E54D6CF-D249-469F-B15F-C04E3413A7F3}"/>
              </a:ext>
            </a:extLst>
          </p:cNvPr>
          <p:cNvPicPr/>
          <p:nvPr/>
        </p:nvPicPr>
        <p:blipFill rotWithShape="1">
          <a:blip r:embed="rId3"/>
          <a:srcRect t="9820"/>
          <a:stretch/>
        </p:blipFill>
        <p:spPr>
          <a:xfrm>
            <a:off x="853085" y="2293478"/>
            <a:ext cx="9938929" cy="4298054"/>
          </a:xfrm>
          <a:prstGeom prst="rect">
            <a:avLst/>
          </a:prstGeom>
          <a:solidFill>
            <a:srgbClr val="F1F1F1"/>
          </a:solidFill>
        </p:spPr>
      </p:pic>
      <p:sp>
        <p:nvSpPr>
          <p:cNvPr id="2" name="Title 1">
            <a:extLst>
              <a:ext uri="{FF2B5EF4-FFF2-40B4-BE49-F238E27FC236}">
                <a16:creationId xmlns:a16="http://schemas.microsoft.com/office/drawing/2014/main" id="{1C3B0994-E1C4-1440-B4F6-8ABDC6A40342}"/>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2-1</a:t>
            </a:r>
            <a:r>
              <a:rPr lang="x-none" sz="3200" b="0"/>
              <a:t>: Develop</a:t>
            </a:r>
            <a:r>
              <a:rPr lang="en-US" sz="3200" b="0" dirty="0"/>
              <a:t> F</a:t>
            </a:r>
            <a:r>
              <a:rPr lang="x-none" sz="3200" b="0"/>
              <a:t>ramework</a:t>
            </a:r>
            <a:endParaRPr lang="en-US" b="0" dirty="0"/>
          </a:p>
        </p:txBody>
      </p:sp>
      <p:sp>
        <p:nvSpPr>
          <p:cNvPr id="3" name="Slide Number Placeholder 2">
            <a:extLst>
              <a:ext uri="{FF2B5EF4-FFF2-40B4-BE49-F238E27FC236}">
                <a16:creationId xmlns:a16="http://schemas.microsoft.com/office/drawing/2014/main" id="{1EC90968-CA60-8743-A2DC-F526B040DA0F}"/>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2943751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C5A588-82F7-47D5-B2F4-1ECA9CD0EB1C}"/>
              </a:ext>
            </a:extLst>
          </p:cNvPr>
          <p:cNvSpPr/>
          <p:nvPr/>
        </p:nvSpPr>
        <p:spPr>
          <a:xfrm>
            <a:off x="1383393" y="2101584"/>
            <a:ext cx="7396714"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spcBef>
                <a:spcPct val="0"/>
              </a:spcBef>
            </a:pPr>
            <a:r>
              <a:rPr lang="en-US" sz="2800" b="1" i="1" dirty="0">
                <a:ln w="0"/>
                <a:latin typeface="+mj-lt"/>
                <a:ea typeface="+mj-ea"/>
                <a:cs typeface="+mj-cs"/>
              </a:rPr>
              <a:t>People - CR Team Members Skillset</a:t>
            </a:r>
          </a:p>
          <a:p>
            <a:pPr>
              <a:spcBef>
                <a:spcPct val="0"/>
              </a:spcBef>
            </a:pPr>
            <a:endPar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endParaRPr>
          </a:p>
        </p:txBody>
      </p:sp>
      <p:sp>
        <p:nvSpPr>
          <p:cNvPr id="3" name="Rectangle 2">
            <a:extLst>
              <a:ext uri="{FF2B5EF4-FFF2-40B4-BE49-F238E27FC236}">
                <a16:creationId xmlns:a16="http://schemas.microsoft.com/office/drawing/2014/main" id="{D38076D3-BD4D-41FB-9015-CBD65513698D}"/>
              </a:ext>
            </a:extLst>
          </p:cNvPr>
          <p:cNvSpPr/>
          <p:nvPr/>
        </p:nvSpPr>
        <p:spPr>
          <a:xfrm>
            <a:off x="1383393" y="2717392"/>
            <a:ext cx="8706523" cy="26920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1">
              <a:lnSpc>
                <a:spcPct val="150000"/>
              </a:lnSpc>
              <a:spcBef>
                <a:spcPts val="1000"/>
              </a:spcBef>
              <a:buClr>
                <a:srgbClr val="FF0000"/>
              </a:buClr>
            </a:pPr>
            <a:r>
              <a:rPr lang="en-US" sz="2300" dirty="0">
                <a:solidFill>
                  <a:srgbClr val="000000">
                    <a:hueOff val="0"/>
                    <a:satOff val="0"/>
                    <a:lumOff val="0"/>
                    <a:alphaOff val="0"/>
                  </a:srgbClr>
                </a:solidFill>
                <a:latin typeface="Calibri" panose="020F0502020204030204" pitchFamily="34" charset="0"/>
                <a:cs typeface="Calibri" panose="020F0502020204030204" pitchFamily="34" charset="0"/>
              </a:rPr>
              <a:t>Determine the source of construction knowledge for CR</a:t>
            </a:r>
          </a:p>
          <a:p>
            <a:pPr marL="914400" lvl="1" indent="-457200">
              <a:lnSpc>
                <a:spcPct val="150000"/>
              </a:lnSpc>
              <a:buClr>
                <a:srgbClr val="0F4B90"/>
              </a:buClr>
              <a:buFont typeface="Wingdings" panose="05000000000000000000" pitchFamily="2" charset="2"/>
              <a:buChar char="§"/>
            </a:pPr>
            <a:r>
              <a:rPr lang="en-US" sz="2300" dirty="0">
                <a:solidFill>
                  <a:srgbClr val="000000">
                    <a:hueOff val="0"/>
                    <a:satOff val="0"/>
                    <a:lumOff val="0"/>
                    <a:alphaOff val="0"/>
                  </a:srgbClr>
                </a:solidFill>
                <a:latin typeface="Calibri" panose="020F0502020204030204" pitchFamily="34" charset="0"/>
                <a:cs typeface="Calibri" panose="020F0502020204030204" pitchFamily="34" charset="0"/>
              </a:rPr>
              <a:t>Staff availability: Number of staff available vs. required</a:t>
            </a:r>
          </a:p>
          <a:p>
            <a:pPr marL="914400" lvl="1" indent="-457200">
              <a:lnSpc>
                <a:spcPct val="150000"/>
              </a:lnSpc>
              <a:buClr>
                <a:srgbClr val="0F4B90"/>
              </a:buClr>
              <a:buFont typeface="Wingdings" panose="05000000000000000000" pitchFamily="2" charset="2"/>
              <a:buChar char="§"/>
            </a:pPr>
            <a:r>
              <a:rPr lang="en-US" sz="2300" dirty="0">
                <a:solidFill>
                  <a:srgbClr val="000000">
                    <a:hueOff val="0"/>
                    <a:satOff val="0"/>
                    <a:lumOff val="0"/>
                    <a:alphaOff val="0"/>
                  </a:srgbClr>
                </a:solidFill>
                <a:latin typeface="Calibri" panose="020F0502020204030204" pitchFamily="34" charset="0"/>
                <a:cs typeface="Calibri" panose="020F0502020204030204" pitchFamily="34" charset="0"/>
              </a:rPr>
              <a:t>Staff experience: Experience of staff available vs. required</a:t>
            </a:r>
          </a:p>
          <a:p>
            <a:pPr marL="914400" lvl="1" indent="-457200">
              <a:lnSpc>
                <a:spcPct val="150000"/>
              </a:lnSpc>
              <a:buClr>
                <a:srgbClr val="0F4B90"/>
              </a:buClr>
              <a:buFont typeface="Wingdings" panose="05000000000000000000" pitchFamily="2" charset="2"/>
              <a:buChar char="§"/>
            </a:pPr>
            <a:r>
              <a:rPr lang="en-US" sz="2300" dirty="0">
                <a:solidFill>
                  <a:srgbClr val="000000">
                    <a:hueOff val="0"/>
                    <a:satOff val="0"/>
                    <a:lumOff val="0"/>
                    <a:alphaOff val="0"/>
                  </a:srgbClr>
                </a:solidFill>
                <a:latin typeface="Calibri" panose="020F0502020204030204" pitchFamily="34" charset="0"/>
                <a:cs typeface="Calibri" panose="020F0502020204030204" pitchFamily="34" charset="0"/>
              </a:rPr>
              <a:t>Staff willingness to learn, grow and develop.</a:t>
            </a:r>
          </a:p>
          <a:p>
            <a:pPr marL="914400" lvl="1" indent="-457200">
              <a:lnSpc>
                <a:spcPct val="150000"/>
              </a:lnSpc>
              <a:buClr>
                <a:srgbClr val="0F4B90"/>
              </a:buClr>
              <a:buFont typeface="Wingdings" panose="05000000000000000000" pitchFamily="2" charset="2"/>
              <a:buChar char="§"/>
            </a:pPr>
            <a:r>
              <a:rPr lang="en-US" sz="2300" dirty="0">
                <a:solidFill>
                  <a:srgbClr val="000000">
                    <a:hueOff val="0"/>
                    <a:satOff val="0"/>
                    <a:lumOff val="0"/>
                    <a:alphaOff val="0"/>
                  </a:srgbClr>
                </a:solidFill>
                <a:latin typeface="Calibri" panose="020F0502020204030204" pitchFamily="34" charset="0"/>
                <a:cs typeface="Calibri" panose="020F0502020204030204" pitchFamily="34" charset="0"/>
              </a:rPr>
              <a:t>Outsider input: input from industry perspective</a:t>
            </a:r>
          </a:p>
        </p:txBody>
      </p:sp>
      <p:sp>
        <p:nvSpPr>
          <p:cNvPr id="2" name="Title 1">
            <a:extLst>
              <a:ext uri="{FF2B5EF4-FFF2-40B4-BE49-F238E27FC236}">
                <a16:creationId xmlns:a16="http://schemas.microsoft.com/office/drawing/2014/main" id="{7D9EED09-F591-2E49-AE1E-0EB301546F14}"/>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2-1</a:t>
            </a:r>
            <a:r>
              <a:rPr lang="x-none" sz="3200" b="0"/>
              <a:t>: Develop</a:t>
            </a:r>
            <a:r>
              <a:rPr lang="en-US" sz="3200" b="0" dirty="0"/>
              <a:t> F</a:t>
            </a:r>
            <a:r>
              <a:rPr lang="x-none" sz="3200" b="0"/>
              <a:t>ramework</a:t>
            </a:r>
            <a:endParaRPr lang="en-US" b="0" dirty="0"/>
          </a:p>
        </p:txBody>
      </p:sp>
      <p:sp>
        <p:nvSpPr>
          <p:cNvPr id="4" name="Slide Number Placeholder 3">
            <a:extLst>
              <a:ext uri="{FF2B5EF4-FFF2-40B4-BE49-F238E27FC236}">
                <a16:creationId xmlns:a16="http://schemas.microsoft.com/office/drawing/2014/main" id="{F74BF255-5E48-AD46-8A35-7A53FF5DFCA5}"/>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4242640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74EE9957-8A89-6D42-9F08-3A166F931786}"/>
              </a:ext>
            </a:extLst>
          </p:cNvPr>
          <p:cNvGrpSpPr/>
          <p:nvPr/>
        </p:nvGrpSpPr>
        <p:grpSpPr>
          <a:xfrm>
            <a:off x="689588" y="1915050"/>
            <a:ext cx="10814798" cy="4337207"/>
            <a:chOff x="640976" y="1835740"/>
            <a:chExt cx="10814798" cy="4337207"/>
          </a:xfrm>
        </p:grpSpPr>
        <p:grpSp>
          <p:nvGrpSpPr>
            <p:cNvPr id="84" name="Group 83">
              <a:extLst>
                <a:ext uri="{FF2B5EF4-FFF2-40B4-BE49-F238E27FC236}">
                  <a16:creationId xmlns:a16="http://schemas.microsoft.com/office/drawing/2014/main" id="{BA54B961-CDCF-D145-B186-8A70CDFA2CC9}"/>
                </a:ext>
              </a:extLst>
            </p:cNvPr>
            <p:cNvGrpSpPr/>
            <p:nvPr/>
          </p:nvGrpSpPr>
          <p:grpSpPr>
            <a:xfrm>
              <a:off x="640976" y="1835740"/>
              <a:ext cx="10814798" cy="4337207"/>
              <a:chOff x="761999" y="1822293"/>
              <a:chExt cx="10814798" cy="4337207"/>
            </a:xfrm>
          </p:grpSpPr>
          <p:sp>
            <p:nvSpPr>
              <p:cNvPr id="86" name="Rectangle 85">
                <a:extLst>
                  <a:ext uri="{FF2B5EF4-FFF2-40B4-BE49-F238E27FC236}">
                    <a16:creationId xmlns:a16="http://schemas.microsoft.com/office/drawing/2014/main" id="{16B9E3E2-96F1-5B43-B5FB-C7A586E90524}"/>
                  </a:ext>
                </a:extLst>
              </p:cNvPr>
              <p:cNvSpPr/>
              <p:nvPr/>
            </p:nvSpPr>
            <p:spPr>
              <a:xfrm>
                <a:off x="761999" y="2344164"/>
                <a:ext cx="3101843"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7" name="Rectangle 86">
                <a:extLst>
                  <a:ext uri="{FF2B5EF4-FFF2-40B4-BE49-F238E27FC236}">
                    <a16:creationId xmlns:a16="http://schemas.microsoft.com/office/drawing/2014/main" id="{2097B232-FB37-E941-9391-034817ADC62F}"/>
                  </a:ext>
                </a:extLst>
              </p:cNvPr>
              <p:cNvSpPr/>
              <p:nvPr/>
            </p:nvSpPr>
            <p:spPr>
              <a:xfrm>
                <a:off x="3971163" y="2344164"/>
                <a:ext cx="3832909" cy="380581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8" name="Rectangle 87">
                <a:extLst>
                  <a:ext uri="{FF2B5EF4-FFF2-40B4-BE49-F238E27FC236}">
                    <a16:creationId xmlns:a16="http://schemas.microsoft.com/office/drawing/2014/main" id="{378BEC99-C02A-6F47-9859-94F25B4E1CF5}"/>
                  </a:ext>
                </a:extLst>
              </p:cNvPr>
              <p:cNvSpPr/>
              <p:nvPr/>
            </p:nvSpPr>
            <p:spPr>
              <a:xfrm>
                <a:off x="7897617" y="2344164"/>
                <a:ext cx="3679180" cy="3815336"/>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89" name="Group 88">
                <a:extLst>
                  <a:ext uri="{FF2B5EF4-FFF2-40B4-BE49-F238E27FC236}">
                    <a16:creationId xmlns:a16="http://schemas.microsoft.com/office/drawing/2014/main" id="{F02F3E3B-E964-9341-AEAD-1ED7594CE0B9}"/>
                  </a:ext>
                </a:extLst>
              </p:cNvPr>
              <p:cNvGrpSpPr/>
              <p:nvPr/>
            </p:nvGrpSpPr>
            <p:grpSpPr>
              <a:xfrm>
                <a:off x="761999" y="1822293"/>
                <a:ext cx="10814798" cy="3931846"/>
                <a:chOff x="1679058" y="1349727"/>
                <a:chExt cx="9474966" cy="2825111"/>
              </a:xfrm>
            </p:grpSpPr>
            <p:grpSp>
              <p:nvGrpSpPr>
                <p:cNvPr id="90" name="Group 89">
                  <a:extLst>
                    <a:ext uri="{FF2B5EF4-FFF2-40B4-BE49-F238E27FC236}">
                      <a16:creationId xmlns:a16="http://schemas.microsoft.com/office/drawing/2014/main" id="{5F8024EE-1A69-9D4D-A014-0838843DF89A}"/>
                    </a:ext>
                  </a:extLst>
                </p:cNvPr>
                <p:cNvGrpSpPr/>
                <p:nvPr/>
              </p:nvGrpSpPr>
              <p:grpSpPr>
                <a:xfrm>
                  <a:off x="1679058" y="1349727"/>
                  <a:ext cx="9474966" cy="2825111"/>
                  <a:chOff x="1306079" y="1339249"/>
                  <a:chExt cx="9474966" cy="2825111"/>
                </a:xfrm>
              </p:grpSpPr>
              <p:cxnSp>
                <p:nvCxnSpPr>
                  <p:cNvPr id="92" name="Straight Arrow Connector 91">
                    <a:extLst>
                      <a:ext uri="{FF2B5EF4-FFF2-40B4-BE49-F238E27FC236}">
                        <a16:creationId xmlns:a16="http://schemas.microsoft.com/office/drawing/2014/main" id="{07AC9DAF-3CC9-9F44-A978-A00252C4E09D}"/>
                      </a:ext>
                    </a:extLst>
                  </p:cNvPr>
                  <p:cNvCxnSpPr>
                    <a:cxnSpLocks/>
                    <a:stCxn id="109" idx="3"/>
                    <a:endCxn id="116" idx="1"/>
                  </p:cNvCxnSpPr>
                  <p:nvPr/>
                </p:nvCxnSpPr>
                <p:spPr>
                  <a:xfrm flipV="1">
                    <a:off x="5573642" y="3724211"/>
                    <a:ext cx="2437180" cy="6979"/>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C7FBE728-B8CB-084A-93BD-99C05BF7B8B1}"/>
                      </a:ext>
                    </a:extLst>
                  </p:cNvPr>
                  <p:cNvCxnSpPr>
                    <a:cxnSpLocks/>
                    <a:stCxn id="110" idx="3"/>
                    <a:endCxn id="111" idx="1"/>
                  </p:cNvCxnSpPr>
                  <p:nvPr/>
                </p:nvCxnSpPr>
                <p:spPr>
                  <a:xfrm flipV="1">
                    <a:off x="5576118" y="2980031"/>
                    <a:ext cx="2432229" cy="1267"/>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03332068-38F4-8E46-BCD6-4B1191E3AB4A}"/>
                      </a:ext>
                    </a:extLst>
                  </p:cNvPr>
                  <p:cNvCxnSpPr>
                    <a:cxnSpLocks/>
                    <a:stCxn id="108" idx="3"/>
                    <a:endCxn id="121" idx="1"/>
                  </p:cNvCxnSpPr>
                  <p:nvPr/>
                </p:nvCxnSpPr>
                <p:spPr>
                  <a:xfrm>
                    <a:off x="5576118" y="2143855"/>
                    <a:ext cx="2444613" cy="8246"/>
                  </a:xfrm>
                  <a:prstGeom prst="straightConnector1">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10DF6427-8455-3942-BD71-62BA664EED6C}"/>
                      </a:ext>
                    </a:extLst>
                  </p:cNvPr>
                  <p:cNvGrpSpPr/>
                  <p:nvPr/>
                </p:nvGrpSpPr>
                <p:grpSpPr>
                  <a:xfrm>
                    <a:off x="1306079" y="1339249"/>
                    <a:ext cx="9474966" cy="2715800"/>
                    <a:chOff x="-183977" y="1014173"/>
                    <a:chExt cx="9870819" cy="3310001"/>
                  </a:xfrm>
                </p:grpSpPr>
                <p:cxnSp>
                  <p:nvCxnSpPr>
                    <p:cNvPr id="99" name="Straight Arrow Connector 98">
                      <a:extLst>
                        <a:ext uri="{FF2B5EF4-FFF2-40B4-BE49-F238E27FC236}">
                          <a16:creationId xmlns:a16="http://schemas.microsoft.com/office/drawing/2014/main" id="{D5EB0307-9B9C-3C43-A5E3-151D97826AB6}"/>
                        </a:ext>
                      </a:extLst>
                    </p:cNvPr>
                    <p:cNvCxnSpPr>
                      <a:cxnSpLocks/>
                      <a:stCxn id="101" idx="2"/>
                    </p:cNvCxnSpPr>
                    <p:nvPr/>
                  </p:nvCxnSpPr>
                  <p:spPr>
                    <a:xfrm flipH="1">
                      <a:off x="1671030" y="2475677"/>
                      <a:ext cx="7563" cy="1175095"/>
                    </a:xfrm>
                    <a:prstGeom prst="straightConnector1">
                      <a:avLst/>
                    </a:prstGeom>
                    <a:ln w="22225" cmpd="sng">
                      <a:solidFill>
                        <a:srgbClr val="004C86"/>
                      </a:solidFill>
                      <a:tailEnd type="non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385F8F17-9834-FC4A-A5DF-68A841B8BD58}"/>
                        </a:ext>
                      </a:extLst>
                    </p:cNvPr>
                    <p:cNvGrpSpPr/>
                    <p:nvPr/>
                  </p:nvGrpSpPr>
                  <p:grpSpPr>
                    <a:xfrm>
                      <a:off x="-183977" y="1014173"/>
                      <a:ext cx="9870819" cy="3310001"/>
                      <a:chOff x="576178" y="739667"/>
                      <a:chExt cx="10410080" cy="3883231"/>
                    </a:xfrm>
                  </p:grpSpPr>
                  <p:sp>
                    <p:nvSpPr>
                      <p:cNvPr id="101" name="Flowchart: Multidocument 19">
                        <a:extLst>
                          <a:ext uri="{FF2B5EF4-FFF2-40B4-BE49-F238E27FC236}">
                            <a16:creationId xmlns:a16="http://schemas.microsoft.com/office/drawing/2014/main" id="{839B93D6-AC1A-9F48-8C16-D724864B323F}"/>
                          </a:ext>
                        </a:extLst>
                      </p:cNvPr>
                      <p:cNvSpPr/>
                      <p:nvPr/>
                    </p:nvSpPr>
                    <p:spPr>
                      <a:xfrm>
                        <a:off x="1831781" y="1556178"/>
                        <a:ext cx="1646464" cy="933451"/>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200" dirty="0">
                            <a:solidFill>
                              <a:schemeClr val="dk1"/>
                            </a:solidFill>
                            <a:latin typeface="Calibri" panose="020F0502020204030204" pitchFamily="34" charset="0"/>
                          </a:rPr>
                          <a:t>Project-related factors</a:t>
                        </a:r>
                      </a:p>
                    </p:txBody>
                  </p:sp>
                  <p:sp>
                    <p:nvSpPr>
                      <p:cNvPr id="102" name="Rectangle 101">
                        <a:extLst>
                          <a:ext uri="{FF2B5EF4-FFF2-40B4-BE49-F238E27FC236}">
                            <a16:creationId xmlns:a16="http://schemas.microsoft.com/office/drawing/2014/main" id="{FD32E999-2161-C24E-8678-269BE01A2431}"/>
                          </a:ext>
                        </a:extLst>
                      </p:cNvPr>
                      <p:cNvSpPr/>
                      <p:nvPr/>
                    </p:nvSpPr>
                    <p:spPr>
                      <a:xfrm>
                        <a:off x="576178" y="739667"/>
                        <a:ext cx="2999022" cy="50777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alibri" panose="020F0502020204030204" pitchFamily="34" charset="0"/>
                          </a:rPr>
                          <a:t>Phase 1: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Analysis Input</a:t>
                        </a:r>
                      </a:p>
                    </p:txBody>
                  </p:sp>
                  <p:sp>
                    <p:nvSpPr>
                      <p:cNvPr id="103" name="Rectangle 102">
                        <a:extLst>
                          <a:ext uri="{FF2B5EF4-FFF2-40B4-BE49-F238E27FC236}">
                            <a16:creationId xmlns:a16="http://schemas.microsoft.com/office/drawing/2014/main" id="{9FCB3ABC-58DD-AB4A-B29B-93FAF80E7A05}"/>
                          </a:ext>
                        </a:extLst>
                      </p:cNvPr>
                      <p:cNvSpPr/>
                      <p:nvPr/>
                    </p:nvSpPr>
                    <p:spPr>
                      <a:xfrm>
                        <a:off x="3665246" y="753300"/>
                        <a:ext cx="3689472" cy="493538"/>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2: Constructability </a:t>
                        </a:r>
                        <a:br>
                          <a:rPr lang="en-US" sz="1400" dirty="0">
                            <a:solidFill>
                              <a:schemeClr val="bg1"/>
                            </a:solidFill>
                            <a:latin typeface="Calibri" panose="020F0502020204030204" pitchFamily="34" charset="0"/>
                          </a:rPr>
                        </a:br>
                        <a:r>
                          <a:rPr lang="en-US" sz="1400" dirty="0">
                            <a:solidFill>
                              <a:schemeClr val="bg1"/>
                            </a:solidFill>
                            <a:latin typeface="Calibri" panose="020F0502020204030204" pitchFamily="34" charset="0"/>
                          </a:rPr>
                          <a:t>Review Processing</a:t>
                        </a:r>
                      </a:p>
                    </p:txBody>
                  </p:sp>
                  <p:sp>
                    <p:nvSpPr>
                      <p:cNvPr id="104" name="Rectangle 103">
                        <a:extLst>
                          <a:ext uri="{FF2B5EF4-FFF2-40B4-BE49-F238E27FC236}">
                            <a16:creationId xmlns:a16="http://schemas.microsoft.com/office/drawing/2014/main" id="{A878131D-DFA8-D845-87ED-6DCAE5EE9B98}"/>
                          </a:ext>
                        </a:extLst>
                      </p:cNvPr>
                      <p:cNvSpPr/>
                      <p:nvPr/>
                    </p:nvSpPr>
                    <p:spPr>
                      <a:xfrm>
                        <a:off x="7444763" y="756447"/>
                        <a:ext cx="3541495" cy="475549"/>
                      </a:xfrm>
                      <a:prstGeom prst="rect">
                        <a:avLst/>
                      </a:prstGeom>
                      <a:solidFill>
                        <a:srgbClr val="004C86"/>
                      </a:solidFill>
                      <a:ln>
                        <a:noFill/>
                      </a:ln>
                    </p:spPr>
                    <p:style>
                      <a:lnRef idx="2">
                        <a:schemeClr val="dk1"/>
                      </a:lnRef>
                      <a:fillRef idx="1">
                        <a:schemeClr val="lt1"/>
                      </a:fillRef>
                      <a:effectRef idx="0">
                        <a:schemeClr val="dk1"/>
                      </a:effectRef>
                      <a:fontRef idx="minor">
                        <a:schemeClr val="dk1"/>
                      </a:fontRef>
                    </p:style>
                    <p:txBody>
                      <a:bodyPr wrap="square" rtlCol="0" anchor="ctr"/>
                      <a:lstStyle/>
                      <a:p>
                        <a:pPr algn="ctr"/>
                        <a:r>
                          <a:rPr lang="en-US" sz="1400" dirty="0">
                            <a:solidFill>
                              <a:schemeClr val="bg1"/>
                            </a:solidFill>
                            <a:latin typeface="Calibri" panose="020F0502020204030204" pitchFamily="34" charset="0"/>
                          </a:rPr>
                          <a:t>Phase 3: Constructability Outcomes </a:t>
                        </a:r>
                      </a:p>
                      <a:p>
                        <a:pPr algn="ctr"/>
                        <a:r>
                          <a:rPr lang="en-US" sz="1400" dirty="0">
                            <a:solidFill>
                              <a:schemeClr val="bg1"/>
                            </a:solidFill>
                            <a:latin typeface="Calibri" panose="020F0502020204030204" pitchFamily="34" charset="0"/>
                          </a:rPr>
                          <a:t>Recommendation</a:t>
                        </a:r>
                      </a:p>
                    </p:txBody>
                  </p:sp>
                  <p:cxnSp>
                    <p:nvCxnSpPr>
                      <p:cNvPr id="105" name="Elbow Connector 77">
                        <a:extLst>
                          <a:ext uri="{FF2B5EF4-FFF2-40B4-BE49-F238E27FC236}">
                            <a16:creationId xmlns:a16="http://schemas.microsoft.com/office/drawing/2014/main" id="{85527D8E-5E46-434A-B0EA-B8EC234115F2}"/>
                          </a:ext>
                        </a:extLst>
                      </p:cNvPr>
                      <p:cNvCxnSpPr>
                        <a:cxnSpLocks/>
                        <a:stCxn id="118" idx="2"/>
                        <a:endCxn id="101" idx="1"/>
                      </p:cNvCxnSpPr>
                      <p:nvPr/>
                    </p:nvCxnSpPr>
                    <p:spPr>
                      <a:xfrm flipV="1">
                        <a:off x="1334771" y="2022904"/>
                        <a:ext cx="497010" cy="1174448"/>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Elbow Connector 83">
                        <a:extLst>
                          <a:ext uri="{FF2B5EF4-FFF2-40B4-BE49-F238E27FC236}">
                            <a16:creationId xmlns:a16="http://schemas.microsoft.com/office/drawing/2014/main" id="{EA2C1DBF-96A8-C646-8B2C-86520C97ED6B}"/>
                          </a:ext>
                        </a:extLst>
                      </p:cNvPr>
                      <p:cNvCxnSpPr>
                        <a:cxnSpLocks/>
                        <a:stCxn id="118" idx="2"/>
                      </p:cNvCxnSpPr>
                      <p:nvPr/>
                    </p:nvCxnSpPr>
                    <p:spPr>
                      <a:xfrm>
                        <a:off x="1334771" y="3197349"/>
                        <a:ext cx="497010" cy="1074936"/>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107" name="Flowchart: Data 25">
                        <a:extLst>
                          <a:ext uri="{FF2B5EF4-FFF2-40B4-BE49-F238E27FC236}">
                            <a16:creationId xmlns:a16="http://schemas.microsoft.com/office/drawing/2014/main" id="{4792F8FD-8CC0-4041-966A-8AED109D1DB1}"/>
                          </a:ext>
                        </a:extLst>
                      </p:cNvPr>
                      <p:cNvSpPr/>
                      <p:nvPr/>
                    </p:nvSpPr>
                    <p:spPr>
                      <a:xfrm>
                        <a:off x="1659395" y="2796391"/>
                        <a:ext cx="1883791" cy="581025"/>
                      </a:xfrm>
                      <a:prstGeom prst="flowChartInputOutput">
                        <a:avLst/>
                      </a:prstGeom>
                      <a:solidFill>
                        <a:schemeClr val="accent1">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CR Selection &amp; Delivery Methods</a:t>
                        </a:r>
                      </a:p>
                    </p:txBody>
                  </p:sp>
                  <p:sp>
                    <p:nvSpPr>
                      <p:cNvPr id="108" name="Horizontal Scroll 85">
                        <a:extLst>
                          <a:ext uri="{FF2B5EF4-FFF2-40B4-BE49-F238E27FC236}">
                            <a16:creationId xmlns:a16="http://schemas.microsoft.com/office/drawing/2014/main" id="{90E5A957-CA7C-FC48-AD2C-1254019426A7}"/>
                          </a:ext>
                        </a:extLst>
                      </p:cNvPr>
                      <p:cNvSpPr/>
                      <p:nvPr/>
                    </p:nvSpPr>
                    <p:spPr>
                      <a:xfrm>
                        <a:off x="4119191" y="1564011"/>
                        <a:ext cx="1148443" cy="652271"/>
                      </a:xfrm>
                      <a:prstGeom prst="horizontalScroll">
                        <a:avLst/>
                      </a:prstGeom>
                      <a:solidFill>
                        <a:schemeClr val="accent5">
                          <a:lumMod val="20000"/>
                          <a:lumOff val="8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Informal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1)</a:t>
                        </a:r>
                        <a:endParaRPr lang="en-US" sz="1050" dirty="0">
                          <a:solidFill>
                            <a:schemeClr val="dk1"/>
                          </a:solidFill>
                          <a:latin typeface="Calibri" panose="020F0502020204030204" pitchFamily="34" charset="0"/>
                          <a:ea typeface="+mn-ea"/>
                          <a:cs typeface="+mn-cs"/>
                        </a:endParaRPr>
                      </a:p>
                    </p:txBody>
                  </p:sp>
                  <p:sp>
                    <p:nvSpPr>
                      <p:cNvPr id="109" name="Horizontal Scroll 88">
                        <a:extLst>
                          <a:ext uri="{FF2B5EF4-FFF2-40B4-BE49-F238E27FC236}">
                            <a16:creationId xmlns:a16="http://schemas.microsoft.com/office/drawing/2014/main" id="{1CA644F1-8A6F-BE44-9309-79A8E51A9E17}"/>
                          </a:ext>
                        </a:extLst>
                      </p:cNvPr>
                      <p:cNvSpPr/>
                      <p:nvPr/>
                    </p:nvSpPr>
                    <p:spPr>
                      <a:xfrm>
                        <a:off x="4116470" y="3833687"/>
                        <a:ext cx="1148443" cy="652271"/>
                      </a:xfrm>
                      <a:prstGeom prst="horizontalScroll">
                        <a:avLst/>
                      </a:prstGeom>
                      <a:solidFill>
                        <a:schemeClr val="accent5">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3)</a:t>
                        </a:r>
                        <a:endParaRPr lang="en-US" sz="1050" dirty="0">
                          <a:solidFill>
                            <a:schemeClr val="dk1"/>
                          </a:solidFill>
                          <a:latin typeface="Calibri" panose="020F0502020204030204" pitchFamily="34" charset="0"/>
                          <a:ea typeface="+mn-ea"/>
                          <a:cs typeface="+mn-cs"/>
                        </a:endParaRPr>
                      </a:p>
                    </p:txBody>
                  </p:sp>
                  <p:sp>
                    <p:nvSpPr>
                      <p:cNvPr id="110" name="Horizontal Scroll 89">
                        <a:extLst>
                          <a:ext uri="{FF2B5EF4-FFF2-40B4-BE49-F238E27FC236}">
                            <a16:creationId xmlns:a16="http://schemas.microsoft.com/office/drawing/2014/main" id="{CD15641B-CB01-2845-A3DB-6FFDBAC930A8}"/>
                          </a:ext>
                        </a:extLst>
                      </p:cNvPr>
                      <p:cNvSpPr/>
                      <p:nvPr/>
                    </p:nvSpPr>
                    <p:spPr>
                      <a:xfrm>
                        <a:off x="4119191" y="2761442"/>
                        <a:ext cx="1148443" cy="652271"/>
                      </a:xfrm>
                      <a:prstGeom prst="horizontalScroll">
                        <a:avLst/>
                      </a:prstGeom>
                      <a:solidFill>
                        <a:schemeClr val="accent5">
                          <a:lumMod val="40000"/>
                          <a:lumOff val="6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Semi-formal</a:t>
                        </a:r>
                        <a:br>
                          <a:rPr lang="en-US" sz="1050" dirty="0">
                            <a:solidFill>
                              <a:schemeClr val="dk1"/>
                            </a:solidFill>
                            <a:latin typeface="Calibri" panose="020F0502020204030204" pitchFamily="34" charset="0"/>
                            <a:ea typeface="+mn-ea"/>
                            <a:cs typeface="+mn-cs"/>
                          </a:rPr>
                        </a:br>
                        <a:r>
                          <a:rPr lang="en-US" sz="1050" dirty="0">
                            <a:solidFill>
                              <a:schemeClr val="dk1"/>
                            </a:solidFill>
                            <a:latin typeface="Calibri" panose="020F0502020204030204" pitchFamily="34" charset="0"/>
                            <a:ea typeface="+mn-ea"/>
                            <a:cs typeface="+mn-cs"/>
                          </a:rPr>
                          <a:t>CR (</a:t>
                        </a:r>
                        <a:r>
                          <a:rPr lang="en-US" sz="1050" baseline="0" dirty="0">
                            <a:solidFill>
                              <a:schemeClr val="dk1"/>
                            </a:solidFill>
                            <a:latin typeface="Calibri" panose="020F0502020204030204" pitchFamily="34" charset="0"/>
                            <a:ea typeface="+mn-ea"/>
                            <a:cs typeface="+mn-cs"/>
                          </a:rPr>
                          <a:t>2)</a:t>
                        </a:r>
                        <a:endParaRPr lang="en-US" sz="1050" dirty="0">
                          <a:solidFill>
                            <a:schemeClr val="dk1"/>
                          </a:solidFill>
                          <a:latin typeface="Calibri" panose="020F0502020204030204" pitchFamily="34" charset="0"/>
                          <a:ea typeface="+mn-ea"/>
                          <a:cs typeface="+mn-cs"/>
                        </a:endParaRPr>
                      </a:p>
                    </p:txBody>
                  </p:sp>
                  <p:sp>
                    <p:nvSpPr>
                      <p:cNvPr id="111" name="Horizontal Scroll 90">
                        <a:extLst>
                          <a:ext uri="{FF2B5EF4-FFF2-40B4-BE49-F238E27FC236}">
                            <a16:creationId xmlns:a16="http://schemas.microsoft.com/office/drawing/2014/main" id="{15F1B2DF-531D-BB48-A3E2-AAD827892079}"/>
                          </a:ext>
                        </a:extLst>
                      </p:cNvPr>
                      <p:cNvSpPr/>
                      <p:nvPr/>
                    </p:nvSpPr>
                    <p:spPr>
                      <a:xfrm>
                        <a:off x="7939911" y="2759629"/>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effectLst/>
                            <a:latin typeface="Calibri" panose="020F0502020204030204" pitchFamily="34" charset="0"/>
                          </a:rPr>
                          <a:t>CR Teams and Tools Recommended </a:t>
                        </a:r>
                      </a:p>
                    </p:txBody>
                  </p:sp>
                  <p:sp>
                    <p:nvSpPr>
                      <p:cNvPr id="112" name="Right Triangle 111">
                        <a:extLst>
                          <a:ext uri="{FF2B5EF4-FFF2-40B4-BE49-F238E27FC236}">
                            <a16:creationId xmlns:a16="http://schemas.microsoft.com/office/drawing/2014/main" id="{AF4CF9F7-5FBF-3543-B170-C3BABD28668A}"/>
                          </a:ext>
                        </a:extLst>
                      </p:cNvPr>
                      <p:cNvSpPr/>
                      <p:nvPr/>
                    </p:nvSpPr>
                    <p:spPr>
                      <a:xfrm>
                        <a:off x="5417750" y="1479647"/>
                        <a:ext cx="1877786" cy="3143251"/>
                      </a:xfrm>
                      <a:prstGeom prst="rtTriangle">
                        <a:avLst/>
                      </a:prstGeom>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endParaRPr lang="en-US" sz="1050" dirty="0">
                          <a:solidFill>
                            <a:schemeClr val="dk1"/>
                          </a:solidFill>
                          <a:latin typeface="Calibri" panose="020F0502020204030204" pitchFamily="34" charset="0"/>
                          <a:ea typeface="+mn-ea"/>
                          <a:cs typeface="+mn-cs"/>
                        </a:endParaRPr>
                      </a:p>
                    </p:txBody>
                  </p:sp>
                  <p:sp>
                    <p:nvSpPr>
                      <p:cNvPr id="113" name="Rounded Rectangle 92">
                        <a:extLst>
                          <a:ext uri="{FF2B5EF4-FFF2-40B4-BE49-F238E27FC236}">
                            <a16:creationId xmlns:a16="http://schemas.microsoft.com/office/drawing/2014/main" id="{9C5F2B0C-25CE-324B-958F-F098418828C9}"/>
                          </a:ext>
                        </a:extLst>
                      </p:cNvPr>
                      <p:cNvSpPr/>
                      <p:nvPr/>
                    </p:nvSpPr>
                    <p:spPr>
                      <a:xfrm>
                        <a:off x="5428633" y="3847411"/>
                        <a:ext cx="1635579" cy="606076"/>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latin typeface="Calibri" panose="020F0502020204030204" pitchFamily="34" charset="0"/>
                          </a:rPr>
                          <a:t>PIP, prelim, </a:t>
                        </a:r>
                      </a:p>
                      <a:p>
                        <a:r>
                          <a:rPr lang="en-US" sz="1050" dirty="0">
                            <a:latin typeface="Calibri" panose="020F0502020204030204" pitchFamily="34" charset="0"/>
                          </a:rPr>
                          <a:t>interim, and final design, construction, </a:t>
                        </a:r>
                      </a:p>
                      <a:p>
                        <a:r>
                          <a:rPr lang="en-US" sz="1050" baseline="0" dirty="0">
                            <a:solidFill>
                              <a:schemeClr val="dk1"/>
                            </a:solidFill>
                            <a:latin typeface="Calibri" panose="020F0502020204030204" pitchFamily="34" charset="0"/>
                            <a:ea typeface="+mn-ea"/>
                            <a:cs typeface="+mn-cs"/>
                          </a:rPr>
                          <a:t>post-construction</a:t>
                        </a:r>
                        <a:endParaRPr lang="en-US" sz="1050" dirty="0">
                          <a:solidFill>
                            <a:schemeClr val="dk1"/>
                          </a:solidFill>
                          <a:latin typeface="Calibri" panose="020F0502020204030204" pitchFamily="34" charset="0"/>
                          <a:ea typeface="+mn-ea"/>
                          <a:cs typeface="+mn-cs"/>
                        </a:endParaRPr>
                      </a:p>
                    </p:txBody>
                  </p:sp>
                  <p:sp>
                    <p:nvSpPr>
                      <p:cNvPr id="114" name="Rounded Rectangle 93">
                        <a:extLst>
                          <a:ext uri="{FF2B5EF4-FFF2-40B4-BE49-F238E27FC236}">
                            <a16:creationId xmlns:a16="http://schemas.microsoft.com/office/drawing/2014/main" id="{86232BF3-ED9D-954C-9D86-3F58BF4A58AA}"/>
                          </a:ext>
                        </a:extLst>
                      </p:cNvPr>
                      <p:cNvSpPr/>
                      <p:nvPr/>
                    </p:nvSpPr>
                    <p:spPr>
                      <a:xfrm>
                        <a:off x="5362282" y="2788652"/>
                        <a:ext cx="120391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 prelim, </a:t>
                        </a:r>
                      </a:p>
                      <a:p>
                        <a:pPr marL="0" indent="0" algn="l"/>
                        <a:r>
                          <a:rPr lang="en-US" sz="1050" dirty="0">
                            <a:latin typeface="Calibri" panose="020F0502020204030204" pitchFamily="34" charset="0"/>
                          </a:rPr>
                          <a:t>interim, and final design, </a:t>
                        </a:r>
                        <a:r>
                          <a:rPr lang="en-US" sz="1050" baseline="0" dirty="0">
                            <a:solidFill>
                              <a:schemeClr val="dk1"/>
                            </a:solidFill>
                            <a:latin typeface="Calibri" panose="020F0502020204030204" pitchFamily="34" charset="0"/>
                          </a:rPr>
                          <a:t>construction</a:t>
                        </a:r>
                        <a:endParaRPr lang="en-US" sz="1050" dirty="0">
                          <a:solidFill>
                            <a:schemeClr val="dk1"/>
                          </a:solidFill>
                          <a:latin typeface="Calibri" panose="020F0502020204030204" pitchFamily="34" charset="0"/>
                        </a:endParaRPr>
                      </a:p>
                    </p:txBody>
                  </p:sp>
                  <p:sp>
                    <p:nvSpPr>
                      <p:cNvPr id="115" name="Rounded Rectangle 94">
                        <a:extLst>
                          <a:ext uri="{FF2B5EF4-FFF2-40B4-BE49-F238E27FC236}">
                            <a16:creationId xmlns:a16="http://schemas.microsoft.com/office/drawing/2014/main" id="{935D891B-2915-674E-B4C3-CB7588A603B3}"/>
                          </a:ext>
                        </a:extLst>
                      </p:cNvPr>
                      <p:cNvSpPr/>
                      <p:nvPr/>
                    </p:nvSpPr>
                    <p:spPr>
                      <a:xfrm>
                        <a:off x="5325220" y="1757232"/>
                        <a:ext cx="664030" cy="541565"/>
                      </a:xfrm>
                      <a:prstGeom prst="roundRect">
                        <a:avLst/>
                      </a:prstGeom>
                      <a:no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l"/>
                        <a:r>
                          <a:rPr lang="en-US" sz="1050" dirty="0">
                            <a:latin typeface="Calibri" panose="020F0502020204030204" pitchFamily="34" charset="0"/>
                          </a:rPr>
                          <a:t>PIP,</a:t>
                        </a:r>
                      </a:p>
                      <a:p>
                        <a:pPr marL="0" indent="0" algn="l"/>
                        <a:r>
                          <a:rPr lang="en-US" sz="1050" dirty="0">
                            <a:latin typeface="Calibri" panose="020F0502020204030204" pitchFamily="34" charset="0"/>
                          </a:rPr>
                          <a:t>f</a:t>
                        </a:r>
                        <a:r>
                          <a:rPr lang="en-US" sz="1050" dirty="0">
                            <a:solidFill>
                              <a:schemeClr val="dk1"/>
                            </a:solidFill>
                            <a:latin typeface="Calibri" panose="020F0502020204030204" pitchFamily="34" charset="0"/>
                          </a:rPr>
                          <a:t>inal</a:t>
                        </a:r>
                      </a:p>
                      <a:p>
                        <a:pPr marL="0" indent="0" algn="l"/>
                        <a:r>
                          <a:rPr lang="en-US" sz="1050" dirty="0">
                            <a:latin typeface="Calibri" panose="020F0502020204030204" pitchFamily="34" charset="0"/>
                          </a:rPr>
                          <a:t>design</a:t>
                        </a:r>
                        <a:endParaRPr lang="en-US" sz="1050" dirty="0">
                          <a:solidFill>
                            <a:schemeClr val="dk1"/>
                          </a:solidFill>
                          <a:latin typeface="Calibri" panose="020F0502020204030204" pitchFamily="34" charset="0"/>
                        </a:endParaRPr>
                      </a:p>
                    </p:txBody>
                  </p:sp>
                  <p:sp>
                    <p:nvSpPr>
                      <p:cNvPr id="116" name="Horizontal Scroll 96">
                        <a:extLst>
                          <a:ext uri="{FF2B5EF4-FFF2-40B4-BE49-F238E27FC236}">
                            <a16:creationId xmlns:a16="http://schemas.microsoft.com/office/drawing/2014/main" id="{13297333-88E0-A948-84F4-97EA1E865E79}"/>
                          </a:ext>
                        </a:extLst>
                      </p:cNvPr>
                      <p:cNvSpPr/>
                      <p:nvPr/>
                    </p:nvSpPr>
                    <p:spPr>
                      <a:xfrm>
                        <a:off x="7942630" y="3823707"/>
                        <a:ext cx="1670957" cy="652272"/>
                      </a:xfrm>
                      <a:prstGeom prst="horizontalScroll">
                        <a:avLst/>
                      </a:prstGeom>
                      <a:solidFill>
                        <a:srgbClr val="004C86"/>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bg1"/>
                            </a:solidFill>
                            <a:latin typeface="Calibri" panose="020F0502020204030204" pitchFamily="34" charset="0"/>
                          </a:rPr>
                          <a:t>Document B/C, LL, and KPI</a:t>
                        </a:r>
                        <a:endParaRPr lang="en-US" sz="1050" dirty="0">
                          <a:solidFill>
                            <a:schemeClr val="bg1"/>
                          </a:solidFill>
                          <a:effectLst/>
                          <a:latin typeface="Calibri" panose="020F0502020204030204" pitchFamily="34" charset="0"/>
                        </a:endParaRPr>
                      </a:p>
                    </p:txBody>
                  </p:sp>
                  <p:sp>
                    <p:nvSpPr>
                      <p:cNvPr id="117" name="Rounded Rectangle 97">
                        <a:extLst>
                          <a:ext uri="{FF2B5EF4-FFF2-40B4-BE49-F238E27FC236}">
                            <a16:creationId xmlns:a16="http://schemas.microsoft.com/office/drawing/2014/main" id="{5BD8725D-0946-4043-A18E-586AA216FECB}"/>
                          </a:ext>
                        </a:extLst>
                      </p:cNvPr>
                      <p:cNvSpPr/>
                      <p:nvPr/>
                    </p:nvSpPr>
                    <p:spPr>
                      <a:xfrm rot="5400000">
                        <a:off x="9479231" y="2821493"/>
                        <a:ext cx="2116107" cy="503965"/>
                      </a:xfrm>
                      <a:prstGeom prst="roundRect">
                        <a:avLst/>
                      </a:prstGeom>
                      <a:solidFill>
                        <a:schemeClr val="accent6">
                          <a:lumMod val="60000"/>
                          <a:lumOff val="40000"/>
                        </a:schemeClr>
                      </a:solidFill>
                      <a:ln w="22225" cmpd="sng">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Update Constructability</a:t>
                        </a:r>
                        <a:r>
                          <a:rPr lang="en-US" sz="1050" baseline="0" dirty="0">
                            <a:solidFill>
                              <a:schemeClr val="dk1"/>
                            </a:solidFill>
                            <a:latin typeface="Calibri" panose="020F0502020204030204" pitchFamily="34" charset="0"/>
                            <a:ea typeface="+mn-ea"/>
                            <a:cs typeface="+mn-cs"/>
                          </a:rPr>
                          <a:t> Program</a:t>
                        </a:r>
                        <a:endParaRPr lang="en-US" sz="1050" dirty="0">
                          <a:solidFill>
                            <a:schemeClr val="dk1"/>
                          </a:solidFill>
                          <a:latin typeface="Calibri" panose="020F0502020204030204" pitchFamily="34" charset="0"/>
                          <a:ea typeface="+mn-ea"/>
                          <a:cs typeface="+mn-cs"/>
                        </a:endParaRPr>
                      </a:p>
                    </p:txBody>
                  </p:sp>
                  <p:sp>
                    <p:nvSpPr>
                      <p:cNvPr id="118" name="Rounded Rectangle 103">
                        <a:extLst>
                          <a:ext uri="{FF2B5EF4-FFF2-40B4-BE49-F238E27FC236}">
                            <a16:creationId xmlns:a16="http://schemas.microsoft.com/office/drawing/2014/main" id="{A1B4FD78-9BB0-6E49-BA61-C992053F2F42}"/>
                          </a:ext>
                        </a:extLst>
                      </p:cNvPr>
                      <p:cNvSpPr/>
                      <p:nvPr/>
                    </p:nvSpPr>
                    <p:spPr>
                      <a:xfrm rot="16200000">
                        <a:off x="204862" y="2945369"/>
                        <a:ext cx="1755857" cy="503965"/>
                      </a:xfrm>
                      <a:prstGeom prst="roundRect">
                        <a:avLst/>
                      </a:prstGeom>
                      <a:solidFill>
                        <a:srgbClr val="00B0F0"/>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Project Goals and Objectives</a:t>
                        </a:r>
                      </a:p>
                    </p:txBody>
                  </p:sp>
                  <p:cxnSp>
                    <p:nvCxnSpPr>
                      <p:cNvPr id="119" name="Elbow Connector 104">
                        <a:extLst>
                          <a:ext uri="{FF2B5EF4-FFF2-40B4-BE49-F238E27FC236}">
                            <a16:creationId xmlns:a16="http://schemas.microsoft.com/office/drawing/2014/main" id="{BE1A60FE-583A-F64F-A14E-3527AC172108}"/>
                          </a:ext>
                        </a:extLst>
                      </p:cNvPr>
                      <p:cNvCxnSpPr>
                        <a:cxnSpLocks/>
                        <a:stCxn id="116" idx="3"/>
                        <a:endCxn id="117" idx="2"/>
                      </p:cNvCxnSpPr>
                      <p:nvPr/>
                    </p:nvCxnSpPr>
                    <p:spPr>
                      <a:xfrm flipV="1">
                        <a:off x="9613587" y="3073475"/>
                        <a:ext cx="671715" cy="107636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Elbow Connector 105">
                        <a:extLst>
                          <a:ext uri="{FF2B5EF4-FFF2-40B4-BE49-F238E27FC236}">
                            <a16:creationId xmlns:a16="http://schemas.microsoft.com/office/drawing/2014/main" id="{6F8F78F3-3EC1-FD48-886D-84D94873FBEA}"/>
                          </a:ext>
                        </a:extLst>
                      </p:cNvPr>
                      <p:cNvCxnSpPr>
                        <a:cxnSpLocks/>
                        <a:stCxn id="121" idx="3"/>
                        <a:endCxn id="117" idx="2"/>
                      </p:cNvCxnSpPr>
                      <p:nvPr/>
                    </p:nvCxnSpPr>
                    <p:spPr>
                      <a:xfrm>
                        <a:off x="9610868" y="1901936"/>
                        <a:ext cx="674435" cy="1171539"/>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121" name="Horizontal Scroll 106">
                        <a:extLst>
                          <a:ext uri="{FF2B5EF4-FFF2-40B4-BE49-F238E27FC236}">
                            <a16:creationId xmlns:a16="http://schemas.microsoft.com/office/drawing/2014/main" id="{008342E4-F33D-644A-A137-B37508CDC55F}"/>
                          </a:ext>
                        </a:extLst>
                      </p:cNvPr>
                      <p:cNvSpPr/>
                      <p:nvPr/>
                    </p:nvSpPr>
                    <p:spPr>
                      <a:xfrm>
                        <a:off x="7953517" y="1575800"/>
                        <a:ext cx="1657351" cy="652272"/>
                      </a:xfrm>
                      <a:prstGeom prst="horizontalScroll">
                        <a:avLst/>
                      </a:prstGeom>
                      <a:solidFill>
                        <a:schemeClr val="accent2">
                          <a:lumMod val="60000"/>
                          <a:lumOff val="40000"/>
                        </a:schemeClr>
                      </a:solidFill>
                      <a:ln w="12700" cmpd="sng">
                        <a:solidFill>
                          <a:schemeClr val="tx1">
                            <a:lumMod val="65000"/>
                            <a:lumOff val="35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050" dirty="0">
                            <a:solidFill>
                              <a:schemeClr val="dk1"/>
                            </a:solidFill>
                            <a:latin typeface="Calibri" panose="020F0502020204030204" pitchFamily="34" charset="0"/>
                            <a:ea typeface="+mn-ea"/>
                            <a:cs typeface="+mn-cs"/>
                          </a:rPr>
                          <a:t>CR Levels </a:t>
                        </a:r>
                        <a:r>
                          <a:rPr lang="en-US" sz="1050" dirty="0">
                            <a:latin typeface="Calibri" panose="020F0502020204030204" pitchFamily="34" charset="0"/>
                          </a:rPr>
                          <a:t>of Formality Recommended*</a:t>
                        </a:r>
                        <a:endParaRPr lang="en-US" sz="1050" dirty="0">
                          <a:solidFill>
                            <a:srgbClr val="FF0000"/>
                          </a:solidFill>
                          <a:latin typeface="Calibri" panose="020F0502020204030204" pitchFamily="34" charset="0"/>
                          <a:ea typeface="+mn-ea"/>
                          <a:cs typeface="+mn-cs"/>
                        </a:endParaRPr>
                      </a:p>
                    </p:txBody>
                  </p:sp>
                </p:grpSp>
              </p:grpSp>
              <p:cxnSp>
                <p:nvCxnSpPr>
                  <p:cNvPr id="96" name="Elbow Connector 62">
                    <a:extLst>
                      <a:ext uri="{FF2B5EF4-FFF2-40B4-BE49-F238E27FC236}">
                        <a16:creationId xmlns:a16="http://schemas.microsoft.com/office/drawing/2014/main" id="{F7067147-48D8-2643-A3A1-AE697E230860}"/>
                      </a:ext>
                    </a:extLst>
                  </p:cNvPr>
                  <p:cNvCxnSpPr>
                    <a:cxnSpLocks/>
                    <a:stCxn id="107" idx="5"/>
                    <a:endCxn id="108" idx="1"/>
                  </p:cNvCxnSpPr>
                  <p:nvPr/>
                </p:nvCxnSpPr>
                <p:spPr>
                  <a:xfrm flipV="1">
                    <a:off x="3835109" y="2143858"/>
                    <a:ext cx="695722" cy="836972"/>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64">
                    <a:extLst>
                      <a:ext uri="{FF2B5EF4-FFF2-40B4-BE49-F238E27FC236}">
                        <a16:creationId xmlns:a16="http://schemas.microsoft.com/office/drawing/2014/main" id="{8DAC1325-B96A-784A-8D6A-CC0132D647E7}"/>
                      </a:ext>
                    </a:extLst>
                  </p:cNvPr>
                  <p:cNvCxnSpPr>
                    <a:cxnSpLocks/>
                    <a:stCxn id="107" idx="5"/>
                    <a:endCxn id="109" idx="1"/>
                  </p:cNvCxnSpPr>
                  <p:nvPr/>
                </p:nvCxnSpPr>
                <p:spPr>
                  <a:xfrm>
                    <a:off x="3835109" y="2980830"/>
                    <a:ext cx="693245" cy="750363"/>
                  </a:xfrm>
                  <a:prstGeom prst="bentConnector3">
                    <a:avLst>
                      <a:gd name="adj1" fmla="val 50000"/>
                    </a:avLst>
                  </a:prstGeom>
                  <a:ln w="22225" cmpd="sng">
                    <a:solidFill>
                      <a:srgbClr val="004C86"/>
                    </a:solidFill>
                    <a:tailEnd type="triangle"/>
                  </a:ln>
                </p:spPr>
                <p:style>
                  <a:lnRef idx="1">
                    <a:schemeClr val="accent1"/>
                  </a:lnRef>
                  <a:fillRef idx="0">
                    <a:schemeClr val="accent1"/>
                  </a:fillRef>
                  <a:effectRef idx="0">
                    <a:schemeClr val="accent1"/>
                  </a:effectRef>
                  <a:fontRef idx="minor">
                    <a:schemeClr val="tx1"/>
                  </a:fontRef>
                </p:style>
              </p:cxnSp>
              <p:sp>
                <p:nvSpPr>
                  <p:cNvPr id="98" name="Rounded Rectangle 65">
                    <a:extLst>
                      <a:ext uri="{FF2B5EF4-FFF2-40B4-BE49-F238E27FC236}">
                        <a16:creationId xmlns:a16="http://schemas.microsoft.com/office/drawing/2014/main" id="{5F556435-9154-314F-A78D-FDC2CB570FF1}"/>
                      </a:ext>
                    </a:extLst>
                  </p:cNvPr>
                  <p:cNvSpPr/>
                  <p:nvPr/>
                </p:nvSpPr>
                <p:spPr>
                  <a:xfrm rot="3462672">
                    <a:off x="5288034" y="2745138"/>
                    <a:ext cx="2632126" cy="206318"/>
                  </a:xfrm>
                  <a:prstGeom prst="roundRect">
                    <a:avLst/>
                  </a:prstGeom>
                  <a:solidFill>
                    <a:schemeClr val="bg1"/>
                  </a:solidFill>
                  <a:ln w="22225" cmpd="sng">
                    <a:no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050" dirty="0">
                        <a:solidFill>
                          <a:schemeClr val="dk1"/>
                        </a:solidFill>
                        <a:latin typeface="Calibri" panose="020F0502020204030204" pitchFamily="34" charset="0"/>
                        <a:ea typeface="+mn-ea"/>
                        <a:cs typeface="+mn-cs"/>
                      </a:rPr>
                      <a:t>Constructability</a:t>
                    </a:r>
                    <a:r>
                      <a:rPr lang="en-US" sz="1050" baseline="0" dirty="0">
                        <a:solidFill>
                          <a:schemeClr val="dk1"/>
                        </a:solidFill>
                        <a:latin typeface="Calibri" panose="020F0502020204030204" pitchFamily="34" charset="0"/>
                        <a:ea typeface="+mn-ea"/>
                        <a:cs typeface="+mn-cs"/>
                      </a:rPr>
                      <a:t> </a:t>
                    </a:r>
                    <a:r>
                      <a:rPr lang="en-US" sz="1050" dirty="0">
                        <a:solidFill>
                          <a:schemeClr val="dk1"/>
                        </a:solidFill>
                        <a:latin typeface="Calibri" panose="020F0502020204030204" pitchFamily="34" charset="0"/>
                        <a:ea typeface="+mn-ea"/>
                        <a:cs typeface="+mn-cs"/>
                      </a:rPr>
                      <a:t> Resources, Tools, Teams, and Analysis </a:t>
                    </a:r>
                  </a:p>
                </p:txBody>
              </p:sp>
            </p:grpSp>
            <p:sp>
              <p:nvSpPr>
                <p:cNvPr id="91" name="Flowchart: Multidocument 9">
                  <a:extLst>
                    <a:ext uri="{FF2B5EF4-FFF2-40B4-BE49-F238E27FC236}">
                      <a16:creationId xmlns:a16="http://schemas.microsoft.com/office/drawing/2014/main" id="{E208F976-AB75-5A4A-A1F2-088A32116AFA}"/>
                    </a:ext>
                  </a:extLst>
                </p:cNvPr>
                <p:cNvSpPr/>
                <p:nvPr/>
              </p:nvSpPr>
              <p:spPr>
                <a:xfrm>
                  <a:off x="2821883" y="3493909"/>
                  <a:ext cx="1498564" cy="652824"/>
                </a:xfrm>
                <a:prstGeom prst="flowChartMultidocument">
                  <a:avLst/>
                </a:prstGeom>
                <a:solidFill>
                  <a:schemeClr val="tx2">
                    <a:lumMod val="60000"/>
                    <a:lumOff val="40000"/>
                  </a:schemeClr>
                </a:solidFill>
                <a:ln w="12700" cmpd="sng">
                  <a:solidFill>
                    <a:schemeClr val="tx1">
                      <a:lumMod val="75000"/>
                      <a:lumOff val="25000"/>
                    </a:schemeClr>
                  </a:solidFill>
                </a:ln>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latin typeface="Calibri" panose="020F0502020204030204" pitchFamily="34" charset="0"/>
                    </a:rPr>
                    <a:t>Agency-related</a:t>
                  </a:r>
                  <a:r>
                    <a:rPr lang="en-US" sz="1200" baseline="0" dirty="0">
                      <a:latin typeface="Calibri" panose="020F0502020204030204" pitchFamily="34" charset="0"/>
                    </a:rPr>
                    <a:t> factors</a:t>
                  </a:r>
                </a:p>
              </p:txBody>
            </p:sp>
          </p:grpSp>
        </p:grpSp>
        <p:cxnSp>
          <p:nvCxnSpPr>
            <p:cNvPr id="85" name="Straight Arrow Connector 84">
              <a:extLst>
                <a:ext uri="{FF2B5EF4-FFF2-40B4-BE49-F238E27FC236}">
                  <a16:creationId xmlns:a16="http://schemas.microsoft.com/office/drawing/2014/main" id="{30A76E81-F11B-0C47-99C7-08D99F4E9946}"/>
                </a:ext>
              </a:extLst>
            </p:cNvPr>
            <p:cNvCxnSpPr>
              <a:cxnSpLocks/>
              <a:stCxn id="107" idx="5"/>
              <a:endCxn id="110" idx="1"/>
            </p:cNvCxnSpPr>
            <p:nvPr/>
          </p:nvCxnSpPr>
          <p:spPr>
            <a:xfrm>
              <a:off x="3527628" y="4120409"/>
              <a:ext cx="794102" cy="656"/>
            </a:xfrm>
            <a:prstGeom prst="straightConnector1">
              <a:avLst/>
            </a:prstGeom>
            <a:ln w="22225">
              <a:solidFill>
                <a:srgbClr val="004C86"/>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C6DF9AEA-1FD7-4466-8F7C-DC2507A24114}"/>
              </a:ext>
            </a:extLst>
          </p:cNvPr>
          <p:cNvSpPr/>
          <p:nvPr/>
        </p:nvSpPr>
        <p:spPr>
          <a:xfrm>
            <a:off x="686764" y="1925884"/>
            <a:ext cx="7044896" cy="4327682"/>
          </a:xfrm>
          <a:prstGeom prst="rect">
            <a:avLst/>
          </a:prstGeom>
          <a:solidFill>
            <a:schemeClr val="bg1">
              <a:alpha val="72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latin typeface="Calibri" panose="020F0502020204030204" pitchFamily="34" charset="0"/>
            </a:endParaRPr>
          </a:p>
        </p:txBody>
      </p:sp>
      <p:sp>
        <p:nvSpPr>
          <p:cNvPr id="3" name="Title 2">
            <a:extLst>
              <a:ext uri="{FF2B5EF4-FFF2-40B4-BE49-F238E27FC236}">
                <a16:creationId xmlns:a16="http://schemas.microsoft.com/office/drawing/2014/main" id="{C52B8607-7932-CB4C-A794-A910098F005D}"/>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2-1</a:t>
            </a:r>
            <a:r>
              <a:rPr lang="x-none" sz="3200" b="0"/>
              <a:t>: Develop</a:t>
            </a:r>
            <a:r>
              <a:rPr lang="en-US" sz="3200" b="0" dirty="0"/>
              <a:t> F</a:t>
            </a:r>
            <a:r>
              <a:rPr lang="x-none" sz="3200" b="0"/>
              <a:t>ramework</a:t>
            </a:r>
            <a:endParaRPr lang="en-US" b="0" dirty="0"/>
          </a:p>
        </p:txBody>
      </p:sp>
      <p:sp>
        <p:nvSpPr>
          <p:cNvPr id="4" name="Slide Number Placeholder 3">
            <a:extLst>
              <a:ext uri="{FF2B5EF4-FFF2-40B4-BE49-F238E27FC236}">
                <a16:creationId xmlns:a16="http://schemas.microsoft.com/office/drawing/2014/main" id="{52B32EC6-3873-C942-9AF7-A605078926CB}"/>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25</a:t>
            </a:fld>
            <a:endParaRPr lang="en-US" dirty="0"/>
          </a:p>
        </p:txBody>
      </p:sp>
      <p:sp>
        <p:nvSpPr>
          <p:cNvPr id="82" name="Rectangle 81">
            <a:extLst>
              <a:ext uri="{FF2B5EF4-FFF2-40B4-BE49-F238E27FC236}">
                <a16:creationId xmlns:a16="http://schemas.microsoft.com/office/drawing/2014/main" id="{058C30A8-ECA5-2A42-8FEC-74F95187C9CB}"/>
              </a:ext>
            </a:extLst>
          </p:cNvPr>
          <p:cNvSpPr/>
          <p:nvPr/>
        </p:nvSpPr>
        <p:spPr>
          <a:xfrm>
            <a:off x="505600" y="6418945"/>
            <a:ext cx="3358612" cy="307777"/>
          </a:xfrm>
          <a:prstGeom prst="rect">
            <a:avLst/>
          </a:prstGeom>
        </p:spPr>
        <p:txBody>
          <a:bodyPr wrap="none">
            <a:spAutoFit/>
          </a:bodyPr>
          <a:lstStyle/>
          <a:p>
            <a:r>
              <a:rPr lang="en-US" sz="1400" dirty="0">
                <a:solidFill>
                  <a:srgbClr val="FF0000"/>
                </a:solidFill>
                <a:latin typeface="Calibri" panose="020F0502020204030204" pitchFamily="34" charset="0"/>
              </a:rPr>
              <a:t>* This was done as part of Phase 1, Task 1-3</a:t>
            </a:r>
          </a:p>
        </p:txBody>
      </p:sp>
    </p:spTree>
    <p:extLst>
      <p:ext uri="{BB962C8B-B14F-4D97-AF65-F5344CB8AC3E}">
        <p14:creationId xmlns:p14="http://schemas.microsoft.com/office/powerpoint/2010/main" val="2807781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allout: Right Arrow 43">
            <a:extLst>
              <a:ext uri="{FF2B5EF4-FFF2-40B4-BE49-F238E27FC236}">
                <a16:creationId xmlns:a16="http://schemas.microsoft.com/office/drawing/2014/main" id="{27CD0570-73C3-40F2-9F4E-007F454DE0C0}"/>
              </a:ext>
            </a:extLst>
          </p:cNvPr>
          <p:cNvSpPr/>
          <p:nvPr/>
        </p:nvSpPr>
        <p:spPr>
          <a:xfrm>
            <a:off x="1516828" y="2769750"/>
            <a:ext cx="6153386" cy="2031325"/>
          </a:xfrm>
          <a:prstGeom prst="rightArrowCallout">
            <a:avLst>
              <a:gd name="adj1" fmla="val 24390"/>
              <a:gd name="adj2" fmla="val 20647"/>
              <a:gd name="adj3" fmla="val 23951"/>
              <a:gd name="adj4" fmla="val 82934"/>
            </a:avLst>
          </a:prstGeom>
          <a:solidFill>
            <a:schemeClr val="bg1"/>
          </a:solidFill>
          <a:ln>
            <a:solidFill>
              <a:srgbClr val="004C86"/>
            </a:solidFill>
          </a:ln>
        </p:spPr>
        <p:txBody>
          <a:bodyPr wrap="square">
            <a:spAutoFit/>
          </a:bodyPr>
          <a:lstStyle/>
          <a:p>
            <a:pPr marL="58737" lvl="1"/>
            <a:endParaRPr lang="en-US" sz="1400" dirty="0">
              <a:latin typeface="Calibri" panose="020F0502020204030204" pitchFamily="34" charset="0"/>
            </a:endParaRPr>
          </a:p>
          <a:p>
            <a:pPr marL="58737" lvl="1"/>
            <a:r>
              <a:rPr lang="en-US" sz="2000" dirty="0">
                <a:latin typeface="Calibri" panose="020F0502020204030204" pitchFamily="34" charset="0"/>
              </a:rPr>
              <a:t>A series of Analytical Hierarchy Process (AHP) activities was performed to determine</a:t>
            </a:r>
          </a:p>
          <a:p>
            <a:pPr marL="290513" lvl="2" indent="-236538">
              <a:buFont typeface="Arial" panose="020B0604020202020204" pitchFamily="34" charset="0"/>
              <a:buChar char="•"/>
            </a:pPr>
            <a:r>
              <a:rPr lang="en-US" dirty="0">
                <a:latin typeface="Calibri" panose="020F0502020204030204" pitchFamily="34" charset="0"/>
              </a:rPr>
              <a:t>Important levels/weights of each CR input factor</a:t>
            </a:r>
          </a:p>
          <a:p>
            <a:pPr marL="290513" lvl="2" indent="-236538">
              <a:buFont typeface="Arial" panose="020B0604020202020204" pitchFamily="34" charset="0"/>
              <a:buChar char="•"/>
            </a:pPr>
            <a:r>
              <a:rPr lang="en-US" dirty="0">
                <a:latin typeface="Calibri" panose="020F0502020204030204" pitchFamily="34" charset="0"/>
              </a:rPr>
              <a:t>Relationships between the CR input factors and outcomes</a:t>
            </a:r>
          </a:p>
          <a:p>
            <a:pPr marL="290513" lvl="2" indent="-236538">
              <a:buFont typeface="Arial" panose="020B0604020202020204" pitchFamily="34" charset="0"/>
              <a:buChar char="•"/>
            </a:pPr>
            <a:endParaRPr lang="en-US" dirty="0">
              <a:latin typeface="Calibri" panose="020F0502020204030204" pitchFamily="34" charset="0"/>
            </a:endParaRPr>
          </a:p>
        </p:txBody>
      </p:sp>
      <p:sp>
        <p:nvSpPr>
          <p:cNvPr id="4" name="Title 3">
            <a:extLst>
              <a:ext uri="{FF2B5EF4-FFF2-40B4-BE49-F238E27FC236}">
                <a16:creationId xmlns:a16="http://schemas.microsoft.com/office/drawing/2014/main" id="{E01766D2-C02E-2543-AEDA-32D592C18F6F}"/>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2-1</a:t>
            </a:r>
            <a:r>
              <a:rPr lang="x-none" sz="3200" b="0"/>
              <a:t>: Develop</a:t>
            </a:r>
            <a:r>
              <a:rPr lang="en-US" sz="3200" b="0" dirty="0"/>
              <a:t> F</a:t>
            </a:r>
            <a:r>
              <a:rPr lang="x-none" sz="3200" b="0"/>
              <a:t>ramework</a:t>
            </a:r>
            <a:endParaRPr lang="en-US" b="0" dirty="0"/>
          </a:p>
        </p:txBody>
      </p:sp>
      <p:sp>
        <p:nvSpPr>
          <p:cNvPr id="3" name="Slide Number Placeholder 2">
            <a:extLst>
              <a:ext uri="{FF2B5EF4-FFF2-40B4-BE49-F238E27FC236}">
                <a16:creationId xmlns:a16="http://schemas.microsoft.com/office/drawing/2014/main" id="{EDF6CF82-9945-FD43-BE0E-14729129C09B}"/>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26</a:t>
            </a:fld>
            <a:endParaRPr lang="en-US" dirty="0"/>
          </a:p>
        </p:txBody>
      </p:sp>
      <p:sp>
        <p:nvSpPr>
          <p:cNvPr id="10" name="Rectangle 9">
            <a:extLst>
              <a:ext uri="{FF2B5EF4-FFF2-40B4-BE49-F238E27FC236}">
                <a16:creationId xmlns:a16="http://schemas.microsoft.com/office/drawing/2014/main" id="{15C01A88-5A94-864D-BA4D-A0617F535046}"/>
              </a:ext>
            </a:extLst>
          </p:cNvPr>
          <p:cNvSpPr/>
          <p:nvPr/>
        </p:nvSpPr>
        <p:spPr>
          <a:xfrm>
            <a:off x="505600" y="6418945"/>
            <a:ext cx="10375760" cy="307777"/>
          </a:xfrm>
          <a:prstGeom prst="rect">
            <a:avLst/>
          </a:prstGeom>
        </p:spPr>
        <p:txBody>
          <a:bodyPr wrap="square">
            <a:spAutoFit/>
          </a:bodyPr>
          <a:lstStyle/>
          <a:p>
            <a:r>
              <a:rPr lang="en-US" sz="1400" dirty="0">
                <a:solidFill>
                  <a:srgbClr val="FF0000"/>
                </a:solidFill>
                <a:latin typeface="Calibri" panose="020F0502020204030204" pitchFamily="34" charset="0"/>
              </a:rPr>
              <a:t>* This part of the Framework  was done as part of Phase 1, Task 1-3; other two parts of Framework, and all AHP executed as part of Task 2-1 </a:t>
            </a:r>
          </a:p>
        </p:txBody>
      </p:sp>
      <p:pic>
        <p:nvPicPr>
          <p:cNvPr id="11" name="Graphic 10">
            <a:extLst>
              <a:ext uri="{FF2B5EF4-FFF2-40B4-BE49-F238E27FC236}">
                <a16:creationId xmlns:a16="http://schemas.microsoft.com/office/drawing/2014/main" id="{0037B8A6-6124-0B44-A1E1-74A4D23C502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5616"/>
          <a:stretch/>
        </p:blipFill>
        <p:spPr>
          <a:xfrm>
            <a:off x="7814758" y="1922893"/>
            <a:ext cx="3685514" cy="4327682"/>
          </a:xfrm>
          <a:prstGeom prst="rect">
            <a:avLst/>
          </a:prstGeom>
        </p:spPr>
      </p:pic>
    </p:spTree>
    <p:extLst>
      <p:ext uri="{BB962C8B-B14F-4D97-AF65-F5344CB8AC3E}">
        <p14:creationId xmlns:p14="http://schemas.microsoft.com/office/powerpoint/2010/main" val="331490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103231"/>
            <a:ext cx="12192000"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spcBef>
                <a:spcPct val="0"/>
              </a:spcBef>
            </a:pPr>
            <a:r>
              <a:rPr lang="en-US" sz="2400" b="1" i="1" dirty="0">
                <a:ln w="0"/>
                <a:latin typeface="+mj-lt"/>
                <a:ea typeface="+mj-ea"/>
                <a:cs typeface="+mj-cs"/>
              </a:rPr>
              <a:t>Sample AHP Example</a:t>
            </a:r>
          </a:p>
        </p:txBody>
      </p:sp>
      <p:pic>
        <p:nvPicPr>
          <p:cNvPr id="7" name="Picture 6">
            <a:extLst>
              <a:ext uri="{FF2B5EF4-FFF2-40B4-BE49-F238E27FC236}">
                <a16:creationId xmlns:a16="http://schemas.microsoft.com/office/drawing/2014/main" id="{2866C1F8-4DE1-418C-8241-B0D834ED7B3F}"/>
              </a:ext>
            </a:extLst>
          </p:cNvPr>
          <p:cNvPicPr>
            <a:picLocks noChangeAspect="1"/>
          </p:cNvPicPr>
          <p:nvPr/>
        </p:nvPicPr>
        <p:blipFill>
          <a:blip r:embed="rId2"/>
          <a:stretch>
            <a:fillRect/>
          </a:stretch>
        </p:blipFill>
        <p:spPr>
          <a:xfrm>
            <a:off x="2990672" y="1650261"/>
            <a:ext cx="7138915" cy="1288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B4263F7-A34B-49E0-B829-1454DEE31FDC}"/>
              </a:ext>
            </a:extLst>
          </p:cNvPr>
          <p:cNvPicPr>
            <a:picLocks noChangeAspect="1"/>
          </p:cNvPicPr>
          <p:nvPr/>
        </p:nvPicPr>
        <p:blipFill>
          <a:blip r:embed="rId3"/>
          <a:stretch>
            <a:fillRect/>
          </a:stretch>
        </p:blipFill>
        <p:spPr>
          <a:xfrm>
            <a:off x="251794" y="3204504"/>
            <a:ext cx="6172200" cy="10527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EC8DF77-DE50-4346-B532-6B70452D1DB3}"/>
              </a:ext>
            </a:extLst>
          </p:cNvPr>
          <p:cNvPicPr>
            <a:picLocks noChangeAspect="1"/>
          </p:cNvPicPr>
          <p:nvPr/>
        </p:nvPicPr>
        <p:blipFill rotWithShape="1">
          <a:blip r:embed="rId4"/>
          <a:srcRect l="-1" r="-6180" b="-49983"/>
          <a:stretch/>
        </p:blipFill>
        <p:spPr>
          <a:xfrm>
            <a:off x="6699875" y="3204504"/>
            <a:ext cx="5359446" cy="1052736"/>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5EFD8E6C-E72B-493D-B9B6-ADED595B4CB2}"/>
              </a:ext>
            </a:extLst>
          </p:cNvPr>
          <p:cNvPicPr>
            <a:picLocks noChangeAspect="1"/>
          </p:cNvPicPr>
          <p:nvPr/>
        </p:nvPicPr>
        <p:blipFill>
          <a:blip r:embed="rId5"/>
          <a:stretch>
            <a:fillRect/>
          </a:stretch>
        </p:blipFill>
        <p:spPr>
          <a:xfrm>
            <a:off x="2930584" y="4529959"/>
            <a:ext cx="7348489" cy="1817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C968F730-7685-48C5-BBA6-447655162BCA}"/>
              </a:ext>
            </a:extLst>
          </p:cNvPr>
          <p:cNvSpPr/>
          <p:nvPr/>
        </p:nvSpPr>
        <p:spPr>
          <a:xfrm>
            <a:off x="251794" y="554089"/>
            <a:ext cx="4075508" cy="461665"/>
          </a:xfrm>
          <a:prstGeom prst="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dirty="0">
                <a:latin typeface="Calibri" panose="020F0502020204030204" pitchFamily="34" charset="0"/>
              </a:rPr>
              <a:t>Decision-Making Tool</a:t>
            </a:r>
          </a:p>
        </p:txBody>
      </p:sp>
      <p:pic>
        <p:nvPicPr>
          <p:cNvPr id="12" name="Picture 11">
            <a:extLst>
              <a:ext uri="{FF2B5EF4-FFF2-40B4-BE49-F238E27FC236}">
                <a16:creationId xmlns:a16="http://schemas.microsoft.com/office/drawing/2014/main" id="{5F165D0D-93D8-401D-8AB7-AE2517080A7B}"/>
              </a:ext>
            </a:extLst>
          </p:cNvPr>
          <p:cNvPicPr>
            <a:picLocks noChangeAspect="1"/>
          </p:cNvPicPr>
          <p:nvPr/>
        </p:nvPicPr>
        <p:blipFill rotWithShape="1">
          <a:blip r:embed="rId6"/>
          <a:srcRect b="22043"/>
          <a:stretch/>
        </p:blipFill>
        <p:spPr>
          <a:xfrm>
            <a:off x="119833" y="453735"/>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482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1F8990-5DBD-4FC6-962F-8DE78D337C58}"/>
              </a:ext>
            </a:extLst>
          </p:cNvPr>
          <p:cNvSpPr/>
          <p:nvPr/>
        </p:nvSpPr>
        <p:spPr>
          <a:xfrm>
            <a:off x="2051097" y="3061429"/>
            <a:ext cx="7555612" cy="2693045"/>
          </a:xfrm>
          <a:prstGeom prst="rect">
            <a:avLst/>
          </a:prstGeom>
          <a:ln>
            <a:solidFill>
              <a:srgbClr val="004C86"/>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latin typeface="Calibri" panose="020F0502020204030204" pitchFamily="34" charset="0"/>
              </a:rPr>
              <a:t>A total of 29 questions categorized into 5 sections</a:t>
            </a:r>
          </a:p>
          <a:p>
            <a:pPr marL="342900" indent="-342900">
              <a:spcBef>
                <a:spcPts val="600"/>
              </a:spcBef>
              <a:buFont typeface="+mj-lt"/>
              <a:buAutoNum type="arabicPeriod"/>
            </a:pPr>
            <a:r>
              <a:rPr lang="en-US" sz="2400" dirty="0">
                <a:latin typeface="Calibri" panose="020F0502020204030204" pitchFamily="34" charset="0"/>
              </a:rPr>
              <a:t>General Information</a:t>
            </a:r>
          </a:p>
          <a:p>
            <a:pPr marL="342900" indent="-342900">
              <a:spcBef>
                <a:spcPts val="600"/>
              </a:spcBef>
              <a:buFont typeface="+mj-lt"/>
              <a:buAutoNum type="arabicPeriod"/>
            </a:pPr>
            <a:r>
              <a:rPr lang="en-US" sz="2400" dirty="0">
                <a:latin typeface="Calibri" panose="020F0502020204030204" pitchFamily="34" charset="0"/>
              </a:rPr>
              <a:t>Physical Characteristics</a:t>
            </a:r>
          </a:p>
          <a:p>
            <a:pPr marL="342900" indent="-342900">
              <a:spcBef>
                <a:spcPts val="600"/>
              </a:spcBef>
              <a:buFont typeface="+mj-lt"/>
              <a:buAutoNum type="arabicPeriod"/>
            </a:pPr>
            <a:r>
              <a:rPr lang="en-US" sz="2400" dirty="0">
                <a:latin typeface="Calibri" panose="020F0502020204030204" pitchFamily="34" charset="0"/>
              </a:rPr>
              <a:t>Intangible Features</a:t>
            </a:r>
          </a:p>
          <a:p>
            <a:pPr marL="342900" indent="-342900">
              <a:spcBef>
                <a:spcPts val="600"/>
              </a:spcBef>
              <a:buFont typeface="+mj-lt"/>
              <a:buAutoNum type="arabicPeriod"/>
            </a:pPr>
            <a:r>
              <a:rPr lang="en-US" sz="2400" dirty="0">
                <a:latin typeface="Calibri" panose="020F0502020204030204" pitchFamily="34" charset="0"/>
              </a:rPr>
              <a:t>Local Circumstances</a:t>
            </a:r>
          </a:p>
          <a:p>
            <a:pPr marL="342900" indent="-342900">
              <a:spcBef>
                <a:spcPts val="600"/>
              </a:spcBef>
              <a:buFont typeface="+mj-lt"/>
              <a:buAutoNum type="arabicPeriod"/>
            </a:pPr>
            <a:r>
              <a:rPr lang="en-US" sz="2400" dirty="0">
                <a:latin typeface="Calibri" panose="020F0502020204030204" pitchFamily="34" charset="0"/>
              </a:rPr>
              <a:t>Agency Capabilities</a:t>
            </a:r>
          </a:p>
        </p:txBody>
      </p:sp>
      <p:sp>
        <p:nvSpPr>
          <p:cNvPr id="8" name="Rectangle 7">
            <a:extLst>
              <a:ext uri="{FF2B5EF4-FFF2-40B4-BE49-F238E27FC236}">
                <a16:creationId xmlns:a16="http://schemas.microsoft.com/office/drawing/2014/main" id="{FE25ABB8-0445-46CE-BD28-7D40860A5610}"/>
              </a:ext>
            </a:extLst>
          </p:cNvPr>
          <p:cNvSpPr/>
          <p:nvPr/>
        </p:nvSpPr>
        <p:spPr>
          <a:xfrm>
            <a:off x="2051097" y="2186945"/>
            <a:ext cx="4044904" cy="461665"/>
          </a:xfrm>
          <a:prstGeom prst="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dirty="0">
                <a:latin typeface="Calibri" panose="020F0502020204030204" pitchFamily="34" charset="0"/>
              </a:rPr>
              <a:t>Decision-Making Tool</a:t>
            </a:r>
          </a:p>
        </p:txBody>
      </p:sp>
      <p:pic>
        <p:nvPicPr>
          <p:cNvPr id="9" name="Picture 8">
            <a:extLst>
              <a:ext uri="{FF2B5EF4-FFF2-40B4-BE49-F238E27FC236}">
                <a16:creationId xmlns:a16="http://schemas.microsoft.com/office/drawing/2014/main" id="{80F7B728-002A-4B79-B529-03C12F1750E5}"/>
              </a:ext>
            </a:extLst>
          </p:cNvPr>
          <p:cNvPicPr>
            <a:picLocks noChangeAspect="1"/>
          </p:cNvPicPr>
          <p:nvPr/>
        </p:nvPicPr>
        <p:blipFill rotWithShape="1">
          <a:blip r:embed="rId3"/>
          <a:srcRect b="22043"/>
          <a:stretch/>
        </p:blipFill>
        <p:spPr>
          <a:xfrm>
            <a:off x="1932439" y="2068587"/>
            <a:ext cx="751899" cy="698379"/>
          </a:xfrm>
          <a:prstGeom prst="ellipse">
            <a:avLst/>
          </a:prstGeom>
          <a:solidFill>
            <a:srgbClr val="418AB3"/>
          </a:solidFill>
          <a:ln w="635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8AFF0965-166F-484A-B455-AC8EEEC9F849}"/>
              </a:ext>
            </a:extLst>
          </p:cNvPr>
          <p:cNvSpPr>
            <a:spLocks noGrp="1"/>
          </p:cNvSpPr>
          <p:nvPr>
            <p:ph type="title"/>
          </p:nvPr>
        </p:nvSpPr>
        <p:spPr>
          <a:xfrm>
            <a:off x="1239838" y="649288"/>
            <a:ext cx="10264775" cy="1139825"/>
          </a:xfrm>
        </p:spPr>
        <p:txBody>
          <a:bodyPr/>
          <a:lstStyle/>
          <a:p>
            <a:r>
              <a:rPr lang="en-US" dirty="0"/>
              <a:t>Project Phase II:</a:t>
            </a:r>
            <a:br>
              <a:rPr lang="en-US" dirty="0"/>
            </a:br>
            <a:r>
              <a:rPr lang="en-US" sz="3200" b="0" dirty="0"/>
              <a:t>Task 2-1</a:t>
            </a:r>
            <a:r>
              <a:rPr lang="x-none" sz="3200" b="0"/>
              <a:t>: Develop</a:t>
            </a:r>
            <a:r>
              <a:rPr lang="en-US" sz="3200" b="0" dirty="0"/>
              <a:t> CRP Decision-Making F</a:t>
            </a:r>
            <a:r>
              <a:rPr lang="x-none" sz="3200" b="0"/>
              <a:t>ramework</a:t>
            </a:r>
            <a:endParaRPr lang="en-US" b="0" dirty="0"/>
          </a:p>
        </p:txBody>
      </p:sp>
      <p:sp>
        <p:nvSpPr>
          <p:cNvPr id="3" name="Slide Number Placeholder 2">
            <a:extLst>
              <a:ext uri="{FF2B5EF4-FFF2-40B4-BE49-F238E27FC236}">
                <a16:creationId xmlns:a16="http://schemas.microsoft.com/office/drawing/2014/main" id="{3B8B3908-17E7-514A-94F4-48FA5AB31852}"/>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4250292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8B48BAD-96C0-4053-8969-1285547FC81C}"/>
              </a:ext>
            </a:extLst>
          </p:cNvPr>
          <p:cNvPicPr>
            <a:picLocks noChangeAspect="1"/>
          </p:cNvPicPr>
          <p:nvPr/>
        </p:nvPicPr>
        <p:blipFill>
          <a:blip r:embed="rId2"/>
          <a:stretch>
            <a:fillRect/>
          </a:stretch>
        </p:blipFill>
        <p:spPr>
          <a:xfrm>
            <a:off x="8403735" y="1206176"/>
            <a:ext cx="3534680" cy="2771530"/>
          </a:xfrm>
          <a:prstGeom prst="rect">
            <a:avLst/>
          </a:prstGeom>
          <a:ln>
            <a:solidFill>
              <a:srgbClr val="004C86"/>
            </a:solidFill>
          </a:ln>
        </p:spPr>
      </p:pic>
      <p:pic>
        <p:nvPicPr>
          <p:cNvPr id="2" name="Picture 1">
            <a:extLst>
              <a:ext uri="{FF2B5EF4-FFF2-40B4-BE49-F238E27FC236}">
                <a16:creationId xmlns:a16="http://schemas.microsoft.com/office/drawing/2014/main" id="{E843E80A-58AD-4172-8045-416D5BCB1892}"/>
              </a:ext>
            </a:extLst>
          </p:cNvPr>
          <p:cNvPicPr>
            <a:picLocks noChangeAspect="1"/>
          </p:cNvPicPr>
          <p:nvPr/>
        </p:nvPicPr>
        <p:blipFill>
          <a:blip r:embed="rId3"/>
          <a:stretch>
            <a:fillRect/>
          </a:stretch>
        </p:blipFill>
        <p:spPr>
          <a:xfrm>
            <a:off x="253547" y="1206176"/>
            <a:ext cx="4096005" cy="2747589"/>
          </a:xfrm>
          <a:prstGeom prst="rect">
            <a:avLst/>
          </a:prstGeom>
          <a:ln>
            <a:solidFill>
              <a:srgbClr val="004C86"/>
            </a:solidFill>
          </a:ln>
        </p:spPr>
      </p:pic>
      <p:sp>
        <p:nvSpPr>
          <p:cNvPr id="16" name="Rectangle 15"/>
          <p:cNvSpPr/>
          <p:nvPr/>
        </p:nvSpPr>
        <p:spPr>
          <a:xfrm>
            <a:off x="1" y="708590"/>
            <a:ext cx="12192000" cy="4975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7500"/>
          </a:bodyPr>
          <a:lstStyle/>
          <a:p>
            <a:pPr algn="ctr">
              <a:spcBef>
                <a:spcPct val="0"/>
              </a:spcBef>
            </a:pPr>
            <a:r>
              <a:rPr lang="en-US" sz="2400" b="1" i="1" dirty="0">
                <a:ln w="0"/>
                <a:latin typeface="+mj-lt"/>
                <a:ea typeface="+mj-ea"/>
                <a:cs typeface="+mj-cs"/>
              </a:rPr>
              <a:t>Sample Factors Inputs</a:t>
            </a:r>
          </a:p>
        </p:txBody>
      </p:sp>
      <p:sp>
        <p:nvSpPr>
          <p:cNvPr id="7" name="Rectangle 6">
            <a:extLst>
              <a:ext uri="{FF2B5EF4-FFF2-40B4-BE49-F238E27FC236}">
                <a16:creationId xmlns:a16="http://schemas.microsoft.com/office/drawing/2014/main" id="{A45FE8AE-2624-4165-840E-3ADF2E23B664}"/>
              </a:ext>
            </a:extLst>
          </p:cNvPr>
          <p:cNvSpPr/>
          <p:nvPr/>
        </p:nvSpPr>
        <p:spPr>
          <a:xfrm>
            <a:off x="1820118" y="3587142"/>
            <a:ext cx="2529434" cy="307777"/>
          </a:xfrm>
          <a:prstGeom prst="rect">
            <a:avLst/>
          </a:prstGeom>
        </p:spPr>
        <p:txBody>
          <a:bodyPr wrap="square">
            <a:spAutoFit/>
          </a:bodyPr>
          <a:lstStyle/>
          <a:p>
            <a:pPr algn="r"/>
            <a:r>
              <a:rPr lang="en-US" sz="1400" dirty="0">
                <a:solidFill>
                  <a:srgbClr val="002060"/>
                </a:solidFill>
                <a:latin typeface="Calibri" panose="020F0502020204030204" pitchFamily="34" charset="0"/>
                <a:ea typeface="Tahoma" panose="020B0604030504040204" pitchFamily="34" charset="0"/>
                <a:cs typeface="Tahoma" panose="020B0604030504040204" pitchFamily="34" charset="0"/>
              </a:rPr>
              <a:t>(A total of 6 questions)</a:t>
            </a:r>
          </a:p>
        </p:txBody>
      </p:sp>
      <p:pic>
        <p:nvPicPr>
          <p:cNvPr id="11" name="Picture 10">
            <a:extLst>
              <a:ext uri="{FF2B5EF4-FFF2-40B4-BE49-F238E27FC236}">
                <a16:creationId xmlns:a16="http://schemas.microsoft.com/office/drawing/2014/main" id="{20BE20A6-EC15-4315-9A92-044A9DC8BC6C}"/>
              </a:ext>
            </a:extLst>
          </p:cNvPr>
          <p:cNvPicPr>
            <a:picLocks noChangeAspect="1"/>
          </p:cNvPicPr>
          <p:nvPr/>
        </p:nvPicPr>
        <p:blipFill>
          <a:blip r:embed="rId4"/>
          <a:stretch>
            <a:fillRect/>
          </a:stretch>
        </p:blipFill>
        <p:spPr>
          <a:xfrm>
            <a:off x="4472134" y="1206176"/>
            <a:ext cx="3809019" cy="2746727"/>
          </a:xfrm>
          <a:prstGeom prst="rect">
            <a:avLst/>
          </a:prstGeom>
          <a:ln>
            <a:solidFill>
              <a:srgbClr val="004C86"/>
            </a:solidFill>
          </a:ln>
        </p:spPr>
      </p:pic>
      <p:sp>
        <p:nvSpPr>
          <p:cNvPr id="9" name="Rectangle 8">
            <a:extLst>
              <a:ext uri="{FF2B5EF4-FFF2-40B4-BE49-F238E27FC236}">
                <a16:creationId xmlns:a16="http://schemas.microsoft.com/office/drawing/2014/main" id="{9B6A84B8-9C0F-47DE-B528-96A2F71CB124}"/>
              </a:ext>
            </a:extLst>
          </p:cNvPr>
          <p:cNvSpPr/>
          <p:nvPr/>
        </p:nvSpPr>
        <p:spPr>
          <a:xfrm>
            <a:off x="5620192" y="3587142"/>
            <a:ext cx="2660961" cy="307777"/>
          </a:xfrm>
          <a:prstGeom prst="rect">
            <a:avLst/>
          </a:prstGeom>
        </p:spPr>
        <p:txBody>
          <a:bodyPr wrap="square">
            <a:spAutoFit/>
          </a:bodyPr>
          <a:lstStyle/>
          <a:p>
            <a:pPr algn="r"/>
            <a:r>
              <a:rPr lang="en-US" sz="1400" dirty="0">
                <a:solidFill>
                  <a:srgbClr val="002060"/>
                </a:solidFill>
                <a:latin typeface="Calibri" panose="020F0502020204030204" pitchFamily="34" charset="0"/>
                <a:ea typeface="Tahoma" panose="020B0604030504040204" pitchFamily="34" charset="0"/>
                <a:cs typeface="Tahoma" panose="020B0604030504040204" pitchFamily="34" charset="0"/>
              </a:rPr>
              <a:t>(A total of 4 questions)</a:t>
            </a:r>
          </a:p>
        </p:txBody>
      </p:sp>
      <p:sp>
        <p:nvSpPr>
          <p:cNvPr id="21" name="Rectangle 20">
            <a:extLst>
              <a:ext uri="{FF2B5EF4-FFF2-40B4-BE49-F238E27FC236}">
                <a16:creationId xmlns:a16="http://schemas.microsoft.com/office/drawing/2014/main" id="{C4AE9E85-E98C-482C-A1B4-F7A9821A07C7}"/>
              </a:ext>
            </a:extLst>
          </p:cNvPr>
          <p:cNvSpPr/>
          <p:nvPr/>
        </p:nvSpPr>
        <p:spPr>
          <a:xfrm>
            <a:off x="8952807" y="3608087"/>
            <a:ext cx="2985608" cy="307777"/>
          </a:xfrm>
          <a:prstGeom prst="rect">
            <a:avLst/>
          </a:prstGeom>
        </p:spPr>
        <p:txBody>
          <a:bodyPr wrap="square">
            <a:spAutoFit/>
          </a:bodyPr>
          <a:lstStyle/>
          <a:p>
            <a:pPr algn="r"/>
            <a:r>
              <a:rPr lang="en-US" sz="1400" dirty="0">
                <a:solidFill>
                  <a:srgbClr val="002060"/>
                </a:solidFill>
                <a:latin typeface="Calibri" panose="020F0502020204030204" pitchFamily="34" charset="0"/>
                <a:ea typeface="Tahoma" panose="020B0604030504040204" pitchFamily="34" charset="0"/>
                <a:cs typeface="Tahoma" panose="020B0604030504040204" pitchFamily="34" charset="0"/>
              </a:rPr>
              <a:t>(A total of 9 questions)</a:t>
            </a:r>
          </a:p>
        </p:txBody>
      </p:sp>
      <p:pic>
        <p:nvPicPr>
          <p:cNvPr id="27" name="Picture 26">
            <a:extLst>
              <a:ext uri="{FF2B5EF4-FFF2-40B4-BE49-F238E27FC236}">
                <a16:creationId xmlns:a16="http://schemas.microsoft.com/office/drawing/2014/main" id="{42BA7165-78D1-4C68-B258-AB0847BB761C}"/>
              </a:ext>
            </a:extLst>
          </p:cNvPr>
          <p:cNvPicPr>
            <a:picLocks noChangeAspect="1"/>
          </p:cNvPicPr>
          <p:nvPr/>
        </p:nvPicPr>
        <p:blipFill>
          <a:blip r:embed="rId5"/>
          <a:stretch>
            <a:fillRect/>
          </a:stretch>
        </p:blipFill>
        <p:spPr>
          <a:xfrm>
            <a:off x="1926257" y="4102106"/>
            <a:ext cx="4020102" cy="2668043"/>
          </a:xfrm>
          <a:prstGeom prst="rect">
            <a:avLst/>
          </a:prstGeom>
          <a:ln>
            <a:solidFill>
              <a:srgbClr val="004C86"/>
            </a:solidFill>
          </a:ln>
        </p:spPr>
      </p:pic>
      <p:sp>
        <p:nvSpPr>
          <p:cNvPr id="28" name="Rectangle 27">
            <a:extLst>
              <a:ext uri="{FF2B5EF4-FFF2-40B4-BE49-F238E27FC236}">
                <a16:creationId xmlns:a16="http://schemas.microsoft.com/office/drawing/2014/main" id="{74B208B0-45B6-4A0C-9D33-7F7A96C99972}"/>
              </a:ext>
            </a:extLst>
          </p:cNvPr>
          <p:cNvSpPr/>
          <p:nvPr/>
        </p:nvSpPr>
        <p:spPr>
          <a:xfrm>
            <a:off x="3303793" y="6466321"/>
            <a:ext cx="2642566" cy="307777"/>
          </a:xfrm>
          <a:prstGeom prst="rect">
            <a:avLst/>
          </a:prstGeom>
        </p:spPr>
        <p:txBody>
          <a:bodyPr wrap="square">
            <a:spAutoFit/>
          </a:bodyPr>
          <a:lstStyle/>
          <a:p>
            <a:pPr algn="r"/>
            <a:r>
              <a:rPr lang="en-US" sz="1400" dirty="0">
                <a:solidFill>
                  <a:srgbClr val="002060"/>
                </a:solidFill>
                <a:latin typeface="Calibri" panose="020F0502020204030204" pitchFamily="34" charset="0"/>
                <a:ea typeface="Tahoma" panose="020B0604030504040204" pitchFamily="34" charset="0"/>
                <a:cs typeface="Tahoma" panose="020B0604030504040204" pitchFamily="34" charset="0"/>
              </a:rPr>
              <a:t>(A total of 5 questions)</a:t>
            </a:r>
          </a:p>
        </p:txBody>
      </p:sp>
      <p:pic>
        <p:nvPicPr>
          <p:cNvPr id="30" name="Picture 29">
            <a:extLst>
              <a:ext uri="{FF2B5EF4-FFF2-40B4-BE49-F238E27FC236}">
                <a16:creationId xmlns:a16="http://schemas.microsoft.com/office/drawing/2014/main" id="{060517F4-3F78-4A4D-9E7A-397414F991C0}"/>
              </a:ext>
            </a:extLst>
          </p:cNvPr>
          <p:cNvPicPr>
            <a:picLocks noChangeAspect="1"/>
          </p:cNvPicPr>
          <p:nvPr/>
        </p:nvPicPr>
        <p:blipFill>
          <a:blip r:embed="rId6"/>
          <a:stretch>
            <a:fillRect/>
          </a:stretch>
        </p:blipFill>
        <p:spPr>
          <a:xfrm>
            <a:off x="6452459" y="4102106"/>
            <a:ext cx="3809018" cy="2671992"/>
          </a:xfrm>
          <a:prstGeom prst="rect">
            <a:avLst/>
          </a:prstGeom>
          <a:ln>
            <a:solidFill>
              <a:srgbClr val="004C86"/>
            </a:solidFill>
          </a:ln>
        </p:spPr>
      </p:pic>
      <p:sp>
        <p:nvSpPr>
          <p:cNvPr id="31" name="Rectangle 30">
            <a:extLst>
              <a:ext uri="{FF2B5EF4-FFF2-40B4-BE49-F238E27FC236}">
                <a16:creationId xmlns:a16="http://schemas.microsoft.com/office/drawing/2014/main" id="{D05481DC-334C-4F96-8DE2-5139F980D57D}"/>
              </a:ext>
            </a:extLst>
          </p:cNvPr>
          <p:cNvSpPr/>
          <p:nvPr/>
        </p:nvSpPr>
        <p:spPr>
          <a:xfrm>
            <a:off x="7351391" y="6466321"/>
            <a:ext cx="2939002" cy="307777"/>
          </a:xfrm>
          <a:prstGeom prst="rect">
            <a:avLst/>
          </a:prstGeom>
        </p:spPr>
        <p:txBody>
          <a:bodyPr wrap="square">
            <a:spAutoFit/>
          </a:bodyPr>
          <a:lstStyle/>
          <a:p>
            <a:pPr algn="r"/>
            <a:r>
              <a:rPr lang="en-US" sz="1400" dirty="0">
                <a:solidFill>
                  <a:srgbClr val="002060"/>
                </a:solidFill>
                <a:latin typeface="Calibri" panose="020F0502020204030204" pitchFamily="34" charset="0"/>
                <a:ea typeface="Tahoma" panose="020B0604030504040204" pitchFamily="34" charset="0"/>
                <a:cs typeface="Tahoma" panose="020B0604030504040204" pitchFamily="34" charset="0"/>
              </a:rPr>
              <a:t>(A total of 5 questions)</a:t>
            </a:r>
          </a:p>
        </p:txBody>
      </p:sp>
      <p:sp>
        <p:nvSpPr>
          <p:cNvPr id="18" name="Rectangle 17">
            <a:extLst>
              <a:ext uri="{FF2B5EF4-FFF2-40B4-BE49-F238E27FC236}">
                <a16:creationId xmlns:a16="http://schemas.microsoft.com/office/drawing/2014/main" id="{29CAEA8E-B5F5-154F-B737-B8EB238068BB}"/>
              </a:ext>
            </a:extLst>
          </p:cNvPr>
          <p:cNvSpPr/>
          <p:nvPr/>
        </p:nvSpPr>
        <p:spPr>
          <a:xfrm>
            <a:off x="251794" y="554089"/>
            <a:ext cx="4075508" cy="461665"/>
          </a:xfrm>
          <a:prstGeom prst="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dirty="0">
                <a:latin typeface="Calibri" panose="020F0502020204030204" pitchFamily="34" charset="0"/>
              </a:rPr>
              <a:t>Decision-Making Tool</a:t>
            </a:r>
          </a:p>
        </p:txBody>
      </p:sp>
      <p:pic>
        <p:nvPicPr>
          <p:cNvPr id="19" name="Picture 18">
            <a:extLst>
              <a:ext uri="{FF2B5EF4-FFF2-40B4-BE49-F238E27FC236}">
                <a16:creationId xmlns:a16="http://schemas.microsoft.com/office/drawing/2014/main" id="{99443509-CA2C-6B43-A8A0-0E0E612FA0AB}"/>
              </a:ext>
            </a:extLst>
          </p:cNvPr>
          <p:cNvPicPr>
            <a:picLocks noChangeAspect="1"/>
          </p:cNvPicPr>
          <p:nvPr/>
        </p:nvPicPr>
        <p:blipFill rotWithShape="1">
          <a:blip r:embed="rId7"/>
          <a:srcRect b="22043"/>
          <a:stretch/>
        </p:blipFill>
        <p:spPr>
          <a:xfrm>
            <a:off x="119833" y="453735"/>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928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34F2-CBB2-47D3-8612-E1CD434753C0}"/>
              </a:ext>
            </a:extLst>
          </p:cNvPr>
          <p:cNvSpPr>
            <a:spLocks noGrp="1"/>
          </p:cNvSpPr>
          <p:nvPr>
            <p:ph type="title"/>
          </p:nvPr>
        </p:nvSpPr>
        <p:spPr/>
        <p:txBody>
          <a:bodyPr anchor="t" anchorCtr="0">
            <a:noAutofit/>
          </a:bodyPr>
          <a:lstStyle/>
          <a:p>
            <a:r>
              <a:rPr lang="en-US" dirty="0"/>
              <a:t>Outline </a:t>
            </a:r>
          </a:p>
        </p:txBody>
      </p:sp>
      <p:sp>
        <p:nvSpPr>
          <p:cNvPr id="3" name="Content Placeholder 2">
            <a:extLst>
              <a:ext uri="{FF2B5EF4-FFF2-40B4-BE49-F238E27FC236}">
                <a16:creationId xmlns:a16="http://schemas.microsoft.com/office/drawing/2014/main" id="{88E81061-D9C6-44BC-B2AA-95382DE3EA28}"/>
              </a:ext>
            </a:extLst>
          </p:cNvPr>
          <p:cNvSpPr>
            <a:spLocks noGrp="1"/>
          </p:cNvSpPr>
          <p:nvPr>
            <p:ph idx="1"/>
          </p:nvPr>
        </p:nvSpPr>
        <p:spPr/>
        <p:txBody>
          <a:bodyPr vert="horz" lIns="91440" tIns="45720" rIns="91440" bIns="45720" rtlCol="0" anchor="t">
            <a:normAutofit fontScale="92500" lnSpcReduction="20000"/>
          </a:bodyPr>
          <a:lstStyle/>
          <a:p>
            <a:r>
              <a:rPr lang="en-US" dirty="0"/>
              <a:t>Introduction</a:t>
            </a:r>
          </a:p>
          <a:p>
            <a:r>
              <a:rPr lang="en-US" dirty="0"/>
              <a:t>Motivation &amp; Objectives</a:t>
            </a:r>
          </a:p>
          <a:p>
            <a:r>
              <a:rPr lang="en-US" dirty="0"/>
              <a:t>Research Project Phase I</a:t>
            </a:r>
          </a:p>
          <a:p>
            <a:pPr lvl="1"/>
            <a:r>
              <a:rPr lang="en-US" dirty="0"/>
              <a:t>Literature review</a:t>
            </a:r>
          </a:p>
          <a:p>
            <a:pPr lvl="1"/>
            <a:r>
              <a:rPr lang="en-US" dirty="0"/>
              <a:t>Benchmarking state of practice</a:t>
            </a:r>
          </a:p>
          <a:p>
            <a:r>
              <a:rPr lang="en-US" dirty="0"/>
              <a:t>Research Project Phase II</a:t>
            </a:r>
          </a:p>
          <a:p>
            <a:pPr lvl="1"/>
            <a:r>
              <a:rPr lang="en-US" dirty="0"/>
              <a:t>Decision-making framework &amp; tool</a:t>
            </a:r>
          </a:p>
          <a:p>
            <a:pPr lvl="1"/>
            <a:r>
              <a:rPr lang="en-US" dirty="0"/>
              <a:t>Workshop </a:t>
            </a:r>
          </a:p>
          <a:p>
            <a:pPr lvl="1"/>
            <a:r>
              <a:rPr lang="en-US" dirty="0"/>
              <a:t>Training materials</a:t>
            </a:r>
          </a:p>
          <a:p>
            <a:r>
              <a:rPr lang="en-US" dirty="0"/>
              <a:t>Conclusions</a:t>
            </a:r>
          </a:p>
          <a:p>
            <a:r>
              <a:rPr lang="en-US" dirty="0"/>
              <a:t>References</a:t>
            </a:r>
          </a:p>
        </p:txBody>
      </p:sp>
      <p:sp>
        <p:nvSpPr>
          <p:cNvPr id="6" name="Slide Number Placeholder 5">
            <a:extLst>
              <a:ext uri="{FF2B5EF4-FFF2-40B4-BE49-F238E27FC236}">
                <a16:creationId xmlns:a16="http://schemas.microsoft.com/office/drawing/2014/main" id="{6DD597F8-9A2F-E948-A32E-BE31B4D9ABD8}"/>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60278074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490424" y="1220077"/>
            <a:ext cx="5211151" cy="5731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lnSpc>
                <a:spcPct val="90000"/>
              </a:lnSpc>
              <a:spcBef>
                <a:spcPct val="0"/>
              </a:spcBef>
            </a:pPr>
            <a:r>
              <a:rPr lang="en-US" sz="2400" b="1" i="1" dirty="0">
                <a:ln w="0"/>
                <a:latin typeface="+mj-lt"/>
                <a:ea typeface="+mj-ea"/>
                <a:cs typeface="+mj-cs"/>
              </a:rPr>
              <a:t>Sample Summary of CRP Input</a:t>
            </a:r>
          </a:p>
        </p:txBody>
      </p:sp>
      <p:pic>
        <p:nvPicPr>
          <p:cNvPr id="20" name="Picture 19">
            <a:extLst>
              <a:ext uri="{FF2B5EF4-FFF2-40B4-BE49-F238E27FC236}">
                <a16:creationId xmlns:a16="http://schemas.microsoft.com/office/drawing/2014/main" id="{65C5FAAB-D816-4173-9A21-7279693D5C3C}"/>
              </a:ext>
            </a:extLst>
          </p:cNvPr>
          <p:cNvPicPr>
            <a:picLocks noChangeAspect="1"/>
          </p:cNvPicPr>
          <p:nvPr/>
        </p:nvPicPr>
        <p:blipFill>
          <a:blip r:embed="rId2"/>
          <a:stretch>
            <a:fillRect/>
          </a:stretch>
        </p:blipFill>
        <p:spPr>
          <a:xfrm>
            <a:off x="3345300" y="1733723"/>
            <a:ext cx="5501400" cy="4570188"/>
          </a:xfrm>
          <a:prstGeom prst="rect">
            <a:avLst/>
          </a:prstGeom>
          <a:ln>
            <a:solidFill>
              <a:srgbClr val="004C86"/>
            </a:solidFill>
          </a:ln>
        </p:spPr>
      </p:pic>
      <p:sp>
        <p:nvSpPr>
          <p:cNvPr id="7" name="Rectangle 6">
            <a:extLst>
              <a:ext uri="{FF2B5EF4-FFF2-40B4-BE49-F238E27FC236}">
                <a16:creationId xmlns:a16="http://schemas.microsoft.com/office/drawing/2014/main" id="{67504A17-CFB7-1440-A158-E71EB4BA8C6A}"/>
              </a:ext>
            </a:extLst>
          </p:cNvPr>
          <p:cNvSpPr/>
          <p:nvPr/>
        </p:nvSpPr>
        <p:spPr>
          <a:xfrm>
            <a:off x="251794" y="554089"/>
            <a:ext cx="4075508" cy="461665"/>
          </a:xfrm>
          <a:prstGeom prst="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dirty="0">
                <a:latin typeface="Calibri" panose="020F0502020204030204" pitchFamily="34" charset="0"/>
              </a:rPr>
              <a:t>Decision-Making Tool</a:t>
            </a:r>
          </a:p>
        </p:txBody>
      </p:sp>
      <p:pic>
        <p:nvPicPr>
          <p:cNvPr id="8" name="Picture 7">
            <a:extLst>
              <a:ext uri="{FF2B5EF4-FFF2-40B4-BE49-F238E27FC236}">
                <a16:creationId xmlns:a16="http://schemas.microsoft.com/office/drawing/2014/main" id="{503E28E5-3DFC-0543-8621-6E4215A6AD65}"/>
              </a:ext>
            </a:extLst>
          </p:cNvPr>
          <p:cNvPicPr>
            <a:picLocks noChangeAspect="1"/>
          </p:cNvPicPr>
          <p:nvPr/>
        </p:nvPicPr>
        <p:blipFill rotWithShape="1">
          <a:blip r:embed="rId3"/>
          <a:srcRect b="22043"/>
          <a:stretch/>
        </p:blipFill>
        <p:spPr>
          <a:xfrm>
            <a:off x="119833" y="453735"/>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381898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39969" y="1291596"/>
            <a:ext cx="12192000"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pPr algn="ctr">
              <a:lnSpc>
                <a:spcPct val="90000"/>
              </a:lnSpc>
              <a:spcBef>
                <a:spcPct val="0"/>
              </a:spcBef>
            </a:pPr>
            <a:r>
              <a:rPr lang="en-US" sz="2400" b="1" i="1" dirty="0">
                <a:ln w="0"/>
                <a:latin typeface="+mj-lt"/>
                <a:ea typeface="+mj-ea"/>
                <a:cs typeface="+mj-cs"/>
              </a:rPr>
              <a:t>Sample CR Outcomes/Recommendations </a:t>
            </a:r>
          </a:p>
          <a:p>
            <a:pPr algn="ctr">
              <a:spcBef>
                <a:spcPct val="0"/>
              </a:spcBef>
            </a:pPr>
            <a:endParaRPr lang="en-US" sz="3100" b="1" i="1" dirty="0">
              <a:ln w="0"/>
              <a:solidFill>
                <a:schemeClr val="accent1"/>
              </a:solidFill>
              <a:effectLst>
                <a:outerShdw blurRad="38100" dist="25400" dir="5400000" algn="ctr" rotWithShape="0">
                  <a:srgbClr val="6E747A">
                    <a:alpha val="43000"/>
                  </a:srgbClr>
                </a:outerShdw>
              </a:effectLst>
              <a:latin typeface="+mj-lt"/>
              <a:ea typeface="+mj-ea"/>
              <a:cs typeface="+mj-cs"/>
            </a:endParaRPr>
          </a:p>
        </p:txBody>
      </p:sp>
      <p:pic>
        <p:nvPicPr>
          <p:cNvPr id="11" name="Picture 10">
            <a:extLst>
              <a:ext uri="{FF2B5EF4-FFF2-40B4-BE49-F238E27FC236}">
                <a16:creationId xmlns:a16="http://schemas.microsoft.com/office/drawing/2014/main" id="{A164890E-2AC4-43DF-95DF-219E1DF8E640}"/>
              </a:ext>
            </a:extLst>
          </p:cNvPr>
          <p:cNvPicPr>
            <a:picLocks noChangeAspect="1"/>
          </p:cNvPicPr>
          <p:nvPr/>
        </p:nvPicPr>
        <p:blipFill>
          <a:blip r:embed="rId3"/>
          <a:stretch>
            <a:fillRect/>
          </a:stretch>
        </p:blipFill>
        <p:spPr>
          <a:xfrm>
            <a:off x="945649" y="1950936"/>
            <a:ext cx="4622503" cy="2467159"/>
          </a:xfrm>
          <a:prstGeom prst="rect">
            <a:avLst/>
          </a:prstGeom>
          <a:ln>
            <a:solidFill>
              <a:srgbClr val="004C86"/>
            </a:solidFill>
          </a:ln>
        </p:spPr>
      </p:pic>
      <p:pic>
        <p:nvPicPr>
          <p:cNvPr id="12" name="Picture 11">
            <a:extLst>
              <a:ext uri="{FF2B5EF4-FFF2-40B4-BE49-F238E27FC236}">
                <a16:creationId xmlns:a16="http://schemas.microsoft.com/office/drawing/2014/main" id="{D42D435E-2B5E-4E5C-B5CA-7BA915644BC0}"/>
              </a:ext>
            </a:extLst>
          </p:cNvPr>
          <p:cNvPicPr>
            <a:picLocks noChangeAspect="1"/>
          </p:cNvPicPr>
          <p:nvPr/>
        </p:nvPicPr>
        <p:blipFill>
          <a:blip r:embed="rId4"/>
          <a:stretch>
            <a:fillRect/>
          </a:stretch>
        </p:blipFill>
        <p:spPr>
          <a:xfrm>
            <a:off x="6502949" y="2561512"/>
            <a:ext cx="4457700" cy="1314379"/>
          </a:xfrm>
          <a:prstGeom prst="rect">
            <a:avLst/>
          </a:prstGeom>
          <a:ln>
            <a:solidFill>
              <a:srgbClr val="004C86"/>
            </a:solidFill>
          </a:ln>
        </p:spPr>
      </p:pic>
      <p:pic>
        <p:nvPicPr>
          <p:cNvPr id="13" name="Picture 12">
            <a:extLst>
              <a:ext uri="{FF2B5EF4-FFF2-40B4-BE49-F238E27FC236}">
                <a16:creationId xmlns:a16="http://schemas.microsoft.com/office/drawing/2014/main" id="{694B14C8-7F48-4E24-B7AB-F3F085A115EF}"/>
              </a:ext>
            </a:extLst>
          </p:cNvPr>
          <p:cNvPicPr>
            <a:picLocks noChangeAspect="1"/>
          </p:cNvPicPr>
          <p:nvPr/>
        </p:nvPicPr>
        <p:blipFill>
          <a:blip r:embed="rId5"/>
          <a:stretch>
            <a:fillRect/>
          </a:stretch>
        </p:blipFill>
        <p:spPr>
          <a:xfrm>
            <a:off x="3909302" y="5212461"/>
            <a:ext cx="4622503" cy="1024364"/>
          </a:xfrm>
          <a:prstGeom prst="rect">
            <a:avLst/>
          </a:prstGeom>
          <a:ln>
            <a:solidFill>
              <a:srgbClr val="004C86"/>
            </a:solidFill>
          </a:ln>
        </p:spPr>
      </p:pic>
      <p:pic>
        <p:nvPicPr>
          <p:cNvPr id="14" name="Picture 13">
            <a:extLst>
              <a:ext uri="{FF2B5EF4-FFF2-40B4-BE49-F238E27FC236}">
                <a16:creationId xmlns:a16="http://schemas.microsoft.com/office/drawing/2014/main" id="{52B26046-91CD-4DF6-8905-59C4C1979862}"/>
              </a:ext>
            </a:extLst>
          </p:cNvPr>
          <p:cNvPicPr>
            <a:picLocks noChangeAspect="1"/>
          </p:cNvPicPr>
          <p:nvPr/>
        </p:nvPicPr>
        <p:blipFill>
          <a:blip r:embed="rId6"/>
          <a:stretch>
            <a:fillRect/>
          </a:stretch>
        </p:blipFill>
        <p:spPr>
          <a:xfrm>
            <a:off x="6502949" y="1950936"/>
            <a:ext cx="4457700" cy="610576"/>
          </a:xfrm>
          <a:prstGeom prst="rect">
            <a:avLst/>
          </a:prstGeom>
          <a:ln>
            <a:solidFill>
              <a:srgbClr val="004C86"/>
            </a:solidFill>
          </a:ln>
        </p:spPr>
      </p:pic>
      <p:pic>
        <p:nvPicPr>
          <p:cNvPr id="15" name="Picture 14">
            <a:extLst>
              <a:ext uri="{FF2B5EF4-FFF2-40B4-BE49-F238E27FC236}">
                <a16:creationId xmlns:a16="http://schemas.microsoft.com/office/drawing/2014/main" id="{F4B0F0CE-D178-4B4E-9025-37D7DC758369}"/>
              </a:ext>
            </a:extLst>
          </p:cNvPr>
          <p:cNvPicPr>
            <a:picLocks noChangeAspect="1"/>
          </p:cNvPicPr>
          <p:nvPr/>
        </p:nvPicPr>
        <p:blipFill>
          <a:blip r:embed="rId6"/>
          <a:stretch>
            <a:fillRect/>
          </a:stretch>
        </p:blipFill>
        <p:spPr>
          <a:xfrm>
            <a:off x="3909302" y="4681924"/>
            <a:ext cx="4624039" cy="530537"/>
          </a:xfrm>
          <a:prstGeom prst="rect">
            <a:avLst/>
          </a:prstGeom>
          <a:ln>
            <a:solidFill>
              <a:srgbClr val="004C86"/>
            </a:solidFill>
          </a:ln>
        </p:spPr>
      </p:pic>
      <p:sp>
        <p:nvSpPr>
          <p:cNvPr id="18" name="Rectangle 17">
            <a:extLst>
              <a:ext uri="{FF2B5EF4-FFF2-40B4-BE49-F238E27FC236}">
                <a16:creationId xmlns:a16="http://schemas.microsoft.com/office/drawing/2014/main" id="{620C5B22-6FB5-5F4F-B28E-12B85687D956}"/>
              </a:ext>
            </a:extLst>
          </p:cNvPr>
          <p:cNvSpPr/>
          <p:nvPr/>
        </p:nvSpPr>
        <p:spPr>
          <a:xfrm>
            <a:off x="251794" y="554089"/>
            <a:ext cx="4075508" cy="461665"/>
          </a:xfrm>
          <a:prstGeom prst="rect">
            <a:avLst/>
          </a:prstGeom>
          <a:solidFill>
            <a:srgbClr val="5E8E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1688" lvl="1"/>
            <a:r>
              <a:rPr lang="en-US" sz="2400" dirty="0">
                <a:latin typeface="Calibri" panose="020F0502020204030204" pitchFamily="34" charset="0"/>
              </a:rPr>
              <a:t>Decision-Making Tool</a:t>
            </a:r>
          </a:p>
        </p:txBody>
      </p:sp>
      <p:pic>
        <p:nvPicPr>
          <p:cNvPr id="19" name="Picture 18">
            <a:extLst>
              <a:ext uri="{FF2B5EF4-FFF2-40B4-BE49-F238E27FC236}">
                <a16:creationId xmlns:a16="http://schemas.microsoft.com/office/drawing/2014/main" id="{D75C2BAD-E854-B545-810E-9037CD8AEB84}"/>
              </a:ext>
            </a:extLst>
          </p:cNvPr>
          <p:cNvPicPr>
            <a:picLocks noChangeAspect="1"/>
          </p:cNvPicPr>
          <p:nvPr/>
        </p:nvPicPr>
        <p:blipFill rotWithShape="1">
          <a:blip r:embed="rId7"/>
          <a:srcRect b="22043"/>
          <a:stretch/>
        </p:blipFill>
        <p:spPr>
          <a:xfrm>
            <a:off x="119833" y="453735"/>
            <a:ext cx="751899" cy="6983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6757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F2BA-6E24-41E4-ACA9-3B6091505302}"/>
              </a:ext>
            </a:extLst>
          </p:cNvPr>
          <p:cNvSpPr>
            <a:spLocks noGrp="1"/>
          </p:cNvSpPr>
          <p:nvPr>
            <p:ph type="title"/>
          </p:nvPr>
        </p:nvSpPr>
        <p:spPr/>
        <p:txBody>
          <a:bodyPr>
            <a:normAutofit/>
          </a:bodyPr>
          <a:lstStyle/>
          <a:p>
            <a:r>
              <a:rPr lang="en-US"/>
              <a:t>Project Phases &amp; Tasks</a:t>
            </a:r>
            <a:endParaRPr lang="en-US" dirty="0"/>
          </a:p>
        </p:txBody>
      </p:sp>
      <p:sp>
        <p:nvSpPr>
          <p:cNvPr id="3" name="Slide Number Placeholder 2">
            <a:extLst>
              <a:ext uri="{FF2B5EF4-FFF2-40B4-BE49-F238E27FC236}">
                <a16:creationId xmlns:a16="http://schemas.microsoft.com/office/drawing/2014/main" id="{2C44E77C-031C-0B42-B959-5294D9903124}"/>
              </a:ext>
            </a:extLst>
          </p:cNvPr>
          <p:cNvSpPr>
            <a:spLocks noGrp="1"/>
          </p:cNvSpPr>
          <p:nvPr>
            <p:ph type="sldNum" sz="quarter" idx="12"/>
          </p:nvPr>
        </p:nvSpPr>
        <p:spPr/>
        <p:txBody>
          <a:bodyPr/>
          <a:lstStyle/>
          <a:p>
            <a:fld id="{D57F1E4F-1CFF-5643-939E-02111984F565}" type="slidenum">
              <a:rPr lang="en-US" smtClean="0"/>
              <a:t>32</a:t>
            </a:fld>
            <a:endParaRPr lang="en-US" dirty="0"/>
          </a:p>
        </p:txBody>
      </p:sp>
      <p:grpSp>
        <p:nvGrpSpPr>
          <p:cNvPr id="5" name="Group 4">
            <a:extLst>
              <a:ext uri="{FF2B5EF4-FFF2-40B4-BE49-F238E27FC236}">
                <a16:creationId xmlns:a16="http://schemas.microsoft.com/office/drawing/2014/main" id="{11348026-EAFD-C946-B00B-54025A662E24}"/>
              </a:ext>
            </a:extLst>
          </p:cNvPr>
          <p:cNvGrpSpPr/>
          <p:nvPr/>
        </p:nvGrpSpPr>
        <p:grpSpPr>
          <a:xfrm>
            <a:off x="1326057" y="1458913"/>
            <a:ext cx="8695823" cy="2560866"/>
            <a:chOff x="1326057" y="1458913"/>
            <a:chExt cx="8695823" cy="2560866"/>
          </a:xfrm>
        </p:grpSpPr>
        <p:grpSp>
          <p:nvGrpSpPr>
            <p:cNvPr id="6" name="Group 5">
              <a:extLst>
                <a:ext uri="{FF2B5EF4-FFF2-40B4-BE49-F238E27FC236}">
                  <a16:creationId xmlns:a16="http://schemas.microsoft.com/office/drawing/2014/main" id="{3BF565E2-84B6-274E-98D6-5CC9A4F1DCC4}"/>
                </a:ext>
              </a:extLst>
            </p:cNvPr>
            <p:cNvGrpSpPr/>
            <p:nvPr/>
          </p:nvGrpSpPr>
          <p:grpSpPr>
            <a:xfrm>
              <a:off x="1326057" y="1849064"/>
              <a:ext cx="1519500" cy="2170715"/>
              <a:chOff x="1" y="399938"/>
              <a:chExt cx="1519500" cy="2170715"/>
            </a:xfrm>
          </p:grpSpPr>
          <p:sp>
            <p:nvSpPr>
              <p:cNvPr id="10" name="Chevron 9">
                <a:extLst>
                  <a:ext uri="{FF2B5EF4-FFF2-40B4-BE49-F238E27FC236}">
                    <a16:creationId xmlns:a16="http://schemas.microsoft.com/office/drawing/2014/main" id="{00392181-C4EA-D244-A6AC-F97B51692944}"/>
                  </a:ext>
                </a:extLst>
              </p:cNvPr>
              <p:cNvSpPr/>
              <p:nvPr/>
            </p:nvSpPr>
            <p:spPr>
              <a:xfrm rot="5400000">
                <a:off x="-325607" y="725546"/>
                <a:ext cx="2170715" cy="1519500"/>
              </a:xfrm>
              <a:prstGeom prst="chevron">
                <a:avLst/>
              </a:prstGeom>
              <a:solidFill>
                <a:srgbClr val="6C9AC3"/>
              </a:solidFill>
              <a:ln>
                <a:solidFill>
                  <a:srgbClr val="6C9AC3"/>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1" name="Chevron 4">
                <a:extLst>
                  <a:ext uri="{FF2B5EF4-FFF2-40B4-BE49-F238E27FC236}">
                    <a16:creationId xmlns:a16="http://schemas.microsoft.com/office/drawing/2014/main" id="{80095141-620D-B946-9B96-46026EB7A5A8}"/>
                  </a:ext>
                </a:extLst>
              </p:cNvPr>
              <p:cNvSpPr txBox="1"/>
              <p:nvPr/>
            </p:nvSpPr>
            <p:spPr>
              <a:xfrm>
                <a:off x="1" y="1159688"/>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a:t>
                </a:r>
              </a:p>
            </p:txBody>
          </p:sp>
        </p:grpSp>
        <p:grpSp>
          <p:nvGrpSpPr>
            <p:cNvPr id="7" name="Group 6">
              <a:extLst>
                <a:ext uri="{FF2B5EF4-FFF2-40B4-BE49-F238E27FC236}">
                  <a16:creationId xmlns:a16="http://schemas.microsoft.com/office/drawing/2014/main" id="{6415C010-CB1F-564F-AFDB-9EE7B25692DD}"/>
                </a:ext>
              </a:extLst>
            </p:cNvPr>
            <p:cNvGrpSpPr/>
            <p:nvPr/>
          </p:nvGrpSpPr>
          <p:grpSpPr>
            <a:xfrm>
              <a:off x="2845556" y="1458913"/>
              <a:ext cx="7176324" cy="2191270"/>
              <a:chOff x="1519500" y="9787"/>
              <a:chExt cx="7176324" cy="2191270"/>
            </a:xfrm>
          </p:grpSpPr>
          <p:sp>
            <p:nvSpPr>
              <p:cNvPr id="8" name="Round Same Side Corner Rectangle 7">
                <a:extLst>
                  <a:ext uri="{FF2B5EF4-FFF2-40B4-BE49-F238E27FC236}">
                    <a16:creationId xmlns:a16="http://schemas.microsoft.com/office/drawing/2014/main" id="{E06B7DBF-7B6D-6C45-9DD8-DF0977B14E6C}"/>
                  </a:ext>
                </a:extLst>
              </p:cNvPr>
              <p:cNvSpPr/>
              <p:nvPr/>
            </p:nvSpPr>
            <p:spPr>
              <a:xfrm rot="5400000">
                <a:off x="4012027" y="-2482740"/>
                <a:ext cx="2191270" cy="7176324"/>
              </a:xfrm>
              <a:prstGeom prst="round2SameRect">
                <a:avLst/>
              </a:prstGeom>
              <a:ln>
                <a:solidFill>
                  <a:srgbClr val="6C9AC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ound Same Side Corner Rectangle 6">
                <a:extLst>
                  <a:ext uri="{FF2B5EF4-FFF2-40B4-BE49-F238E27FC236}">
                    <a16:creationId xmlns:a16="http://schemas.microsoft.com/office/drawing/2014/main" id="{C2E3A783-E0CB-6E40-B36E-84B5EA9B22B3}"/>
                  </a:ext>
                </a:extLst>
              </p:cNvPr>
              <p:cNvSpPr txBox="1"/>
              <p:nvPr/>
            </p:nvSpPr>
            <p:spPr>
              <a:xfrm>
                <a:off x="1519501" y="116755"/>
                <a:ext cx="7069355" cy="19773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Font typeface="Arial" panose="020B0604020202020204" pitchFamily="34" charset="0"/>
                  <a:buNone/>
                </a:pPr>
                <a:r>
                  <a:rPr lang="en-US" sz="2000" kern="1200" dirty="0">
                    <a:solidFill>
                      <a:schemeClr val="bg2">
                        <a:lumMod val="90000"/>
                      </a:schemeClr>
                    </a:solidFill>
                    <a:latin typeface="+mj-lt"/>
                  </a:rPr>
                  <a:t>Task 1-1: Literature review</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1-2: Define the current state of practice</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1-3</a:t>
                </a:r>
                <a:r>
                  <a:rPr lang="x-none" sz="2000" kern="1200" dirty="0">
                    <a:solidFill>
                      <a:schemeClr val="bg2">
                        <a:lumMod val="90000"/>
                      </a:schemeClr>
                    </a:solidFill>
                    <a:latin typeface="Calibri" panose="020F0502020204030204"/>
                    <a:ea typeface="+mn-ea"/>
                    <a:cs typeface="+mn-cs"/>
                  </a:rPr>
                  <a:t>: Develop</a:t>
                </a:r>
                <a:r>
                  <a:rPr lang="en-US" sz="2000" kern="1200" dirty="0">
                    <a:solidFill>
                      <a:schemeClr val="bg2">
                        <a:lumMod val="90000"/>
                      </a:schemeClr>
                    </a:solidFill>
                    <a:latin typeface="Calibri" panose="020F0502020204030204"/>
                    <a:ea typeface="+mn-ea"/>
                    <a:cs typeface="+mn-cs"/>
                  </a:rPr>
                  <a:t> Conceptual F</a:t>
                </a:r>
                <a:r>
                  <a:rPr lang="x-none" sz="2000" kern="1200" dirty="0">
                    <a:solidFill>
                      <a:schemeClr val="bg2">
                        <a:lumMod val="90000"/>
                      </a:schemeClr>
                    </a:solidFill>
                    <a:latin typeface="Calibri" panose="020F0502020204030204"/>
                    <a:ea typeface="+mn-ea"/>
                    <a:cs typeface="+mn-cs"/>
                  </a:rPr>
                  <a:t>ramework</a:t>
                </a:r>
                <a:endParaRPr lang="en-US" sz="2000" kern="1200" dirty="0">
                  <a:solidFill>
                    <a:schemeClr val="bg2">
                      <a:lumMod val="90000"/>
                    </a:schemeClr>
                  </a:solidFill>
                  <a:latin typeface="Calibri" panose="020F0502020204030204"/>
                  <a:ea typeface="+mn-ea"/>
                  <a:cs typeface="+mn-cs"/>
                </a:endParaRP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1-4: Prepare Interim Report</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1-5: Face-to-face meeting</a:t>
                </a:r>
              </a:p>
            </p:txBody>
          </p:sp>
        </p:grpSp>
      </p:grpSp>
      <p:grpSp>
        <p:nvGrpSpPr>
          <p:cNvPr id="12" name="Group 11">
            <a:extLst>
              <a:ext uri="{FF2B5EF4-FFF2-40B4-BE49-F238E27FC236}">
                <a16:creationId xmlns:a16="http://schemas.microsoft.com/office/drawing/2014/main" id="{88F087A0-5E0C-9843-85BA-13B15AFA6F63}"/>
              </a:ext>
            </a:extLst>
          </p:cNvPr>
          <p:cNvGrpSpPr/>
          <p:nvPr/>
        </p:nvGrpSpPr>
        <p:grpSpPr>
          <a:xfrm>
            <a:off x="1326057" y="3772661"/>
            <a:ext cx="8695823" cy="2711783"/>
            <a:chOff x="1326057" y="3772661"/>
            <a:chExt cx="8695823" cy="2711783"/>
          </a:xfrm>
        </p:grpSpPr>
        <p:grpSp>
          <p:nvGrpSpPr>
            <p:cNvPr id="13" name="Group 12">
              <a:extLst>
                <a:ext uri="{FF2B5EF4-FFF2-40B4-BE49-F238E27FC236}">
                  <a16:creationId xmlns:a16="http://schemas.microsoft.com/office/drawing/2014/main" id="{D98DC532-F12C-2A4C-82C3-1E952A2ED8B4}"/>
                </a:ext>
              </a:extLst>
            </p:cNvPr>
            <p:cNvGrpSpPr/>
            <p:nvPr/>
          </p:nvGrpSpPr>
          <p:grpSpPr>
            <a:xfrm>
              <a:off x="1326057" y="4313729"/>
              <a:ext cx="1519500" cy="2170715"/>
              <a:chOff x="1" y="2882034"/>
              <a:chExt cx="1519500" cy="2170715"/>
            </a:xfrm>
          </p:grpSpPr>
          <p:sp>
            <p:nvSpPr>
              <p:cNvPr id="17" name="Chevron 16">
                <a:extLst>
                  <a:ext uri="{FF2B5EF4-FFF2-40B4-BE49-F238E27FC236}">
                    <a16:creationId xmlns:a16="http://schemas.microsoft.com/office/drawing/2014/main" id="{39914B6A-49D9-6740-A54C-2506BA706331}"/>
                  </a:ext>
                </a:extLst>
              </p:cNvPr>
              <p:cNvSpPr/>
              <p:nvPr/>
            </p:nvSpPr>
            <p:spPr>
              <a:xfrm rot="5400000">
                <a:off x="-325607" y="3207642"/>
                <a:ext cx="2170715" cy="1519500"/>
              </a:xfrm>
              <a:prstGeom prst="chevron">
                <a:avLst/>
              </a:prstGeom>
              <a:solidFill>
                <a:srgbClr val="5E8E3F"/>
              </a:solidFill>
              <a:ln>
                <a:solidFill>
                  <a:srgbClr val="5E8E3F"/>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8" name="Chevron 4">
                <a:extLst>
                  <a:ext uri="{FF2B5EF4-FFF2-40B4-BE49-F238E27FC236}">
                    <a16:creationId xmlns:a16="http://schemas.microsoft.com/office/drawing/2014/main" id="{41FEEAD2-21E6-C744-BD75-99DD035B67DF}"/>
                  </a:ext>
                </a:extLst>
              </p:cNvPr>
              <p:cNvSpPr txBox="1"/>
              <p:nvPr/>
            </p:nvSpPr>
            <p:spPr>
              <a:xfrm>
                <a:off x="1" y="3641784"/>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II</a:t>
                </a:r>
              </a:p>
            </p:txBody>
          </p:sp>
        </p:grpSp>
        <p:grpSp>
          <p:nvGrpSpPr>
            <p:cNvPr id="14" name="Group 13">
              <a:extLst>
                <a:ext uri="{FF2B5EF4-FFF2-40B4-BE49-F238E27FC236}">
                  <a16:creationId xmlns:a16="http://schemas.microsoft.com/office/drawing/2014/main" id="{BEB01334-D1EB-2446-A488-3E696EF11B9D}"/>
                </a:ext>
              </a:extLst>
            </p:cNvPr>
            <p:cNvGrpSpPr/>
            <p:nvPr/>
          </p:nvGrpSpPr>
          <p:grpSpPr>
            <a:xfrm>
              <a:off x="2845556" y="3772661"/>
              <a:ext cx="7176324" cy="2493104"/>
              <a:chOff x="1519500" y="2340966"/>
              <a:chExt cx="7176324" cy="2493104"/>
            </a:xfrm>
          </p:grpSpPr>
          <p:sp>
            <p:nvSpPr>
              <p:cNvPr id="15" name="Round Same Side Corner Rectangle 14">
                <a:extLst>
                  <a:ext uri="{FF2B5EF4-FFF2-40B4-BE49-F238E27FC236}">
                    <a16:creationId xmlns:a16="http://schemas.microsoft.com/office/drawing/2014/main" id="{63E94E63-E3A9-2F43-A985-D347E9414C49}"/>
                  </a:ext>
                </a:extLst>
              </p:cNvPr>
              <p:cNvSpPr/>
              <p:nvPr/>
            </p:nvSpPr>
            <p:spPr>
              <a:xfrm rot="5400000">
                <a:off x="3861110" y="-644"/>
                <a:ext cx="2493104" cy="7176324"/>
              </a:xfrm>
              <a:prstGeom prst="round2SameRect">
                <a:avLst/>
              </a:prstGeom>
              <a:ln>
                <a:solidFill>
                  <a:srgbClr val="5E8E3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 Same Side Corner Rectangle 6">
                <a:extLst>
                  <a:ext uri="{FF2B5EF4-FFF2-40B4-BE49-F238E27FC236}">
                    <a16:creationId xmlns:a16="http://schemas.microsoft.com/office/drawing/2014/main" id="{494F3181-C33A-5D41-9DB4-9E9F689A3FB4}"/>
                  </a:ext>
                </a:extLst>
              </p:cNvPr>
              <p:cNvSpPr txBox="1"/>
              <p:nvPr/>
            </p:nvSpPr>
            <p:spPr>
              <a:xfrm>
                <a:off x="1519501" y="2462669"/>
                <a:ext cx="7054621" cy="2249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2-1: Develop CRP Decision-making Framework</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2-2: Conduct Workshop</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2-3: Develop Training Materials</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2-4: Develop Electronic Presentation </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2-5: Develop Final Report</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2-6: Submit final deliverables</a:t>
                </a:r>
              </a:p>
            </p:txBody>
          </p:sp>
        </p:grpSp>
      </p:grpSp>
    </p:spTree>
    <p:extLst>
      <p:ext uri="{BB962C8B-B14F-4D97-AF65-F5344CB8AC3E}">
        <p14:creationId xmlns:p14="http://schemas.microsoft.com/office/powerpoint/2010/main" val="42259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1730E79-59A1-4A37-B46E-834BBAC6BD66}"/>
              </a:ext>
            </a:extLst>
          </p:cNvPr>
          <p:cNvGraphicFramePr/>
          <p:nvPr>
            <p:extLst>
              <p:ext uri="{D42A27DB-BD31-4B8C-83A1-F6EECF244321}">
                <p14:modId xmlns:p14="http://schemas.microsoft.com/office/powerpoint/2010/main" val="2099394529"/>
              </p:ext>
            </p:extLst>
          </p:nvPr>
        </p:nvGraphicFramePr>
        <p:xfrm>
          <a:off x="2030990" y="1624404"/>
          <a:ext cx="8508056" cy="5066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Delay 2">
            <a:extLst>
              <a:ext uri="{FF2B5EF4-FFF2-40B4-BE49-F238E27FC236}">
                <a16:creationId xmlns:a16="http://schemas.microsoft.com/office/drawing/2014/main" id="{780DAAF8-7934-4699-A353-BD42F522991D}"/>
              </a:ext>
            </a:extLst>
          </p:cNvPr>
          <p:cNvSpPr/>
          <p:nvPr/>
        </p:nvSpPr>
        <p:spPr>
          <a:xfrm>
            <a:off x="320524" y="3196489"/>
            <a:ext cx="2774212" cy="1341656"/>
          </a:xfrm>
          <a:prstGeom prst="flowChartDelay">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a:solidFill>
                  <a:schemeClr val="tx1"/>
                </a:solidFill>
                <a:latin typeface="Calibri" panose="020F0502020204030204" pitchFamily="34" charset="0"/>
              </a:rPr>
              <a:t>Workshop Goals</a:t>
            </a:r>
          </a:p>
        </p:txBody>
      </p:sp>
      <p:sp>
        <p:nvSpPr>
          <p:cNvPr id="4" name="Title 3">
            <a:extLst>
              <a:ext uri="{FF2B5EF4-FFF2-40B4-BE49-F238E27FC236}">
                <a16:creationId xmlns:a16="http://schemas.microsoft.com/office/drawing/2014/main" id="{85D07EB8-2CE0-BC4C-A73B-B651C76C69C9}"/>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2-2: Workshop</a:t>
            </a:r>
            <a:endParaRPr lang="en-US" b="0" dirty="0"/>
          </a:p>
        </p:txBody>
      </p:sp>
      <p:sp>
        <p:nvSpPr>
          <p:cNvPr id="5" name="Slide Number Placeholder 4">
            <a:extLst>
              <a:ext uri="{FF2B5EF4-FFF2-40B4-BE49-F238E27FC236}">
                <a16:creationId xmlns:a16="http://schemas.microsoft.com/office/drawing/2014/main" id="{D46C907C-4D02-8C4D-A3C4-98F970E79F81}"/>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33</a:t>
            </a:fld>
            <a:endParaRPr lang="en-US" dirty="0"/>
          </a:p>
        </p:txBody>
      </p:sp>
    </p:spTree>
    <p:extLst>
      <p:ext uri="{BB962C8B-B14F-4D97-AF65-F5344CB8AC3E}">
        <p14:creationId xmlns:p14="http://schemas.microsoft.com/office/powerpoint/2010/main" val="84877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C9577A-6265-414A-9F3E-4CA035DB9F65}"/>
              </a:ext>
            </a:extLst>
          </p:cNvPr>
          <p:cNvSpPr txBox="1"/>
          <p:nvPr/>
        </p:nvSpPr>
        <p:spPr>
          <a:xfrm>
            <a:off x="570298" y="6177874"/>
            <a:ext cx="11299970"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solidFill>
                <a:srgbClr val="FF0000"/>
              </a:solidFill>
              <a:latin typeface="Calibri" panose="020F0502020204030204" pitchFamily="34" charset="0"/>
            </a:endParaRPr>
          </a:p>
        </p:txBody>
      </p:sp>
      <p:sp>
        <p:nvSpPr>
          <p:cNvPr id="3" name="Title 2">
            <a:extLst>
              <a:ext uri="{FF2B5EF4-FFF2-40B4-BE49-F238E27FC236}">
                <a16:creationId xmlns:a16="http://schemas.microsoft.com/office/drawing/2014/main" id="{2BE152A5-FDA1-7B44-AA55-C80CDF1F2006}"/>
              </a:ext>
            </a:extLst>
          </p:cNvPr>
          <p:cNvSpPr>
            <a:spLocks noGrp="1"/>
          </p:cNvSpPr>
          <p:nvPr>
            <p:ph type="title"/>
          </p:nvPr>
        </p:nvSpPr>
        <p:spPr>
          <a:xfrm>
            <a:off x="1239776" y="649059"/>
            <a:ext cx="10264835" cy="1140552"/>
          </a:xfrm>
        </p:spPr>
        <p:txBody>
          <a:bodyPr/>
          <a:lstStyle/>
          <a:p>
            <a:r>
              <a:rPr lang="en-US" dirty="0"/>
              <a:t>Project Phase II: </a:t>
            </a:r>
            <a:br>
              <a:rPr lang="en-US" dirty="0"/>
            </a:br>
            <a:r>
              <a:rPr lang="en-US" sz="3200" b="0" dirty="0"/>
              <a:t>Task 2-2: Workshop*</a:t>
            </a:r>
            <a:endParaRPr lang="en-US" b="0" dirty="0"/>
          </a:p>
        </p:txBody>
      </p:sp>
      <p:sp>
        <p:nvSpPr>
          <p:cNvPr id="4" name="Slide Number Placeholder 3">
            <a:extLst>
              <a:ext uri="{FF2B5EF4-FFF2-40B4-BE49-F238E27FC236}">
                <a16:creationId xmlns:a16="http://schemas.microsoft.com/office/drawing/2014/main" id="{651A519C-6BF1-5F43-BEC6-DB7DCE411066}"/>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34</a:t>
            </a:fld>
            <a:endParaRPr lang="en-US" dirty="0"/>
          </a:p>
        </p:txBody>
      </p:sp>
      <p:sp>
        <p:nvSpPr>
          <p:cNvPr id="7" name="Oval 6" descr="Arrow Slight curve">
            <a:extLst>
              <a:ext uri="{FF2B5EF4-FFF2-40B4-BE49-F238E27FC236}">
                <a16:creationId xmlns:a16="http://schemas.microsoft.com/office/drawing/2014/main" id="{2F8C95D8-5BC5-1A41-8521-235C42A49B0D}"/>
              </a:ext>
            </a:extLst>
          </p:cNvPr>
          <p:cNvSpPr/>
          <p:nvPr/>
        </p:nvSpPr>
        <p:spPr>
          <a:xfrm>
            <a:off x="5158117" y="1601717"/>
            <a:ext cx="825157" cy="825157"/>
          </a:xfrm>
          <a:prstGeom prst="ellipse">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8" name="Rounded Rectangle 7">
            <a:extLst>
              <a:ext uri="{FF2B5EF4-FFF2-40B4-BE49-F238E27FC236}">
                <a16:creationId xmlns:a16="http://schemas.microsoft.com/office/drawing/2014/main" id="{3CEFDAEB-3901-FF45-84A7-610D209C0F02}"/>
              </a:ext>
            </a:extLst>
          </p:cNvPr>
          <p:cNvSpPr/>
          <p:nvPr/>
        </p:nvSpPr>
        <p:spPr>
          <a:xfrm>
            <a:off x="1563955" y="1867612"/>
            <a:ext cx="3481437" cy="4292849"/>
          </a:xfrm>
          <a:prstGeom prst="roundRect">
            <a:avLst/>
          </a:prstGeom>
          <a:blipFill dpi="0" rotWithShape="1">
            <a:blip r:embed="rId6">
              <a:extLst>
                <a:ext uri="{28A0092B-C50C-407E-A947-70E740481C1C}">
                  <a14:useLocalDpi xmlns:a14="http://schemas.microsoft.com/office/drawing/2010/main" val="0"/>
                </a:ext>
              </a:extLst>
            </a:blip>
            <a:srcRect/>
            <a:stretch>
              <a:fillRect l="96" t="-57" r="96" b="-57"/>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9" name="Group 8">
            <a:extLst>
              <a:ext uri="{FF2B5EF4-FFF2-40B4-BE49-F238E27FC236}">
                <a16:creationId xmlns:a16="http://schemas.microsoft.com/office/drawing/2014/main" id="{88458517-2507-D440-9682-99C25104A9DC}"/>
              </a:ext>
            </a:extLst>
          </p:cNvPr>
          <p:cNvGrpSpPr/>
          <p:nvPr/>
        </p:nvGrpSpPr>
        <p:grpSpPr>
          <a:xfrm>
            <a:off x="1593569" y="3376849"/>
            <a:ext cx="2591507" cy="2575709"/>
            <a:chOff x="903847" y="1725231"/>
            <a:chExt cx="2591507" cy="2575709"/>
          </a:xfrm>
        </p:grpSpPr>
        <p:sp>
          <p:nvSpPr>
            <p:cNvPr id="10" name="Rectangle 9">
              <a:extLst>
                <a:ext uri="{FF2B5EF4-FFF2-40B4-BE49-F238E27FC236}">
                  <a16:creationId xmlns:a16="http://schemas.microsoft.com/office/drawing/2014/main" id="{EC304901-CB1C-FF47-B57A-9562E8113626}"/>
                </a:ext>
              </a:extLst>
            </p:cNvPr>
            <p:cNvSpPr/>
            <p:nvPr/>
          </p:nvSpPr>
          <p:spPr>
            <a:xfrm>
              <a:off x="903847" y="1725231"/>
              <a:ext cx="2591507" cy="2575709"/>
            </a:xfrm>
            <a:prstGeom prst="rect">
              <a:avLst/>
            </a:pr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C883D197-6568-AA47-AF4E-E6CEFF4526C3}"/>
                </a:ext>
              </a:extLst>
            </p:cNvPr>
            <p:cNvSpPr txBox="1"/>
            <p:nvPr/>
          </p:nvSpPr>
          <p:spPr>
            <a:xfrm>
              <a:off x="903847" y="1725231"/>
              <a:ext cx="2591507" cy="257570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b" anchorCtr="0">
              <a:noAutofit/>
            </a:bodyPr>
            <a:lstStyle/>
            <a:p>
              <a:pPr marL="0" lvl="0" indent="0" algn="l" defTabSz="1066800">
                <a:lnSpc>
                  <a:spcPct val="90000"/>
                </a:lnSpc>
                <a:spcBef>
                  <a:spcPct val="0"/>
                </a:spcBef>
                <a:spcAft>
                  <a:spcPct val="35000"/>
                </a:spcAft>
                <a:buNone/>
              </a:pPr>
              <a:r>
                <a:rPr lang="en-US" sz="2400" b="0" i="0" kern="1200" dirty="0">
                  <a:solidFill>
                    <a:schemeClr val="bg1"/>
                  </a:solidFill>
                  <a:effectLst>
                    <a:glow rad="228600">
                      <a:schemeClr val="accent1">
                        <a:satMod val="175000"/>
                        <a:alpha val="63000"/>
                      </a:schemeClr>
                    </a:glow>
                    <a:outerShdw blurRad="38100" dist="38100" dir="2700000" algn="tl">
                      <a:srgbClr val="000000">
                        <a:alpha val="43137"/>
                      </a:srgbClr>
                    </a:outerShdw>
                  </a:effectLst>
                  <a:cs typeface="Calibri" panose="020F0502020204030204" pitchFamily="34" charset="0"/>
                </a:rPr>
                <a:t>Virtual Workshop</a:t>
              </a:r>
              <a:endParaRPr lang="en-US" sz="2400" b="1" kern="1200" dirty="0">
                <a:solidFill>
                  <a:schemeClr val="bg1"/>
                </a:solidFill>
                <a:effectLst>
                  <a:glow rad="228600">
                    <a:schemeClr val="accent1">
                      <a:satMod val="175000"/>
                      <a:alpha val="63000"/>
                    </a:schemeClr>
                  </a:glow>
                  <a:outerShdw blurRad="38100" dist="38100" dir="2700000" algn="tl">
                    <a:srgbClr val="000000">
                      <a:alpha val="43137"/>
                    </a:srgbClr>
                  </a:outerShdw>
                </a:effectLst>
              </a:endParaRPr>
            </a:p>
          </p:txBody>
        </p:sp>
      </p:grpSp>
      <p:grpSp>
        <p:nvGrpSpPr>
          <p:cNvPr id="12" name="Group 11">
            <a:extLst>
              <a:ext uri="{FF2B5EF4-FFF2-40B4-BE49-F238E27FC236}">
                <a16:creationId xmlns:a16="http://schemas.microsoft.com/office/drawing/2014/main" id="{FA4146BF-28BA-E34C-893B-CBA86FAF1CF0}"/>
              </a:ext>
            </a:extLst>
          </p:cNvPr>
          <p:cNvGrpSpPr/>
          <p:nvPr/>
        </p:nvGrpSpPr>
        <p:grpSpPr>
          <a:xfrm>
            <a:off x="6096000" y="1643590"/>
            <a:ext cx="3814103" cy="825157"/>
            <a:chOff x="5415356" y="1352"/>
            <a:chExt cx="3814103" cy="825157"/>
          </a:xfrm>
        </p:grpSpPr>
        <p:sp>
          <p:nvSpPr>
            <p:cNvPr id="25" name="Rectangle 24">
              <a:extLst>
                <a:ext uri="{FF2B5EF4-FFF2-40B4-BE49-F238E27FC236}">
                  <a16:creationId xmlns:a16="http://schemas.microsoft.com/office/drawing/2014/main" id="{0BC2CBC1-6072-4840-A9BB-D8580E5A6711}"/>
                </a:ext>
              </a:extLst>
            </p:cNvPr>
            <p:cNvSpPr/>
            <p:nvPr/>
          </p:nvSpPr>
          <p:spPr>
            <a:xfrm>
              <a:off x="5415356" y="1352"/>
              <a:ext cx="3814103" cy="8251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6" name="TextBox 25">
              <a:extLst>
                <a:ext uri="{FF2B5EF4-FFF2-40B4-BE49-F238E27FC236}">
                  <a16:creationId xmlns:a16="http://schemas.microsoft.com/office/drawing/2014/main" id="{217809BC-2BCC-6C48-AFCF-550B13952384}"/>
                </a:ext>
              </a:extLst>
            </p:cNvPr>
            <p:cNvSpPr txBox="1"/>
            <p:nvPr/>
          </p:nvSpPr>
          <p:spPr>
            <a:xfrm>
              <a:off x="5415356" y="1352"/>
              <a:ext cx="3814103" cy="8251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Calibri" panose="020F0502020204030204" pitchFamily="34" charset="0"/>
                  <a:cs typeface="Calibri" panose="020F0502020204030204" pitchFamily="34" charset="0"/>
                </a:rPr>
                <a:t>9.5 hours over 4 days during an 8-day period</a:t>
              </a:r>
            </a:p>
          </p:txBody>
        </p:sp>
      </p:grpSp>
      <p:grpSp>
        <p:nvGrpSpPr>
          <p:cNvPr id="13" name="Group 12">
            <a:extLst>
              <a:ext uri="{FF2B5EF4-FFF2-40B4-BE49-F238E27FC236}">
                <a16:creationId xmlns:a16="http://schemas.microsoft.com/office/drawing/2014/main" id="{375D6B70-A706-A740-A6B8-D10C5CF0D336}"/>
              </a:ext>
            </a:extLst>
          </p:cNvPr>
          <p:cNvGrpSpPr/>
          <p:nvPr/>
        </p:nvGrpSpPr>
        <p:grpSpPr>
          <a:xfrm>
            <a:off x="6129984" y="2617276"/>
            <a:ext cx="3814103" cy="825157"/>
            <a:chOff x="5449340" y="975038"/>
            <a:chExt cx="3814103" cy="825157"/>
          </a:xfrm>
        </p:grpSpPr>
        <p:sp>
          <p:nvSpPr>
            <p:cNvPr id="23" name="Rectangle 22">
              <a:extLst>
                <a:ext uri="{FF2B5EF4-FFF2-40B4-BE49-F238E27FC236}">
                  <a16:creationId xmlns:a16="http://schemas.microsoft.com/office/drawing/2014/main" id="{84F02765-3489-3643-9626-8AF1D1BF51A2}"/>
                </a:ext>
              </a:extLst>
            </p:cNvPr>
            <p:cNvSpPr/>
            <p:nvPr/>
          </p:nvSpPr>
          <p:spPr>
            <a:xfrm>
              <a:off x="5449340" y="975038"/>
              <a:ext cx="3814103" cy="8251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4" name="TextBox 23">
              <a:extLst>
                <a:ext uri="{FF2B5EF4-FFF2-40B4-BE49-F238E27FC236}">
                  <a16:creationId xmlns:a16="http://schemas.microsoft.com/office/drawing/2014/main" id="{226FE40E-3DBC-9A4A-A1C0-F10B47399302}"/>
                </a:ext>
              </a:extLst>
            </p:cNvPr>
            <p:cNvSpPr txBox="1"/>
            <p:nvPr/>
          </p:nvSpPr>
          <p:spPr>
            <a:xfrm>
              <a:off x="5449340" y="975038"/>
              <a:ext cx="3814103" cy="8251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cs typeface="Calibri" panose="020F0502020204030204" pitchFamily="34" charset="0"/>
                </a:rPr>
                <a:t>75 participants </a:t>
              </a:r>
            </a:p>
          </p:txBody>
        </p:sp>
      </p:grpSp>
      <p:grpSp>
        <p:nvGrpSpPr>
          <p:cNvPr id="14" name="Group 13">
            <a:extLst>
              <a:ext uri="{FF2B5EF4-FFF2-40B4-BE49-F238E27FC236}">
                <a16:creationId xmlns:a16="http://schemas.microsoft.com/office/drawing/2014/main" id="{F4316243-31F3-5846-8FDE-70CF3F8EB921}"/>
              </a:ext>
            </a:extLst>
          </p:cNvPr>
          <p:cNvGrpSpPr/>
          <p:nvPr/>
        </p:nvGrpSpPr>
        <p:grpSpPr>
          <a:xfrm>
            <a:off x="6163548" y="3590962"/>
            <a:ext cx="3814103" cy="825157"/>
            <a:chOff x="5482904" y="1948724"/>
            <a:chExt cx="3814103" cy="825157"/>
          </a:xfrm>
        </p:grpSpPr>
        <p:sp>
          <p:nvSpPr>
            <p:cNvPr id="21" name="Rectangle 20">
              <a:extLst>
                <a:ext uri="{FF2B5EF4-FFF2-40B4-BE49-F238E27FC236}">
                  <a16:creationId xmlns:a16="http://schemas.microsoft.com/office/drawing/2014/main" id="{C874812E-4400-EB44-88F3-071CC3DCF121}"/>
                </a:ext>
              </a:extLst>
            </p:cNvPr>
            <p:cNvSpPr/>
            <p:nvPr/>
          </p:nvSpPr>
          <p:spPr>
            <a:xfrm>
              <a:off x="5482904" y="1948724"/>
              <a:ext cx="3814103" cy="8251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E9EEABF9-F272-624D-BB5B-EE932B5BDE07}"/>
                </a:ext>
              </a:extLst>
            </p:cNvPr>
            <p:cNvSpPr txBox="1"/>
            <p:nvPr/>
          </p:nvSpPr>
          <p:spPr>
            <a:xfrm>
              <a:off x="5482904" y="1948724"/>
              <a:ext cx="3814103" cy="8251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cs typeface="Calibri" panose="020F0502020204030204" pitchFamily="34" charset="0"/>
                </a:rPr>
                <a:t>Attendance per session ranged from 49 – 67 participants</a:t>
              </a:r>
            </a:p>
          </p:txBody>
        </p:sp>
      </p:grpSp>
      <p:grpSp>
        <p:nvGrpSpPr>
          <p:cNvPr id="15" name="Group 14">
            <a:extLst>
              <a:ext uri="{FF2B5EF4-FFF2-40B4-BE49-F238E27FC236}">
                <a16:creationId xmlns:a16="http://schemas.microsoft.com/office/drawing/2014/main" id="{4A746F94-4A11-DC4E-973C-3DAB11BF8E60}"/>
              </a:ext>
            </a:extLst>
          </p:cNvPr>
          <p:cNvGrpSpPr/>
          <p:nvPr/>
        </p:nvGrpSpPr>
        <p:grpSpPr>
          <a:xfrm>
            <a:off x="6141312" y="4564648"/>
            <a:ext cx="3814103" cy="825157"/>
            <a:chOff x="5460668" y="2922410"/>
            <a:chExt cx="3814103" cy="825157"/>
          </a:xfrm>
        </p:grpSpPr>
        <p:sp>
          <p:nvSpPr>
            <p:cNvPr id="19" name="Rectangle 18">
              <a:extLst>
                <a:ext uri="{FF2B5EF4-FFF2-40B4-BE49-F238E27FC236}">
                  <a16:creationId xmlns:a16="http://schemas.microsoft.com/office/drawing/2014/main" id="{4D383FB7-C1DF-B447-9ED9-E386531CBAD8}"/>
                </a:ext>
              </a:extLst>
            </p:cNvPr>
            <p:cNvSpPr/>
            <p:nvPr/>
          </p:nvSpPr>
          <p:spPr>
            <a:xfrm>
              <a:off x="5460668" y="2922410"/>
              <a:ext cx="3814103" cy="8251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TextBox 19">
              <a:extLst>
                <a:ext uri="{FF2B5EF4-FFF2-40B4-BE49-F238E27FC236}">
                  <a16:creationId xmlns:a16="http://schemas.microsoft.com/office/drawing/2014/main" id="{7F0B3561-59C1-C745-8EBE-1615C2AF1786}"/>
                </a:ext>
              </a:extLst>
            </p:cNvPr>
            <p:cNvSpPr txBox="1"/>
            <p:nvPr/>
          </p:nvSpPr>
          <p:spPr>
            <a:xfrm>
              <a:off x="5460668" y="2922410"/>
              <a:ext cx="3814103" cy="8251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cs typeface="Calibri" panose="020F0502020204030204" pitchFamily="34" charset="0"/>
                </a:rPr>
                <a:t>6 outstanding speakers on constructability</a:t>
              </a:r>
            </a:p>
          </p:txBody>
        </p:sp>
      </p:grpSp>
      <p:grpSp>
        <p:nvGrpSpPr>
          <p:cNvPr id="16" name="Group 15">
            <a:extLst>
              <a:ext uri="{FF2B5EF4-FFF2-40B4-BE49-F238E27FC236}">
                <a16:creationId xmlns:a16="http://schemas.microsoft.com/office/drawing/2014/main" id="{6394DA8F-858F-4046-BF6A-AE6C68401F3F}"/>
              </a:ext>
            </a:extLst>
          </p:cNvPr>
          <p:cNvGrpSpPr/>
          <p:nvPr/>
        </p:nvGrpSpPr>
        <p:grpSpPr>
          <a:xfrm>
            <a:off x="6129984" y="5538335"/>
            <a:ext cx="3814103" cy="825157"/>
            <a:chOff x="5449340" y="3896097"/>
            <a:chExt cx="3814103" cy="825157"/>
          </a:xfrm>
        </p:grpSpPr>
        <p:sp>
          <p:nvSpPr>
            <p:cNvPr id="17" name="Rectangle 16">
              <a:extLst>
                <a:ext uri="{FF2B5EF4-FFF2-40B4-BE49-F238E27FC236}">
                  <a16:creationId xmlns:a16="http://schemas.microsoft.com/office/drawing/2014/main" id="{9C9C9521-789E-AD4D-84BF-C9D35536D8F9}"/>
                </a:ext>
              </a:extLst>
            </p:cNvPr>
            <p:cNvSpPr/>
            <p:nvPr/>
          </p:nvSpPr>
          <p:spPr>
            <a:xfrm>
              <a:off x="5449340" y="3896097"/>
              <a:ext cx="3814103" cy="8251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TextBox 17">
              <a:extLst>
                <a:ext uri="{FF2B5EF4-FFF2-40B4-BE49-F238E27FC236}">
                  <a16:creationId xmlns:a16="http://schemas.microsoft.com/office/drawing/2014/main" id="{941F5F73-5870-4F4E-93AD-E2DC9F55F7E1}"/>
                </a:ext>
              </a:extLst>
            </p:cNvPr>
            <p:cNvSpPr txBox="1"/>
            <p:nvPr/>
          </p:nvSpPr>
          <p:spPr>
            <a:xfrm>
              <a:off x="5449340" y="3896097"/>
              <a:ext cx="3814103" cy="8251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8420" tIns="29210" rIns="58420" bIns="29210" numCol="1" spcCol="1270" anchor="ctr" anchorCtr="0">
              <a:noAutofit/>
            </a:bodyPr>
            <a:lstStyle/>
            <a:p>
              <a:pPr marL="0" lvl="0" indent="0" algn="l" defTabSz="1022350">
                <a:lnSpc>
                  <a:spcPct val="90000"/>
                </a:lnSpc>
                <a:spcBef>
                  <a:spcPct val="0"/>
                </a:spcBef>
                <a:spcAft>
                  <a:spcPct val="35000"/>
                </a:spcAft>
                <a:buNone/>
              </a:pPr>
              <a:r>
                <a:rPr lang="en-US" sz="2300" b="0" i="0" kern="1200" dirty="0">
                  <a:latin typeface="Calibri" panose="020F0502020204030204" pitchFamily="34" charset="0"/>
                  <a:cs typeface="Calibri" panose="020F0502020204030204" pitchFamily="34" charset="0"/>
                </a:rPr>
                <a:t>Other sessions</a:t>
              </a:r>
            </a:p>
          </p:txBody>
        </p:sp>
      </p:grpSp>
      <p:sp>
        <p:nvSpPr>
          <p:cNvPr id="27" name="Oval 26" descr="Arrow Slight curve">
            <a:extLst>
              <a:ext uri="{FF2B5EF4-FFF2-40B4-BE49-F238E27FC236}">
                <a16:creationId xmlns:a16="http://schemas.microsoft.com/office/drawing/2014/main" id="{57FFAEA9-7E46-4349-BBF1-1D98AAEF514B}"/>
              </a:ext>
            </a:extLst>
          </p:cNvPr>
          <p:cNvSpPr/>
          <p:nvPr/>
        </p:nvSpPr>
        <p:spPr>
          <a:xfrm>
            <a:off x="5158117" y="2600338"/>
            <a:ext cx="825157" cy="825157"/>
          </a:xfrm>
          <a:prstGeom prst="ellipse">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28" name="Oval 27" descr="Arrow Slight curve">
            <a:extLst>
              <a:ext uri="{FF2B5EF4-FFF2-40B4-BE49-F238E27FC236}">
                <a16:creationId xmlns:a16="http://schemas.microsoft.com/office/drawing/2014/main" id="{AA7929DE-8BFD-F342-A1B5-9FBB6178EA3B}"/>
              </a:ext>
            </a:extLst>
          </p:cNvPr>
          <p:cNvSpPr/>
          <p:nvPr/>
        </p:nvSpPr>
        <p:spPr>
          <a:xfrm>
            <a:off x="5158117" y="3538801"/>
            <a:ext cx="825157" cy="825157"/>
          </a:xfrm>
          <a:prstGeom prst="ellipse">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0" name="Oval 29" descr="Arrow Slight curve">
            <a:extLst>
              <a:ext uri="{FF2B5EF4-FFF2-40B4-BE49-F238E27FC236}">
                <a16:creationId xmlns:a16="http://schemas.microsoft.com/office/drawing/2014/main" id="{59B9549F-FFF3-1946-B0A4-1E3FD02F3A67}"/>
              </a:ext>
            </a:extLst>
          </p:cNvPr>
          <p:cNvSpPr/>
          <p:nvPr/>
        </p:nvSpPr>
        <p:spPr>
          <a:xfrm>
            <a:off x="5158117" y="4525392"/>
            <a:ext cx="825157" cy="825157"/>
          </a:xfrm>
          <a:prstGeom prst="ellipse">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31" name="Oval 30" descr="Arrow Slight curve">
            <a:extLst>
              <a:ext uri="{FF2B5EF4-FFF2-40B4-BE49-F238E27FC236}">
                <a16:creationId xmlns:a16="http://schemas.microsoft.com/office/drawing/2014/main" id="{08D13311-821B-8249-87EA-2BA06D7CD41B}"/>
              </a:ext>
            </a:extLst>
          </p:cNvPr>
          <p:cNvSpPr/>
          <p:nvPr/>
        </p:nvSpPr>
        <p:spPr>
          <a:xfrm>
            <a:off x="5158117" y="5487918"/>
            <a:ext cx="825157" cy="825157"/>
          </a:xfrm>
          <a:prstGeom prst="ellipse">
            <a:avLst/>
          </a:prstGeom>
          <a:blipFill>
            <a:blip r:embed="rId4">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429178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par>
                                <p:cTn id="16" presetID="22" presetClass="entr" presetSubtype="8"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0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1000"/>
                                        <p:tgtEl>
                                          <p:spTgt spid="28"/>
                                        </p:tgtEl>
                                      </p:cBhvr>
                                    </p:animEffect>
                                  </p:childTnLst>
                                </p:cTn>
                              </p:par>
                              <p:par>
                                <p:cTn id="24" presetID="22" presetClass="entr" presetSubtype="8"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1000"/>
                                        <p:tgtEl>
                                          <p:spTgt spid="30"/>
                                        </p:tgtEl>
                                      </p:cBhvr>
                                    </p:animEffect>
                                  </p:childTnLst>
                                </p:cTn>
                              </p:par>
                              <p:par>
                                <p:cTn id="32" presetID="22" presetClass="entr" presetSubtype="8" fill="hold" nodeType="withEffect">
                                  <p:stCondLst>
                                    <p:cond delay="100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1000"/>
                                        <p:tgtEl>
                                          <p:spTgt spid="31"/>
                                        </p:tgtEl>
                                      </p:cBhvr>
                                    </p:animEffect>
                                  </p:childTnLst>
                                </p:cTn>
                              </p:par>
                              <p:par>
                                <p:cTn id="40" presetID="22" presetClass="entr" presetSubtype="8" fill="hold" nodeType="withEffect">
                                  <p:stCondLst>
                                    <p:cond delay="100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C9577A-6265-414A-9F3E-4CA035DB9F65}"/>
              </a:ext>
            </a:extLst>
          </p:cNvPr>
          <p:cNvSpPr txBox="1"/>
          <p:nvPr/>
        </p:nvSpPr>
        <p:spPr>
          <a:xfrm>
            <a:off x="501446" y="6261491"/>
            <a:ext cx="11335878"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solidFill>
                <a:srgbClr val="FF0000"/>
              </a:solidFill>
              <a:latin typeface="Calibri" panose="020F0502020204030204" pitchFamily="34" charset="0"/>
            </a:endParaRPr>
          </a:p>
        </p:txBody>
      </p:sp>
      <p:sp>
        <p:nvSpPr>
          <p:cNvPr id="2" name="Title 1">
            <a:extLst>
              <a:ext uri="{FF2B5EF4-FFF2-40B4-BE49-F238E27FC236}">
                <a16:creationId xmlns:a16="http://schemas.microsoft.com/office/drawing/2014/main" id="{3D61F370-0695-2B4A-9169-4255D9643520}"/>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2-2: Workshop*</a:t>
            </a:r>
            <a:endParaRPr lang="en-US" b="0" dirty="0"/>
          </a:p>
        </p:txBody>
      </p:sp>
      <p:sp>
        <p:nvSpPr>
          <p:cNvPr id="3" name="Slide Number Placeholder 2">
            <a:extLst>
              <a:ext uri="{FF2B5EF4-FFF2-40B4-BE49-F238E27FC236}">
                <a16:creationId xmlns:a16="http://schemas.microsoft.com/office/drawing/2014/main" id="{9825FDF0-A71F-DE45-83F4-45044EDA88B6}"/>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35</a:t>
            </a:fld>
            <a:endParaRPr lang="en-US" dirty="0"/>
          </a:p>
        </p:txBody>
      </p:sp>
      <p:grpSp>
        <p:nvGrpSpPr>
          <p:cNvPr id="8" name="Group 7">
            <a:extLst>
              <a:ext uri="{FF2B5EF4-FFF2-40B4-BE49-F238E27FC236}">
                <a16:creationId xmlns:a16="http://schemas.microsoft.com/office/drawing/2014/main" id="{9F99912D-633F-E446-95E7-91F68AB293DD}"/>
              </a:ext>
            </a:extLst>
          </p:cNvPr>
          <p:cNvGrpSpPr/>
          <p:nvPr/>
        </p:nvGrpSpPr>
        <p:grpSpPr>
          <a:xfrm>
            <a:off x="614345" y="1789611"/>
            <a:ext cx="10890266" cy="490875"/>
            <a:chOff x="0" y="823706"/>
            <a:chExt cx="11128188" cy="490875"/>
          </a:xfrm>
        </p:grpSpPr>
        <p:sp>
          <p:nvSpPr>
            <p:cNvPr id="9" name="Rectangle 8">
              <a:extLst>
                <a:ext uri="{FF2B5EF4-FFF2-40B4-BE49-F238E27FC236}">
                  <a16:creationId xmlns:a16="http://schemas.microsoft.com/office/drawing/2014/main" id="{527292E6-0D7D-2D45-A04C-DA7589203796}"/>
                </a:ext>
              </a:extLst>
            </p:cNvPr>
            <p:cNvSpPr/>
            <p:nvPr/>
          </p:nvSpPr>
          <p:spPr>
            <a:xfrm>
              <a:off x="0" y="823706"/>
              <a:ext cx="11128188" cy="490875"/>
            </a:xfrm>
            <a:prstGeom prst="rect">
              <a:avLst/>
            </a:prstGeom>
            <a:solidFill>
              <a:srgbClr val="004C86"/>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D1E9D23D-FA18-B548-B32D-92C6E6D83CA9}"/>
                </a:ext>
              </a:extLst>
            </p:cNvPr>
            <p:cNvSpPr txBox="1"/>
            <p:nvPr/>
          </p:nvSpPr>
          <p:spPr>
            <a:xfrm>
              <a:off x="0" y="823706"/>
              <a:ext cx="11128188" cy="490875"/>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The Speakers- Six Experts in Constructability</a:t>
              </a:r>
            </a:p>
          </p:txBody>
        </p:sp>
      </p:grpSp>
      <p:grpSp>
        <p:nvGrpSpPr>
          <p:cNvPr id="11" name="Group 10">
            <a:extLst>
              <a:ext uri="{FF2B5EF4-FFF2-40B4-BE49-F238E27FC236}">
                <a16:creationId xmlns:a16="http://schemas.microsoft.com/office/drawing/2014/main" id="{7D9C08E8-1411-6341-9017-EBDDCFB37874}"/>
              </a:ext>
            </a:extLst>
          </p:cNvPr>
          <p:cNvGrpSpPr/>
          <p:nvPr/>
        </p:nvGrpSpPr>
        <p:grpSpPr>
          <a:xfrm>
            <a:off x="1021617" y="2418835"/>
            <a:ext cx="2185416" cy="1828800"/>
            <a:chOff x="25856" y="1570061"/>
            <a:chExt cx="2195208" cy="2076784"/>
          </a:xfrm>
        </p:grpSpPr>
        <p:sp>
          <p:nvSpPr>
            <p:cNvPr id="24" name="Rectangle 23">
              <a:extLst>
                <a:ext uri="{FF2B5EF4-FFF2-40B4-BE49-F238E27FC236}">
                  <a16:creationId xmlns:a16="http://schemas.microsoft.com/office/drawing/2014/main" id="{52A87BC0-3B2C-D146-9A0E-9C35472E0F9D}"/>
                </a:ext>
              </a:extLst>
            </p:cNvPr>
            <p:cNvSpPr/>
            <p:nvPr/>
          </p:nvSpPr>
          <p:spPr>
            <a:xfrm>
              <a:off x="25856" y="1570061"/>
              <a:ext cx="2195208" cy="2076784"/>
            </a:xfrm>
            <a:prstGeom prst="rect">
              <a:avLst/>
            </a:prstGeom>
            <a:ln>
              <a:solidFill>
                <a:srgbClr val="004C86"/>
              </a:solidFill>
            </a:ln>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25" name="TextBox 24">
              <a:extLst>
                <a:ext uri="{FF2B5EF4-FFF2-40B4-BE49-F238E27FC236}">
                  <a16:creationId xmlns:a16="http://schemas.microsoft.com/office/drawing/2014/main" id="{60EE769E-D24B-1946-A9B1-4E5FF4A84EDC}"/>
                </a:ext>
              </a:extLst>
            </p:cNvPr>
            <p:cNvSpPr txBox="1"/>
            <p:nvPr/>
          </p:nvSpPr>
          <p:spPr>
            <a:xfrm>
              <a:off x="25856" y="1570061"/>
              <a:ext cx="2195208" cy="196748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0"/>
                </a:spcAft>
                <a:buNone/>
              </a:pPr>
              <a:r>
                <a:rPr lang="en-US" sz="1400" b="1" kern="1200" dirty="0">
                  <a:latin typeface="Calibri" panose="020F0502020204030204" pitchFamily="34" charset="0"/>
                  <a:cs typeface="Calibri" panose="020F0502020204030204" pitchFamily="34" charset="0"/>
                </a:rPr>
                <a:t>“Constructability, Permitting, </a:t>
              </a:r>
              <a:br>
                <a:rPr lang="en-US" sz="1400" b="1" kern="1200" dirty="0">
                  <a:latin typeface="Calibri" panose="020F0502020204030204" pitchFamily="34" charset="0"/>
                  <a:cs typeface="Calibri" panose="020F0502020204030204" pitchFamily="34" charset="0"/>
                </a:rPr>
              </a:br>
              <a:r>
                <a:rPr lang="en-US" sz="1400" b="1" kern="1200" dirty="0">
                  <a:latin typeface="Calibri" panose="020F0502020204030204" pitchFamily="34" charset="0"/>
                  <a:cs typeface="Calibri" panose="020F0502020204030204" pitchFamily="34" charset="0"/>
                </a:rPr>
                <a:t>and NEPA” </a:t>
              </a:r>
            </a:p>
            <a:p>
              <a:pPr marL="0" lvl="0" indent="0" algn="ctr" defTabSz="711200">
                <a:lnSpc>
                  <a:spcPct val="90000"/>
                </a:lnSpc>
                <a:spcBef>
                  <a:spcPct val="0"/>
                </a:spcBef>
                <a:spcAft>
                  <a:spcPts val="0"/>
                </a:spcAft>
                <a:buNone/>
              </a:pPr>
              <a:endParaRPr lang="en-US" sz="1400"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by Kimberly </a:t>
              </a:r>
              <a:r>
                <a:rPr lang="en-US" sz="1400" kern="1200" dirty="0" err="1">
                  <a:latin typeface="Calibri" panose="020F0502020204030204" pitchFamily="34" charset="0"/>
                  <a:cs typeface="Calibri" panose="020F0502020204030204" pitchFamily="34" charset="0"/>
                </a:rPr>
                <a:t>Lesay</a:t>
              </a:r>
              <a:r>
                <a:rPr lang="en-US" sz="1400" kern="1200" dirty="0">
                  <a:latin typeface="Calibri" panose="020F0502020204030204" pitchFamily="34" charset="0"/>
                  <a:cs typeface="Calibri" panose="020F0502020204030204" pitchFamily="34" charset="0"/>
                </a:rPr>
                <a:t> </a:t>
              </a: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Chief of the Bureau of Policy &amp; Planning, CTDOT </a:t>
              </a:r>
            </a:p>
          </p:txBody>
        </p:sp>
      </p:grpSp>
      <p:sp>
        <p:nvSpPr>
          <p:cNvPr id="22" name="Rectangle 21">
            <a:extLst>
              <a:ext uri="{FF2B5EF4-FFF2-40B4-BE49-F238E27FC236}">
                <a16:creationId xmlns:a16="http://schemas.microsoft.com/office/drawing/2014/main" id="{4285DFF1-4B4A-884F-821B-046A445E73F1}"/>
              </a:ext>
            </a:extLst>
          </p:cNvPr>
          <p:cNvSpPr/>
          <p:nvPr/>
        </p:nvSpPr>
        <p:spPr>
          <a:xfrm>
            <a:off x="4952416" y="2397832"/>
            <a:ext cx="2185417" cy="1828799"/>
          </a:xfrm>
          <a:prstGeom prst="rect">
            <a:avLst/>
          </a:prstGeom>
          <a:ln>
            <a:solidFill>
              <a:srgbClr val="004C86"/>
            </a:solidFill>
          </a:ln>
        </p:spPr>
        <p:style>
          <a:lnRef idx="2">
            <a:schemeClr val="accent1"/>
          </a:lnRef>
          <a:fillRef idx="1">
            <a:schemeClr val="lt1"/>
          </a:fillRef>
          <a:effectRef idx="0">
            <a:schemeClr val="accent1"/>
          </a:effectRef>
          <a:fontRef idx="minor">
            <a:schemeClr val="dk1"/>
          </a:fontRef>
        </p:style>
        <p:txBody>
          <a:bodyPr/>
          <a:lstStyle/>
          <a:p>
            <a:endParaRPr lang="en-US" dirty="0"/>
          </a:p>
        </p:txBody>
      </p:sp>
      <p:grpSp>
        <p:nvGrpSpPr>
          <p:cNvPr id="13" name="Group 12">
            <a:extLst>
              <a:ext uri="{FF2B5EF4-FFF2-40B4-BE49-F238E27FC236}">
                <a16:creationId xmlns:a16="http://schemas.microsoft.com/office/drawing/2014/main" id="{A03E1A0D-6330-2B4B-9EE1-92F5EA8BAC64}"/>
              </a:ext>
            </a:extLst>
          </p:cNvPr>
          <p:cNvGrpSpPr/>
          <p:nvPr/>
        </p:nvGrpSpPr>
        <p:grpSpPr>
          <a:xfrm>
            <a:off x="8875393" y="2404571"/>
            <a:ext cx="2185416" cy="1828800"/>
            <a:chOff x="4395617" y="1570061"/>
            <a:chExt cx="2195208" cy="2548796"/>
          </a:xfrm>
        </p:grpSpPr>
        <p:sp>
          <p:nvSpPr>
            <p:cNvPr id="20" name="Rectangle 19">
              <a:extLst>
                <a:ext uri="{FF2B5EF4-FFF2-40B4-BE49-F238E27FC236}">
                  <a16:creationId xmlns:a16="http://schemas.microsoft.com/office/drawing/2014/main" id="{8437944B-E89A-E94C-8B40-FAF03AF90B1F}"/>
                </a:ext>
              </a:extLst>
            </p:cNvPr>
            <p:cNvSpPr/>
            <p:nvPr/>
          </p:nvSpPr>
          <p:spPr>
            <a:xfrm>
              <a:off x="4395617" y="1570061"/>
              <a:ext cx="2195208" cy="2548796"/>
            </a:xfrm>
            <a:prstGeom prst="rect">
              <a:avLst/>
            </a:prstGeom>
            <a:ln>
              <a:solidFill>
                <a:srgbClr val="004C86"/>
              </a:solidFill>
            </a:ln>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21" name="TextBox 20">
              <a:extLst>
                <a:ext uri="{FF2B5EF4-FFF2-40B4-BE49-F238E27FC236}">
                  <a16:creationId xmlns:a16="http://schemas.microsoft.com/office/drawing/2014/main" id="{AC938B49-EA4C-B54B-83CD-5338CDF03C4C}"/>
                </a:ext>
              </a:extLst>
            </p:cNvPr>
            <p:cNvSpPr txBox="1"/>
            <p:nvPr/>
          </p:nvSpPr>
          <p:spPr>
            <a:xfrm>
              <a:off x="4395617" y="1570061"/>
              <a:ext cx="2195208" cy="207678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0"/>
                </a:spcAft>
                <a:buNone/>
              </a:pPr>
              <a:r>
                <a:rPr lang="en-US" sz="1400" b="1" kern="1200" dirty="0">
                  <a:latin typeface="Calibri" panose="020F0502020204030204" pitchFamily="34" charset="0"/>
                  <a:cs typeface="Calibri" panose="020F0502020204030204" pitchFamily="34" charset="0"/>
                </a:rPr>
                <a:t>“Virginia NEPA &amp; </a:t>
              </a:r>
              <a:br>
                <a:rPr lang="en-US" sz="1400" b="1" kern="1200" dirty="0">
                  <a:latin typeface="Calibri" panose="020F0502020204030204" pitchFamily="34" charset="0"/>
                  <a:cs typeface="Calibri" panose="020F0502020204030204" pitchFamily="34" charset="0"/>
                </a:rPr>
              </a:br>
              <a:r>
                <a:rPr lang="en-US" sz="1400" b="1" kern="1200" dirty="0">
                  <a:latin typeface="Calibri" panose="020F0502020204030204" pitchFamily="34" charset="0"/>
                  <a:cs typeface="Calibri" panose="020F0502020204030204" pitchFamily="34" charset="0"/>
                </a:rPr>
                <a:t>Section 404 </a:t>
              </a:r>
              <a:br>
                <a:rPr lang="en-US" sz="1400" b="1" kern="1200" dirty="0">
                  <a:latin typeface="Calibri" panose="020F0502020204030204" pitchFamily="34" charset="0"/>
                  <a:cs typeface="Calibri" panose="020F0502020204030204" pitchFamily="34" charset="0"/>
                </a:rPr>
              </a:br>
              <a:r>
                <a:rPr lang="en-US" sz="1400" b="1" kern="1200" dirty="0">
                  <a:latin typeface="Calibri" panose="020F0502020204030204" pitchFamily="34" charset="0"/>
                  <a:cs typeface="Calibri" panose="020F0502020204030204" pitchFamily="34" charset="0"/>
                </a:rPr>
                <a:t>Merged Process” </a:t>
              </a:r>
            </a:p>
            <a:p>
              <a:pPr marL="0" lvl="0" indent="0" algn="ctr" defTabSz="711200">
                <a:lnSpc>
                  <a:spcPct val="90000"/>
                </a:lnSpc>
                <a:spcBef>
                  <a:spcPct val="0"/>
                </a:spcBef>
                <a:spcAft>
                  <a:spcPts val="0"/>
                </a:spcAft>
                <a:buNone/>
              </a:pPr>
              <a:endParaRPr lang="en-US" sz="1400"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by Angel Deem </a:t>
              </a: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Director of the Environmental Division, VDOT</a:t>
              </a:r>
            </a:p>
          </p:txBody>
        </p:sp>
      </p:grpSp>
      <p:grpSp>
        <p:nvGrpSpPr>
          <p:cNvPr id="14" name="Group 13">
            <a:extLst>
              <a:ext uri="{FF2B5EF4-FFF2-40B4-BE49-F238E27FC236}">
                <a16:creationId xmlns:a16="http://schemas.microsoft.com/office/drawing/2014/main" id="{F230ECC2-00C9-0543-B2ED-6AB9A7C38663}"/>
              </a:ext>
            </a:extLst>
          </p:cNvPr>
          <p:cNvGrpSpPr/>
          <p:nvPr/>
        </p:nvGrpSpPr>
        <p:grpSpPr>
          <a:xfrm>
            <a:off x="4948417" y="4411976"/>
            <a:ext cx="2193414" cy="1861654"/>
            <a:chOff x="6590826" y="1570061"/>
            <a:chExt cx="2346963" cy="2225363"/>
          </a:xfrm>
        </p:grpSpPr>
        <p:sp>
          <p:nvSpPr>
            <p:cNvPr id="18" name="Rectangle 17">
              <a:extLst>
                <a:ext uri="{FF2B5EF4-FFF2-40B4-BE49-F238E27FC236}">
                  <a16:creationId xmlns:a16="http://schemas.microsoft.com/office/drawing/2014/main" id="{8DB4A2B4-F21A-9B4F-8BDA-2CBEBA03CEA8}"/>
                </a:ext>
              </a:extLst>
            </p:cNvPr>
            <p:cNvSpPr/>
            <p:nvPr/>
          </p:nvSpPr>
          <p:spPr>
            <a:xfrm>
              <a:off x="6590826" y="1570061"/>
              <a:ext cx="2339631" cy="2186089"/>
            </a:xfrm>
            <a:prstGeom prst="rect">
              <a:avLst/>
            </a:prstGeom>
            <a:ln>
              <a:solidFill>
                <a:srgbClr val="004C86"/>
              </a:solidFill>
            </a:ln>
          </p:spPr>
          <p:style>
            <a:lnRef idx="2">
              <a:schemeClr val="accent1"/>
            </a:lnRef>
            <a:fillRef idx="1">
              <a:schemeClr val="lt1"/>
            </a:fillRef>
            <a:effectRef idx="0">
              <a:schemeClr val="accent1"/>
            </a:effectRef>
            <a:fontRef idx="minor">
              <a:schemeClr val="dk1"/>
            </a:fontRef>
          </p:style>
          <p:txBody>
            <a:bodyPr/>
            <a:lstStyle/>
            <a:p>
              <a:endParaRPr lang="en-US" dirty="0"/>
            </a:p>
          </p:txBody>
        </p:sp>
        <p:sp>
          <p:nvSpPr>
            <p:cNvPr id="19" name="TextBox 18">
              <a:extLst>
                <a:ext uri="{FF2B5EF4-FFF2-40B4-BE49-F238E27FC236}">
                  <a16:creationId xmlns:a16="http://schemas.microsoft.com/office/drawing/2014/main" id="{5C98B1C9-67E0-DC4F-B840-32585BD92B7F}"/>
                </a:ext>
              </a:extLst>
            </p:cNvPr>
            <p:cNvSpPr txBox="1"/>
            <p:nvPr/>
          </p:nvSpPr>
          <p:spPr>
            <a:xfrm>
              <a:off x="6599384" y="1609334"/>
              <a:ext cx="2338405" cy="218609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0"/>
                </a:spcAft>
                <a:buNone/>
              </a:pPr>
              <a:r>
                <a:rPr lang="en-US" sz="1400" b="1" kern="1200" dirty="0">
                  <a:latin typeface="Calibri" panose="020F0502020204030204" pitchFamily="34" charset="0"/>
                  <a:cs typeface="Calibri" panose="020F0502020204030204" pitchFamily="34" charset="0"/>
                </a:rPr>
                <a:t>“NEPA Limits of Disturbance: Providing Flexibility for Future Design and Maintaining NEPA Schedules” </a:t>
              </a:r>
            </a:p>
            <a:p>
              <a:pPr marL="0" lvl="0" indent="0" algn="ctr" defTabSz="711200">
                <a:lnSpc>
                  <a:spcPct val="90000"/>
                </a:lnSpc>
                <a:spcBef>
                  <a:spcPct val="0"/>
                </a:spcBef>
                <a:spcAft>
                  <a:spcPts val="0"/>
                </a:spcAft>
                <a:buNone/>
              </a:pPr>
              <a:endParaRPr lang="en-US" sz="1400" b="1"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by Scott </a:t>
              </a:r>
              <a:r>
                <a:rPr lang="en-US" sz="1400" kern="1200" dirty="0" err="1">
                  <a:latin typeface="Calibri" panose="020F0502020204030204" pitchFamily="34" charset="0"/>
                  <a:cs typeface="Calibri" panose="020F0502020204030204" pitchFamily="34" charset="0"/>
                </a:rPr>
                <a:t>Smizak</a:t>
              </a:r>
              <a:r>
                <a:rPr lang="en-US" sz="1400" kern="1200" dirty="0">
                  <a:latin typeface="Calibri" panose="020F0502020204030204" pitchFamily="34" charset="0"/>
                  <a:cs typeface="Calibri" panose="020F0502020204030204" pitchFamily="34" charset="0"/>
                </a:rPr>
                <a:t>, </a:t>
              </a: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Assistant Director of VDOT’s Environmental Division</a:t>
              </a:r>
            </a:p>
          </p:txBody>
        </p:sp>
      </p:grpSp>
      <p:grpSp>
        <p:nvGrpSpPr>
          <p:cNvPr id="15" name="Group 14">
            <a:extLst>
              <a:ext uri="{FF2B5EF4-FFF2-40B4-BE49-F238E27FC236}">
                <a16:creationId xmlns:a16="http://schemas.microsoft.com/office/drawing/2014/main" id="{A3ABC4DE-DF23-0742-89E2-20CE24D7D6A2}"/>
              </a:ext>
            </a:extLst>
          </p:cNvPr>
          <p:cNvGrpSpPr/>
          <p:nvPr/>
        </p:nvGrpSpPr>
        <p:grpSpPr>
          <a:xfrm>
            <a:off x="1021617" y="4406402"/>
            <a:ext cx="2185416" cy="1857321"/>
            <a:chOff x="8930457" y="1535968"/>
            <a:chExt cx="2416040" cy="2220182"/>
          </a:xfrm>
        </p:grpSpPr>
        <p:sp>
          <p:nvSpPr>
            <p:cNvPr id="16" name="Rectangle 15">
              <a:extLst>
                <a:ext uri="{FF2B5EF4-FFF2-40B4-BE49-F238E27FC236}">
                  <a16:creationId xmlns:a16="http://schemas.microsoft.com/office/drawing/2014/main" id="{4925BD58-B645-7B4D-A481-ABADA35290F8}"/>
                </a:ext>
              </a:extLst>
            </p:cNvPr>
            <p:cNvSpPr/>
            <p:nvPr/>
          </p:nvSpPr>
          <p:spPr>
            <a:xfrm>
              <a:off x="8930457" y="1570061"/>
              <a:ext cx="2416040" cy="2186089"/>
            </a:xfrm>
            <a:prstGeom prst="rect">
              <a:avLst/>
            </a:prstGeom>
            <a:ln>
              <a:solidFill>
                <a:srgbClr val="004C86"/>
              </a:solidFill>
            </a:ln>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7" name="TextBox 16">
              <a:extLst>
                <a:ext uri="{FF2B5EF4-FFF2-40B4-BE49-F238E27FC236}">
                  <a16:creationId xmlns:a16="http://schemas.microsoft.com/office/drawing/2014/main" id="{FF8BFC86-CCB0-724F-B648-777C805C0A63}"/>
                </a:ext>
              </a:extLst>
            </p:cNvPr>
            <p:cNvSpPr txBox="1"/>
            <p:nvPr/>
          </p:nvSpPr>
          <p:spPr>
            <a:xfrm>
              <a:off x="8930457" y="1535968"/>
              <a:ext cx="2416040" cy="214681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0"/>
                </a:spcAft>
                <a:buNone/>
              </a:pPr>
              <a:r>
                <a:rPr lang="en-US" sz="1400" b="1" kern="1200" dirty="0">
                  <a:latin typeface="Calibri" panose="020F0502020204030204" pitchFamily="34" charset="0"/>
                  <a:cs typeface="Calibri" panose="020F0502020204030204" pitchFamily="34" charset="0"/>
                </a:rPr>
                <a:t>“Constructability and Virtual Design &amp; Construction” </a:t>
              </a:r>
            </a:p>
            <a:p>
              <a:pPr marL="0" lvl="0" indent="0" algn="ctr" defTabSz="711200">
                <a:lnSpc>
                  <a:spcPct val="90000"/>
                </a:lnSpc>
                <a:spcBef>
                  <a:spcPct val="0"/>
                </a:spcBef>
                <a:spcAft>
                  <a:spcPts val="0"/>
                </a:spcAft>
                <a:buNone/>
              </a:pPr>
              <a:endParaRPr lang="en-US" sz="1400"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by Dr. Ralph </a:t>
              </a:r>
              <a:r>
                <a:rPr lang="en-US" sz="1400" kern="1200" dirty="0" err="1">
                  <a:latin typeface="Calibri" panose="020F0502020204030204" pitchFamily="34" charset="0"/>
                  <a:cs typeface="Calibri" panose="020F0502020204030204" pitchFamily="34" charset="0"/>
                </a:rPr>
                <a:t>Teyeh</a:t>
              </a:r>
              <a:r>
                <a:rPr lang="en-US" sz="1400" kern="1200" dirty="0">
                  <a:latin typeface="Calibri" panose="020F0502020204030204" pitchFamily="34" charset="0"/>
                  <a:cs typeface="Calibri" panose="020F0502020204030204" pitchFamily="34" charset="0"/>
                </a:rPr>
                <a:t>, </a:t>
              </a: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Post-Doctoral,        University of Florida</a:t>
              </a:r>
            </a:p>
          </p:txBody>
        </p:sp>
      </p:grpSp>
      <p:grpSp>
        <p:nvGrpSpPr>
          <p:cNvPr id="26" name="Group 25">
            <a:extLst>
              <a:ext uri="{FF2B5EF4-FFF2-40B4-BE49-F238E27FC236}">
                <a16:creationId xmlns:a16="http://schemas.microsoft.com/office/drawing/2014/main" id="{EF952F8C-FAC1-4765-A285-0FAD667A9697}"/>
              </a:ext>
            </a:extLst>
          </p:cNvPr>
          <p:cNvGrpSpPr/>
          <p:nvPr/>
        </p:nvGrpSpPr>
        <p:grpSpPr>
          <a:xfrm>
            <a:off x="8891213" y="4400104"/>
            <a:ext cx="2185416" cy="1828800"/>
            <a:chOff x="4395617" y="1570061"/>
            <a:chExt cx="2195208" cy="2548796"/>
          </a:xfrm>
        </p:grpSpPr>
        <p:sp>
          <p:nvSpPr>
            <p:cNvPr id="27" name="Rectangle 26">
              <a:extLst>
                <a:ext uri="{FF2B5EF4-FFF2-40B4-BE49-F238E27FC236}">
                  <a16:creationId xmlns:a16="http://schemas.microsoft.com/office/drawing/2014/main" id="{52555453-84BD-427C-BFE4-DB7DCEE4E346}"/>
                </a:ext>
              </a:extLst>
            </p:cNvPr>
            <p:cNvSpPr/>
            <p:nvPr/>
          </p:nvSpPr>
          <p:spPr>
            <a:xfrm>
              <a:off x="4395617" y="1570061"/>
              <a:ext cx="2195208" cy="2548796"/>
            </a:xfrm>
            <a:prstGeom prst="rect">
              <a:avLst/>
            </a:prstGeom>
            <a:ln>
              <a:solidFill>
                <a:srgbClr val="004C86"/>
              </a:solidFill>
            </a:ln>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28" name="TextBox 27">
              <a:extLst>
                <a:ext uri="{FF2B5EF4-FFF2-40B4-BE49-F238E27FC236}">
                  <a16:creationId xmlns:a16="http://schemas.microsoft.com/office/drawing/2014/main" id="{593D94A6-C5C8-4206-AF2A-2EF3A2E00F08}"/>
                </a:ext>
              </a:extLst>
            </p:cNvPr>
            <p:cNvSpPr txBox="1"/>
            <p:nvPr/>
          </p:nvSpPr>
          <p:spPr>
            <a:xfrm>
              <a:off x="4395617" y="1570061"/>
              <a:ext cx="2195208" cy="207678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ts val="0"/>
                </a:spcAft>
                <a:buNone/>
              </a:pPr>
              <a:r>
                <a:rPr lang="en-US" sz="1400" b="1" kern="12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Use of Contractors in Constructability,                Pre-Bid Letting</a:t>
              </a:r>
              <a:r>
                <a:rPr lang="en-US" sz="1400" b="1" kern="1200" dirty="0">
                  <a:latin typeface="Calibri" panose="020F0502020204030204" pitchFamily="34" charset="0"/>
                  <a:cs typeface="Calibri" panose="020F0502020204030204" pitchFamily="34" charset="0"/>
                </a:rPr>
                <a:t>” </a:t>
              </a:r>
            </a:p>
            <a:p>
              <a:pPr marL="0" lvl="0" indent="0" algn="ctr" defTabSz="711200">
                <a:lnSpc>
                  <a:spcPct val="90000"/>
                </a:lnSpc>
                <a:spcBef>
                  <a:spcPct val="0"/>
                </a:spcBef>
                <a:spcAft>
                  <a:spcPts val="0"/>
                </a:spcAft>
                <a:buNone/>
              </a:pPr>
              <a:endParaRPr lang="en-US" sz="1400"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by Sara Snow,</a:t>
              </a:r>
            </a:p>
            <a:p>
              <a:pPr marL="0" lvl="0" indent="0" algn="ctr" defTabSz="711200">
                <a:lnSpc>
                  <a:spcPct val="90000"/>
                </a:lnSpc>
                <a:spcBef>
                  <a:spcPct val="0"/>
                </a:spcBef>
                <a:spcAft>
                  <a:spcPts val="0"/>
                </a:spcAft>
                <a:buNone/>
              </a:pPr>
              <a:r>
                <a:rPr lang="en-US" sz="1400" dirty="0">
                  <a:latin typeface="Calibri" panose="020F0502020204030204" pitchFamily="34" charset="0"/>
                  <a:cs typeface="Calibri" panose="020F0502020204030204" pitchFamily="34" charset="0"/>
                </a:rPr>
                <a:t>CRP Consultant</a:t>
              </a:r>
              <a:endParaRPr lang="en-US" sz="1400"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ts val="0"/>
                </a:spcAft>
                <a:buNone/>
              </a:pPr>
              <a:r>
                <a:rPr lang="en-US" sz="1400" dirty="0">
                  <a:latin typeface="Calibri" panose="020F0502020204030204" pitchFamily="34" charset="0"/>
                  <a:cs typeface="Calibri" panose="020F0502020204030204" pitchFamily="34" charset="0"/>
                </a:rPr>
                <a:t>UDOT</a:t>
              </a:r>
              <a:endParaRPr lang="en-US" sz="1400" kern="1200" dirty="0">
                <a:latin typeface="Calibri" panose="020F0502020204030204" pitchFamily="34" charset="0"/>
                <a:cs typeface="Calibri" panose="020F0502020204030204" pitchFamily="34" charset="0"/>
              </a:endParaRPr>
            </a:p>
          </p:txBody>
        </p:sp>
      </p:grpSp>
      <p:sp>
        <p:nvSpPr>
          <p:cNvPr id="30" name="TextBox 29">
            <a:extLst>
              <a:ext uri="{FF2B5EF4-FFF2-40B4-BE49-F238E27FC236}">
                <a16:creationId xmlns:a16="http://schemas.microsoft.com/office/drawing/2014/main" id="{3473B737-EE13-44AD-AE40-6F9E8289BC89}"/>
              </a:ext>
            </a:extLst>
          </p:cNvPr>
          <p:cNvSpPr txBox="1"/>
          <p:nvPr/>
        </p:nvSpPr>
        <p:spPr>
          <a:xfrm>
            <a:off x="4952416" y="2430687"/>
            <a:ext cx="2291992" cy="1449628"/>
          </a:xfrm>
          <a:prstGeom prst="rect">
            <a:avLst/>
          </a:prstGeom>
          <a:noFill/>
        </p:spPr>
        <p:txBody>
          <a:bodyPr wrap="square">
            <a:spAutoFit/>
          </a:bodyPr>
          <a:lstStyle/>
          <a:p>
            <a:pPr marL="0" lvl="0" indent="0" algn="ctr" defTabSz="711200">
              <a:lnSpc>
                <a:spcPct val="90000"/>
              </a:lnSpc>
              <a:spcBef>
                <a:spcPct val="0"/>
              </a:spcBef>
              <a:spcAft>
                <a:spcPts val="0"/>
              </a:spcAft>
              <a:buNone/>
            </a:pPr>
            <a:r>
              <a:rPr lang="en-US" sz="1400" b="1" kern="1200" dirty="0">
                <a:latin typeface="Calibri" panose="020F0502020204030204" pitchFamily="34" charset="0"/>
                <a:cs typeface="Calibri" panose="020F0502020204030204" pitchFamily="34" charset="0"/>
              </a:rPr>
              <a:t>“MnDOT Industry Constructability </a:t>
            </a:r>
            <a:br>
              <a:rPr lang="en-US" sz="1400" b="1" kern="1200" dirty="0">
                <a:latin typeface="Calibri" panose="020F0502020204030204" pitchFamily="34" charset="0"/>
                <a:cs typeface="Calibri" panose="020F0502020204030204" pitchFamily="34" charset="0"/>
              </a:rPr>
            </a:br>
            <a:r>
              <a:rPr lang="en-US" sz="1400" b="1" kern="1200" dirty="0">
                <a:latin typeface="Calibri" panose="020F0502020204030204" pitchFamily="34" charset="0"/>
                <a:cs typeface="Calibri" panose="020F0502020204030204" pitchFamily="34" charset="0"/>
              </a:rPr>
              <a:t>Process” </a:t>
            </a:r>
          </a:p>
          <a:p>
            <a:pPr marL="0" lvl="0" indent="0" algn="ctr" defTabSz="711200">
              <a:lnSpc>
                <a:spcPct val="90000"/>
              </a:lnSpc>
              <a:spcBef>
                <a:spcPct val="0"/>
              </a:spcBef>
              <a:spcAft>
                <a:spcPts val="0"/>
              </a:spcAft>
              <a:buNone/>
            </a:pPr>
            <a:endParaRPr lang="en-US" sz="1400" kern="1200" dirty="0">
              <a:latin typeface="Calibri" panose="020F0502020204030204" pitchFamily="34" charset="0"/>
              <a:cs typeface="Calibri" panose="020F0502020204030204" pitchFamily="34" charset="0"/>
            </a:endParaRP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by Jay </a:t>
            </a:r>
            <a:r>
              <a:rPr lang="en-US" sz="1400" kern="1200" dirty="0" err="1">
                <a:latin typeface="Calibri" panose="020F0502020204030204" pitchFamily="34" charset="0"/>
                <a:cs typeface="Calibri" panose="020F0502020204030204" pitchFamily="34" charset="0"/>
              </a:rPr>
              <a:t>Heiptas</a:t>
            </a:r>
            <a:r>
              <a:rPr lang="en-US" sz="1400" kern="1200" dirty="0">
                <a:latin typeface="Calibri" panose="020F0502020204030204" pitchFamily="34" charset="0"/>
                <a:cs typeface="Calibri" panose="020F0502020204030204" pitchFamily="34" charset="0"/>
              </a:rPr>
              <a:t> </a:t>
            </a:r>
          </a:p>
          <a:p>
            <a:pPr marL="0" lvl="0" indent="0" algn="ctr" defTabSz="711200">
              <a:lnSpc>
                <a:spcPct val="90000"/>
              </a:lnSpc>
              <a:spcBef>
                <a:spcPct val="0"/>
              </a:spcBef>
              <a:spcAft>
                <a:spcPts val="0"/>
              </a:spcAft>
              <a:buNone/>
            </a:pPr>
            <a:r>
              <a:rPr lang="en-US" sz="1400" kern="1200" dirty="0">
                <a:latin typeface="Calibri" panose="020F0502020204030204" pitchFamily="34" charset="0"/>
                <a:cs typeface="Calibri" panose="020F0502020204030204" pitchFamily="34" charset="0"/>
              </a:rPr>
              <a:t>Assistant Commissioner Operations, MnDOT </a:t>
            </a:r>
          </a:p>
        </p:txBody>
      </p:sp>
    </p:spTree>
    <p:extLst>
      <p:ext uri="{BB962C8B-B14F-4D97-AF65-F5344CB8AC3E}">
        <p14:creationId xmlns:p14="http://schemas.microsoft.com/office/powerpoint/2010/main" val="3764161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1730E79-59A1-4A37-B46E-834BBAC6BD66}"/>
              </a:ext>
            </a:extLst>
          </p:cNvPr>
          <p:cNvGraphicFramePr/>
          <p:nvPr>
            <p:extLst>
              <p:ext uri="{D42A27DB-BD31-4B8C-83A1-F6EECF244321}">
                <p14:modId xmlns:p14="http://schemas.microsoft.com/office/powerpoint/2010/main" val="3327908574"/>
              </p:ext>
            </p:extLst>
          </p:nvPr>
        </p:nvGraphicFramePr>
        <p:xfrm>
          <a:off x="1985802" y="1672412"/>
          <a:ext cx="8220396" cy="5185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Delay 2">
            <a:extLst>
              <a:ext uri="{FF2B5EF4-FFF2-40B4-BE49-F238E27FC236}">
                <a16:creationId xmlns:a16="http://schemas.microsoft.com/office/drawing/2014/main" id="{780DAAF8-7934-4699-A353-BD42F522991D}"/>
              </a:ext>
            </a:extLst>
          </p:cNvPr>
          <p:cNvSpPr/>
          <p:nvPr/>
        </p:nvSpPr>
        <p:spPr>
          <a:xfrm>
            <a:off x="524474" y="2978348"/>
            <a:ext cx="2649699" cy="1947565"/>
          </a:xfrm>
          <a:prstGeom prst="flowChartDelay">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a:solidFill>
                  <a:schemeClr val="tx1"/>
                </a:solidFill>
                <a:latin typeface="Calibri" panose="020F0502020204030204" pitchFamily="34" charset="0"/>
              </a:rPr>
              <a:t>Workshop Main Takeaways</a:t>
            </a:r>
          </a:p>
        </p:txBody>
      </p:sp>
      <p:sp>
        <p:nvSpPr>
          <p:cNvPr id="4" name="Title 3">
            <a:extLst>
              <a:ext uri="{FF2B5EF4-FFF2-40B4-BE49-F238E27FC236}">
                <a16:creationId xmlns:a16="http://schemas.microsoft.com/office/drawing/2014/main" id="{4E74BC27-86B5-AF42-9BDD-F6F5B199DD81}"/>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2-2: Workshop</a:t>
            </a:r>
            <a:endParaRPr lang="en-US" b="0" dirty="0"/>
          </a:p>
        </p:txBody>
      </p:sp>
      <p:sp>
        <p:nvSpPr>
          <p:cNvPr id="5" name="Slide Number Placeholder 4">
            <a:extLst>
              <a:ext uri="{FF2B5EF4-FFF2-40B4-BE49-F238E27FC236}">
                <a16:creationId xmlns:a16="http://schemas.microsoft.com/office/drawing/2014/main" id="{1E95AFAE-70A0-074D-8664-CFA31F9E871B}"/>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36</a:t>
            </a:fld>
            <a:endParaRPr lang="en-US" dirty="0"/>
          </a:p>
        </p:txBody>
      </p:sp>
    </p:spTree>
    <p:extLst>
      <p:ext uri="{BB962C8B-B14F-4D97-AF65-F5344CB8AC3E}">
        <p14:creationId xmlns:p14="http://schemas.microsoft.com/office/powerpoint/2010/main" val="310826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F2BA-6E24-41E4-ACA9-3B6091505302}"/>
              </a:ext>
            </a:extLst>
          </p:cNvPr>
          <p:cNvSpPr>
            <a:spLocks noGrp="1"/>
          </p:cNvSpPr>
          <p:nvPr>
            <p:ph type="title"/>
          </p:nvPr>
        </p:nvSpPr>
        <p:spPr/>
        <p:txBody>
          <a:bodyPr>
            <a:normAutofit/>
          </a:bodyPr>
          <a:lstStyle/>
          <a:p>
            <a:r>
              <a:rPr lang="en-US"/>
              <a:t>Project Phases &amp; Tasks</a:t>
            </a:r>
            <a:endParaRPr lang="en-US" dirty="0"/>
          </a:p>
        </p:txBody>
      </p:sp>
      <p:sp>
        <p:nvSpPr>
          <p:cNvPr id="3" name="Slide Number Placeholder 2">
            <a:extLst>
              <a:ext uri="{FF2B5EF4-FFF2-40B4-BE49-F238E27FC236}">
                <a16:creationId xmlns:a16="http://schemas.microsoft.com/office/drawing/2014/main" id="{2C44E77C-031C-0B42-B959-5294D9903124}"/>
              </a:ext>
            </a:extLst>
          </p:cNvPr>
          <p:cNvSpPr>
            <a:spLocks noGrp="1"/>
          </p:cNvSpPr>
          <p:nvPr>
            <p:ph type="sldNum" sz="quarter" idx="12"/>
          </p:nvPr>
        </p:nvSpPr>
        <p:spPr/>
        <p:txBody>
          <a:bodyPr/>
          <a:lstStyle/>
          <a:p>
            <a:fld id="{D57F1E4F-1CFF-5643-939E-02111984F565}" type="slidenum">
              <a:rPr lang="en-US" smtClean="0"/>
              <a:t>37</a:t>
            </a:fld>
            <a:endParaRPr lang="en-US" dirty="0"/>
          </a:p>
        </p:txBody>
      </p:sp>
      <p:grpSp>
        <p:nvGrpSpPr>
          <p:cNvPr id="5" name="Group 4">
            <a:extLst>
              <a:ext uri="{FF2B5EF4-FFF2-40B4-BE49-F238E27FC236}">
                <a16:creationId xmlns:a16="http://schemas.microsoft.com/office/drawing/2014/main" id="{11348026-EAFD-C946-B00B-54025A662E24}"/>
              </a:ext>
            </a:extLst>
          </p:cNvPr>
          <p:cNvGrpSpPr/>
          <p:nvPr/>
        </p:nvGrpSpPr>
        <p:grpSpPr>
          <a:xfrm>
            <a:off x="1326057" y="1458913"/>
            <a:ext cx="8695823" cy="2560866"/>
            <a:chOff x="1326057" y="1458913"/>
            <a:chExt cx="8695823" cy="2560866"/>
          </a:xfrm>
        </p:grpSpPr>
        <p:grpSp>
          <p:nvGrpSpPr>
            <p:cNvPr id="6" name="Group 5">
              <a:extLst>
                <a:ext uri="{FF2B5EF4-FFF2-40B4-BE49-F238E27FC236}">
                  <a16:creationId xmlns:a16="http://schemas.microsoft.com/office/drawing/2014/main" id="{3BF565E2-84B6-274E-98D6-5CC9A4F1DCC4}"/>
                </a:ext>
              </a:extLst>
            </p:cNvPr>
            <p:cNvGrpSpPr/>
            <p:nvPr/>
          </p:nvGrpSpPr>
          <p:grpSpPr>
            <a:xfrm>
              <a:off x="1326057" y="1849064"/>
              <a:ext cx="1519500" cy="2170715"/>
              <a:chOff x="1" y="399938"/>
              <a:chExt cx="1519500" cy="2170715"/>
            </a:xfrm>
          </p:grpSpPr>
          <p:sp>
            <p:nvSpPr>
              <p:cNvPr id="10" name="Chevron 9">
                <a:extLst>
                  <a:ext uri="{FF2B5EF4-FFF2-40B4-BE49-F238E27FC236}">
                    <a16:creationId xmlns:a16="http://schemas.microsoft.com/office/drawing/2014/main" id="{00392181-C4EA-D244-A6AC-F97B51692944}"/>
                  </a:ext>
                </a:extLst>
              </p:cNvPr>
              <p:cNvSpPr/>
              <p:nvPr/>
            </p:nvSpPr>
            <p:spPr>
              <a:xfrm rot="5400000">
                <a:off x="-325607" y="725546"/>
                <a:ext cx="2170715" cy="1519500"/>
              </a:xfrm>
              <a:prstGeom prst="chevron">
                <a:avLst/>
              </a:prstGeom>
              <a:solidFill>
                <a:srgbClr val="6C9AC3"/>
              </a:solidFill>
              <a:ln>
                <a:solidFill>
                  <a:srgbClr val="6C9AC3"/>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1" name="Chevron 4">
                <a:extLst>
                  <a:ext uri="{FF2B5EF4-FFF2-40B4-BE49-F238E27FC236}">
                    <a16:creationId xmlns:a16="http://schemas.microsoft.com/office/drawing/2014/main" id="{80095141-620D-B946-9B96-46026EB7A5A8}"/>
                  </a:ext>
                </a:extLst>
              </p:cNvPr>
              <p:cNvSpPr txBox="1"/>
              <p:nvPr/>
            </p:nvSpPr>
            <p:spPr>
              <a:xfrm>
                <a:off x="1" y="1159688"/>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a:t>
                </a:r>
              </a:p>
            </p:txBody>
          </p:sp>
        </p:grpSp>
        <p:grpSp>
          <p:nvGrpSpPr>
            <p:cNvPr id="7" name="Group 6">
              <a:extLst>
                <a:ext uri="{FF2B5EF4-FFF2-40B4-BE49-F238E27FC236}">
                  <a16:creationId xmlns:a16="http://schemas.microsoft.com/office/drawing/2014/main" id="{6415C010-CB1F-564F-AFDB-9EE7B25692DD}"/>
                </a:ext>
              </a:extLst>
            </p:cNvPr>
            <p:cNvGrpSpPr/>
            <p:nvPr/>
          </p:nvGrpSpPr>
          <p:grpSpPr>
            <a:xfrm>
              <a:off x="2845556" y="1458913"/>
              <a:ext cx="7176324" cy="2191270"/>
              <a:chOff x="1519500" y="9787"/>
              <a:chExt cx="7176324" cy="2191270"/>
            </a:xfrm>
          </p:grpSpPr>
          <p:sp>
            <p:nvSpPr>
              <p:cNvPr id="8" name="Round Same Side Corner Rectangle 7">
                <a:extLst>
                  <a:ext uri="{FF2B5EF4-FFF2-40B4-BE49-F238E27FC236}">
                    <a16:creationId xmlns:a16="http://schemas.microsoft.com/office/drawing/2014/main" id="{E06B7DBF-7B6D-6C45-9DD8-DF0977B14E6C}"/>
                  </a:ext>
                </a:extLst>
              </p:cNvPr>
              <p:cNvSpPr/>
              <p:nvPr/>
            </p:nvSpPr>
            <p:spPr>
              <a:xfrm rot="5400000">
                <a:off x="4012027" y="-2482740"/>
                <a:ext cx="2191270" cy="7176324"/>
              </a:xfrm>
              <a:prstGeom prst="round2SameRect">
                <a:avLst/>
              </a:prstGeom>
              <a:ln>
                <a:solidFill>
                  <a:srgbClr val="6C9AC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ound Same Side Corner Rectangle 6">
                <a:extLst>
                  <a:ext uri="{FF2B5EF4-FFF2-40B4-BE49-F238E27FC236}">
                    <a16:creationId xmlns:a16="http://schemas.microsoft.com/office/drawing/2014/main" id="{C2E3A783-E0CB-6E40-B36E-84B5EA9B22B3}"/>
                  </a:ext>
                </a:extLst>
              </p:cNvPr>
              <p:cNvSpPr txBox="1"/>
              <p:nvPr/>
            </p:nvSpPr>
            <p:spPr>
              <a:xfrm>
                <a:off x="1519501" y="116755"/>
                <a:ext cx="7069355" cy="19773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Font typeface="Arial" panose="020B0604020202020204" pitchFamily="34" charset="0"/>
                  <a:buNone/>
                </a:pPr>
                <a:r>
                  <a:rPr lang="en-US" sz="2000" kern="1200" dirty="0">
                    <a:solidFill>
                      <a:schemeClr val="bg2">
                        <a:lumMod val="90000"/>
                      </a:schemeClr>
                    </a:solidFill>
                    <a:latin typeface="+mj-lt"/>
                  </a:rPr>
                  <a:t>Task 1-1: Literature review</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1-2: Define the current state of practice</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1-3</a:t>
                </a:r>
                <a:r>
                  <a:rPr lang="x-none" sz="2000" kern="1200" dirty="0">
                    <a:solidFill>
                      <a:schemeClr val="bg2">
                        <a:lumMod val="90000"/>
                      </a:schemeClr>
                    </a:solidFill>
                    <a:latin typeface="Calibri" panose="020F0502020204030204"/>
                    <a:ea typeface="+mn-ea"/>
                    <a:cs typeface="+mn-cs"/>
                  </a:rPr>
                  <a:t>: Develop</a:t>
                </a:r>
                <a:r>
                  <a:rPr lang="en-US" sz="2000" kern="1200" dirty="0">
                    <a:solidFill>
                      <a:schemeClr val="bg2">
                        <a:lumMod val="90000"/>
                      </a:schemeClr>
                    </a:solidFill>
                    <a:latin typeface="Calibri" panose="020F0502020204030204"/>
                    <a:ea typeface="+mn-ea"/>
                    <a:cs typeface="+mn-cs"/>
                  </a:rPr>
                  <a:t> Conceptual F</a:t>
                </a:r>
                <a:r>
                  <a:rPr lang="x-none" sz="2000" kern="1200" dirty="0">
                    <a:solidFill>
                      <a:schemeClr val="bg2">
                        <a:lumMod val="90000"/>
                      </a:schemeClr>
                    </a:solidFill>
                    <a:latin typeface="Calibri" panose="020F0502020204030204"/>
                    <a:ea typeface="+mn-ea"/>
                    <a:cs typeface="+mn-cs"/>
                  </a:rPr>
                  <a:t>ramework</a:t>
                </a:r>
                <a:endParaRPr lang="en-US" sz="2000" kern="1200" dirty="0">
                  <a:solidFill>
                    <a:schemeClr val="bg2">
                      <a:lumMod val="90000"/>
                    </a:schemeClr>
                  </a:solidFill>
                  <a:latin typeface="Calibri" panose="020F0502020204030204"/>
                  <a:ea typeface="+mn-ea"/>
                  <a:cs typeface="+mn-cs"/>
                </a:endParaRP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1-4: Prepare Interim Report</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1-5: Face-to-face meeting</a:t>
                </a:r>
              </a:p>
            </p:txBody>
          </p:sp>
        </p:grpSp>
      </p:grpSp>
      <p:grpSp>
        <p:nvGrpSpPr>
          <p:cNvPr id="12" name="Group 11">
            <a:extLst>
              <a:ext uri="{FF2B5EF4-FFF2-40B4-BE49-F238E27FC236}">
                <a16:creationId xmlns:a16="http://schemas.microsoft.com/office/drawing/2014/main" id="{88F087A0-5E0C-9843-85BA-13B15AFA6F63}"/>
              </a:ext>
            </a:extLst>
          </p:cNvPr>
          <p:cNvGrpSpPr/>
          <p:nvPr/>
        </p:nvGrpSpPr>
        <p:grpSpPr>
          <a:xfrm>
            <a:off x="1326057" y="3772661"/>
            <a:ext cx="8695823" cy="2711783"/>
            <a:chOff x="1326057" y="3772661"/>
            <a:chExt cx="8695823" cy="2711783"/>
          </a:xfrm>
        </p:grpSpPr>
        <p:grpSp>
          <p:nvGrpSpPr>
            <p:cNvPr id="13" name="Group 12">
              <a:extLst>
                <a:ext uri="{FF2B5EF4-FFF2-40B4-BE49-F238E27FC236}">
                  <a16:creationId xmlns:a16="http://schemas.microsoft.com/office/drawing/2014/main" id="{D98DC532-F12C-2A4C-82C3-1E952A2ED8B4}"/>
                </a:ext>
              </a:extLst>
            </p:cNvPr>
            <p:cNvGrpSpPr/>
            <p:nvPr/>
          </p:nvGrpSpPr>
          <p:grpSpPr>
            <a:xfrm>
              <a:off x="1326057" y="4313729"/>
              <a:ext cx="1519500" cy="2170715"/>
              <a:chOff x="1" y="2882034"/>
              <a:chExt cx="1519500" cy="2170715"/>
            </a:xfrm>
          </p:grpSpPr>
          <p:sp>
            <p:nvSpPr>
              <p:cNvPr id="17" name="Chevron 16">
                <a:extLst>
                  <a:ext uri="{FF2B5EF4-FFF2-40B4-BE49-F238E27FC236}">
                    <a16:creationId xmlns:a16="http://schemas.microsoft.com/office/drawing/2014/main" id="{39914B6A-49D9-6740-A54C-2506BA706331}"/>
                  </a:ext>
                </a:extLst>
              </p:cNvPr>
              <p:cNvSpPr/>
              <p:nvPr/>
            </p:nvSpPr>
            <p:spPr>
              <a:xfrm rot="5400000">
                <a:off x="-325607" y="3207642"/>
                <a:ext cx="2170715" cy="1519500"/>
              </a:xfrm>
              <a:prstGeom prst="chevron">
                <a:avLst/>
              </a:prstGeom>
              <a:solidFill>
                <a:srgbClr val="5E8E3F"/>
              </a:solidFill>
              <a:ln>
                <a:solidFill>
                  <a:srgbClr val="5E8E3F"/>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8" name="Chevron 4">
                <a:extLst>
                  <a:ext uri="{FF2B5EF4-FFF2-40B4-BE49-F238E27FC236}">
                    <a16:creationId xmlns:a16="http://schemas.microsoft.com/office/drawing/2014/main" id="{41FEEAD2-21E6-C744-BD75-99DD035B67DF}"/>
                  </a:ext>
                </a:extLst>
              </p:cNvPr>
              <p:cNvSpPr txBox="1"/>
              <p:nvPr/>
            </p:nvSpPr>
            <p:spPr>
              <a:xfrm>
                <a:off x="1" y="3641784"/>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II</a:t>
                </a:r>
              </a:p>
            </p:txBody>
          </p:sp>
        </p:grpSp>
        <p:grpSp>
          <p:nvGrpSpPr>
            <p:cNvPr id="14" name="Group 13">
              <a:extLst>
                <a:ext uri="{FF2B5EF4-FFF2-40B4-BE49-F238E27FC236}">
                  <a16:creationId xmlns:a16="http://schemas.microsoft.com/office/drawing/2014/main" id="{BEB01334-D1EB-2446-A488-3E696EF11B9D}"/>
                </a:ext>
              </a:extLst>
            </p:cNvPr>
            <p:cNvGrpSpPr/>
            <p:nvPr/>
          </p:nvGrpSpPr>
          <p:grpSpPr>
            <a:xfrm>
              <a:off x="2845556" y="3772661"/>
              <a:ext cx="7176324" cy="2493104"/>
              <a:chOff x="1519500" y="2340966"/>
              <a:chExt cx="7176324" cy="2493104"/>
            </a:xfrm>
          </p:grpSpPr>
          <p:sp>
            <p:nvSpPr>
              <p:cNvPr id="15" name="Round Same Side Corner Rectangle 14">
                <a:extLst>
                  <a:ext uri="{FF2B5EF4-FFF2-40B4-BE49-F238E27FC236}">
                    <a16:creationId xmlns:a16="http://schemas.microsoft.com/office/drawing/2014/main" id="{63E94E63-E3A9-2F43-A985-D347E9414C49}"/>
                  </a:ext>
                </a:extLst>
              </p:cNvPr>
              <p:cNvSpPr/>
              <p:nvPr/>
            </p:nvSpPr>
            <p:spPr>
              <a:xfrm rot="5400000">
                <a:off x="3861110" y="-644"/>
                <a:ext cx="2493104" cy="7176324"/>
              </a:xfrm>
              <a:prstGeom prst="round2SameRect">
                <a:avLst/>
              </a:prstGeom>
              <a:ln>
                <a:solidFill>
                  <a:srgbClr val="5E8E3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 Same Side Corner Rectangle 6">
                <a:extLst>
                  <a:ext uri="{FF2B5EF4-FFF2-40B4-BE49-F238E27FC236}">
                    <a16:creationId xmlns:a16="http://schemas.microsoft.com/office/drawing/2014/main" id="{494F3181-C33A-5D41-9DB4-9E9F689A3FB4}"/>
                  </a:ext>
                </a:extLst>
              </p:cNvPr>
              <p:cNvSpPr txBox="1"/>
              <p:nvPr/>
            </p:nvSpPr>
            <p:spPr>
              <a:xfrm>
                <a:off x="1519501" y="2462669"/>
                <a:ext cx="7054621" cy="2249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2-1: Develop CRP Decision-making Framework</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2-2: Conduct Workshop</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2-3: Develop Training Materials</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2-4: Develop Electronic Presentation </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2-5: Develop Final Report</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2-6: Submit final deliverables</a:t>
                </a:r>
              </a:p>
            </p:txBody>
          </p:sp>
        </p:grpSp>
      </p:grpSp>
    </p:spTree>
    <p:extLst>
      <p:ext uri="{BB962C8B-B14F-4D97-AF65-F5344CB8AC3E}">
        <p14:creationId xmlns:p14="http://schemas.microsoft.com/office/powerpoint/2010/main" val="6127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4" descr="Rectangle: Click to edit Master text styles&#10;Second level&#10;Third level&#10;Fourth level&#10;Fifth level">
            <a:extLst>
              <a:ext uri="{FF2B5EF4-FFF2-40B4-BE49-F238E27FC236}">
                <a16:creationId xmlns:a16="http://schemas.microsoft.com/office/drawing/2014/main" id="{C651BD85-5FE2-4B50-9DEB-293A1DBBCAA0}"/>
              </a:ext>
            </a:extLst>
          </p:cNvPr>
          <p:cNvSpPr txBox="1">
            <a:spLocks noChangeArrowheads="1"/>
          </p:cNvSpPr>
          <p:nvPr/>
        </p:nvSpPr>
        <p:spPr bwMode="auto">
          <a:xfrm>
            <a:off x="732693" y="2121851"/>
            <a:ext cx="10210799" cy="95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900"/>
              </a:spcBef>
              <a:buClr>
                <a:srgbClr val="0F4B90"/>
              </a:buClr>
            </a:pPr>
            <a:r>
              <a:rPr lang="en-US" b="1" dirty="0">
                <a:latin typeface="Calibri" panose="020F0502020204030204" pitchFamily="34" charset="0"/>
              </a:rPr>
              <a:t>The workshop had a major impact on the </a:t>
            </a:r>
            <a:br>
              <a:rPr lang="en-US" b="1" dirty="0">
                <a:latin typeface="Calibri" panose="020F0502020204030204" pitchFamily="34" charset="0"/>
              </a:rPr>
            </a:br>
            <a:r>
              <a:rPr lang="en-US" b="1" dirty="0">
                <a:latin typeface="Calibri" panose="020F0502020204030204" pitchFamily="34" charset="0"/>
              </a:rPr>
              <a:t>development of training materials</a:t>
            </a:r>
            <a:endParaRPr lang="en-US" sz="28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0071D90-0511-44C5-92CD-7CEED3D57094}"/>
              </a:ext>
            </a:extLst>
          </p:cNvPr>
          <p:cNvSpPr txBox="1"/>
          <p:nvPr/>
        </p:nvSpPr>
        <p:spPr>
          <a:xfrm>
            <a:off x="542327" y="5794835"/>
            <a:ext cx="11319473"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solidFill>
                <a:srgbClr val="FF0000"/>
              </a:solidFill>
              <a:highlight>
                <a:srgbClr val="FFFF00"/>
              </a:highlight>
              <a:latin typeface="Calibri" panose="020F0502020204030204" pitchFamily="34" charset="0"/>
            </a:endParaRPr>
          </a:p>
        </p:txBody>
      </p:sp>
      <p:graphicFrame>
        <p:nvGraphicFramePr>
          <p:cNvPr id="2" name="Diagram 1">
            <a:extLst>
              <a:ext uri="{FF2B5EF4-FFF2-40B4-BE49-F238E27FC236}">
                <a16:creationId xmlns:a16="http://schemas.microsoft.com/office/drawing/2014/main" id="{E1DF22E8-B24A-4733-A025-357A89443854}"/>
              </a:ext>
            </a:extLst>
          </p:cNvPr>
          <p:cNvGraphicFramePr/>
          <p:nvPr>
            <p:extLst>
              <p:ext uri="{D42A27DB-BD31-4B8C-83A1-F6EECF244321}">
                <p14:modId xmlns:p14="http://schemas.microsoft.com/office/powerpoint/2010/main" val="371549111"/>
              </p:ext>
            </p:extLst>
          </p:nvPr>
        </p:nvGraphicFramePr>
        <p:xfrm>
          <a:off x="764288" y="2356849"/>
          <a:ext cx="10147609" cy="3851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D16280F1-4960-1243-92C1-4F9ED40A30BD}"/>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2-3: Training Materials*</a:t>
            </a:r>
            <a:endParaRPr lang="en-US" b="0" dirty="0"/>
          </a:p>
        </p:txBody>
      </p:sp>
      <p:sp>
        <p:nvSpPr>
          <p:cNvPr id="4" name="Slide Number Placeholder 3">
            <a:extLst>
              <a:ext uri="{FF2B5EF4-FFF2-40B4-BE49-F238E27FC236}">
                <a16:creationId xmlns:a16="http://schemas.microsoft.com/office/drawing/2014/main" id="{167B39B0-243C-8646-969D-D2F0E43155F7}"/>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38</a:t>
            </a:fld>
            <a:endParaRPr lang="en-US" dirty="0"/>
          </a:p>
        </p:txBody>
      </p:sp>
    </p:spTree>
    <p:extLst>
      <p:ext uri="{BB962C8B-B14F-4D97-AF65-F5344CB8AC3E}">
        <p14:creationId xmlns:p14="http://schemas.microsoft.com/office/powerpoint/2010/main" val="2123405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42C51FF-A1F2-4D13-A4A5-0E1A43C70F1C}"/>
              </a:ext>
            </a:extLst>
          </p:cNvPr>
          <p:cNvPicPr>
            <a:picLocks noChangeAspect="1"/>
          </p:cNvPicPr>
          <p:nvPr/>
        </p:nvPicPr>
        <p:blipFill>
          <a:blip r:embed="rId3"/>
          <a:stretch>
            <a:fillRect/>
          </a:stretch>
        </p:blipFill>
        <p:spPr>
          <a:xfrm>
            <a:off x="3706302" y="5150710"/>
            <a:ext cx="7897838" cy="1028452"/>
          </a:xfrm>
          <a:prstGeom prst="rect">
            <a:avLst/>
          </a:prstGeom>
          <a:ln>
            <a:solidFill>
              <a:srgbClr val="004C86"/>
            </a:solidFill>
          </a:ln>
        </p:spPr>
      </p:pic>
      <p:pic>
        <p:nvPicPr>
          <p:cNvPr id="16" name="Picture 15">
            <a:extLst>
              <a:ext uri="{FF2B5EF4-FFF2-40B4-BE49-F238E27FC236}">
                <a16:creationId xmlns:a16="http://schemas.microsoft.com/office/drawing/2014/main" id="{801894BD-C0FF-46FC-97C8-0E6ABE4F34A2}"/>
              </a:ext>
            </a:extLst>
          </p:cNvPr>
          <p:cNvPicPr>
            <a:picLocks noChangeAspect="1"/>
          </p:cNvPicPr>
          <p:nvPr/>
        </p:nvPicPr>
        <p:blipFill rotWithShape="1">
          <a:blip r:embed="rId4"/>
          <a:srcRect l="12975" t="21473" r="6324" b="26088"/>
          <a:stretch/>
        </p:blipFill>
        <p:spPr>
          <a:xfrm>
            <a:off x="6174105" y="5363306"/>
            <a:ext cx="860611" cy="505610"/>
          </a:xfrm>
          <a:prstGeom prst="rect">
            <a:avLst/>
          </a:prstGeom>
        </p:spPr>
      </p:pic>
      <p:pic>
        <p:nvPicPr>
          <p:cNvPr id="3" name="Picture 2">
            <a:extLst>
              <a:ext uri="{FF2B5EF4-FFF2-40B4-BE49-F238E27FC236}">
                <a16:creationId xmlns:a16="http://schemas.microsoft.com/office/drawing/2014/main" id="{CAF8C96B-DC28-4CCE-9A13-5C98AB42B313}"/>
              </a:ext>
            </a:extLst>
          </p:cNvPr>
          <p:cNvPicPr>
            <a:picLocks noChangeAspect="1"/>
          </p:cNvPicPr>
          <p:nvPr/>
        </p:nvPicPr>
        <p:blipFill>
          <a:blip r:embed="rId4"/>
          <a:stretch>
            <a:fillRect/>
          </a:stretch>
        </p:blipFill>
        <p:spPr>
          <a:xfrm>
            <a:off x="8174822" y="1707290"/>
            <a:ext cx="1066430" cy="964170"/>
          </a:xfrm>
          <a:prstGeom prst="rect">
            <a:avLst/>
          </a:prstGeom>
          <a:ln>
            <a:solidFill>
              <a:srgbClr val="004C86"/>
            </a:solidFill>
          </a:ln>
        </p:spPr>
      </p:pic>
      <p:graphicFrame>
        <p:nvGraphicFramePr>
          <p:cNvPr id="9" name="Diagram 8">
            <a:extLst>
              <a:ext uri="{FF2B5EF4-FFF2-40B4-BE49-F238E27FC236}">
                <a16:creationId xmlns:a16="http://schemas.microsoft.com/office/drawing/2014/main" id="{1BF46072-BF5E-4F38-83F7-0F473A295204}"/>
              </a:ext>
            </a:extLst>
          </p:cNvPr>
          <p:cNvGraphicFramePr/>
          <p:nvPr>
            <p:extLst>
              <p:ext uri="{D42A27DB-BD31-4B8C-83A1-F6EECF244321}">
                <p14:modId xmlns:p14="http://schemas.microsoft.com/office/powerpoint/2010/main" val="3139020222"/>
              </p:ext>
            </p:extLst>
          </p:nvPr>
        </p:nvGraphicFramePr>
        <p:xfrm>
          <a:off x="672988" y="1846915"/>
          <a:ext cx="2914976" cy="10761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F27C8006-F982-407C-BCB2-87D873E1D822}"/>
              </a:ext>
            </a:extLst>
          </p:cNvPr>
          <p:cNvPicPr>
            <a:picLocks noChangeAspect="1"/>
          </p:cNvPicPr>
          <p:nvPr/>
        </p:nvPicPr>
        <p:blipFill rotWithShape="1">
          <a:blip r:embed="rId10"/>
          <a:srcRect l="6281" r="8507"/>
          <a:stretch/>
        </p:blipFill>
        <p:spPr>
          <a:xfrm>
            <a:off x="3652512" y="1852914"/>
            <a:ext cx="4956310" cy="964170"/>
          </a:xfrm>
          <a:prstGeom prst="rect">
            <a:avLst/>
          </a:prstGeom>
          <a:ln>
            <a:solidFill>
              <a:srgbClr val="004C86"/>
            </a:solidFill>
          </a:ln>
        </p:spPr>
      </p:pic>
      <p:pic>
        <p:nvPicPr>
          <p:cNvPr id="4" name="Picture 3">
            <a:extLst>
              <a:ext uri="{FF2B5EF4-FFF2-40B4-BE49-F238E27FC236}">
                <a16:creationId xmlns:a16="http://schemas.microsoft.com/office/drawing/2014/main" id="{C97312B5-28E0-4571-AFD4-7905CDF260BD}"/>
              </a:ext>
            </a:extLst>
          </p:cNvPr>
          <p:cNvPicPr>
            <a:picLocks noChangeAspect="1"/>
          </p:cNvPicPr>
          <p:nvPr/>
        </p:nvPicPr>
        <p:blipFill>
          <a:blip r:embed="rId11"/>
          <a:stretch>
            <a:fillRect/>
          </a:stretch>
        </p:blipFill>
        <p:spPr>
          <a:xfrm>
            <a:off x="7756835" y="2272885"/>
            <a:ext cx="4327010" cy="2837714"/>
          </a:xfrm>
          <a:prstGeom prst="rect">
            <a:avLst/>
          </a:prstGeom>
        </p:spPr>
      </p:pic>
      <p:sp>
        <p:nvSpPr>
          <p:cNvPr id="10" name="Oval 9">
            <a:extLst>
              <a:ext uri="{FF2B5EF4-FFF2-40B4-BE49-F238E27FC236}">
                <a16:creationId xmlns:a16="http://schemas.microsoft.com/office/drawing/2014/main" id="{89782D16-10A8-44A4-8AA9-0D407623D668}"/>
              </a:ext>
            </a:extLst>
          </p:cNvPr>
          <p:cNvSpPr/>
          <p:nvPr/>
        </p:nvSpPr>
        <p:spPr>
          <a:xfrm rot="3355864" flipV="1">
            <a:off x="8909071" y="2000888"/>
            <a:ext cx="712580" cy="867364"/>
          </a:xfrm>
          <a:prstGeom prst="ellipse">
            <a:avLst/>
          </a:prstGeom>
          <a:blipFill rotWithShape="1">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FD736C08-AD72-4427-B487-C2F331349682}"/>
              </a:ext>
            </a:extLst>
          </p:cNvPr>
          <p:cNvSpPr/>
          <p:nvPr/>
        </p:nvSpPr>
        <p:spPr>
          <a:xfrm rot="3355864" flipV="1">
            <a:off x="8716938" y="5467707"/>
            <a:ext cx="712580" cy="867364"/>
          </a:xfrm>
          <a:prstGeom prst="ellipse">
            <a:avLst/>
          </a:prstGeom>
          <a:blipFill rotWithShape="1">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8" name="Picture 17">
            <a:extLst>
              <a:ext uri="{FF2B5EF4-FFF2-40B4-BE49-F238E27FC236}">
                <a16:creationId xmlns:a16="http://schemas.microsoft.com/office/drawing/2014/main" id="{DF8D728A-EFEC-4CD2-AA15-9B9FA7C73907}"/>
              </a:ext>
            </a:extLst>
          </p:cNvPr>
          <p:cNvPicPr>
            <a:picLocks noChangeAspect="1"/>
          </p:cNvPicPr>
          <p:nvPr/>
        </p:nvPicPr>
        <p:blipFill>
          <a:blip r:embed="rId14"/>
          <a:stretch>
            <a:fillRect/>
          </a:stretch>
        </p:blipFill>
        <p:spPr>
          <a:xfrm>
            <a:off x="7034716" y="5407320"/>
            <a:ext cx="5106969" cy="1304377"/>
          </a:xfrm>
          <a:prstGeom prst="rect">
            <a:avLst/>
          </a:prstGeom>
        </p:spPr>
      </p:pic>
      <p:sp>
        <p:nvSpPr>
          <p:cNvPr id="19" name="Oval 18">
            <a:extLst>
              <a:ext uri="{FF2B5EF4-FFF2-40B4-BE49-F238E27FC236}">
                <a16:creationId xmlns:a16="http://schemas.microsoft.com/office/drawing/2014/main" id="{BEFF38DE-C40C-4623-83B3-055698F107CC}"/>
              </a:ext>
            </a:extLst>
          </p:cNvPr>
          <p:cNvSpPr/>
          <p:nvPr/>
        </p:nvSpPr>
        <p:spPr>
          <a:xfrm rot="3355864" flipV="1">
            <a:off x="6841708" y="5339277"/>
            <a:ext cx="712580" cy="867364"/>
          </a:xfrm>
          <a:prstGeom prst="ellipse">
            <a:avLst/>
          </a:prstGeom>
          <a:blipFill rotWithShape="1">
            <a:blip r:embed="rId12">
              <a:extLst>
                <a:ext uri="{96DAC541-7B7A-43D3-8B79-37D633B846F1}">
                  <asvg:svgBlip xmlns:asvg="http://schemas.microsoft.com/office/drawing/2016/SVG/main" r:embed="rId13"/>
                </a:ext>
              </a:extLst>
            </a:blip>
            <a:srcRect/>
            <a:stretch>
              <a:fillRect/>
            </a:stretch>
          </a:blipFill>
          <a:ln>
            <a:noFill/>
          </a:ln>
        </p:spPr>
        <p:style>
          <a:lnRef idx="2">
            <a:scrgbClr r="0" g="0" b="0"/>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 name="Title 5">
            <a:extLst>
              <a:ext uri="{FF2B5EF4-FFF2-40B4-BE49-F238E27FC236}">
                <a16:creationId xmlns:a16="http://schemas.microsoft.com/office/drawing/2014/main" id="{6291A586-FE05-2348-B638-895C92AE33CC}"/>
              </a:ext>
            </a:extLst>
          </p:cNvPr>
          <p:cNvSpPr>
            <a:spLocks noGrp="1"/>
          </p:cNvSpPr>
          <p:nvPr>
            <p:ph type="title"/>
          </p:nvPr>
        </p:nvSpPr>
        <p:spPr>
          <a:xfrm>
            <a:off x="1239776" y="649059"/>
            <a:ext cx="10264835" cy="1140552"/>
          </a:xfrm>
        </p:spPr>
        <p:txBody>
          <a:bodyPr/>
          <a:lstStyle/>
          <a:p>
            <a:r>
              <a:rPr lang="en-US" dirty="0"/>
              <a:t>Project Phase II: </a:t>
            </a:r>
            <a:br>
              <a:rPr lang="en-US" dirty="0"/>
            </a:br>
            <a:r>
              <a:rPr lang="en-US" sz="3200" b="0" dirty="0"/>
              <a:t>Task 2-3: Training Material</a:t>
            </a:r>
            <a:endParaRPr lang="en-US" b="0" dirty="0"/>
          </a:p>
        </p:txBody>
      </p:sp>
      <p:sp>
        <p:nvSpPr>
          <p:cNvPr id="5" name="Slide Number Placeholder 4">
            <a:extLst>
              <a:ext uri="{FF2B5EF4-FFF2-40B4-BE49-F238E27FC236}">
                <a16:creationId xmlns:a16="http://schemas.microsoft.com/office/drawing/2014/main" id="{75AAE074-D8D5-C843-8B12-D4AD50EE9B3A}"/>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39</a:t>
            </a:fld>
            <a:endParaRPr lang="en-US" dirty="0"/>
          </a:p>
        </p:txBody>
      </p:sp>
    </p:spTree>
    <p:extLst>
      <p:ext uri="{BB962C8B-B14F-4D97-AF65-F5344CB8AC3E}">
        <p14:creationId xmlns:p14="http://schemas.microsoft.com/office/powerpoint/2010/main" val="373206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239776" y="649059"/>
            <a:ext cx="10264835" cy="1140552"/>
          </a:xfrm>
        </p:spPr>
        <p:txBody>
          <a:bodyPr>
            <a:noAutofit/>
          </a:bodyPr>
          <a:lstStyle/>
          <a:p>
            <a:r>
              <a:rPr lang="en-US" dirty="0"/>
              <a:t>Introduction</a:t>
            </a:r>
          </a:p>
        </p:txBody>
      </p:sp>
      <p:grpSp>
        <p:nvGrpSpPr>
          <p:cNvPr id="5" name="Group 4">
            <a:extLst>
              <a:ext uri="{FF2B5EF4-FFF2-40B4-BE49-F238E27FC236}">
                <a16:creationId xmlns:a16="http://schemas.microsoft.com/office/drawing/2014/main" id="{986546ED-879C-BD48-8B56-E5F4A7132469}"/>
              </a:ext>
            </a:extLst>
          </p:cNvPr>
          <p:cNvGrpSpPr/>
          <p:nvPr/>
        </p:nvGrpSpPr>
        <p:grpSpPr>
          <a:xfrm>
            <a:off x="904401" y="1839774"/>
            <a:ext cx="8614358" cy="1058400"/>
            <a:chOff x="0" y="213161"/>
            <a:chExt cx="8614358" cy="1058400"/>
          </a:xfrm>
        </p:grpSpPr>
        <p:sp>
          <p:nvSpPr>
            <p:cNvPr id="9" name="Rectangle 8">
              <a:extLst>
                <a:ext uri="{FF2B5EF4-FFF2-40B4-BE49-F238E27FC236}">
                  <a16:creationId xmlns:a16="http://schemas.microsoft.com/office/drawing/2014/main" id="{0DFFA3B6-510E-9749-85AE-861A5B785221}"/>
                </a:ext>
              </a:extLst>
            </p:cNvPr>
            <p:cNvSpPr/>
            <p:nvPr/>
          </p:nvSpPr>
          <p:spPr>
            <a:xfrm>
              <a:off x="0" y="213161"/>
              <a:ext cx="8614358" cy="1058400"/>
            </a:xfrm>
            <a:prstGeom prst="rect">
              <a:avLst/>
            </a:pr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547B8E98-16A1-D543-BB5C-E6C982FAD130}"/>
                </a:ext>
              </a:extLst>
            </p:cNvPr>
            <p:cNvSpPr txBox="1"/>
            <p:nvPr/>
          </p:nvSpPr>
          <p:spPr>
            <a:xfrm>
              <a:off x="0" y="213161"/>
              <a:ext cx="8614358" cy="1058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8570" tIns="249936" rIns="66857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Designers &amp; constructors begin to work independently</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Caused miscommunication</a:t>
              </a:r>
            </a:p>
          </p:txBody>
        </p:sp>
      </p:grpSp>
      <p:grpSp>
        <p:nvGrpSpPr>
          <p:cNvPr id="6" name="Group 5">
            <a:extLst>
              <a:ext uri="{FF2B5EF4-FFF2-40B4-BE49-F238E27FC236}">
                <a16:creationId xmlns:a16="http://schemas.microsoft.com/office/drawing/2014/main" id="{2CB39CCF-C744-F14E-8F3A-886E9B90660A}"/>
              </a:ext>
            </a:extLst>
          </p:cNvPr>
          <p:cNvGrpSpPr/>
          <p:nvPr/>
        </p:nvGrpSpPr>
        <p:grpSpPr>
          <a:xfrm>
            <a:off x="1335118" y="1662654"/>
            <a:ext cx="6030050" cy="354240"/>
            <a:chOff x="430717" y="36041"/>
            <a:chExt cx="6030050" cy="354240"/>
          </a:xfrm>
        </p:grpSpPr>
        <p:sp>
          <p:nvSpPr>
            <p:cNvPr id="7" name="Rounded Rectangle 6">
              <a:extLst>
                <a:ext uri="{FF2B5EF4-FFF2-40B4-BE49-F238E27FC236}">
                  <a16:creationId xmlns:a16="http://schemas.microsoft.com/office/drawing/2014/main" id="{54623226-B0FB-8949-834D-2736C1CD5598}"/>
                </a:ext>
              </a:extLst>
            </p:cNvPr>
            <p:cNvSpPr/>
            <p:nvPr/>
          </p:nvSpPr>
          <p:spPr>
            <a:xfrm>
              <a:off x="430717" y="36041"/>
              <a:ext cx="6030050" cy="354240"/>
            </a:xfrm>
            <a:prstGeom prst="roundRect">
              <a:avLst/>
            </a:prstGeom>
            <a:solidFill>
              <a:srgbClr val="004C8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6">
              <a:extLst>
                <a:ext uri="{FF2B5EF4-FFF2-40B4-BE49-F238E27FC236}">
                  <a16:creationId xmlns:a16="http://schemas.microsoft.com/office/drawing/2014/main" id="{12EFBB48-F6B0-3B43-9B20-AC22BD6EED33}"/>
                </a:ext>
              </a:extLst>
            </p:cNvPr>
            <p:cNvSpPr txBox="1"/>
            <p:nvPr/>
          </p:nvSpPr>
          <p:spPr>
            <a:xfrm>
              <a:off x="448010" y="53334"/>
              <a:ext cx="5995464"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922" tIns="0" rIns="227922"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rPr>
                <a:t>BEGINNING IN THE 1930s </a:t>
              </a:r>
            </a:p>
          </p:txBody>
        </p:sp>
      </p:grpSp>
      <p:grpSp>
        <p:nvGrpSpPr>
          <p:cNvPr id="11" name="Group 10">
            <a:extLst>
              <a:ext uri="{FF2B5EF4-FFF2-40B4-BE49-F238E27FC236}">
                <a16:creationId xmlns:a16="http://schemas.microsoft.com/office/drawing/2014/main" id="{1823C76D-09CD-7049-9ED6-34E39979D7A0}"/>
              </a:ext>
            </a:extLst>
          </p:cNvPr>
          <p:cNvGrpSpPr/>
          <p:nvPr/>
        </p:nvGrpSpPr>
        <p:grpSpPr>
          <a:xfrm>
            <a:off x="904401" y="3271519"/>
            <a:ext cx="8614358" cy="1398600"/>
            <a:chOff x="0" y="1513481"/>
            <a:chExt cx="8614358" cy="1398600"/>
          </a:xfrm>
        </p:grpSpPr>
        <p:sp>
          <p:nvSpPr>
            <p:cNvPr id="15" name="Rectangle 14">
              <a:extLst>
                <a:ext uri="{FF2B5EF4-FFF2-40B4-BE49-F238E27FC236}">
                  <a16:creationId xmlns:a16="http://schemas.microsoft.com/office/drawing/2014/main" id="{3157863B-DD12-A64A-879C-2AE9C7DDCE82}"/>
                </a:ext>
              </a:extLst>
            </p:cNvPr>
            <p:cNvSpPr/>
            <p:nvPr/>
          </p:nvSpPr>
          <p:spPr>
            <a:xfrm>
              <a:off x="0" y="1513481"/>
              <a:ext cx="8614358" cy="1398600"/>
            </a:xfrm>
            <a:prstGeom prst="rect">
              <a:avLst/>
            </a:pr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64CDE54B-DA40-774C-88FC-A34FDA4EB02A}"/>
                </a:ext>
              </a:extLst>
            </p:cNvPr>
            <p:cNvSpPr txBox="1"/>
            <p:nvPr/>
          </p:nvSpPr>
          <p:spPr>
            <a:xfrm>
              <a:off x="0" y="1513481"/>
              <a:ext cx="8614358" cy="139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8570" tIns="249936" rIns="66857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Constructability concept introduced</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Reported benefits</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DOTs applied constructability</a:t>
              </a:r>
            </a:p>
          </p:txBody>
        </p:sp>
      </p:grpSp>
      <p:grpSp>
        <p:nvGrpSpPr>
          <p:cNvPr id="12" name="Group 11">
            <a:extLst>
              <a:ext uri="{FF2B5EF4-FFF2-40B4-BE49-F238E27FC236}">
                <a16:creationId xmlns:a16="http://schemas.microsoft.com/office/drawing/2014/main" id="{5FC07A90-589C-E64E-B14D-C1A56D9E1F75}"/>
              </a:ext>
            </a:extLst>
          </p:cNvPr>
          <p:cNvGrpSpPr/>
          <p:nvPr/>
        </p:nvGrpSpPr>
        <p:grpSpPr>
          <a:xfrm>
            <a:off x="1335118" y="3094399"/>
            <a:ext cx="6030050" cy="354240"/>
            <a:chOff x="430717" y="1336361"/>
            <a:chExt cx="6030050" cy="354240"/>
          </a:xfrm>
        </p:grpSpPr>
        <p:sp>
          <p:nvSpPr>
            <p:cNvPr id="13" name="Rounded Rectangle 12">
              <a:extLst>
                <a:ext uri="{FF2B5EF4-FFF2-40B4-BE49-F238E27FC236}">
                  <a16:creationId xmlns:a16="http://schemas.microsoft.com/office/drawing/2014/main" id="{3241B8EE-010D-5247-B649-9E34E1A3CBF9}"/>
                </a:ext>
              </a:extLst>
            </p:cNvPr>
            <p:cNvSpPr/>
            <p:nvPr/>
          </p:nvSpPr>
          <p:spPr>
            <a:xfrm>
              <a:off x="430717" y="1336361"/>
              <a:ext cx="6030050" cy="354240"/>
            </a:xfrm>
            <a:prstGeom prst="roundRect">
              <a:avLst/>
            </a:prstGeom>
            <a:solidFill>
              <a:srgbClr val="004C8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ounded Rectangle 6">
              <a:extLst>
                <a:ext uri="{FF2B5EF4-FFF2-40B4-BE49-F238E27FC236}">
                  <a16:creationId xmlns:a16="http://schemas.microsoft.com/office/drawing/2014/main" id="{924B87CD-6475-0243-857F-1DD4433979B3}"/>
                </a:ext>
              </a:extLst>
            </p:cNvPr>
            <p:cNvSpPr txBox="1"/>
            <p:nvPr/>
          </p:nvSpPr>
          <p:spPr>
            <a:xfrm>
              <a:off x="448010" y="1353654"/>
              <a:ext cx="5995464"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922" tIns="0" rIns="227922"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rPr>
                <a:t>IN THE LATE 1980s</a:t>
              </a:r>
            </a:p>
          </p:txBody>
        </p:sp>
      </p:grpSp>
      <p:grpSp>
        <p:nvGrpSpPr>
          <p:cNvPr id="17" name="Group 16">
            <a:extLst>
              <a:ext uri="{FF2B5EF4-FFF2-40B4-BE49-F238E27FC236}">
                <a16:creationId xmlns:a16="http://schemas.microsoft.com/office/drawing/2014/main" id="{8AB67005-E174-764D-A6CF-E68EFED37102}"/>
              </a:ext>
            </a:extLst>
          </p:cNvPr>
          <p:cNvGrpSpPr/>
          <p:nvPr/>
        </p:nvGrpSpPr>
        <p:grpSpPr>
          <a:xfrm>
            <a:off x="904401" y="5043464"/>
            <a:ext cx="8614358" cy="1701000"/>
            <a:chOff x="0" y="3154002"/>
            <a:chExt cx="8614358" cy="1701000"/>
          </a:xfrm>
        </p:grpSpPr>
        <p:sp>
          <p:nvSpPr>
            <p:cNvPr id="21" name="Rectangle 20">
              <a:extLst>
                <a:ext uri="{FF2B5EF4-FFF2-40B4-BE49-F238E27FC236}">
                  <a16:creationId xmlns:a16="http://schemas.microsoft.com/office/drawing/2014/main" id="{7CE2E43B-F6BC-2242-9444-79173E4C9F9F}"/>
                </a:ext>
              </a:extLst>
            </p:cNvPr>
            <p:cNvSpPr/>
            <p:nvPr/>
          </p:nvSpPr>
          <p:spPr>
            <a:xfrm>
              <a:off x="0" y="3154002"/>
              <a:ext cx="8614358" cy="1701000"/>
            </a:xfrm>
            <a:prstGeom prst="rect">
              <a:avLst/>
            </a:prstGeom>
            <a:no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TextBox 21">
              <a:extLst>
                <a:ext uri="{FF2B5EF4-FFF2-40B4-BE49-F238E27FC236}">
                  <a16:creationId xmlns:a16="http://schemas.microsoft.com/office/drawing/2014/main" id="{AB42E4DD-82A6-F84A-B4D9-F9D13FC43BA9}"/>
                </a:ext>
              </a:extLst>
            </p:cNvPr>
            <p:cNvSpPr txBox="1"/>
            <p:nvPr/>
          </p:nvSpPr>
          <p:spPr>
            <a:xfrm>
              <a:off x="0" y="3154002"/>
              <a:ext cx="8614358" cy="1701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68570" tIns="249936" rIns="668570"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Increased Federal &amp; State permit requirements</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Proliferation of Integrated Project Delivery</a:t>
              </a:r>
            </a:p>
            <a:p>
              <a:pPr marL="228600" lvl="1" indent="-228600" algn="l" defTabSz="977900">
                <a:lnSpc>
                  <a:spcPct val="90000"/>
                </a:lnSpc>
                <a:spcBef>
                  <a:spcPct val="0"/>
                </a:spcBef>
                <a:spcAft>
                  <a:spcPct val="15000"/>
                </a:spcAft>
                <a:buChar char="•"/>
              </a:pPr>
              <a:r>
                <a:rPr lang="en-US" sz="2200" kern="1200" dirty="0">
                  <a:latin typeface="Calibri" panose="020F0502020204030204" pitchFamily="34" charset="0"/>
                </a:rPr>
                <a:t>Difficulty in maintaining constructability while meeting the demands of both of these  </a:t>
              </a:r>
            </a:p>
          </p:txBody>
        </p:sp>
      </p:grpSp>
      <p:grpSp>
        <p:nvGrpSpPr>
          <p:cNvPr id="18" name="Group 17">
            <a:extLst>
              <a:ext uri="{FF2B5EF4-FFF2-40B4-BE49-F238E27FC236}">
                <a16:creationId xmlns:a16="http://schemas.microsoft.com/office/drawing/2014/main" id="{087FB371-BCB6-354B-812E-35EED95B5BD6}"/>
              </a:ext>
            </a:extLst>
          </p:cNvPr>
          <p:cNvGrpSpPr/>
          <p:nvPr/>
        </p:nvGrpSpPr>
        <p:grpSpPr>
          <a:xfrm>
            <a:off x="1335118" y="4866343"/>
            <a:ext cx="6030050" cy="354240"/>
            <a:chOff x="430717" y="2976881"/>
            <a:chExt cx="6030050" cy="354240"/>
          </a:xfrm>
        </p:grpSpPr>
        <p:sp>
          <p:nvSpPr>
            <p:cNvPr id="19" name="Rounded Rectangle 18">
              <a:extLst>
                <a:ext uri="{FF2B5EF4-FFF2-40B4-BE49-F238E27FC236}">
                  <a16:creationId xmlns:a16="http://schemas.microsoft.com/office/drawing/2014/main" id="{C8588078-BAAB-CC46-A6FC-BC2513843CE6}"/>
                </a:ext>
              </a:extLst>
            </p:cNvPr>
            <p:cNvSpPr/>
            <p:nvPr/>
          </p:nvSpPr>
          <p:spPr>
            <a:xfrm>
              <a:off x="430717" y="2976881"/>
              <a:ext cx="6030050" cy="354240"/>
            </a:xfrm>
            <a:prstGeom prst="roundRect">
              <a:avLst/>
            </a:prstGeom>
            <a:solidFill>
              <a:srgbClr val="004C8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ounded Rectangle 6">
              <a:extLst>
                <a:ext uri="{FF2B5EF4-FFF2-40B4-BE49-F238E27FC236}">
                  <a16:creationId xmlns:a16="http://schemas.microsoft.com/office/drawing/2014/main" id="{6780DCFC-C006-7641-AB9B-6750664F3072}"/>
                </a:ext>
              </a:extLst>
            </p:cNvPr>
            <p:cNvSpPr txBox="1"/>
            <p:nvPr/>
          </p:nvSpPr>
          <p:spPr>
            <a:xfrm>
              <a:off x="448010" y="2994174"/>
              <a:ext cx="5995464"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922" tIns="0" rIns="227922"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Calibri" panose="020F0502020204030204" pitchFamily="34" charset="0"/>
                </a:rPr>
                <a:t>TODAY</a:t>
              </a:r>
              <a:endParaRPr lang="en-US" sz="2400" kern="1200" dirty="0">
                <a:latin typeface="Calibri" panose="020F0502020204030204" pitchFamily="34" charset="0"/>
              </a:endParaRPr>
            </a:p>
          </p:txBody>
        </p:sp>
      </p:grpSp>
      <p:sp>
        <p:nvSpPr>
          <p:cNvPr id="23" name="TextBox 22">
            <a:extLst>
              <a:ext uri="{FF2B5EF4-FFF2-40B4-BE49-F238E27FC236}">
                <a16:creationId xmlns:a16="http://schemas.microsoft.com/office/drawing/2014/main" id="{757233A3-C88D-E649-AB4A-A70486D33157}"/>
              </a:ext>
            </a:extLst>
          </p:cNvPr>
          <p:cNvSpPr txBox="1"/>
          <p:nvPr/>
        </p:nvSpPr>
        <p:spPr>
          <a:xfrm>
            <a:off x="4572000" y="-479685"/>
            <a:ext cx="184731" cy="369332"/>
          </a:xfrm>
          <a:prstGeom prst="rect">
            <a:avLst/>
          </a:prstGeom>
          <a:noFill/>
        </p:spPr>
        <p:txBody>
          <a:bodyPr wrap="none" rtlCol="0">
            <a:spAutoFit/>
          </a:bodyPr>
          <a:lstStyle/>
          <a:p>
            <a:endParaRPr lang="en-US" dirty="0">
              <a:latin typeface="Calibri" panose="020F0502020204030204" pitchFamily="34" charset="0"/>
            </a:endParaRPr>
          </a:p>
        </p:txBody>
      </p:sp>
      <p:sp>
        <p:nvSpPr>
          <p:cNvPr id="24" name="Slide Number Placeholder 23">
            <a:extLst>
              <a:ext uri="{FF2B5EF4-FFF2-40B4-BE49-F238E27FC236}">
                <a16:creationId xmlns:a16="http://schemas.microsoft.com/office/drawing/2014/main" id="{069E27DD-FEBB-0948-AB1C-E823E477F9F0}"/>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429444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1000"/>
                                        <p:tgtEl>
                                          <p:spTgt spid="18"/>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31C3FCD-1889-4784-A7F1-C7C8F5175225}"/>
              </a:ext>
            </a:extLst>
          </p:cNvPr>
          <p:cNvGrpSpPr/>
          <p:nvPr/>
        </p:nvGrpSpPr>
        <p:grpSpPr>
          <a:xfrm>
            <a:off x="703431" y="1939756"/>
            <a:ext cx="2916936" cy="1508667"/>
            <a:chOff x="-1" y="-1722976"/>
            <a:chExt cx="2738584" cy="2113754"/>
          </a:xfrm>
        </p:grpSpPr>
        <p:sp>
          <p:nvSpPr>
            <p:cNvPr id="12" name="Rectangle 11">
              <a:extLst>
                <a:ext uri="{FF2B5EF4-FFF2-40B4-BE49-F238E27FC236}">
                  <a16:creationId xmlns:a16="http://schemas.microsoft.com/office/drawing/2014/main" id="{C1981EE8-38F1-49AA-92B7-F4F5B7D4FDD9}"/>
                </a:ext>
              </a:extLst>
            </p:cNvPr>
            <p:cNvSpPr/>
            <p:nvPr/>
          </p:nvSpPr>
          <p:spPr>
            <a:xfrm>
              <a:off x="-1" y="-1722976"/>
              <a:ext cx="2706741" cy="2113754"/>
            </a:xfrm>
            <a:prstGeom prst="rect">
              <a:avLst/>
            </a:prstGeom>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3" name="TextBox 12">
              <a:extLst>
                <a:ext uri="{FF2B5EF4-FFF2-40B4-BE49-F238E27FC236}">
                  <a16:creationId xmlns:a16="http://schemas.microsoft.com/office/drawing/2014/main" id="{8F64BB6A-5F94-42A9-8E5D-DE5A99EBDABC}"/>
                </a:ext>
              </a:extLst>
            </p:cNvPr>
            <p:cNvSpPr txBox="1"/>
            <p:nvPr/>
          </p:nvSpPr>
          <p:spPr>
            <a:xfrm>
              <a:off x="31842" y="-1722976"/>
              <a:ext cx="2706741" cy="211375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marL="296863" indent="-296863"/>
              <a:r>
                <a:rPr lang="en-US" sz="2300" dirty="0">
                  <a:latin typeface="Calibri" panose="020F0502020204030204" pitchFamily="34" charset="0"/>
                </a:rPr>
                <a:t>2. CRP Framework Operation guide*</a:t>
              </a:r>
            </a:p>
            <a:p>
              <a:pPr marL="296863" indent="-296863"/>
              <a:endParaRPr lang="en-US" sz="800" dirty="0">
                <a:latin typeface="Calibri" panose="020F0502020204030204" pitchFamily="34" charset="0"/>
              </a:endParaRPr>
            </a:p>
            <a:p>
              <a:pPr marL="296863" indent="-296863"/>
              <a:r>
                <a:rPr lang="en-US" sz="2300" dirty="0">
                  <a:latin typeface="Calibri" panose="020F0502020204030204" pitchFamily="34" charset="0"/>
                </a:rPr>
                <a:t>3. Adaptation guide*</a:t>
              </a:r>
            </a:p>
          </p:txBody>
        </p:sp>
      </p:grpSp>
      <p:sp>
        <p:nvSpPr>
          <p:cNvPr id="21" name="TextBox 20">
            <a:extLst>
              <a:ext uri="{FF2B5EF4-FFF2-40B4-BE49-F238E27FC236}">
                <a16:creationId xmlns:a16="http://schemas.microsoft.com/office/drawing/2014/main" id="{9452D9E5-793B-49B4-9508-3B19EC60B9F4}"/>
              </a:ext>
            </a:extLst>
          </p:cNvPr>
          <p:cNvSpPr txBox="1"/>
          <p:nvPr/>
        </p:nvSpPr>
        <p:spPr>
          <a:xfrm>
            <a:off x="528294" y="5816997"/>
            <a:ext cx="11316574"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highlight>
                <a:srgbClr val="FFFF00"/>
              </a:highlight>
              <a:latin typeface="Calibri" panose="020F0502020204030204" pitchFamily="34" charset="0"/>
            </a:endParaRPr>
          </a:p>
        </p:txBody>
      </p:sp>
      <p:sp>
        <p:nvSpPr>
          <p:cNvPr id="2" name="Title 1">
            <a:extLst>
              <a:ext uri="{FF2B5EF4-FFF2-40B4-BE49-F238E27FC236}">
                <a16:creationId xmlns:a16="http://schemas.microsoft.com/office/drawing/2014/main" id="{DD27C823-A630-2248-B649-052DCBC340F3}"/>
              </a:ext>
            </a:extLst>
          </p:cNvPr>
          <p:cNvSpPr>
            <a:spLocks noGrp="1"/>
          </p:cNvSpPr>
          <p:nvPr>
            <p:ph type="title"/>
          </p:nvPr>
        </p:nvSpPr>
        <p:spPr>
          <a:xfrm>
            <a:off x="1239776" y="649059"/>
            <a:ext cx="10264835" cy="1140552"/>
          </a:xfrm>
        </p:spPr>
        <p:txBody>
          <a:bodyPr/>
          <a:lstStyle/>
          <a:p>
            <a:r>
              <a:rPr lang="en-US" dirty="0"/>
              <a:t>Project Phase II:</a:t>
            </a:r>
            <a:br>
              <a:rPr lang="en-US" dirty="0"/>
            </a:br>
            <a:r>
              <a:rPr lang="en-US" sz="3200" b="0" dirty="0"/>
              <a:t>Task 2-3: Training Materials</a:t>
            </a:r>
            <a:endParaRPr lang="en-US" b="0" dirty="0"/>
          </a:p>
        </p:txBody>
      </p:sp>
      <p:sp>
        <p:nvSpPr>
          <p:cNvPr id="3" name="Slide Number Placeholder 2">
            <a:extLst>
              <a:ext uri="{FF2B5EF4-FFF2-40B4-BE49-F238E27FC236}">
                <a16:creationId xmlns:a16="http://schemas.microsoft.com/office/drawing/2014/main" id="{57F6D11B-01D9-614E-95C5-044D21C043BE}"/>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40</a:t>
            </a:fld>
            <a:endParaRPr lang="en-US" dirty="0"/>
          </a:p>
        </p:txBody>
      </p:sp>
    </p:spTree>
    <p:extLst>
      <p:ext uri="{BB962C8B-B14F-4D97-AF65-F5344CB8AC3E}">
        <p14:creationId xmlns:p14="http://schemas.microsoft.com/office/powerpoint/2010/main" val="4222874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174" y="635995"/>
            <a:ext cx="9536094" cy="1063721"/>
          </a:xfrm>
        </p:spPr>
        <p:txBody>
          <a:bodyPr>
            <a:noAutofit/>
          </a:bodyPr>
          <a:lstStyle/>
          <a:p>
            <a:r>
              <a:rPr lang="en-US" dirty="0"/>
              <a:t>First Steps in CRP Framework Operation Guide</a:t>
            </a:r>
          </a:p>
        </p:txBody>
      </p:sp>
      <p:sp>
        <p:nvSpPr>
          <p:cNvPr id="3" name="Content Placeholder 2"/>
          <p:cNvSpPr>
            <a:spLocks noGrp="1"/>
          </p:cNvSpPr>
          <p:nvPr>
            <p:ph idx="1"/>
          </p:nvPr>
        </p:nvSpPr>
        <p:spPr>
          <a:xfrm>
            <a:off x="1219200" y="1828800"/>
            <a:ext cx="9540067" cy="4314826"/>
          </a:xfrm>
        </p:spPr>
        <p:txBody>
          <a:bodyPr>
            <a:normAutofit fontScale="70000" lnSpcReduction="20000"/>
          </a:bodyPr>
          <a:lstStyle/>
          <a:p>
            <a:r>
              <a:rPr lang="en-US" dirty="0"/>
              <a:t>Enter the Project Description i.e., Project Title.</a:t>
            </a:r>
          </a:p>
          <a:p>
            <a:r>
              <a:rPr lang="en-US" dirty="0"/>
              <a:t>(Optional) If an existing local custom CRP file is available, Press ‘Load Custom CRP file’; </a:t>
            </a:r>
          </a:p>
          <a:p>
            <a:pPr lvl="2"/>
            <a:r>
              <a:rPr lang="en-US" dirty="0"/>
              <a:t>Choose the relevant custom CRP file</a:t>
            </a:r>
          </a:p>
          <a:p>
            <a:pPr lvl="2"/>
            <a:r>
              <a:rPr lang="en-US" dirty="0"/>
              <a:t>Press ‘Open’. Your customized CRP framework will be loaded.</a:t>
            </a:r>
          </a:p>
          <a:p>
            <a:r>
              <a:rPr lang="en-US" dirty="0"/>
              <a:t>Press ‘Continue’ to begin answering the CRP framework questions.</a:t>
            </a:r>
          </a:p>
          <a:p>
            <a:r>
              <a:rPr lang="en-US" dirty="0"/>
              <a:t>Fill in all questions in each section before advancing to the next one by pressing ‘Next Section’. </a:t>
            </a:r>
          </a:p>
          <a:p>
            <a:pPr lvl="2"/>
            <a:r>
              <a:rPr lang="en-US" dirty="0"/>
              <a:t>For more information and guidance about a particular question, press the ‘Information’ Icon located on the right. A popup modal will appear. </a:t>
            </a:r>
          </a:p>
          <a:p>
            <a:pPr lvl="2"/>
            <a:r>
              <a:rPr lang="en-US" dirty="0"/>
              <a:t>To head back to a previous section, press ‘Previous Section’.</a:t>
            </a:r>
          </a:p>
          <a:p>
            <a:r>
              <a:rPr lang="en-US" dirty="0"/>
              <a:t>To access the entire procedure, go to </a:t>
            </a:r>
            <a:r>
              <a:rPr lang="en-US" dirty="0">
                <a:solidFill>
                  <a:srgbClr val="2C2C2C"/>
                </a:solidFill>
              </a:rPr>
              <a:t>the National Academies Press website (</a:t>
            </a:r>
            <a:r>
              <a:rPr lang="en-US" b="1" dirty="0">
                <a:solidFill>
                  <a:srgbClr val="1473E6"/>
                </a:solidFill>
                <a:hlinkClick r:id="rId2"/>
              </a:rPr>
              <a:t>nap.nationalacademies.org</a:t>
            </a:r>
            <a:r>
              <a:rPr lang="en-US" dirty="0">
                <a:solidFill>
                  <a:srgbClr val="2C2C2C"/>
                </a:solidFill>
              </a:rPr>
              <a:t>) and search for </a:t>
            </a:r>
            <a:r>
              <a:rPr lang="en-US" i="1" dirty="0">
                <a:solidFill>
                  <a:srgbClr val="2C2C2C"/>
                </a:solidFill>
              </a:rPr>
              <a:t>NCHRP Web-Only Document 388: Framework for Implementing Constructability Throughout Project Development from NEPA to Final Design</a:t>
            </a:r>
            <a:r>
              <a:rPr lang="en-US" dirty="0">
                <a:solidFill>
                  <a:srgbClr val="2C2C2C"/>
                </a:solidFill>
              </a:rPr>
              <a:t>.</a:t>
            </a:r>
            <a:endParaRPr lang="en-US" dirty="0"/>
          </a:p>
          <a:p>
            <a:pPr marL="0" indent="0">
              <a:buNone/>
            </a:pPr>
            <a:r>
              <a:rPr lang="en-US" dirty="0"/>
              <a:t>	</a:t>
            </a:r>
          </a:p>
        </p:txBody>
      </p:sp>
      <p:sp>
        <p:nvSpPr>
          <p:cNvPr id="4" name="Slide Number Placeholder 3">
            <a:extLst>
              <a:ext uri="{FF2B5EF4-FFF2-40B4-BE49-F238E27FC236}">
                <a16:creationId xmlns:a16="http://schemas.microsoft.com/office/drawing/2014/main" id="{01D52130-CD8A-604A-9E9E-2E5DD95F8FDF}"/>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41</a:t>
            </a:fld>
            <a:endParaRPr lang="en-US" dirty="0"/>
          </a:p>
        </p:txBody>
      </p:sp>
    </p:spTree>
    <p:extLst>
      <p:ext uri="{BB962C8B-B14F-4D97-AF65-F5344CB8AC3E}">
        <p14:creationId xmlns:p14="http://schemas.microsoft.com/office/powerpoint/2010/main" val="403328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10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1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174" y="635995"/>
            <a:ext cx="9536094" cy="1063721"/>
          </a:xfrm>
        </p:spPr>
        <p:txBody>
          <a:bodyPr>
            <a:noAutofit/>
          </a:bodyPr>
          <a:lstStyle/>
          <a:p>
            <a:r>
              <a:rPr lang="en-US" dirty="0"/>
              <a:t>First Steps in CRP Framework Adaptation Guide</a:t>
            </a:r>
          </a:p>
        </p:txBody>
      </p:sp>
      <p:sp>
        <p:nvSpPr>
          <p:cNvPr id="3" name="Content Placeholder 2"/>
          <p:cNvSpPr>
            <a:spLocks noGrp="1"/>
          </p:cNvSpPr>
          <p:nvPr>
            <p:ph idx="1"/>
          </p:nvPr>
        </p:nvSpPr>
        <p:spPr>
          <a:xfrm>
            <a:off x="1219200" y="1828800"/>
            <a:ext cx="9539288" cy="4677508"/>
          </a:xfrm>
        </p:spPr>
        <p:txBody>
          <a:bodyPr>
            <a:normAutofit fontScale="70000" lnSpcReduction="20000"/>
          </a:bodyPr>
          <a:lstStyle/>
          <a:p>
            <a:pPr lvl="0"/>
            <a:r>
              <a:rPr lang="en-US" dirty="0"/>
              <a:t>(Optional) If existing local custom CRP file is available, Press ‘Load Custom CRP file’; </a:t>
            </a:r>
          </a:p>
          <a:p>
            <a:pPr lvl="1"/>
            <a:r>
              <a:rPr lang="en-US" dirty="0"/>
              <a:t>Choose the relevant custom CRP file; press Open. Your customized CRP framework will be loaded for editing.</a:t>
            </a:r>
          </a:p>
          <a:p>
            <a:pPr lvl="0"/>
            <a:r>
              <a:rPr lang="en-US" dirty="0"/>
              <a:t>Press ‘Start’ to begin editing.</a:t>
            </a:r>
          </a:p>
          <a:p>
            <a:pPr lvl="0"/>
            <a:r>
              <a:rPr lang="en-US" dirty="0"/>
              <a:t>Press ‘Edit Questions’ to make changes related to the questions in the CRP.</a:t>
            </a:r>
          </a:p>
          <a:p>
            <a:r>
              <a:rPr lang="en-US" dirty="0"/>
              <a:t>Press ‘Edit Question’ to make changes to a particular question.</a:t>
            </a:r>
          </a:p>
          <a:p>
            <a:pPr lvl="1"/>
            <a:r>
              <a:rPr lang="en-US" dirty="0"/>
              <a:t>Changes can be made to the question title, answer-options, the tools, and people that each choice will lead to.</a:t>
            </a:r>
          </a:p>
          <a:p>
            <a:r>
              <a:rPr lang="en-US" dirty="0"/>
              <a:t>To edit the question title or choices, select the corresponding editable textbox and make the required changes.</a:t>
            </a:r>
          </a:p>
          <a:p>
            <a:r>
              <a:rPr lang="en-US" dirty="0"/>
              <a:t>To edit the tools or people of a particular question choice, select the corresponding dropdown list and check/uncheck the boxes as required.</a:t>
            </a:r>
          </a:p>
          <a:p>
            <a:r>
              <a:rPr lang="en-US" dirty="0"/>
              <a:t>Press ‘Finish Editing’ to move on to editing another question.</a:t>
            </a:r>
          </a:p>
          <a:p>
            <a:r>
              <a:rPr lang="en-US" dirty="0"/>
              <a:t>To access the entire procedure, go to </a:t>
            </a:r>
            <a:r>
              <a:rPr lang="en-US" dirty="0">
                <a:solidFill>
                  <a:srgbClr val="2C2C2C"/>
                </a:solidFill>
              </a:rPr>
              <a:t>the National Academies Press website (</a:t>
            </a:r>
            <a:r>
              <a:rPr lang="en-US" b="1" dirty="0">
                <a:solidFill>
                  <a:srgbClr val="1473E6"/>
                </a:solidFill>
                <a:hlinkClick r:id="rId2"/>
              </a:rPr>
              <a:t>nap.nationalacademies.org</a:t>
            </a:r>
            <a:r>
              <a:rPr lang="en-US" dirty="0">
                <a:solidFill>
                  <a:srgbClr val="2C2C2C"/>
                </a:solidFill>
              </a:rPr>
              <a:t>) and search for </a:t>
            </a:r>
            <a:r>
              <a:rPr lang="en-US" i="1" dirty="0">
                <a:solidFill>
                  <a:srgbClr val="2C2C2C"/>
                </a:solidFill>
              </a:rPr>
              <a:t>NCHRP Web-Only Document 388: Framework for Implementing Constructability Throughout Project Development from NEPA to Final Design</a:t>
            </a:r>
            <a:r>
              <a:rPr lang="en-US" dirty="0">
                <a:solidFill>
                  <a:srgbClr val="2C2C2C"/>
                </a:solidFill>
              </a:rPr>
              <a:t>.</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46BCABD-2011-1640-860F-E9675ABD5F8E}"/>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42</a:t>
            </a:fld>
            <a:endParaRPr lang="en-US" dirty="0"/>
          </a:p>
        </p:txBody>
      </p:sp>
    </p:spTree>
    <p:extLst>
      <p:ext uri="{BB962C8B-B14F-4D97-AF65-F5344CB8AC3E}">
        <p14:creationId xmlns:p14="http://schemas.microsoft.com/office/powerpoint/2010/main" val="173948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1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1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1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left)">
                                      <p:cBhvr>
                                        <p:cTn id="4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F2BA-6E24-41E4-ACA9-3B6091505302}"/>
              </a:ext>
            </a:extLst>
          </p:cNvPr>
          <p:cNvSpPr>
            <a:spLocks noGrp="1"/>
          </p:cNvSpPr>
          <p:nvPr>
            <p:ph type="title"/>
          </p:nvPr>
        </p:nvSpPr>
        <p:spPr/>
        <p:txBody>
          <a:bodyPr>
            <a:normAutofit/>
          </a:bodyPr>
          <a:lstStyle/>
          <a:p>
            <a:r>
              <a:rPr lang="en-US"/>
              <a:t>Project Phases &amp; Tasks</a:t>
            </a:r>
            <a:endParaRPr lang="en-US" dirty="0"/>
          </a:p>
        </p:txBody>
      </p:sp>
      <p:sp>
        <p:nvSpPr>
          <p:cNvPr id="3" name="Slide Number Placeholder 2">
            <a:extLst>
              <a:ext uri="{FF2B5EF4-FFF2-40B4-BE49-F238E27FC236}">
                <a16:creationId xmlns:a16="http://schemas.microsoft.com/office/drawing/2014/main" id="{2C44E77C-031C-0B42-B959-5294D9903124}"/>
              </a:ext>
            </a:extLst>
          </p:cNvPr>
          <p:cNvSpPr>
            <a:spLocks noGrp="1"/>
          </p:cNvSpPr>
          <p:nvPr>
            <p:ph type="sldNum" sz="quarter" idx="12"/>
          </p:nvPr>
        </p:nvSpPr>
        <p:spPr/>
        <p:txBody>
          <a:bodyPr/>
          <a:lstStyle/>
          <a:p>
            <a:fld id="{D57F1E4F-1CFF-5643-939E-02111984F565}" type="slidenum">
              <a:rPr lang="en-US" smtClean="0"/>
              <a:t>43</a:t>
            </a:fld>
            <a:endParaRPr lang="en-US" dirty="0"/>
          </a:p>
        </p:txBody>
      </p:sp>
      <p:grpSp>
        <p:nvGrpSpPr>
          <p:cNvPr id="5" name="Group 4">
            <a:extLst>
              <a:ext uri="{FF2B5EF4-FFF2-40B4-BE49-F238E27FC236}">
                <a16:creationId xmlns:a16="http://schemas.microsoft.com/office/drawing/2014/main" id="{11348026-EAFD-C946-B00B-54025A662E24}"/>
              </a:ext>
            </a:extLst>
          </p:cNvPr>
          <p:cNvGrpSpPr/>
          <p:nvPr/>
        </p:nvGrpSpPr>
        <p:grpSpPr>
          <a:xfrm>
            <a:off x="1326057" y="1458913"/>
            <a:ext cx="8695823" cy="2560866"/>
            <a:chOff x="1326057" y="1458913"/>
            <a:chExt cx="8695823" cy="2560866"/>
          </a:xfrm>
        </p:grpSpPr>
        <p:grpSp>
          <p:nvGrpSpPr>
            <p:cNvPr id="6" name="Group 5">
              <a:extLst>
                <a:ext uri="{FF2B5EF4-FFF2-40B4-BE49-F238E27FC236}">
                  <a16:creationId xmlns:a16="http://schemas.microsoft.com/office/drawing/2014/main" id="{3BF565E2-84B6-274E-98D6-5CC9A4F1DCC4}"/>
                </a:ext>
              </a:extLst>
            </p:cNvPr>
            <p:cNvGrpSpPr/>
            <p:nvPr/>
          </p:nvGrpSpPr>
          <p:grpSpPr>
            <a:xfrm>
              <a:off x="1326057" y="1849064"/>
              <a:ext cx="1519500" cy="2170715"/>
              <a:chOff x="1" y="399938"/>
              <a:chExt cx="1519500" cy="2170715"/>
            </a:xfrm>
          </p:grpSpPr>
          <p:sp>
            <p:nvSpPr>
              <p:cNvPr id="10" name="Chevron 9">
                <a:extLst>
                  <a:ext uri="{FF2B5EF4-FFF2-40B4-BE49-F238E27FC236}">
                    <a16:creationId xmlns:a16="http://schemas.microsoft.com/office/drawing/2014/main" id="{00392181-C4EA-D244-A6AC-F97B51692944}"/>
                  </a:ext>
                </a:extLst>
              </p:cNvPr>
              <p:cNvSpPr/>
              <p:nvPr/>
            </p:nvSpPr>
            <p:spPr>
              <a:xfrm rot="5400000">
                <a:off x="-325607" y="725546"/>
                <a:ext cx="2170715" cy="1519500"/>
              </a:xfrm>
              <a:prstGeom prst="chevron">
                <a:avLst/>
              </a:prstGeom>
              <a:solidFill>
                <a:srgbClr val="6C9AC3"/>
              </a:solidFill>
              <a:ln>
                <a:solidFill>
                  <a:srgbClr val="6C9AC3"/>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1" name="Chevron 4">
                <a:extLst>
                  <a:ext uri="{FF2B5EF4-FFF2-40B4-BE49-F238E27FC236}">
                    <a16:creationId xmlns:a16="http://schemas.microsoft.com/office/drawing/2014/main" id="{80095141-620D-B946-9B96-46026EB7A5A8}"/>
                  </a:ext>
                </a:extLst>
              </p:cNvPr>
              <p:cNvSpPr txBox="1"/>
              <p:nvPr/>
            </p:nvSpPr>
            <p:spPr>
              <a:xfrm>
                <a:off x="1" y="1159688"/>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a:t>
                </a:r>
              </a:p>
            </p:txBody>
          </p:sp>
        </p:grpSp>
        <p:grpSp>
          <p:nvGrpSpPr>
            <p:cNvPr id="7" name="Group 6">
              <a:extLst>
                <a:ext uri="{FF2B5EF4-FFF2-40B4-BE49-F238E27FC236}">
                  <a16:creationId xmlns:a16="http://schemas.microsoft.com/office/drawing/2014/main" id="{6415C010-CB1F-564F-AFDB-9EE7B25692DD}"/>
                </a:ext>
              </a:extLst>
            </p:cNvPr>
            <p:cNvGrpSpPr/>
            <p:nvPr/>
          </p:nvGrpSpPr>
          <p:grpSpPr>
            <a:xfrm>
              <a:off x="2845556" y="1458913"/>
              <a:ext cx="7176324" cy="2191270"/>
              <a:chOff x="1519500" y="9787"/>
              <a:chExt cx="7176324" cy="2191270"/>
            </a:xfrm>
          </p:grpSpPr>
          <p:sp>
            <p:nvSpPr>
              <p:cNvPr id="8" name="Round Same Side Corner Rectangle 7">
                <a:extLst>
                  <a:ext uri="{FF2B5EF4-FFF2-40B4-BE49-F238E27FC236}">
                    <a16:creationId xmlns:a16="http://schemas.microsoft.com/office/drawing/2014/main" id="{E06B7DBF-7B6D-6C45-9DD8-DF0977B14E6C}"/>
                  </a:ext>
                </a:extLst>
              </p:cNvPr>
              <p:cNvSpPr/>
              <p:nvPr/>
            </p:nvSpPr>
            <p:spPr>
              <a:xfrm rot="5400000">
                <a:off x="4012027" y="-2482740"/>
                <a:ext cx="2191270" cy="7176324"/>
              </a:xfrm>
              <a:prstGeom prst="round2SameRect">
                <a:avLst/>
              </a:prstGeom>
              <a:ln>
                <a:solidFill>
                  <a:srgbClr val="6C9AC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ound Same Side Corner Rectangle 6">
                <a:extLst>
                  <a:ext uri="{FF2B5EF4-FFF2-40B4-BE49-F238E27FC236}">
                    <a16:creationId xmlns:a16="http://schemas.microsoft.com/office/drawing/2014/main" id="{C2E3A783-E0CB-6E40-B36E-84B5EA9B22B3}"/>
                  </a:ext>
                </a:extLst>
              </p:cNvPr>
              <p:cNvSpPr txBox="1"/>
              <p:nvPr/>
            </p:nvSpPr>
            <p:spPr>
              <a:xfrm>
                <a:off x="1519501" y="116755"/>
                <a:ext cx="7069355" cy="19773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Font typeface="Arial" panose="020B0604020202020204" pitchFamily="34" charset="0"/>
                  <a:buNone/>
                </a:pPr>
                <a:r>
                  <a:rPr lang="en-US" sz="2000" kern="1200" dirty="0">
                    <a:solidFill>
                      <a:schemeClr val="bg2">
                        <a:lumMod val="90000"/>
                      </a:schemeClr>
                    </a:solidFill>
                    <a:latin typeface="+mj-lt"/>
                  </a:rPr>
                  <a:t>Task 1-1: Literature review</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1-2: Define the current state of practice</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mj-lt"/>
                  </a:rPr>
                  <a:t>Task 1-3</a:t>
                </a:r>
                <a:r>
                  <a:rPr lang="x-none" sz="2000" kern="1200" dirty="0">
                    <a:solidFill>
                      <a:schemeClr val="bg2">
                        <a:lumMod val="90000"/>
                      </a:schemeClr>
                    </a:solidFill>
                    <a:latin typeface="Calibri" panose="020F0502020204030204"/>
                    <a:ea typeface="+mn-ea"/>
                    <a:cs typeface="+mn-cs"/>
                  </a:rPr>
                  <a:t>: Develop</a:t>
                </a:r>
                <a:r>
                  <a:rPr lang="en-US" sz="2000" kern="1200" dirty="0">
                    <a:solidFill>
                      <a:schemeClr val="bg2">
                        <a:lumMod val="90000"/>
                      </a:schemeClr>
                    </a:solidFill>
                    <a:latin typeface="Calibri" panose="020F0502020204030204"/>
                    <a:ea typeface="+mn-ea"/>
                    <a:cs typeface="+mn-cs"/>
                  </a:rPr>
                  <a:t> Conceptual F</a:t>
                </a:r>
                <a:r>
                  <a:rPr lang="x-none" sz="2000" kern="1200" dirty="0">
                    <a:solidFill>
                      <a:schemeClr val="bg2">
                        <a:lumMod val="90000"/>
                      </a:schemeClr>
                    </a:solidFill>
                    <a:latin typeface="Calibri" panose="020F0502020204030204"/>
                    <a:ea typeface="+mn-ea"/>
                    <a:cs typeface="+mn-cs"/>
                  </a:rPr>
                  <a:t>ramework</a:t>
                </a:r>
                <a:endParaRPr lang="en-US" sz="2000" kern="1200" dirty="0">
                  <a:solidFill>
                    <a:schemeClr val="bg2">
                      <a:lumMod val="90000"/>
                    </a:schemeClr>
                  </a:solidFill>
                  <a:latin typeface="Calibri" panose="020F0502020204030204"/>
                  <a:ea typeface="+mn-ea"/>
                  <a:cs typeface="+mn-cs"/>
                </a:endParaRP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1-4: Prepare Interim Report</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1-5: Face-to-face meeting</a:t>
                </a:r>
              </a:p>
            </p:txBody>
          </p:sp>
        </p:grpSp>
      </p:grpSp>
      <p:grpSp>
        <p:nvGrpSpPr>
          <p:cNvPr id="12" name="Group 11">
            <a:extLst>
              <a:ext uri="{FF2B5EF4-FFF2-40B4-BE49-F238E27FC236}">
                <a16:creationId xmlns:a16="http://schemas.microsoft.com/office/drawing/2014/main" id="{88F087A0-5E0C-9843-85BA-13B15AFA6F63}"/>
              </a:ext>
            </a:extLst>
          </p:cNvPr>
          <p:cNvGrpSpPr/>
          <p:nvPr/>
        </p:nvGrpSpPr>
        <p:grpSpPr>
          <a:xfrm>
            <a:off x="1326057" y="3772661"/>
            <a:ext cx="8695823" cy="2711783"/>
            <a:chOff x="1326057" y="3772661"/>
            <a:chExt cx="8695823" cy="2711783"/>
          </a:xfrm>
        </p:grpSpPr>
        <p:grpSp>
          <p:nvGrpSpPr>
            <p:cNvPr id="13" name="Group 12">
              <a:extLst>
                <a:ext uri="{FF2B5EF4-FFF2-40B4-BE49-F238E27FC236}">
                  <a16:creationId xmlns:a16="http://schemas.microsoft.com/office/drawing/2014/main" id="{D98DC532-F12C-2A4C-82C3-1E952A2ED8B4}"/>
                </a:ext>
              </a:extLst>
            </p:cNvPr>
            <p:cNvGrpSpPr/>
            <p:nvPr/>
          </p:nvGrpSpPr>
          <p:grpSpPr>
            <a:xfrm>
              <a:off x="1326057" y="4313729"/>
              <a:ext cx="1519500" cy="2170715"/>
              <a:chOff x="1" y="2882034"/>
              <a:chExt cx="1519500" cy="2170715"/>
            </a:xfrm>
          </p:grpSpPr>
          <p:sp>
            <p:nvSpPr>
              <p:cNvPr id="17" name="Chevron 16">
                <a:extLst>
                  <a:ext uri="{FF2B5EF4-FFF2-40B4-BE49-F238E27FC236}">
                    <a16:creationId xmlns:a16="http://schemas.microsoft.com/office/drawing/2014/main" id="{39914B6A-49D9-6740-A54C-2506BA706331}"/>
                  </a:ext>
                </a:extLst>
              </p:cNvPr>
              <p:cNvSpPr/>
              <p:nvPr/>
            </p:nvSpPr>
            <p:spPr>
              <a:xfrm rot="5400000">
                <a:off x="-325607" y="3207642"/>
                <a:ext cx="2170715" cy="1519500"/>
              </a:xfrm>
              <a:prstGeom prst="chevron">
                <a:avLst/>
              </a:prstGeom>
              <a:solidFill>
                <a:srgbClr val="5E8E3F"/>
              </a:solidFill>
              <a:ln>
                <a:solidFill>
                  <a:srgbClr val="5E8E3F"/>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8" name="Chevron 4">
                <a:extLst>
                  <a:ext uri="{FF2B5EF4-FFF2-40B4-BE49-F238E27FC236}">
                    <a16:creationId xmlns:a16="http://schemas.microsoft.com/office/drawing/2014/main" id="{41FEEAD2-21E6-C744-BD75-99DD035B67DF}"/>
                  </a:ext>
                </a:extLst>
              </p:cNvPr>
              <p:cNvSpPr txBox="1"/>
              <p:nvPr/>
            </p:nvSpPr>
            <p:spPr>
              <a:xfrm>
                <a:off x="1" y="3641784"/>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II</a:t>
                </a:r>
              </a:p>
            </p:txBody>
          </p:sp>
        </p:grpSp>
        <p:grpSp>
          <p:nvGrpSpPr>
            <p:cNvPr id="14" name="Group 13">
              <a:extLst>
                <a:ext uri="{FF2B5EF4-FFF2-40B4-BE49-F238E27FC236}">
                  <a16:creationId xmlns:a16="http://schemas.microsoft.com/office/drawing/2014/main" id="{BEB01334-D1EB-2446-A488-3E696EF11B9D}"/>
                </a:ext>
              </a:extLst>
            </p:cNvPr>
            <p:cNvGrpSpPr/>
            <p:nvPr/>
          </p:nvGrpSpPr>
          <p:grpSpPr>
            <a:xfrm>
              <a:off x="2845556" y="3772661"/>
              <a:ext cx="7176324" cy="2493104"/>
              <a:chOff x="1519500" y="2340966"/>
              <a:chExt cx="7176324" cy="2493104"/>
            </a:xfrm>
          </p:grpSpPr>
          <p:sp>
            <p:nvSpPr>
              <p:cNvPr id="15" name="Round Same Side Corner Rectangle 14">
                <a:extLst>
                  <a:ext uri="{FF2B5EF4-FFF2-40B4-BE49-F238E27FC236}">
                    <a16:creationId xmlns:a16="http://schemas.microsoft.com/office/drawing/2014/main" id="{63E94E63-E3A9-2F43-A985-D347E9414C49}"/>
                  </a:ext>
                </a:extLst>
              </p:cNvPr>
              <p:cNvSpPr/>
              <p:nvPr/>
            </p:nvSpPr>
            <p:spPr>
              <a:xfrm rot="5400000">
                <a:off x="3861110" y="-644"/>
                <a:ext cx="2493104" cy="7176324"/>
              </a:xfrm>
              <a:prstGeom prst="round2SameRect">
                <a:avLst/>
              </a:prstGeom>
              <a:ln>
                <a:solidFill>
                  <a:srgbClr val="5E8E3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ound Same Side Corner Rectangle 6">
                <a:extLst>
                  <a:ext uri="{FF2B5EF4-FFF2-40B4-BE49-F238E27FC236}">
                    <a16:creationId xmlns:a16="http://schemas.microsoft.com/office/drawing/2014/main" id="{494F3181-C33A-5D41-9DB4-9E9F689A3FB4}"/>
                  </a:ext>
                </a:extLst>
              </p:cNvPr>
              <p:cNvSpPr txBox="1"/>
              <p:nvPr/>
            </p:nvSpPr>
            <p:spPr>
              <a:xfrm>
                <a:off x="1519501" y="2462669"/>
                <a:ext cx="7054621" cy="2249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2-1: Develop CRP Decision-making Framework</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2-2: Conduct Workshop</a:t>
                </a:r>
              </a:p>
              <a:p>
                <a:pPr marL="228600" lvl="1" indent="-228600" algn="l" defTabSz="889000">
                  <a:lnSpc>
                    <a:spcPct val="110000"/>
                  </a:lnSpc>
                  <a:spcBef>
                    <a:spcPct val="0"/>
                  </a:spcBef>
                  <a:spcAft>
                    <a:spcPct val="15000"/>
                  </a:spcAft>
                  <a:buNone/>
                </a:pPr>
                <a:r>
                  <a:rPr lang="en-US" sz="2000" kern="1200" dirty="0">
                    <a:solidFill>
                      <a:schemeClr val="bg2">
                        <a:lumMod val="90000"/>
                      </a:schemeClr>
                    </a:solidFill>
                    <a:latin typeface="Calibri" panose="020F0502020204030204"/>
                    <a:ea typeface="+mn-ea"/>
                    <a:cs typeface="+mn-cs"/>
                  </a:rPr>
                  <a:t>Task 2-3: Develop Training Materials</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2-4: Develop Electronic Presentation </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2-5: Develop Final Report</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2-6: Submit final deliverables</a:t>
                </a:r>
              </a:p>
            </p:txBody>
          </p:sp>
        </p:grpSp>
      </p:grpSp>
    </p:spTree>
    <p:extLst>
      <p:ext uri="{BB962C8B-B14F-4D97-AF65-F5344CB8AC3E}">
        <p14:creationId xmlns:p14="http://schemas.microsoft.com/office/powerpoint/2010/main" val="107254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4" descr="Rectangle: Click to edit Master text styles&#10;Second level&#10;Third level&#10;Fourth level&#10;Fifth level">
            <a:extLst>
              <a:ext uri="{FF2B5EF4-FFF2-40B4-BE49-F238E27FC236}">
                <a16:creationId xmlns:a16="http://schemas.microsoft.com/office/drawing/2014/main" id="{C651BD85-5FE2-4B50-9DEB-293A1DBBCAA0}"/>
              </a:ext>
            </a:extLst>
          </p:cNvPr>
          <p:cNvSpPr txBox="1">
            <a:spLocks noChangeArrowheads="1"/>
          </p:cNvSpPr>
          <p:nvPr/>
        </p:nvSpPr>
        <p:spPr bwMode="auto">
          <a:xfrm>
            <a:off x="1304073" y="3162029"/>
            <a:ext cx="9583854" cy="381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900"/>
              </a:spcBef>
              <a:buClr>
                <a:srgbClr val="0F4B90"/>
              </a:buClr>
            </a:pPr>
            <a:r>
              <a:rPr lang="en-US" dirty="0">
                <a:latin typeface="Calibri" panose="020F0502020204030204" pitchFamily="34" charset="0"/>
              </a:rPr>
              <a:t>These final deliverables report all the findings and the processes and are available by </a:t>
            </a:r>
            <a:r>
              <a:rPr lang="en-US" sz="2400" b="0" i="0" dirty="0">
                <a:solidFill>
                  <a:srgbClr val="2C2C2C"/>
                </a:solidFill>
                <a:effectLst/>
                <a:latin typeface="+mj-lt"/>
              </a:rPr>
              <a:t>visiting the National Academies Press website (</a:t>
            </a:r>
            <a:r>
              <a:rPr lang="en-US" sz="2400" b="1" i="0" u="none" strike="noStrike" dirty="0">
                <a:solidFill>
                  <a:srgbClr val="1473E6"/>
                </a:solidFill>
                <a:effectLst/>
                <a:latin typeface="+mj-lt"/>
                <a:hlinkClick r:id="rId2"/>
              </a:rPr>
              <a:t>nap.nationalacademies.org</a:t>
            </a:r>
            <a:r>
              <a:rPr lang="en-US" sz="2400" b="0" i="0" dirty="0">
                <a:solidFill>
                  <a:srgbClr val="2C2C2C"/>
                </a:solidFill>
                <a:effectLst/>
                <a:latin typeface="+mj-lt"/>
              </a:rPr>
              <a:t>) and search for </a:t>
            </a:r>
            <a:r>
              <a:rPr lang="en-US" sz="2400" b="0" i="1" dirty="0">
                <a:solidFill>
                  <a:srgbClr val="2C2C2C"/>
                </a:solidFill>
                <a:effectLst/>
                <a:latin typeface="+mj-lt"/>
              </a:rPr>
              <a:t>NCHRP Web-Only Document 388: Framework for Implementing Constructability Throughout Project Development from NEPA to Final Design</a:t>
            </a:r>
            <a:r>
              <a:rPr lang="en-US" sz="2400" b="0" i="0" dirty="0">
                <a:solidFill>
                  <a:srgbClr val="2C2C2C"/>
                </a:solidFill>
                <a:effectLst/>
                <a:latin typeface="+mj-lt"/>
              </a:rPr>
              <a:t>.</a:t>
            </a:r>
            <a:endParaRPr lang="en-US" sz="2400" dirty="0">
              <a:latin typeface="+mj-lt"/>
            </a:endParaRPr>
          </a:p>
          <a:p>
            <a:pPr algn="l">
              <a:lnSpc>
                <a:spcPct val="100000"/>
              </a:lnSpc>
              <a:spcBef>
                <a:spcPts val="900"/>
              </a:spcBef>
              <a:buClr>
                <a:srgbClr val="0F4B90"/>
              </a:buClr>
            </a:pPr>
            <a:endParaRPr lang="en-US" dirty="0">
              <a:latin typeface="Calibri" panose="020F0502020204030204" pitchFamily="34" charset="0"/>
            </a:endParaRPr>
          </a:p>
          <a:p>
            <a:pPr algn="l">
              <a:lnSpc>
                <a:spcPct val="100000"/>
              </a:lnSpc>
              <a:spcBef>
                <a:spcPts val="900"/>
              </a:spcBef>
              <a:buClr>
                <a:srgbClr val="0F4B90"/>
              </a:buClr>
            </a:pPr>
            <a:endParaRPr lang="en-US" sz="28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21BD3C3-F12E-EC4D-8F89-6C9916AFA183}"/>
              </a:ext>
            </a:extLst>
          </p:cNvPr>
          <p:cNvSpPr>
            <a:spLocks noGrp="1"/>
          </p:cNvSpPr>
          <p:nvPr>
            <p:ph type="title"/>
          </p:nvPr>
        </p:nvSpPr>
        <p:spPr>
          <a:xfrm>
            <a:off x="1239776" y="649059"/>
            <a:ext cx="10264835" cy="1140552"/>
          </a:xfrm>
        </p:spPr>
        <p:txBody>
          <a:bodyPr/>
          <a:lstStyle/>
          <a:p>
            <a:r>
              <a:rPr lang="en-US" dirty="0"/>
              <a:t>Project Phase II – </a:t>
            </a:r>
            <a:br>
              <a:rPr lang="en-US" dirty="0"/>
            </a:br>
            <a:r>
              <a:rPr lang="en-US" sz="3200" b="0" dirty="0"/>
              <a:t>Task 2-4: Develop Electronic Presentation </a:t>
            </a:r>
            <a:br>
              <a:rPr lang="en-US" sz="3200" b="0" dirty="0"/>
            </a:br>
            <a:r>
              <a:rPr lang="en-US" sz="3200" b="0" dirty="0"/>
              <a:t>Task 2-5: Develop Final Report</a:t>
            </a:r>
            <a:br>
              <a:rPr lang="en-US" sz="3200" b="0" dirty="0"/>
            </a:br>
            <a:r>
              <a:rPr lang="en-US" sz="3200" b="0" dirty="0"/>
              <a:t>Task 2-6: Submit final deliverables</a:t>
            </a:r>
            <a:endParaRPr lang="en-US" b="0" dirty="0"/>
          </a:p>
        </p:txBody>
      </p:sp>
      <p:sp>
        <p:nvSpPr>
          <p:cNvPr id="3" name="Slide Number Placeholder 2">
            <a:extLst>
              <a:ext uri="{FF2B5EF4-FFF2-40B4-BE49-F238E27FC236}">
                <a16:creationId xmlns:a16="http://schemas.microsoft.com/office/drawing/2014/main" id="{F8B3D46D-68BD-6C44-BD87-CCE41151B72D}"/>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44</a:t>
            </a:fld>
            <a:endParaRPr lang="en-US" dirty="0"/>
          </a:p>
        </p:txBody>
      </p:sp>
    </p:spTree>
    <p:extLst>
      <p:ext uri="{BB962C8B-B14F-4D97-AF65-F5344CB8AC3E}">
        <p14:creationId xmlns:p14="http://schemas.microsoft.com/office/powerpoint/2010/main" val="1529274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EEFD-DBB0-4B1E-9AC5-1DEA6491A5C0}"/>
              </a:ext>
            </a:extLst>
          </p:cNvPr>
          <p:cNvSpPr>
            <a:spLocks noGrp="1"/>
          </p:cNvSpPr>
          <p:nvPr>
            <p:ph type="title"/>
          </p:nvPr>
        </p:nvSpPr>
        <p:spPr>
          <a:xfrm>
            <a:off x="1223174" y="635995"/>
            <a:ext cx="9536094" cy="106372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p>
            <a:r>
              <a:rPr lang="en-US" dirty="0"/>
              <a:t>Additional Project Details and Products</a:t>
            </a:r>
          </a:p>
        </p:txBody>
      </p:sp>
      <p:sp>
        <p:nvSpPr>
          <p:cNvPr id="3" name="Content Placeholder 2">
            <a:extLst>
              <a:ext uri="{FF2B5EF4-FFF2-40B4-BE49-F238E27FC236}">
                <a16:creationId xmlns:a16="http://schemas.microsoft.com/office/drawing/2014/main" id="{5AB17D24-2EC7-4992-962A-7F5C8E3258A5}"/>
              </a:ext>
            </a:extLst>
          </p:cNvPr>
          <p:cNvSpPr>
            <a:spLocks noGrp="1"/>
          </p:cNvSpPr>
          <p:nvPr>
            <p:ph idx="1"/>
          </p:nvPr>
        </p:nvSpPr>
        <p:spPr>
          <a:xfrm>
            <a:off x="1219200" y="1828800"/>
            <a:ext cx="9540067" cy="4314826"/>
          </a:xfrm>
        </p:spPr>
        <p:txBody>
          <a:bodyPr>
            <a:normAutofit lnSpcReduction="10000"/>
          </a:bodyPr>
          <a:lstStyle/>
          <a:p>
            <a:r>
              <a:rPr lang="en-US" dirty="0"/>
              <a:t>Constructability Decision-Making Tool with embedded training materials</a:t>
            </a:r>
            <a:endParaRPr lang="en-US" dirty="0">
              <a:solidFill>
                <a:srgbClr val="FF0000"/>
              </a:solidFill>
            </a:endParaRPr>
          </a:p>
          <a:p>
            <a:r>
              <a:rPr lang="en-US" dirty="0"/>
              <a:t>Guidelines on tool’s customization to agency’s needs</a:t>
            </a:r>
            <a:endParaRPr lang="en-US" dirty="0">
              <a:solidFill>
                <a:srgbClr val="FF0000"/>
              </a:solidFill>
            </a:endParaRPr>
          </a:p>
          <a:p>
            <a:r>
              <a:rPr lang="en-US" dirty="0"/>
              <a:t>Final Report documenting all findings and details</a:t>
            </a:r>
            <a:endParaRPr lang="en-US" dirty="0">
              <a:solidFill>
                <a:srgbClr val="FF0000"/>
              </a:solidFill>
            </a:endParaRPr>
          </a:p>
          <a:p>
            <a:r>
              <a:rPr lang="en-US" dirty="0"/>
              <a:t>Final Report Appendices</a:t>
            </a:r>
            <a:endParaRPr lang="en-US" dirty="0">
              <a:solidFill>
                <a:srgbClr val="FF0000"/>
              </a:solidFill>
            </a:endParaRPr>
          </a:p>
          <a:p>
            <a:r>
              <a:rPr lang="en-US" dirty="0"/>
              <a:t>Training Materials</a:t>
            </a:r>
          </a:p>
          <a:p>
            <a:r>
              <a:rPr lang="en-US" dirty="0"/>
              <a:t>Electronic Presentation</a:t>
            </a:r>
            <a:endParaRPr lang="en-US" dirty="0">
              <a:solidFill>
                <a:srgbClr val="FF0000"/>
              </a:solidFill>
            </a:endParaRPr>
          </a:p>
          <a:p>
            <a:endParaRPr lang="en-US" dirty="0"/>
          </a:p>
          <a:p>
            <a:pPr marL="0" indent="0">
              <a:buNone/>
            </a:pPr>
            <a:r>
              <a:rPr lang="en-US" sz="1900" b="0" i="0" dirty="0">
                <a:solidFill>
                  <a:srgbClr val="2C2C2C"/>
                </a:solidFill>
                <a:effectLst/>
                <a:latin typeface="+mj-lt"/>
              </a:rPr>
              <a:t>For further information and resources, visit the National Academies Press website (</a:t>
            </a:r>
            <a:r>
              <a:rPr lang="en-US" sz="1900" b="1" i="0" u="none" strike="noStrike" dirty="0">
                <a:solidFill>
                  <a:srgbClr val="1473E6"/>
                </a:solidFill>
                <a:effectLst/>
                <a:latin typeface="+mj-lt"/>
                <a:hlinkClick r:id="rId2"/>
              </a:rPr>
              <a:t>nap.nationalacademies.org</a:t>
            </a:r>
            <a:r>
              <a:rPr lang="en-US" sz="1900" b="0" i="0" dirty="0">
                <a:solidFill>
                  <a:srgbClr val="2C2C2C"/>
                </a:solidFill>
                <a:effectLst/>
                <a:latin typeface="+mj-lt"/>
              </a:rPr>
              <a:t>) and search for </a:t>
            </a:r>
            <a:r>
              <a:rPr lang="en-US" sz="1900" b="0" i="1" dirty="0">
                <a:solidFill>
                  <a:srgbClr val="2C2C2C"/>
                </a:solidFill>
                <a:effectLst/>
                <a:latin typeface="+mj-lt"/>
              </a:rPr>
              <a:t>NCHRP Web-Only Document 388: Framework for Implementing Constructability Throughout Project Development from NEPA to Final Design</a:t>
            </a:r>
            <a:r>
              <a:rPr lang="en-US" sz="1900" b="0" i="0" dirty="0">
                <a:solidFill>
                  <a:srgbClr val="2C2C2C"/>
                </a:solidFill>
                <a:effectLst/>
                <a:latin typeface="+mj-lt"/>
              </a:rPr>
              <a:t>.</a:t>
            </a:r>
            <a:endParaRPr lang="en-US" sz="1900" dirty="0">
              <a:latin typeface="+mj-lt"/>
            </a:endParaRPr>
          </a:p>
        </p:txBody>
      </p:sp>
      <p:sp>
        <p:nvSpPr>
          <p:cNvPr id="4" name="Slide Number Placeholder 3">
            <a:extLst>
              <a:ext uri="{FF2B5EF4-FFF2-40B4-BE49-F238E27FC236}">
                <a16:creationId xmlns:a16="http://schemas.microsoft.com/office/drawing/2014/main" id="{2160DDE6-8AA2-4B4B-A787-DE332A422A42}"/>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45</a:t>
            </a:fld>
            <a:endParaRPr lang="en-US" dirty="0"/>
          </a:p>
        </p:txBody>
      </p:sp>
    </p:spTree>
    <p:extLst>
      <p:ext uri="{BB962C8B-B14F-4D97-AF65-F5344CB8AC3E}">
        <p14:creationId xmlns:p14="http://schemas.microsoft.com/office/powerpoint/2010/main" val="19414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239776" y="649059"/>
            <a:ext cx="10264835" cy="595125"/>
          </a:xfrm>
        </p:spPr>
        <p:txBody>
          <a:bodyPr anchor="t" anchorCtr="0"/>
          <a:lstStyle/>
          <a:p>
            <a:r>
              <a:rPr lang="en-US" dirty="0"/>
              <a:t>Motivation &amp; Objective</a:t>
            </a:r>
          </a:p>
        </p:txBody>
      </p:sp>
      <p:sp>
        <p:nvSpPr>
          <p:cNvPr id="11" name="Rectangle 10">
            <a:extLst>
              <a:ext uri="{FF2B5EF4-FFF2-40B4-BE49-F238E27FC236}">
                <a16:creationId xmlns:a16="http://schemas.microsoft.com/office/drawing/2014/main" id="{9A776F1B-E09F-4816-AE21-F06E1A362C42}"/>
              </a:ext>
            </a:extLst>
          </p:cNvPr>
          <p:cNvSpPr/>
          <p:nvPr/>
        </p:nvSpPr>
        <p:spPr>
          <a:xfrm>
            <a:off x="904596" y="5365388"/>
            <a:ext cx="10382805" cy="1184543"/>
          </a:xfrm>
          <a:prstGeom prst="rect">
            <a:avLst/>
          </a:prstGeom>
          <a:noFill/>
          <a:ln w="12700" cap="rnd" cmpd="sng" algn="ctr">
            <a:noFill/>
            <a:prstDash val="solid"/>
          </a:ln>
          <a:effectLst/>
        </p:spPr>
        <p:txBody>
          <a:bodyPr spcFirstLastPara="0" vert="horz" wrap="square" lIns="113792" tIns="113792" rIns="113792" bIns="113792" numCol="1" spcCol="1270" anchor="ctr" anchorCtr="0">
            <a:noAutofit/>
          </a:bodyPr>
          <a:lstStyle/>
          <a:p>
            <a:pPr algn="ctr"/>
            <a:r>
              <a:rPr lang="en-US" sz="2400" b="1" dirty="0">
                <a:latin typeface="Calibri" panose="020F0502020204030204" pitchFamily="34" charset="0"/>
                <a:cs typeface="Calibri" panose="020F0502020204030204" pitchFamily="34" charset="0"/>
              </a:rPr>
              <a:t>OBJECTIVE</a:t>
            </a:r>
            <a:endParaRPr lang="en-US" sz="2000" b="1"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Develop a CR decision-making framework that is scalable to all project delivery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methods &amp; complies with all environmental statutory requirements. </a:t>
            </a:r>
          </a:p>
        </p:txBody>
      </p:sp>
      <p:sp>
        <p:nvSpPr>
          <p:cNvPr id="4" name="Rectangle 3">
            <a:extLst>
              <a:ext uri="{FF2B5EF4-FFF2-40B4-BE49-F238E27FC236}">
                <a16:creationId xmlns:a16="http://schemas.microsoft.com/office/drawing/2014/main" id="{D501EB47-4003-0045-ADC4-4EDB2BEDA5B9}"/>
              </a:ext>
            </a:extLst>
          </p:cNvPr>
          <p:cNvSpPr/>
          <p:nvPr/>
        </p:nvSpPr>
        <p:spPr>
          <a:xfrm>
            <a:off x="5164814" y="1465033"/>
            <a:ext cx="1862369" cy="461665"/>
          </a:xfrm>
          <a:prstGeom prst="rect">
            <a:avLst/>
          </a:prstGeom>
        </p:spPr>
        <p:txBody>
          <a:bodyPr wrap="none">
            <a:spAutoFit/>
          </a:bodyPr>
          <a:lstStyle/>
          <a:p>
            <a:r>
              <a:rPr lang="en-US" sz="2400" b="1" dirty="0">
                <a:latin typeface="Calibri" panose="020F0502020204030204" pitchFamily="34" charset="0"/>
                <a:cs typeface="Calibri" panose="020F0502020204030204" pitchFamily="34" charset="0"/>
              </a:rPr>
              <a:t>MOTIVATION</a:t>
            </a:r>
            <a:endParaRPr lang="en-US" sz="24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9339ED4A-3FDA-D941-8190-49DD0FFBA923}"/>
              </a:ext>
            </a:extLst>
          </p:cNvPr>
          <p:cNvGrpSpPr/>
          <p:nvPr/>
        </p:nvGrpSpPr>
        <p:grpSpPr>
          <a:xfrm>
            <a:off x="1319810" y="1963655"/>
            <a:ext cx="1924948" cy="2194762"/>
            <a:chOff x="1164072" y="1963655"/>
            <a:chExt cx="1924948" cy="2194762"/>
          </a:xfrm>
        </p:grpSpPr>
        <p:sp>
          <p:nvSpPr>
            <p:cNvPr id="22" name="Freeform: Shape 13">
              <a:extLst>
                <a:ext uri="{FF2B5EF4-FFF2-40B4-BE49-F238E27FC236}">
                  <a16:creationId xmlns:a16="http://schemas.microsoft.com/office/drawing/2014/main" id="{43D8F274-02E5-7A45-A352-A149FD1F2121}"/>
                </a:ext>
              </a:extLst>
            </p:cNvPr>
            <p:cNvSpPr/>
            <p:nvPr/>
          </p:nvSpPr>
          <p:spPr>
            <a:xfrm>
              <a:off x="1164072" y="2367574"/>
              <a:ext cx="1924948" cy="179084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solidFill>
              <a:srgbClr val="6C9AC3"/>
            </a:solidFill>
            <a:ln w="3810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88720" rIns="113792" bIns="914400" numCol="1" spcCol="1270" anchor="ctr" anchorCtr="0">
              <a:noAutofit/>
            </a:bodyPr>
            <a:lstStyle/>
            <a:p>
              <a:pPr marL="0" lvl="0" indent="0" algn="ctr" defTabSz="711200">
                <a:lnSpc>
                  <a:spcPct val="90000"/>
                </a:lnSpc>
                <a:spcBef>
                  <a:spcPct val="0"/>
                </a:spcBef>
                <a:spcAft>
                  <a:spcPct val="35000"/>
                </a:spcAft>
                <a:buNone/>
              </a:pPr>
              <a:r>
                <a:rPr lang="en-US" sz="2000" kern="1200" dirty="0">
                  <a:latin typeface="Calibri" panose="020F0502020204030204" pitchFamily="34" charset="0"/>
                </a:rPr>
                <a:t>Fast-track project delivery systems</a:t>
              </a:r>
            </a:p>
          </p:txBody>
        </p:sp>
        <p:sp>
          <p:nvSpPr>
            <p:cNvPr id="23" name="Oval 22">
              <a:extLst>
                <a:ext uri="{FF2B5EF4-FFF2-40B4-BE49-F238E27FC236}">
                  <a16:creationId xmlns:a16="http://schemas.microsoft.com/office/drawing/2014/main" id="{3D065C9B-588F-3044-98D8-CB7C03C6724C}"/>
                </a:ext>
              </a:extLst>
            </p:cNvPr>
            <p:cNvSpPr/>
            <p:nvPr/>
          </p:nvSpPr>
          <p:spPr>
            <a:xfrm>
              <a:off x="1720271" y="1963655"/>
              <a:ext cx="812550" cy="752398"/>
            </a:xfrm>
            <a:prstGeom prst="ellipse">
              <a:avLst/>
            </a:prstGeom>
            <a:blipFill dpi="0" rotWithShape="1">
              <a:blip r:embed="rId3"/>
              <a:srcRect/>
              <a:stretch>
                <a:fillRect l="320" t="320" r="320" b="32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grpSp>
        <p:nvGrpSpPr>
          <p:cNvPr id="8" name="Group 7">
            <a:extLst>
              <a:ext uri="{FF2B5EF4-FFF2-40B4-BE49-F238E27FC236}">
                <a16:creationId xmlns:a16="http://schemas.microsoft.com/office/drawing/2014/main" id="{69165B56-0E1A-C747-A2E2-4C8FCDFE0AB9}"/>
              </a:ext>
            </a:extLst>
          </p:cNvPr>
          <p:cNvGrpSpPr/>
          <p:nvPr/>
        </p:nvGrpSpPr>
        <p:grpSpPr>
          <a:xfrm>
            <a:off x="3824819" y="1963655"/>
            <a:ext cx="1924948" cy="2194762"/>
            <a:chOff x="4004929" y="1963655"/>
            <a:chExt cx="1924948" cy="2194762"/>
          </a:xfrm>
        </p:grpSpPr>
        <p:sp>
          <p:nvSpPr>
            <p:cNvPr id="34" name="Freeform: Shape 13">
              <a:extLst>
                <a:ext uri="{FF2B5EF4-FFF2-40B4-BE49-F238E27FC236}">
                  <a16:creationId xmlns:a16="http://schemas.microsoft.com/office/drawing/2014/main" id="{B47CD4F6-ACBF-9643-8F76-96856C8DC6C7}"/>
                </a:ext>
              </a:extLst>
            </p:cNvPr>
            <p:cNvSpPr/>
            <p:nvPr/>
          </p:nvSpPr>
          <p:spPr>
            <a:xfrm>
              <a:off x="4004929" y="2367574"/>
              <a:ext cx="1924948" cy="179084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solidFill>
              <a:srgbClr val="6C9AC3"/>
            </a:solidFill>
            <a:ln w="3810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88720" rIns="113792" bIns="914400" numCol="1" spcCol="1270" anchor="ctr" anchorCtr="0">
              <a:noAutofit/>
            </a:bodyPr>
            <a:lstStyle/>
            <a:p>
              <a:pPr lvl="0" algn="ctr" defTabSz="711200">
                <a:lnSpc>
                  <a:spcPct val="90000"/>
                </a:lnSpc>
                <a:spcBef>
                  <a:spcPct val="0"/>
                </a:spcBef>
                <a:spcAft>
                  <a:spcPct val="35000"/>
                </a:spcAft>
              </a:pPr>
              <a:r>
                <a:rPr lang="en-US" sz="2000" dirty="0">
                  <a:latin typeface="Calibri" panose="020F0502020204030204" pitchFamily="34" charset="0"/>
                </a:rPr>
                <a:t>Environmental permitting </a:t>
              </a:r>
              <a:br>
                <a:rPr lang="en-US" sz="2000" dirty="0">
                  <a:latin typeface="Calibri" panose="020F0502020204030204" pitchFamily="34" charset="0"/>
                </a:rPr>
              </a:br>
              <a:r>
                <a:rPr lang="en-US" sz="2000" dirty="0">
                  <a:latin typeface="Calibri" panose="020F0502020204030204" pitchFamily="34" charset="0"/>
                </a:rPr>
                <a:t>and requirements</a:t>
              </a:r>
            </a:p>
          </p:txBody>
        </p:sp>
        <p:pic>
          <p:nvPicPr>
            <p:cNvPr id="36" name="Picture 35">
              <a:extLst>
                <a:ext uri="{FF2B5EF4-FFF2-40B4-BE49-F238E27FC236}">
                  <a16:creationId xmlns:a16="http://schemas.microsoft.com/office/drawing/2014/main" id="{98C35EEE-EEE8-894D-99BA-880C4C4FF659}"/>
                </a:ext>
              </a:extLst>
            </p:cNvPr>
            <p:cNvPicPr>
              <a:picLocks noChangeAspect="1"/>
            </p:cNvPicPr>
            <p:nvPr/>
          </p:nvPicPr>
          <p:blipFill>
            <a:blip r:embed="rId4"/>
            <a:stretch>
              <a:fillRect/>
            </a:stretch>
          </p:blipFill>
          <p:spPr>
            <a:xfrm>
              <a:off x="4549492" y="1963655"/>
              <a:ext cx="835823" cy="835823"/>
            </a:xfrm>
            <a:prstGeom prst="ellipse">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7" name="Group 6">
            <a:extLst>
              <a:ext uri="{FF2B5EF4-FFF2-40B4-BE49-F238E27FC236}">
                <a16:creationId xmlns:a16="http://schemas.microsoft.com/office/drawing/2014/main" id="{2551437A-264E-D049-BD00-7F9908FC7FD0}"/>
              </a:ext>
            </a:extLst>
          </p:cNvPr>
          <p:cNvGrpSpPr/>
          <p:nvPr/>
        </p:nvGrpSpPr>
        <p:grpSpPr>
          <a:xfrm>
            <a:off x="6329828" y="1963655"/>
            <a:ext cx="1924948" cy="2194762"/>
            <a:chOff x="6501944" y="1963655"/>
            <a:chExt cx="1924948" cy="2194762"/>
          </a:xfrm>
        </p:grpSpPr>
        <p:sp>
          <p:nvSpPr>
            <p:cNvPr id="38" name="Freeform: Shape 13">
              <a:extLst>
                <a:ext uri="{FF2B5EF4-FFF2-40B4-BE49-F238E27FC236}">
                  <a16:creationId xmlns:a16="http://schemas.microsoft.com/office/drawing/2014/main" id="{2CC647FC-D2A0-724B-84B3-66C02147CF38}"/>
                </a:ext>
              </a:extLst>
            </p:cNvPr>
            <p:cNvSpPr/>
            <p:nvPr/>
          </p:nvSpPr>
          <p:spPr>
            <a:xfrm>
              <a:off x="6501944" y="2367574"/>
              <a:ext cx="1924948" cy="179084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solidFill>
              <a:srgbClr val="6C9AC3"/>
            </a:solidFill>
            <a:ln w="3810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88720" rIns="113792" bIns="914400" numCol="1" spcCol="1270" anchor="ctr" anchorCtr="0">
              <a:noAutofit/>
            </a:bodyPr>
            <a:lstStyle/>
            <a:p>
              <a:pPr lvl="0" algn="ctr" defTabSz="711200">
                <a:lnSpc>
                  <a:spcPct val="90000"/>
                </a:lnSpc>
                <a:spcBef>
                  <a:spcPct val="0"/>
                </a:spcBef>
                <a:spcAft>
                  <a:spcPct val="35000"/>
                </a:spcAft>
              </a:pPr>
              <a:r>
                <a:rPr lang="en-US" sz="2000" dirty="0">
                  <a:latin typeface="Calibri" panose="020F0502020204030204" pitchFamily="34" charset="0"/>
                </a:rPr>
                <a:t>Industry demands</a:t>
              </a:r>
            </a:p>
          </p:txBody>
        </p:sp>
        <p:sp>
          <p:nvSpPr>
            <p:cNvPr id="39" name="Oval 38">
              <a:extLst>
                <a:ext uri="{FF2B5EF4-FFF2-40B4-BE49-F238E27FC236}">
                  <a16:creationId xmlns:a16="http://schemas.microsoft.com/office/drawing/2014/main" id="{0CB7141C-D20D-1E48-B475-7423F2CBBF23}"/>
                </a:ext>
              </a:extLst>
            </p:cNvPr>
            <p:cNvSpPr/>
            <p:nvPr/>
          </p:nvSpPr>
          <p:spPr>
            <a:xfrm>
              <a:off x="7058143" y="1963655"/>
              <a:ext cx="812550" cy="752398"/>
            </a:xfrm>
            <a:prstGeom prst="ellipse">
              <a:avLst/>
            </a:prstGeom>
            <a:blipFill>
              <a:blip r:embed="rId5"/>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atin typeface="Calibri" panose="020F0502020204030204" pitchFamily="34" charset="0"/>
              </a:endParaRPr>
            </a:p>
          </p:txBody>
        </p:sp>
      </p:grpSp>
      <p:grpSp>
        <p:nvGrpSpPr>
          <p:cNvPr id="6" name="Group 5">
            <a:extLst>
              <a:ext uri="{FF2B5EF4-FFF2-40B4-BE49-F238E27FC236}">
                <a16:creationId xmlns:a16="http://schemas.microsoft.com/office/drawing/2014/main" id="{91B96122-0B33-934F-B162-2143381CE852}"/>
              </a:ext>
            </a:extLst>
          </p:cNvPr>
          <p:cNvGrpSpPr/>
          <p:nvPr/>
        </p:nvGrpSpPr>
        <p:grpSpPr>
          <a:xfrm>
            <a:off x="8834836" y="1963655"/>
            <a:ext cx="1924948" cy="2194762"/>
            <a:chOff x="8834836" y="1963655"/>
            <a:chExt cx="1924948" cy="2194762"/>
          </a:xfrm>
        </p:grpSpPr>
        <p:sp>
          <p:nvSpPr>
            <p:cNvPr id="40" name="Freeform: Shape 13">
              <a:extLst>
                <a:ext uri="{FF2B5EF4-FFF2-40B4-BE49-F238E27FC236}">
                  <a16:creationId xmlns:a16="http://schemas.microsoft.com/office/drawing/2014/main" id="{BC3A33C5-EC6C-A248-940E-8EFAAB600256}"/>
                </a:ext>
              </a:extLst>
            </p:cNvPr>
            <p:cNvSpPr/>
            <p:nvPr/>
          </p:nvSpPr>
          <p:spPr>
            <a:xfrm>
              <a:off x="8834836" y="2367574"/>
              <a:ext cx="1924948" cy="1790843"/>
            </a:xfrm>
            <a:custGeom>
              <a:avLst/>
              <a:gdLst>
                <a:gd name="connsiteX0" fmla="*/ 0 w 2645563"/>
                <a:gd name="connsiteY0" fmla="*/ 264556 h 3102373"/>
                <a:gd name="connsiteX1" fmla="*/ 264556 w 2645563"/>
                <a:gd name="connsiteY1" fmla="*/ 0 h 3102373"/>
                <a:gd name="connsiteX2" fmla="*/ 2381007 w 2645563"/>
                <a:gd name="connsiteY2" fmla="*/ 0 h 3102373"/>
                <a:gd name="connsiteX3" fmla="*/ 2645563 w 2645563"/>
                <a:gd name="connsiteY3" fmla="*/ 264556 h 3102373"/>
                <a:gd name="connsiteX4" fmla="*/ 2645563 w 2645563"/>
                <a:gd name="connsiteY4" fmla="*/ 2837817 h 3102373"/>
                <a:gd name="connsiteX5" fmla="*/ 2381007 w 2645563"/>
                <a:gd name="connsiteY5" fmla="*/ 3102373 h 3102373"/>
                <a:gd name="connsiteX6" fmla="*/ 264556 w 2645563"/>
                <a:gd name="connsiteY6" fmla="*/ 3102373 h 3102373"/>
                <a:gd name="connsiteX7" fmla="*/ 0 w 2645563"/>
                <a:gd name="connsiteY7" fmla="*/ 2837817 h 3102373"/>
                <a:gd name="connsiteX8" fmla="*/ 0 w 2645563"/>
                <a:gd name="connsiteY8" fmla="*/ 264556 h 310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5563" h="3102373">
                  <a:moveTo>
                    <a:pt x="0" y="264556"/>
                  </a:moveTo>
                  <a:cubicBezTo>
                    <a:pt x="0" y="118446"/>
                    <a:pt x="118446" y="0"/>
                    <a:pt x="264556" y="0"/>
                  </a:cubicBezTo>
                  <a:lnTo>
                    <a:pt x="2381007" y="0"/>
                  </a:lnTo>
                  <a:cubicBezTo>
                    <a:pt x="2527117" y="0"/>
                    <a:pt x="2645563" y="118446"/>
                    <a:pt x="2645563" y="264556"/>
                  </a:cubicBezTo>
                  <a:lnTo>
                    <a:pt x="2645563" y="2837817"/>
                  </a:lnTo>
                  <a:cubicBezTo>
                    <a:pt x="2645563" y="2983927"/>
                    <a:pt x="2527117" y="3102373"/>
                    <a:pt x="2381007" y="3102373"/>
                  </a:cubicBezTo>
                  <a:lnTo>
                    <a:pt x="264556" y="3102373"/>
                  </a:lnTo>
                  <a:cubicBezTo>
                    <a:pt x="118446" y="3102373"/>
                    <a:pt x="0" y="2983927"/>
                    <a:pt x="0" y="2837817"/>
                  </a:cubicBezTo>
                  <a:lnTo>
                    <a:pt x="0" y="264556"/>
                  </a:lnTo>
                  <a:close/>
                </a:path>
              </a:pathLst>
            </a:custGeom>
            <a:solidFill>
              <a:srgbClr val="6C9AC3"/>
            </a:solidFill>
            <a:ln w="38100">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1188720" rIns="113792" bIns="914400" numCol="1" spcCol="1270" anchor="ctr" anchorCtr="0">
              <a:noAutofit/>
            </a:bodyPr>
            <a:lstStyle/>
            <a:p>
              <a:pPr lvl="0" algn="ctr" defTabSz="711200">
                <a:lnSpc>
                  <a:spcPct val="90000"/>
                </a:lnSpc>
                <a:spcBef>
                  <a:spcPct val="0"/>
                </a:spcBef>
                <a:spcAft>
                  <a:spcPct val="35000"/>
                </a:spcAft>
              </a:pPr>
              <a:r>
                <a:rPr lang="en-US" sz="2000" dirty="0">
                  <a:latin typeface="Calibri" panose="020F0502020204030204" pitchFamily="34" charset="0"/>
                </a:rPr>
                <a:t>Uniformity of </a:t>
              </a:r>
              <a:br>
                <a:rPr lang="en-US" sz="2000" dirty="0">
                  <a:latin typeface="Calibri" panose="020F0502020204030204" pitchFamily="34" charset="0"/>
                </a:rPr>
              </a:br>
              <a:r>
                <a:rPr lang="en-US" sz="2000" dirty="0">
                  <a:latin typeface="Calibri" panose="020F0502020204030204" pitchFamily="34" charset="0"/>
                </a:rPr>
                <a:t>CR process</a:t>
              </a:r>
            </a:p>
          </p:txBody>
        </p:sp>
        <p:sp>
          <p:nvSpPr>
            <p:cNvPr id="41" name="Oval 40">
              <a:extLst>
                <a:ext uri="{FF2B5EF4-FFF2-40B4-BE49-F238E27FC236}">
                  <a16:creationId xmlns:a16="http://schemas.microsoft.com/office/drawing/2014/main" id="{0FC3ED54-D8C1-5049-A8AB-EACFD407D255}"/>
                </a:ext>
              </a:extLst>
            </p:cNvPr>
            <p:cNvSpPr/>
            <p:nvPr/>
          </p:nvSpPr>
          <p:spPr>
            <a:xfrm>
              <a:off x="9391035" y="1963655"/>
              <a:ext cx="812550" cy="752398"/>
            </a:xfrm>
            <a:prstGeom prst="ellipse">
              <a:avLst/>
            </a:prstGeom>
            <a:blipFill dpi="0" rotWithShape="1">
              <a:blip r:embed="rId6"/>
              <a:srcRect/>
              <a:stretch>
                <a:fillRect l="-4197" t="-3223" r="-4197" b="-3223"/>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latin typeface="Calibri" panose="020F0502020204030204" pitchFamily="34" charset="0"/>
              </a:endParaRPr>
            </a:p>
          </p:txBody>
        </p:sp>
      </p:grpSp>
      <p:grpSp>
        <p:nvGrpSpPr>
          <p:cNvPr id="46" name="Group 45">
            <a:extLst>
              <a:ext uri="{FF2B5EF4-FFF2-40B4-BE49-F238E27FC236}">
                <a16:creationId xmlns:a16="http://schemas.microsoft.com/office/drawing/2014/main" id="{DC0249A7-F82D-2940-9134-15CB64F38039}"/>
              </a:ext>
            </a:extLst>
          </p:cNvPr>
          <p:cNvGrpSpPr/>
          <p:nvPr/>
        </p:nvGrpSpPr>
        <p:grpSpPr>
          <a:xfrm>
            <a:off x="2227386" y="4234930"/>
            <a:ext cx="7584830" cy="1113693"/>
            <a:chOff x="2227386" y="4234930"/>
            <a:chExt cx="7584830" cy="1113693"/>
          </a:xfrm>
        </p:grpSpPr>
        <p:sp>
          <p:nvSpPr>
            <p:cNvPr id="44" name="Freeform 43">
              <a:extLst>
                <a:ext uri="{FF2B5EF4-FFF2-40B4-BE49-F238E27FC236}">
                  <a16:creationId xmlns:a16="http://schemas.microsoft.com/office/drawing/2014/main" id="{3D099C73-9BB4-D641-B127-081B8F062DB1}"/>
                </a:ext>
              </a:extLst>
            </p:cNvPr>
            <p:cNvSpPr/>
            <p:nvPr/>
          </p:nvSpPr>
          <p:spPr>
            <a:xfrm>
              <a:off x="2227386" y="4234930"/>
              <a:ext cx="7584830" cy="457200"/>
            </a:xfrm>
            <a:custGeom>
              <a:avLst/>
              <a:gdLst>
                <a:gd name="connsiteX0" fmla="*/ 0 w 7678615"/>
                <a:gd name="connsiteY0" fmla="*/ 35169 h 457200"/>
                <a:gd name="connsiteX1" fmla="*/ 0 w 7678615"/>
                <a:gd name="connsiteY1" fmla="*/ 457200 h 457200"/>
                <a:gd name="connsiteX2" fmla="*/ 7678615 w 7678615"/>
                <a:gd name="connsiteY2" fmla="*/ 457200 h 457200"/>
                <a:gd name="connsiteX3" fmla="*/ 7678615 w 7678615"/>
                <a:gd name="connsiteY3" fmla="*/ 339969 h 457200"/>
                <a:gd name="connsiteX4" fmla="*/ 7678615 w 7678615"/>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8615" h="457200">
                  <a:moveTo>
                    <a:pt x="0" y="35169"/>
                  </a:moveTo>
                  <a:lnTo>
                    <a:pt x="0" y="457200"/>
                  </a:lnTo>
                  <a:lnTo>
                    <a:pt x="7678615" y="457200"/>
                  </a:lnTo>
                  <a:lnTo>
                    <a:pt x="7678615" y="339969"/>
                  </a:lnTo>
                  <a:lnTo>
                    <a:pt x="7678615" y="0"/>
                  </a:lnTo>
                </a:path>
              </a:pathLst>
            </a:custGeom>
            <a:noFill/>
            <a:ln w="31750">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Down Arrow 44">
              <a:extLst>
                <a:ext uri="{FF2B5EF4-FFF2-40B4-BE49-F238E27FC236}">
                  <a16:creationId xmlns:a16="http://schemas.microsoft.com/office/drawing/2014/main" id="{CFFFEAD4-0435-9447-AB65-619DE3CF72A2}"/>
                </a:ext>
              </a:extLst>
            </p:cNvPr>
            <p:cNvSpPr/>
            <p:nvPr/>
          </p:nvSpPr>
          <p:spPr>
            <a:xfrm>
              <a:off x="5843605" y="4692130"/>
              <a:ext cx="352392" cy="656493"/>
            </a:xfrm>
            <a:prstGeom prst="downArrow">
              <a:avLst/>
            </a:prstGeom>
            <a:solidFill>
              <a:srgbClr val="004C86"/>
            </a:solidFill>
            <a:ln>
              <a:solidFill>
                <a:srgbClr val="004C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47" name="Slide Number Placeholder 46">
            <a:extLst>
              <a:ext uri="{FF2B5EF4-FFF2-40B4-BE49-F238E27FC236}">
                <a16:creationId xmlns:a16="http://schemas.microsoft.com/office/drawing/2014/main" id="{4713FE0B-9BC9-A548-A02F-1488A4E00E81}"/>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79061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2000"/>
                                        <p:tgtEl>
                                          <p:spTgt spid="46"/>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F2BA-6E24-41E4-ACA9-3B6091505302}"/>
              </a:ext>
            </a:extLst>
          </p:cNvPr>
          <p:cNvSpPr>
            <a:spLocks noGrp="1"/>
          </p:cNvSpPr>
          <p:nvPr>
            <p:ph type="title"/>
          </p:nvPr>
        </p:nvSpPr>
        <p:spPr>
          <a:xfrm>
            <a:off x="1239776" y="649059"/>
            <a:ext cx="10264835" cy="1140552"/>
          </a:xfrm>
        </p:spPr>
        <p:txBody>
          <a:bodyPr>
            <a:noAutofit/>
          </a:bodyPr>
          <a:lstStyle/>
          <a:p>
            <a:r>
              <a:rPr lang="en-US" dirty="0"/>
              <a:t>NCHRP 10-99 Project Phases &amp; Tasks</a:t>
            </a:r>
          </a:p>
        </p:txBody>
      </p:sp>
      <p:grpSp>
        <p:nvGrpSpPr>
          <p:cNvPr id="17" name="Group 16">
            <a:extLst>
              <a:ext uri="{FF2B5EF4-FFF2-40B4-BE49-F238E27FC236}">
                <a16:creationId xmlns:a16="http://schemas.microsoft.com/office/drawing/2014/main" id="{AFD23E9C-E16F-404B-8C79-0CD97F357E1B}"/>
              </a:ext>
            </a:extLst>
          </p:cNvPr>
          <p:cNvGrpSpPr/>
          <p:nvPr/>
        </p:nvGrpSpPr>
        <p:grpSpPr>
          <a:xfrm>
            <a:off x="1326057" y="1458913"/>
            <a:ext cx="8695823" cy="2560866"/>
            <a:chOff x="1326057" y="1458913"/>
            <a:chExt cx="8695823" cy="2560866"/>
          </a:xfrm>
        </p:grpSpPr>
        <p:grpSp>
          <p:nvGrpSpPr>
            <p:cNvPr id="5" name="Group 4">
              <a:extLst>
                <a:ext uri="{FF2B5EF4-FFF2-40B4-BE49-F238E27FC236}">
                  <a16:creationId xmlns:a16="http://schemas.microsoft.com/office/drawing/2014/main" id="{44185B64-28D8-E047-8F58-262A082E263D}"/>
                </a:ext>
              </a:extLst>
            </p:cNvPr>
            <p:cNvGrpSpPr/>
            <p:nvPr/>
          </p:nvGrpSpPr>
          <p:grpSpPr>
            <a:xfrm>
              <a:off x="1326057" y="1849064"/>
              <a:ext cx="1519500" cy="2170715"/>
              <a:chOff x="1" y="399938"/>
              <a:chExt cx="1519500" cy="2170715"/>
            </a:xfrm>
          </p:grpSpPr>
          <p:sp>
            <p:nvSpPr>
              <p:cNvPr id="9" name="Chevron 8">
                <a:extLst>
                  <a:ext uri="{FF2B5EF4-FFF2-40B4-BE49-F238E27FC236}">
                    <a16:creationId xmlns:a16="http://schemas.microsoft.com/office/drawing/2014/main" id="{FE634BD6-436F-244A-ADBD-9F9BF4EE4175}"/>
                  </a:ext>
                </a:extLst>
              </p:cNvPr>
              <p:cNvSpPr/>
              <p:nvPr/>
            </p:nvSpPr>
            <p:spPr>
              <a:xfrm rot="5400000">
                <a:off x="-325607" y="725546"/>
                <a:ext cx="2170715" cy="1519500"/>
              </a:xfrm>
              <a:prstGeom prst="chevron">
                <a:avLst/>
              </a:prstGeom>
              <a:solidFill>
                <a:srgbClr val="6C9AC3"/>
              </a:solidFill>
              <a:ln>
                <a:solidFill>
                  <a:srgbClr val="6C9AC3"/>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0" name="Chevron 4">
                <a:extLst>
                  <a:ext uri="{FF2B5EF4-FFF2-40B4-BE49-F238E27FC236}">
                    <a16:creationId xmlns:a16="http://schemas.microsoft.com/office/drawing/2014/main" id="{765F087B-9508-5D4A-A7B6-485D2E44CDF0}"/>
                  </a:ext>
                </a:extLst>
              </p:cNvPr>
              <p:cNvSpPr txBox="1"/>
              <p:nvPr/>
            </p:nvSpPr>
            <p:spPr>
              <a:xfrm>
                <a:off x="1" y="1159688"/>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a:t>
                </a:r>
              </a:p>
            </p:txBody>
          </p:sp>
        </p:grpSp>
        <p:grpSp>
          <p:nvGrpSpPr>
            <p:cNvPr id="6" name="Group 5">
              <a:extLst>
                <a:ext uri="{FF2B5EF4-FFF2-40B4-BE49-F238E27FC236}">
                  <a16:creationId xmlns:a16="http://schemas.microsoft.com/office/drawing/2014/main" id="{7EEF67EF-BDCB-D446-9AD8-AD00E07E2146}"/>
                </a:ext>
              </a:extLst>
            </p:cNvPr>
            <p:cNvGrpSpPr/>
            <p:nvPr/>
          </p:nvGrpSpPr>
          <p:grpSpPr>
            <a:xfrm>
              <a:off x="2845556" y="1458913"/>
              <a:ext cx="7176324" cy="2191270"/>
              <a:chOff x="1519500" y="9787"/>
              <a:chExt cx="7176324" cy="2191270"/>
            </a:xfrm>
          </p:grpSpPr>
          <p:sp>
            <p:nvSpPr>
              <p:cNvPr id="7" name="Round Same Side Corner Rectangle 6">
                <a:extLst>
                  <a:ext uri="{FF2B5EF4-FFF2-40B4-BE49-F238E27FC236}">
                    <a16:creationId xmlns:a16="http://schemas.microsoft.com/office/drawing/2014/main" id="{E5A05176-68E0-E44D-A74C-091E3A892C0C}"/>
                  </a:ext>
                </a:extLst>
              </p:cNvPr>
              <p:cNvSpPr/>
              <p:nvPr/>
            </p:nvSpPr>
            <p:spPr>
              <a:xfrm rot="5400000">
                <a:off x="4012027" y="-2482740"/>
                <a:ext cx="2191270" cy="7176324"/>
              </a:xfrm>
              <a:prstGeom prst="round2SameRect">
                <a:avLst/>
              </a:prstGeom>
              <a:ln>
                <a:solidFill>
                  <a:srgbClr val="6C9AC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 Same Side Corner Rectangle 6">
                <a:extLst>
                  <a:ext uri="{FF2B5EF4-FFF2-40B4-BE49-F238E27FC236}">
                    <a16:creationId xmlns:a16="http://schemas.microsoft.com/office/drawing/2014/main" id="{1D5C22D3-7E07-C44E-87F5-97CAF074010B}"/>
                  </a:ext>
                </a:extLst>
              </p:cNvPr>
              <p:cNvSpPr txBox="1"/>
              <p:nvPr/>
            </p:nvSpPr>
            <p:spPr>
              <a:xfrm>
                <a:off x="1519501" y="116755"/>
                <a:ext cx="7069355" cy="19773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Font typeface="Arial" panose="020B0604020202020204" pitchFamily="34" charset="0"/>
                  <a:buNone/>
                </a:pPr>
                <a:r>
                  <a:rPr lang="en-US" sz="2000" kern="1200" dirty="0">
                    <a:latin typeface="+mj-lt"/>
                  </a:rPr>
                  <a:t>Task 1-1: Literature review</a:t>
                </a:r>
              </a:p>
              <a:p>
                <a:pPr marL="228600" lvl="1" indent="-228600" algn="l" defTabSz="889000">
                  <a:lnSpc>
                    <a:spcPct val="110000"/>
                  </a:lnSpc>
                  <a:spcBef>
                    <a:spcPct val="0"/>
                  </a:spcBef>
                  <a:spcAft>
                    <a:spcPct val="15000"/>
                  </a:spcAft>
                  <a:buNone/>
                </a:pPr>
                <a:r>
                  <a:rPr lang="en-US" sz="2000" kern="1200" dirty="0">
                    <a:latin typeface="+mj-lt"/>
                  </a:rPr>
                  <a:t>Task 1-2: Define the current state of practice</a:t>
                </a:r>
              </a:p>
              <a:p>
                <a:pPr marL="228600" lvl="1" indent="-228600" algn="l" defTabSz="889000">
                  <a:lnSpc>
                    <a:spcPct val="110000"/>
                  </a:lnSpc>
                  <a:spcBef>
                    <a:spcPct val="0"/>
                  </a:spcBef>
                  <a:spcAft>
                    <a:spcPct val="15000"/>
                  </a:spcAft>
                  <a:buNone/>
                </a:pPr>
                <a:r>
                  <a:rPr lang="en-US" sz="2000" kern="1200" dirty="0">
                    <a:latin typeface="+mj-lt"/>
                  </a:rPr>
                  <a:t>Task 1-3</a:t>
                </a:r>
                <a:r>
                  <a:rPr lang="x-none" sz="2000" kern="1200" dirty="0">
                    <a:latin typeface="Calibri" panose="020F0502020204030204"/>
                    <a:ea typeface="+mn-ea"/>
                    <a:cs typeface="+mn-cs"/>
                  </a:rPr>
                  <a:t>: Develop</a:t>
                </a:r>
                <a:r>
                  <a:rPr lang="en-US" sz="2000" kern="1200" dirty="0">
                    <a:latin typeface="Calibri" panose="020F0502020204030204"/>
                    <a:ea typeface="+mn-ea"/>
                    <a:cs typeface="+mn-cs"/>
                  </a:rPr>
                  <a:t> Conceptual F</a:t>
                </a:r>
                <a:r>
                  <a:rPr lang="x-none" sz="2000" kern="1200" dirty="0">
                    <a:latin typeface="Calibri" panose="020F0502020204030204"/>
                    <a:ea typeface="+mn-ea"/>
                    <a:cs typeface="+mn-cs"/>
                  </a:rPr>
                  <a:t>ramework</a:t>
                </a:r>
                <a:endParaRPr lang="en-US" sz="2000" kern="1200" dirty="0">
                  <a:latin typeface="Calibri" panose="020F0502020204030204"/>
                  <a:ea typeface="+mn-ea"/>
                  <a:cs typeface="+mn-cs"/>
                </a:endParaRPr>
              </a:p>
              <a:p>
                <a:pPr marL="228600" lvl="1" indent="-228600" algn="l" defTabSz="889000">
                  <a:lnSpc>
                    <a:spcPct val="110000"/>
                  </a:lnSpc>
                  <a:spcBef>
                    <a:spcPct val="0"/>
                  </a:spcBef>
                  <a:spcAft>
                    <a:spcPct val="15000"/>
                  </a:spcAft>
                  <a:buNone/>
                </a:pPr>
                <a:r>
                  <a:rPr lang="en-US" sz="2000" kern="1200" dirty="0">
                    <a:latin typeface="Calibri" panose="020F0502020204030204"/>
                    <a:ea typeface="+mn-ea"/>
                    <a:cs typeface="+mn-cs"/>
                  </a:rPr>
                  <a:t>Task 1-4: Prepare Interim Report</a:t>
                </a:r>
              </a:p>
              <a:p>
                <a:pPr marL="228600" lvl="1" indent="-228600" algn="l" defTabSz="889000">
                  <a:lnSpc>
                    <a:spcPct val="110000"/>
                  </a:lnSpc>
                  <a:spcBef>
                    <a:spcPct val="0"/>
                  </a:spcBef>
                  <a:spcAft>
                    <a:spcPct val="15000"/>
                  </a:spcAft>
                  <a:buNone/>
                </a:pPr>
                <a:r>
                  <a:rPr lang="en-US" sz="2000" kern="1200" dirty="0">
                    <a:latin typeface="Calibri" panose="020F0502020204030204"/>
                    <a:ea typeface="+mn-ea"/>
                    <a:cs typeface="+mn-cs"/>
                  </a:rPr>
                  <a:t>Task 1-5: Face-to-face meeting</a:t>
                </a:r>
              </a:p>
            </p:txBody>
          </p:sp>
        </p:grpSp>
      </p:grpSp>
      <p:grpSp>
        <p:nvGrpSpPr>
          <p:cNvPr id="18" name="Group 17">
            <a:extLst>
              <a:ext uri="{FF2B5EF4-FFF2-40B4-BE49-F238E27FC236}">
                <a16:creationId xmlns:a16="http://schemas.microsoft.com/office/drawing/2014/main" id="{4B35F870-7CD1-BB46-AEAD-3FAD876BD09C}"/>
              </a:ext>
            </a:extLst>
          </p:cNvPr>
          <p:cNvGrpSpPr/>
          <p:nvPr/>
        </p:nvGrpSpPr>
        <p:grpSpPr>
          <a:xfrm>
            <a:off x="1326057" y="3772661"/>
            <a:ext cx="8695823" cy="2711783"/>
            <a:chOff x="1326057" y="3772661"/>
            <a:chExt cx="8695823" cy="2711783"/>
          </a:xfrm>
        </p:grpSpPr>
        <p:grpSp>
          <p:nvGrpSpPr>
            <p:cNvPr id="11" name="Group 10">
              <a:extLst>
                <a:ext uri="{FF2B5EF4-FFF2-40B4-BE49-F238E27FC236}">
                  <a16:creationId xmlns:a16="http://schemas.microsoft.com/office/drawing/2014/main" id="{01609E6D-73F3-BB44-82F6-E058F00D351F}"/>
                </a:ext>
              </a:extLst>
            </p:cNvPr>
            <p:cNvGrpSpPr/>
            <p:nvPr/>
          </p:nvGrpSpPr>
          <p:grpSpPr>
            <a:xfrm>
              <a:off x="1326057" y="4313729"/>
              <a:ext cx="1519500" cy="2170715"/>
              <a:chOff x="1" y="2882034"/>
              <a:chExt cx="1519500" cy="2170715"/>
            </a:xfrm>
          </p:grpSpPr>
          <p:sp>
            <p:nvSpPr>
              <p:cNvPr id="15" name="Chevron 14">
                <a:extLst>
                  <a:ext uri="{FF2B5EF4-FFF2-40B4-BE49-F238E27FC236}">
                    <a16:creationId xmlns:a16="http://schemas.microsoft.com/office/drawing/2014/main" id="{2DB6B196-C602-EC42-A522-01FA6AE75845}"/>
                  </a:ext>
                </a:extLst>
              </p:cNvPr>
              <p:cNvSpPr/>
              <p:nvPr/>
            </p:nvSpPr>
            <p:spPr>
              <a:xfrm rot="5400000">
                <a:off x="-325607" y="3207642"/>
                <a:ext cx="2170715" cy="1519500"/>
              </a:xfrm>
              <a:prstGeom prst="chevron">
                <a:avLst/>
              </a:prstGeom>
              <a:solidFill>
                <a:srgbClr val="5E8E3F"/>
              </a:solidFill>
              <a:ln>
                <a:solidFill>
                  <a:srgbClr val="5E8E3F"/>
                </a:solidFill>
              </a:ln>
            </p:spPr>
            <p:style>
              <a:lnRef idx="2">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6" name="Chevron 4">
                <a:extLst>
                  <a:ext uri="{FF2B5EF4-FFF2-40B4-BE49-F238E27FC236}">
                    <a16:creationId xmlns:a16="http://schemas.microsoft.com/office/drawing/2014/main" id="{80A14C5C-F29E-E245-B147-80887D46B958}"/>
                  </a:ext>
                </a:extLst>
              </p:cNvPr>
              <p:cNvSpPr txBox="1"/>
              <p:nvPr/>
            </p:nvSpPr>
            <p:spPr>
              <a:xfrm>
                <a:off x="1" y="3641784"/>
                <a:ext cx="1519500" cy="6512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Phase II</a:t>
                </a:r>
              </a:p>
            </p:txBody>
          </p:sp>
        </p:grpSp>
        <p:grpSp>
          <p:nvGrpSpPr>
            <p:cNvPr id="12" name="Group 11">
              <a:extLst>
                <a:ext uri="{FF2B5EF4-FFF2-40B4-BE49-F238E27FC236}">
                  <a16:creationId xmlns:a16="http://schemas.microsoft.com/office/drawing/2014/main" id="{178CEAE6-27CA-AC46-A5D6-9FD8F115E05A}"/>
                </a:ext>
              </a:extLst>
            </p:cNvPr>
            <p:cNvGrpSpPr/>
            <p:nvPr/>
          </p:nvGrpSpPr>
          <p:grpSpPr>
            <a:xfrm>
              <a:off x="2845556" y="3772661"/>
              <a:ext cx="7176324" cy="2493104"/>
              <a:chOff x="1519500" y="2340966"/>
              <a:chExt cx="7176324" cy="2493104"/>
            </a:xfrm>
          </p:grpSpPr>
          <p:sp>
            <p:nvSpPr>
              <p:cNvPr id="13" name="Round Same Side Corner Rectangle 12">
                <a:extLst>
                  <a:ext uri="{FF2B5EF4-FFF2-40B4-BE49-F238E27FC236}">
                    <a16:creationId xmlns:a16="http://schemas.microsoft.com/office/drawing/2014/main" id="{A0106F86-6ECF-B24D-99CD-F3EE23040690}"/>
                  </a:ext>
                </a:extLst>
              </p:cNvPr>
              <p:cNvSpPr/>
              <p:nvPr/>
            </p:nvSpPr>
            <p:spPr>
              <a:xfrm rot="5400000">
                <a:off x="3861110" y="-644"/>
                <a:ext cx="2493104" cy="7176324"/>
              </a:xfrm>
              <a:prstGeom prst="round2SameRect">
                <a:avLst/>
              </a:prstGeom>
              <a:ln>
                <a:solidFill>
                  <a:srgbClr val="5E8E3F"/>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Round Same Side Corner Rectangle 6">
                <a:extLst>
                  <a:ext uri="{FF2B5EF4-FFF2-40B4-BE49-F238E27FC236}">
                    <a16:creationId xmlns:a16="http://schemas.microsoft.com/office/drawing/2014/main" id="{BDFF1487-797C-5B4C-9FFF-727BAEFC2735}"/>
                  </a:ext>
                </a:extLst>
              </p:cNvPr>
              <p:cNvSpPr txBox="1"/>
              <p:nvPr/>
            </p:nvSpPr>
            <p:spPr>
              <a:xfrm>
                <a:off x="1519501" y="2462669"/>
                <a:ext cx="7054621" cy="2249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2-1: Develop CRP Decision-making Framework</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2-2: Conduct Workshop</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2-3: Develop Training Materials</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2-4: Develop Electronic Presentation </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2-5: Develop Final Report</a:t>
                </a:r>
              </a:p>
              <a:p>
                <a:pPr marL="228600" lvl="1" indent="-228600" algn="l" defTabSz="889000">
                  <a:lnSpc>
                    <a:spcPct val="110000"/>
                  </a:lnSpc>
                  <a:spcBef>
                    <a:spcPct val="0"/>
                  </a:spcBef>
                  <a:spcAft>
                    <a:spcPct val="15000"/>
                  </a:spcAft>
                  <a:buNone/>
                </a:pPr>
                <a:r>
                  <a:rPr lang="en-US" sz="2000" kern="1200" dirty="0">
                    <a:solidFill>
                      <a:srgbClr val="000000">
                        <a:hueOff val="0"/>
                        <a:satOff val="0"/>
                        <a:lumOff val="0"/>
                        <a:alphaOff val="0"/>
                      </a:srgbClr>
                    </a:solidFill>
                    <a:latin typeface="Calibri" panose="020F0502020204030204"/>
                    <a:ea typeface="+mn-ea"/>
                    <a:cs typeface="+mn-cs"/>
                  </a:rPr>
                  <a:t>Task 2-6: Submit final deliverables</a:t>
                </a:r>
              </a:p>
            </p:txBody>
          </p:sp>
        </p:grpSp>
      </p:grpSp>
      <p:sp>
        <p:nvSpPr>
          <p:cNvPr id="19" name="Slide Number Placeholder 18">
            <a:extLst>
              <a:ext uri="{FF2B5EF4-FFF2-40B4-BE49-F238E27FC236}">
                <a16:creationId xmlns:a16="http://schemas.microsoft.com/office/drawing/2014/main" id="{5974BAAA-E956-4E44-A1F5-A478B031287C}"/>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6265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3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5B5E0-CA73-4B4D-A80F-074EB6DC5821}"/>
              </a:ext>
            </a:extLst>
          </p:cNvPr>
          <p:cNvSpPr>
            <a:spLocks noGrp="1"/>
          </p:cNvSpPr>
          <p:nvPr>
            <p:ph type="title"/>
          </p:nvPr>
        </p:nvSpPr>
        <p:spPr>
          <a:xfrm>
            <a:off x="1914103" y="2733909"/>
            <a:ext cx="8915399" cy="1468800"/>
          </a:xfrm>
        </p:spPr>
        <p:txBody>
          <a:bodyPr>
            <a:normAutofit/>
          </a:bodyPr>
          <a:lstStyle/>
          <a:p>
            <a:r>
              <a:rPr lang="en-US" dirty="0"/>
              <a:t>Project Phase I:</a:t>
            </a:r>
            <a:br>
              <a:rPr lang="en-US" dirty="0"/>
            </a:br>
            <a:r>
              <a:rPr lang="en-US" dirty="0"/>
              <a:t>Literature Review</a:t>
            </a:r>
          </a:p>
        </p:txBody>
      </p:sp>
      <p:sp>
        <p:nvSpPr>
          <p:cNvPr id="6" name="Text Placeholder 5">
            <a:extLst>
              <a:ext uri="{FF2B5EF4-FFF2-40B4-BE49-F238E27FC236}">
                <a16:creationId xmlns:a16="http://schemas.microsoft.com/office/drawing/2014/main" id="{F36719E2-FE35-1542-96BF-55CBDFFD5D8A}"/>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47887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a:xfrm>
            <a:off x="1239776" y="649059"/>
            <a:ext cx="10264835" cy="1140552"/>
          </a:xfrm>
        </p:spPr>
        <p:txBody>
          <a:bodyPr>
            <a:noAutofit/>
          </a:bodyPr>
          <a:lstStyle/>
          <a:p>
            <a:r>
              <a:rPr lang="en-US" dirty="0"/>
              <a:t>Project Phase I: </a:t>
            </a:r>
            <a:br>
              <a:rPr lang="en-US" dirty="0"/>
            </a:br>
            <a:r>
              <a:rPr lang="en-US" sz="3200" b="0" dirty="0"/>
              <a:t>Task 1-1: Literature Review</a:t>
            </a:r>
            <a:endParaRPr lang="en-US" b="0" dirty="0"/>
          </a:p>
        </p:txBody>
      </p:sp>
      <p:sp>
        <p:nvSpPr>
          <p:cNvPr id="6" name="Slide Number Placeholder 5">
            <a:extLst>
              <a:ext uri="{FF2B5EF4-FFF2-40B4-BE49-F238E27FC236}">
                <a16:creationId xmlns:a16="http://schemas.microsoft.com/office/drawing/2014/main" id="{D68836B5-2CB5-DE43-AB25-10E8E36AA50C}"/>
              </a:ext>
            </a:extLst>
          </p:cNvPr>
          <p:cNvSpPr>
            <a:spLocks noGrp="1"/>
          </p:cNvSpPr>
          <p:nvPr>
            <p:ph type="sldNum" sz="quarter" idx="12"/>
          </p:nvPr>
        </p:nvSpPr>
        <p:spPr>
          <a:xfrm>
            <a:off x="11518894" y="6294103"/>
            <a:ext cx="512088" cy="365125"/>
          </a:xfrm>
        </p:spPr>
        <p:txBody>
          <a:bodyPr/>
          <a:lstStyle/>
          <a:p>
            <a:fld id="{D57F1E4F-1CFF-5643-939E-02111984F565}" type="slidenum">
              <a:rPr lang="en-US" smtClean="0"/>
              <a:pPr/>
              <a:t>8</a:t>
            </a:fld>
            <a:endParaRPr lang="en-US" dirty="0"/>
          </a:p>
        </p:txBody>
      </p:sp>
      <p:sp>
        <p:nvSpPr>
          <p:cNvPr id="4" name="TextBox 3">
            <a:extLst>
              <a:ext uri="{FF2B5EF4-FFF2-40B4-BE49-F238E27FC236}">
                <a16:creationId xmlns:a16="http://schemas.microsoft.com/office/drawing/2014/main" id="{FEB96698-A82D-4C06-9002-44D765F59E1E}"/>
              </a:ext>
            </a:extLst>
          </p:cNvPr>
          <p:cNvSpPr txBox="1"/>
          <p:nvPr/>
        </p:nvSpPr>
        <p:spPr>
          <a:xfrm>
            <a:off x="525077" y="5903403"/>
            <a:ext cx="11666924"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3"/>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latin typeface="Calibri" panose="020F0502020204030204" pitchFamily="34" charset="0"/>
            </a:endParaRPr>
          </a:p>
        </p:txBody>
      </p:sp>
      <p:sp>
        <p:nvSpPr>
          <p:cNvPr id="7" name="Text Placeholder 5">
            <a:extLst>
              <a:ext uri="{FF2B5EF4-FFF2-40B4-BE49-F238E27FC236}">
                <a16:creationId xmlns:a16="http://schemas.microsoft.com/office/drawing/2014/main" id="{6C3E5946-73E0-4AD9-B572-9646737DFD3C}"/>
              </a:ext>
            </a:extLst>
          </p:cNvPr>
          <p:cNvSpPr txBox="1">
            <a:spLocks/>
          </p:cNvSpPr>
          <p:nvPr/>
        </p:nvSpPr>
        <p:spPr>
          <a:xfrm>
            <a:off x="4881253" y="3187302"/>
            <a:ext cx="2343018"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cs typeface="Calibri" panose="020F0502020204030204" pitchFamily="34" charset="0"/>
              </a:rPr>
              <a:t>State Transportation Agencies</a:t>
            </a:r>
          </a:p>
        </p:txBody>
      </p:sp>
      <p:sp>
        <p:nvSpPr>
          <p:cNvPr id="12" name="Text Placeholder 7">
            <a:extLst>
              <a:ext uri="{FF2B5EF4-FFF2-40B4-BE49-F238E27FC236}">
                <a16:creationId xmlns:a16="http://schemas.microsoft.com/office/drawing/2014/main" id="{B8BDA56C-36A4-43BD-83F8-789BACB894C4}"/>
              </a:ext>
            </a:extLst>
          </p:cNvPr>
          <p:cNvSpPr txBox="1">
            <a:spLocks/>
          </p:cNvSpPr>
          <p:nvPr/>
        </p:nvSpPr>
        <p:spPr>
          <a:xfrm>
            <a:off x="7980967" y="3187302"/>
            <a:ext cx="2343018"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cs typeface="Calibri" panose="020F0502020204030204" pitchFamily="34" charset="0"/>
              </a:rPr>
              <a:t>Innovative Contracting Approaches</a:t>
            </a:r>
          </a:p>
        </p:txBody>
      </p:sp>
      <p:sp>
        <p:nvSpPr>
          <p:cNvPr id="17" name="Text Placeholder 9">
            <a:extLst>
              <a:ext uri="{FF2B5EF4-FFF2-40B4-BE49-F238E27FC236}">
                <a16:creationId xmlns:a16="http://schemas.microsoft.com/office/drawing/2014/main" id="{FE33E7B2-B679-49CC-BC33-362289198B55}"/>
              </a:ext>
            </a:extLst>
          </p:cNvPr>
          <p:cNvSpPr txBox="1">
            <a:spLocks/>
          </p:cNvSpPr>
          <p:nvPr/>
        </p:nvSpPr>
        <p:spPr>
          <a:xfrm>
            <a:off x="1879414" y="5374956"/>
            <a:ext cx="1712846" cy="68711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cs typeface="Calibri" panose="020F0502020204030204" pitchFamily="34" charset="0"/>
              </a:rPr>
              <a:t>TQM, VE, &amp; CRs </a:t>
            </a:r>
          </a:p>
        </p:txBody>
      </p:sp>
      <p:sp>
        <p:nvSpPr>
          <p:cNvPr id="21" name="Rectangle 20">
            <a:extLst>
              <a:ext uri="{FF2B5EF4-FFF2-40B4-BE49-F238E27FC236}">
                <a16:creationId xmlns:a16="http://schemas.microsoft.com/office/drawing/2014/main" id="{2BFD3142-A0FF-42D6-A95D-5836BDD49B35}"/>
              </a:ext>
              <a:ext uri="{C183D7F6-B498-43B3-948B-1728B52AA6E4}">
                <adec:decorative xmlns:adec="http://schemas.microsoft.com/office/drawing/2017/decorative" val="1"/>
              </a:ext>
            </a:extLst>
          </p:cNvPr>
          <p:cNvSpPr/>
          <p:nvPr/>
        </p:nvSpPr>
        <p:spPr>
          <a:xfrm>
            <a:off x="3143006" y="2089036"/>
            <a:ext cx="1114422" cy="1114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Calibri" panose="020F0502020204030204" pitchFamily="34" charset="0"/>
            </a:endParaRPr>
          </a:p>
        </p:txBody>
      </p:sp>
      <p:sp>
        <p:nvSpPr>
          <p:cNvPr id="23" name="Text Placeholder 9">
            <a:extLst>
              <a:ext uri="{FF2B5EF4-FFF2-40B4-BE49-F238E27FC236}">
                <a16:creationId xmlns:a16="http://schemas.microsoft.com/office/drawing/2014/main" id="{FC3F49A7-1C0E-4EB6-BBC3-C3193CC5B715}"/>
              </a:ext>
            </a:extLst>
          </p:cNvPr>
          <p:cNvSpPr txBox="1">
            <a:spLocks/>
          </p:cNvSpPr>
          <p:nvPr/>
        </p:nvSpPr>
        <p:spPr>
          <a:xfrm>
            <a:off x="1753120" y="3187302"/>
            <a:ext cx="1877690"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gn="ctr">
              <a:buNone/>
            </a:pPr>
            <a:r>
              <a:rPr lang="en-US" dirty="0">
                <a:solidFill>
                  <a:schemeClr val="tx1"/>
                </a:solidFill>
                <a:latin typeface="Calibri" panose="020F0502020204030204" pitchFamily="34" charset="0"/>
                <a:cs typeface="Calibri" panose="020F0502020204030204" pitchFamily="34" charset="0"/>
              </a:rPr>
              <a:t>CR Approaches</a:t>
            </a:r>
          </a:p>
        </p:txBody>
      </p:sp>
      <p:sp>
        <p:nvSpPr>
          <p:cNvPr id="28" name="Text Placeholder 9">
            <a:extLst>
              <a:ext uri="{FF2B5EF4-FFF2-40B4-BE49-F238E27FC236}">
                <a16:creationId xmlns:a16="http://schemas.microsoft.com/office/drawing/2014/main" id="{D6002710-FDD4-49C3-BD1B-5A73F816A898}"/>
              </a:ext>
            </a:extLst>
          </p:cNvPr>
          <p:cNvSpPr txBox="1">
            <a:spLocks/>
          </p:cNvSpPr>
          <p:nvPr/>
        </p:nvSpPr>
        <p:spPr>
          <a:xfrm>
            <a:off x="5196339" y="5374956"/>
            <a:ext cx="1712846"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cs typeface="Calibri" panose="020F0502020204030204" pitchFamily="34" charset="0"/>
              </a:rPr>
              <a:t>Lessons Learned</a:t>
            </a:r>
          </a:p>
        </p:txBody>
      </p:sp>
      <p:sp>
        <p:nvSpPr>
          <p:cNvPr id="32" name="Text Placeholder 9">
            <a:extLst>
              <a:ext uri="{FF2B5EF4-FFF2-40B4-BE49-F238E27FC236}">
                <a16:creationId xmlns:a16="http://schemas.microsoft.com/office/drawing/2014/main" id="{7DABD7A5-41A7-41DE-B758-CDB5C45DEBCC}"/>
              </a:ext>
            </a:extLst>
          </p:cNvPr>
          <p:cNvSpPr txBox="1">
            <a:spLocks/>
          </p:cNvSpPr>
          <p:nvPr/>
        </p:nvSpPr>
        <p:spPr>
          <a:xfrm>
            <a:off x="8273479" y="5412576"/>
            <a:ext cx="1831814" cy="3600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0" indent="0" algn="ctr">
              <a:buNone/>
            </a:pPr>
            <a:r>
              <a:rPr lang="en-US" dirty="0">
                <a:solidFill>
                  <a:schemeClr val="tx1"/>
                </a:solidFill>
                <a:latin typeface="Calibri" panose="020F0502020204030204" pitchFamily="34" charset="0"/>
                <a:cs typeface="Calibri" panose="020F0502020204030204" pitchFamily="34" charset="0"/>
              </a:rPr>
              <a:t>Technology Use</a:t>
            </a:r>
          </a:p>
        </p:txBody>
      </p:sp>
      <p:pic>
        <p:nvPicPr>
          <p:cNvPr id="35" name="Picture 34">
            <a:extLst>
              <a:ext uri="{FF2B5EF4-FFF2-40B4-BE49-F238E27FC236}">
                <a16:creationId xmlns:a16="http://schemas.microsoft.com/office/drawing/2014/main" id="{2302A992-02F8-4899-B47E-D54082C5418B}"/>
              </a:ext>
            </a:extLst>
          </p:cNvPr>
          <p:cNvPicPr>
            <a:picLocks noChangeAspect="1"/>
          </p:cNvPicPr>
          <p:nvPr/>
        </p:nvPicPr>
        <p:blipFill rotWithShape="1">
          <a:blip r:embed="rId4"/>
          <a:srcRect b="7874"/>
          <a:stretch/>
        </p:blipFill>
        <p:spPr>
          <a:xfrm>
            <a:off x="2237421" y="4268030"/>
            <a:ext cx="909089" cy="933540"/>
          </a:xfrm>
          <a:prstGeom prst="ellipse">
            <a:avLst/>
          </a:prstGeom>
        </p:spPr>
      </p:pic>
      <p:pic>
        <p:nvPicPr>
          <p:cNvPr id="36" name="Picture 35">
            <a:extLst>
              <a:ext uri="{FF2B5EF4-FFF2-40B4-BE49-F238E27FC236}">
                <a16:creationId xmlns:a16="http://schemas.microsoft.com/office/drawing/2014/main" id="{0DB3DCB1-B21B-4130-9C56-C64E3689A296}"/>
              </a:ext>
            </a:extLst>
          </p:cNvPr>
          <p:cNvPicPr>
            <a:picLocks noChangeAspect="1"/>
          </p:cNvPicPr>
          <p:nvPr/>
        </p:nvPicPr>
        <p:blipFill rotWithShape="1">
          <a:blip r:embed="rId5"/>
          <a:srcRect l="40509" t="6726" r="39718" b="40528"/>
          <a:stretch/>
        </p:blipFill>
        <p:spPr>
          <a:xfrm>
            <a:off x="5581977" y="4275404"/>
            <a:ext cx="941570" cy="927838"/>
          </a:xfrm>
          <a:prstGeom prst="rect">
            <a:avLst/>
          </a:prstGeom>
          <a:noFill/>
        </p:spPr>
      </p:pic>
      <p:pic>
        <p:nvPicPr>
          <p:cNvPr id="37" name="Picture 36">
            <a:extLst>
              <a:ext uri="{FF2B5EF4-FFF2-40B4-BE49-F238E27FC236}">
                <a16:creationId xmlns:a16="http://schemas.microsoft.com/office/drawing/2014/main" id="{FAD01AC8-509E-4EF6-960E-0A556AA37F44}"/>
              </a:ext>
            </a:extLst>
          </p:cNvPr>
          <p:cNvPicPr>
            <a:picLocks noChangeAspect="1"/>
          </p:cNvPicPr>
          <p:nvPr/>
        </p:nvPicPr>
        <p:blipFill rotWithShape="1">
          <a:blip r:embed="rId6"/>
          <a:srcRect l="13614" t="12970" r="16884" b="25185"/>
          <a:stretch/>
        </p:blipFill>
        <p:spPr>
          <a:xfrm>
            <a:off x="8631516" y="4268030"/>
            <a:ext cx="955301" cy="949955"/>
          </a:xfrm>
          <a:prstGeom prst="rect">
            <a:avLst/>
          </a:prstGeom>
          <a:noFill/>
        </p:spPr>
      </p:pic>
      <p:pic>
        <p:nvPicPr>
          <p:cNvPr id="38" name="Picture 37">
            <a:extLst>
              <a:ext uri="{FF2B5EF4-FFF2-40B4-BE49-F238E27FC236}">
                <a16:creationId xmlns:a16="http://schemas.microsoft.com/office/drawing/2014/main" id="{5C11F89E-C1E9-447E-8731-A7EEFB17D085}"/>
              </a:ext>
            </a:extLst>
          </p:cNvPr>
          <p:cNvPicPr>
            <a:picLocks noChangeAspect="1"/>
          </p:cNvPicPr>
          <p:nvPr/>
        </p:nvPicPr>
        <p:blipFill>
          <a:blip r:embed="rId7"/>
          <a:stretch>
            <a:fillRect/>
          </a:stretch>
        </p:blipFill>
        <p:spPr>
          <a:xfrm>
            <a:off x="2237421" y="2200697"/>
            <a:ext cx="936121" cy="963303"/>
          </a:xfrm>
          <a:prstGeom prst="rect">
            <a:avLst/>
          </a:prstGeom>
          <a:noFill/>
        </p:spPr>
      </p:pic>
      <p:pic>
        <p:nvPicPr>
          <p:cNvPr id="39" name="Picture 38">
            <a:extLst>
              <a:ext uri="{FF2B5EF4-FFF2-40B4-BE49-F238E27FC236}">
                <a16:creationId xmlns:a16="http://schemas.microsoft.com/office/drawing/2014/main" id="{127AB890-C0FA-49E1-A3B3-A9ACB466B829}"/>
              </a:ext>
            </a:extLst>
          </p:cNvPr>
          <p:cNvPicPr>
            <a:picLocks noChangeAspect="1"/>
          </p:cNvPicPr>
          <p:nvPr/>
        </p:nvPicPr>
        <p:blipFill rotWithShape="1">
          <a:blip r:embed="rId8"/>
          <a:srcRect l="21320" r="20650"/>
          <a:stretch/>
        </p:blipFill>
        <p:spPr>
          <a:xfrm>
            <a:off x="5554560" y="2157403"/>
            <a:ext cx="996405" cy="931055"/>
          </a:xfrm>
          <a:prstGeom prst="ellipse">
            <a:avLst/>
          </a:prstGeom>
        </p:spPr>
      </p:pic>
      <p:pic>
        <p:nvPicPr>
          <p:cNvPr id="40" name="Picture 39">
            <a:extLst>
              <a:ext uri="{FF2B5EF4-FFF2-40B4-BE49-F238E27FC236}">
                <a16:creationId xmlns:a16="http://schemas.microsoft.com/office/drawing/2014/main" id="{AD5F0322-CC2A-4F98-919A-53D6EC51E326}"/>
              </a:ext>
            </a:extLst>
          </p:cNvPr>
          <p:cNvPicPr>
            <a:picLocks noChangeAspect="1"/>
          </p:cNvPicPr>
          <p:nvPr/>
        </p:nvPicPr>
        <p:blipFill>
          <a:blip r:embed="rId9"/>
          <a:stretch>
            <a:fillRect/>
          </a:stretch>
        </p:blipFill>
        <p:spPr>
          <a:xfrm>
            <a:off x="8679586" y="2178580"/>
            <a:ext cx="909878" cy="909878"/>
          </a:xfrm>
          <a:prstGeom prst="ellipse">
            <a:avLst/>
          </a:prstGeom>
        </p:spPr>
      </p:pic>
    </p:spTree>
    <p:extLst>
      <p:ext uri="{BB962C8B-B14F-4D97-AF65-F5344CB8AC3E}">
        <p14:creationId xmlns:p14="http://schemas.microsoft.com/office/powerpoint/2010/main" val="325658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C6E4-F65F-425D-95D8-34860391E8A1}"/>
              </a:ext>
            </a:extLst>
          </p:cNvPr>
          <p:cNvSpPr>
            <a:spLocks noGrp="1"/>
          </p:cNvSpPr>
          <p:nvPr>
            <p:ph type="title"/>
          </p:nvPr>
        </p:nvSpPr>
        <p:spPr/>
        <p:txBody>
          <a:bodyPr>
            <a:noAutofit/>
          </a:bodyPr>
          <a:lstStyle/>
          <a:p>
            <a:r>
              <a:rPr lang="en-US" dirty="0"/>
              <a:t>Project Phase I:</a:t>
            </a:r>
            <a:br>
              <a:rPr lang="en-US" dirty="0"/>
            </a:br>
            <a:r>
              <a:rPr lang="en-US" sz="3200" b="0" dirty="0"/>
              <a:t>Task 1-2: Define Current State of Practice</a:t>
            </a:r>
            <a:endParaRPr lang="en-US" b="0" dirty="0"/>
          </a:p>
        </p:txBody>
      </p:sp>
      <p:pic>
        <p:nvPicPr>
          <p:cNvPr id="38" name="Graphic 24">
            <a:extLst>
              <a:ext uri="{FF2B5EF4-FFF2-40B4-BE49-F238E27FC236}">
                <a16:creationId xmlns:a16="http://schemas.microsoft.com/office/drawing/2014/main" id="{E8158A12-368B-413F-A708-74E5D3F3B9D7}"/>
              </a:ext>
            </a:extLst>
          </p:cNvPr>
          <p:cNvPicPr>
            <a:picLocks/>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99043" y="2168853"/>
            <a:ext cx="1056983" cy="1020528"/>
          </a:xfrm>
          <a:prstGeom prst="rect">
            <a:avLst/>
          </a:prstGeom>
          <a:ln w="22225">
            <a:solidFill>
              <a:srgbClr val="004C86"/>
            </a:solidFill>
          </a:ln>
        </p:spPr>
      </p:pic>
      <p:sp>
        <p:nvSpPr>
          <p:cNvPr id="39" name="Text Placeholder 5">
            <a:extLst>
              <a:ext uri="{FF2B5EF4-FFF2-40B4-BE49-F238E27FC236}">
                <a16:creationId xmlns:a16="http://schemas.microsoft.com/office/drawing/2014/main" id="{AD592B1F-7769-4860-852F-975BA25807E4}"/>
              </a:ext>
            </a:extLst>
          </p:cNvPr>
          <p:cNvSpPr txBox="1">
            <a:spLocks/>
          </p:cNvSpPr>
          <p:nvPr/>
        </p:nvSpPr>
        <p:spPr>
          <a:xfrm>
            <a:off x="7578642" y="3259944"/>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rPr>
              <a:t>47 Surveys</a:t>
            </a:r>
          </a:p>
        </p:txBody>
      </p:sp>
      <p:sp>
        <p:nvSpPr>
          <p:cNvPr id="41" name="Text Placeholder 6">
            <a:extLst>
              <a:ext uri="{FF2B5EF4-FFF2-40B4-BE49-F238E27FC236}">
                <a16:creationId xmlns:a16="http://schemas.microsoft.com/office/drawing/2014/main" id="{306FAC3B-198A-4EB4-BF5A-7068A7684957}"/>
              </a:ext>
            </a:extLst>
          </p:cNvPr>
          <p:cNvSpPr txBox="1">
            <a:spLocks/>
          </p:cNvSpPr>
          <p:nvPr/>
        </p:nvSpPr>
        <p:spPr>
          <a:xfrm>
            <a:off x="7672497" y="4060132"/>
            <a:ext cx="2002795" cy="51342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endParaRPr lang="en-US" sz="1600" dirty="0">
              <a:latin typeface="Calibri" panose="020F0502020204030204" pitchFamily="34" charset="0"/>
            </a:endParaRPr>
          </a:p>
        </p:txBody>
      </p:sp>
      <p:sp>
        <p:nvSpPr>
          <p:cNvPr id="44" name="Text Placeholder 7">
            <a:extLst>
              <a:ext uri="{FF2B5EF4-FFF2-40B4-BE49-F238E27FC236}">
                <a16:creationId xmlns:a16="http://schemas.microsoft.com/office/drawing/2014/main" id="{E9E83D5A-0883-454A-A265-F843A162F8CB}"/>
              </a:ext>
            </a:extLst>
          </p:cNvPr>
          <p:cNvSpPr txBox="1">
            <a:spLocks/>
          </p:cNvSpPr>
          <p:nvPr/>
        </p:nvSpPr>
        <p:spPr>
          <a:xfrm>
            <a:off x="3048684" y="5421499"/>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rPr>
              <a:t>6 Focus Groups</a:t>
            </a:r>
          </a:p>
        </p:txBody>
      </p:sp>
      <p:pic>
        <p:nvPicPr>
          <p:cNvPr id="48" name="Graphic 26">
            <a:extLst>
              <a:ext uri="{FF2B5EF4-FFF2-40B4-BE49-F238E27FC236}">
                <a16:creationId xmlns:a16="http://schemas.microsoft.com/office/drawing/2014/main" id="{A9897AE5-8D40-4CFD-AC51-9181373C5B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88938" y="4279010"/>
            <a:ext cx="1060704" cy="1020641"/>
          </a:xfrm>
          <a:prstGeom prst="rect">
            <a:avLst/>
          </a:prstGeom>
          <a:ln w="25400">
            <a:solidFill>
              <a:srgbClr val="004C86"/>
            </a:solidFill>
          </a:ln>
        </p:spPr>
      </p:pic>
      <p:sp>
        <p:nvSpPr>
          <p:cNvPr id="49" name="Text Placeholder 9">
            <a:extLst>
              <a:ext uri="{FF2B5EF4-FFF2-40B4-BE49-F238E27FC236}">
                <a16:creationId xmlns:a16="http://schemas.microsoft.com/office/drawing/2014/main" id="{6ABB880A-600D-4745-98C2-61E926CF185B}"/>
              </a:ext>
            </a:extLst>
          </p:cNvPr>
          <p:cNvSpPr txBox="1">
            <a:spLocks/>
          </p:cNvSpPr>
          <p:nvPr/>
        </p:nvSpPr>
        <p:spPr>
          <a:xfrm>
            <a:off x="6081788" y="5359026"/>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rPr>
              <a:t>5 Case Studies</a:t>
            </a:r>
          </a:p>
        </p:txBody>
      </p:sp>
      <p:pic>
        <p:nvPicPr>
          <p:cNvPr id="62" name="Graphic 26">
            <a:extLst>
              <a:ext uri="{FF2B5EF4-FFF2-40B4-BE49-F238E27FC236}">
                <a16:creationId xmlns:a16="http://schemas.microsoft.com/office/drawing/2014/main" id="{EB72EA13-D710-4084-A82E-325E9828FFB5}"/>
              </a:ext>
            </a:extLst>
          </p:cNvPr>
          <p:cNvPicPr>
            <a:picLocks/>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01989" y="2168853"/>
            <a:ext cx="1060704" cy="1005407"/>
          </a:xfrm>
          <a:prstGeom prst="rect">
            <a:avLst/>
          </a:prstGeom>
          <a:ln w="25400">
            <a:solidFill>
              <a:srgbClr val="004C86"/>
            </a:solidFill>
          </a:ln>
        </p:spPr>
      </p:pic>
      <p:sp>
        <p:nvSpPr>
          <p:cNvPr id="63" name="Text Placeholder 9">
            <a:extLst>
              <a:ext uri="{FF2B5EF4-FFF2-40B4-BE49-F238E27FC236}">
                <a16:creationId xmlns:a16="http://schemas.microsoft.com/office/drawing/2014/main" id="{811E9B6D-17E9-4210-9B35-C070F68C18CB}"/>
              </a:ext>
            </a:extLst>
          </p:cNvPr>
          <p:cNvSpPr txBox="1">
            <a:spLocks/>
          </p:cNvSpPr>
          <p:nvPr/>
        </p:nvSpPr>
        <p:spPr>
          <a:xfrm>
            <a:off x="4558734" y="3259944"/>
            <a:ext cx="2075005" cy="256713"/>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rPr>
              <a:t>29 Interviews</a:t>
            </a:r>
          </a:p>
        </p:txBody>
      </p:sp>
      <p:sp>
        <p:nvSpPr>
          <p:cNvPr id="65" name="Text Placeholder 10">
            <a:extLst>
              <a:ext uri="{FF2B5EF4-FFF2-40B4-BE49-F238E27FC236}">
                <a16:creationId xmlns:a16="http://schemas.microsoft.com/office/drawing/2014/main" id="{8537DD5F-4B77-4399-A7C3-38D967F2986F}"/>
              </a:ext>
            </a:extLst>
          </p:cNvPr>
          <p:cNvSpPr txBox="1">
            <a:spLocks/>
          </p:cNvSpPr>
          <p:nvPr/>
        </p:nvSpPr>
        <p:spPr>
          <a:xfrm>
            <a:off x="4352788" y="4060132"/>
            <a:ext cx="2002795" cy="513426"/>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lvl="1" indent="0" algn="ctr">
              <a:buNone/>
            </a:pPr>
            <a:endParaRPr lang="en-US" dirty="0">
              <a:latin typeface="Calibri" panose="020F0502020204030204" pitchFamily="34" charset="0"/>
            </a:endParaRPr>
          </a:p>
        </p:txBody>
      </p:sp>
      <p:pic>
        <p:nvPicPr>
          <p:cNvPr id="70" name="Graphic 26">
            <a:extLst>
              <a:ext uri="{FF2B5EF4-FFF2-40B4-BE49-F238E27FC236}">
                <a16:creationId xmlns:a16="http://schemas.microsoft.com/office/drawing/2014/main" id="{14A7ED70-5121-492D-9F5A-1FA452E3668E}"/>
              </a:ext>
            </a:extLst>
          </p:cNvPr>
          <p:cNvPicPr>
            <a:picLocks/>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555889" y="4356284"/>
            <a:ext cx="1060595" cy="1005840"/>
          </a:xfrm>
          <a:prstGeom prst="rect">
            <a:avLst/>
          </a:prstGeom>
          <a:ln w="25400">
            <a:solidFill>
              <a:srgbClr val="004C86"/>
            </a:solidFill>
          </a:ln>
        </p:spPr>
      </p:pic>
      <p:pic>
        <p:nvPicPr>
          <p:cNvPr id="3" name="Picture 2">
            <a:extLst>
              <a:ext uri="{FF2B5EF4-FFF2-40B4-BE49-F238E27FC236}">
                <a16:creationId xmlns:a16="http://schemas.microsoft.com/office/drawing/2014/main" id="{30FB3DF7-C752-7D4B-86E1-3856F956AE2A}"/>
              </a:ext>
            </a:extLst>
          </p:cNvPr>
          <p:cNvPicPr>
            <a:picLocks noChangeAspect="1"/>
          </p:cNvPicPr>
          <p:nvPr/>
        </p:nvPicPr>
        <p:blipFill>
          <a:blip r:embed="rId11"/>
          <a:stretch>
            <a:fillRect/>
          </a:stretch>
        </p:blipFill>
        <p:spPr>
          <a:xfrm>
            <a:off x="2084628" y="2168853"/>
            <a:ext cx="1273351" cy="963366"/>
          </a:xfrm>
          <a:prstGeom prst="rect">
            <a:avLst/>
          </a:prstGeom>
          <a:ln w="25400">
            <a:solidFill>
              <a:srgbClr val="004C86"/>
            </a:solidFill>
          </a:ln>
        </p:spPr>
      </p:pic>
      <p:sp>
        <p:nvSpPr>
          <p:cNvPr id="27" name="Text Placeholder 9">
            <a:extLst>
              <a:ext uri="{FF2B5EF4-FFF2-40B4-BE49-F238E27FC236}">
                <a16:creationId xmlns:a16="http://schemas.microsoft.com/office/drawing/2014/main" id="{36CC30C4-70F1-5544-AB92-C1EC70337977}"/>
              </a:ext>
            </a:extLst>
          </p:cNvPr>
          <p:cNvSpPr txBox="1">
            <a:spLocks/>
          </p:cNvSpPr>
          <p:nvPr/>
        </p:nvSpPr>
        <p:spPr>
          <a:xfrm>
            <a:off x="1432234" y="3259944"/>
            <a:ext cx="2578137" cy="661909"/>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solidFill>
                  <a:schemeClr val="tx1"/>
                </a:solidFill>
                <a:latin typeface="Calibri" panose="020F0502020204030204" pitchFamily="34" charset="0"/>
              </a:rPr>
              <a:t>150 short phone conversations</a:t>
            </a:r>
          </a:p>
        </p:txBody>
      </p:sp>
      <p:sp>
        <p:nvSpPr>
          <p:cNvPr id="5" name="Slide Number Placeholder 4">
            <a:extLst>
              <a:ext uri="{FF2B5EF4-FFF2-40B4-BE49-F238E27FC236}">
                <a16:creationId xmlns:a16="http://schemas.microsoft.com/office/drawing/2014/main" id="{CFBE76A6-1AAD-D742-876E-C234B2F0CB1D}"/>
              </a:ext>
            </a:extLst>
          </p:cNvPr>
          <p:cNvSpPr>
            <a:spLocks noGrp="1"/>
          </p:cNvSpPr>
          <p:nvPr>
            <p:ph type="sldNum" sz="quarter" idx="12"/>
          </p:nvPr>
        </p:nvSpPr>
        <p:spPr/>
        <p:txBody>
          <a:bodyPr/>
          <a:lstStyle/>
          <a:p>
            <a:fld id="{D57F1E4F-1CFF-5643-939E-02111984F565}" type="slidenum">
              <a:rPr lang="en-US" smtClean="0"/>
              <a:t>9</a:t>
            </a:fld>
            <a:endParaRPr lang="en-US" dirty="0"/>
          </a:p>
        </p:txBody>
      </p:sp>
      <p:sp>
        <p:nvSpPr>
          <p:cNvPr id="22" name="TextBox 21">
            <a:extLst>
              <a:ext uri="{FF2B5EF4-FFF2-40B4-BE49-F238E27FC236}">
                <a16:creationId xmlns:a16="http://schemas.microsoft.com/office/drawing/2014/main" id="{46FB5516-2570-F54B-BEC4-039833D969C8}"/>
              </a:ext>
            </a:extLst>
          </p:cNvPr>
          <p:cNvSpPr txBox="1"/>
          <p:nvPr/>
        </p:nvSpPr>
        <p:spPr>
          <a:xfrm>
            <a:off x="525077" y="5830223"/>
            <a:ext cx="11505906" cy="738664"/>
          </a:xfrm>
          <a:prstGeom prst="rect">
            <a:avLst/>
          </a:prstGeom>
          <a:noFill/>
        </p:spPr>
        <p:txBody>
          <a:bodyPr wrap="square" rtlCol="0">
            <a:spAutoFit/>
          </a:bodyPr>
          <a:lstStyle/>
          <a:p>
            <a:r>
              <a:rPr lang="en-US" sz="1400" dirty="0">
                <a:latin typeface="Calibri" panose="020F0502020204030204" pitchFamily="34" charset="0"/>
              </a:rPr>
              <a:t>* </a:t>
            </a:r>
            <a:r>
              <a:rPr lang="en-US" sz="1400" b="0" i="0" dirty="0">
                <a:solidFill>
                  <a:srgbClr val="2C2C2C"/>
                </a:solidFill>
                <a:effectLst/>
                <a:latin typeface="+mj-lt"/>
              </a:rPr>
              <a:t>For further information and resources, visit the National Academies Press website (</a:t>
            </a:r>
            <a:r>
              <a:rPr lang="en-US" sz="1400" b="1" i="0" u="none" strike="noStrike" dirty="0">
                <a:solidFill>
                  <a:srgbClr val="1473E6"/>
                </a:solidFill>
                <a:effectLst/>
                <a:latin typeface="+mj-lt"/>
                <a:hlinkClick r:id="rId12"/>
              </a:rPr>
              <a:t>nap.nationalacademies.org</a:t>
            </a:r>
            <a:r>
              <a:rPr lang="en-US" sz="1400" b="0" i="0" dirty="0">
                <a:solidFill>
                  <a:srgbClr val="2C2C2C"/>
                </a:solidFill>
                <a:effectLst/>
                <a:latin typeface="+mj-lt"/>
              </a:rPr>
              <a:t>) and search for </a:t>
            </a:r>
            <a:r>
              <a:rPr lang="en-US" sz="1400" b="0" i="1" dirty="0">
                <a:solidFill>
                  <a:srgbClr val="2C2C2C"/>
                </a:solidFill>
                <a:effectLst/>
                <a:latin typeface="+mj-lt"/>
              </a:rPr>
              <a:t>NCHRP Web-Only Document 388: Framework for Implementing Constructability Throughout Project Development from NEPA to Final Design</a:t>
            </a:r>
            <a:r>
              <a:rPr lang="en-US" sz="1400" b="0" i="0" dirty="0">
                <a:solidFill>
                  <a:srgbClr val="2C2C2C"/>
                </a:solidFill>
                <a:effectLst/>
                <a:latin typeface="+mj-lt"/>
              </a:rPr>
              <a:t>.</a:t>
            </a:r>
            <a:endParaRPr lang="en-US" sz="1400" dirty="0">
              <a:latin typeface="+mj-lt"/>
            </a:endParaRPr>
          </a:p>
          <a:p>
            <a:endParaRPr lang="en-US" sz="1400" dirty="0">
              <a:latin typeface="Calibri" panose="020F0502020204030204" pitchFamily="34" charset="0"/>
            </a:endParaRPr>
          </a:p>
        </p:txBody>
      </p:sp>
    </p:spTree>
    <p:extLst>
      <p:ext uri="{BB962C8B-B14F-4D97-AF65-F5344CB8AC3E}">
        <p14:creationId xmlns:p14="http://schemas.microsoft.com/office/powerpoint/2010/main" val="3643932589"/>
      </p:ext>
    </p:extLst>
  </p:cSld>
  <p:clrMapOvr>
    <a:masterClrMapping/>
  </p:clrMapOvr>
</p:sld>
</file>

<file path=ppt/theme/theme1.xml><?xml version="1.0" encoding="utf-8"?>
<a:theme xmlns:a="http://schemas.openxmlformats.org/drawingml/2006/main" name="Wisp">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ourceLibrary xmlns="d5b7bb36-04d1-4e9a-b4e5-14eb2fd38014">false</ResourceLibra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6EC1ED1B27AF4381633F3CF9CB1B63" ma:contentTypeVersion="15" ma:contentTypeDescription="Create a new document." ma:contentTypeScope="" ma:versionID="20968e5967948920ea487a8f82b73106">
  <xsd:schema xmlns:xsd="http://www.w3.org/2001/XMLSchema" xmlns:xs="http://www.w3.org/2001/XMLSchema" xmlns:p="http://schemas.microsoft.com/office/2006/metadata/properties" xmlns:ns2="d5b7bb36-04d1-4e9a-b4e5-14eb2fd38014" xmlns:ns3="587e1535-9cf2-4696-a061-b08f3a8e4495" targetNamespace="http://schemas.microsoft.com/office/2006/metadata/properties" ma:root="true" ma:fieldsID="7ad10e61fed06cb8f76800ce1f225f73" ns2:_="" ns3:_="">
    <xsd:import namespace="d5b7bb36-04d1-4e9a-b4e5-14eb2fd38014"/>
    <xsd:import namespace="587e1535-9cf2-4696-a061-b08f3a8e44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ResourceLibrary"/>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7bb36-04d1-4e9a-b4e5-14eb2fd38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ResourceLibrary" ma:index="20" ma:displayName="Resource Library" ma:default="0" ma:description="Final doc moved to resource library" ma:format="Dropdown" ma:internalName="ResourceLibrary">
      <xsd:simpleType>
        <xsd:restriction base="dms:Boolea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7e1535-9cf2-4696-a061-b08f3a8e44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809F4E-C5C7-4935-AC93-6357931C9643}">
  <ds:schemaRefs>
    <ds:schemaRef ds:uri="d5b7bb36-04d1-4e9a-b4e5-14eb2fd38014"/>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587e1535-9cf2-4696-a061-b08f3a8e4495"/>
    <ds:schemaRef ds:uri="http://purl.org/dc/dcmitype/"/>
  </ds:schemaRefs>
</ds:datastoreItem>
</file>

<file path=customXml/itemProps2.xml><?xml version="1.0" encoding="utf-8"?>
<ds:datastoreItem xmlns:ds="http://schemas.openxmlformats.org/officeDocument/2006/customXml" ds:itemID="{8D19C79F-7ACF-485E-8B35-FF65736C4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7bb36-04d1-4e9a-b4e5-14eb2fd38014"/>
    <ds:schemaRef ds:uri="587e1535-9cf2-4696-a061-b08f3a8e4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81E4D4-3059-46A3-A63B-5EDED79BC9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7230</TotalTime>
  <Words>4618</Words>
  <Application>Microsoft Office PowerPoint</Application>
  <PresentationFormat>Widescreen</PresentationFormat>
  <Paragraphs>601</Paragraphs>
  <Slides>45</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Cambria</vt:lpstr>
      <vt:lpstr>Courier New</vt:lpstr>
      <vt:lpstr>Wingdings</vt:lpstr>
      <vt:lpstr>Wingdings 3</vt:lpstr>
      <vt:lpstr>Wisp</vt:lpstr>
      <vt:lpstr>NCHRP 10-99: Framework  for Implementing Constructability Across the Entire Project Development Process: NEPA to Final Design                   Appendix B  </vt:lpstr>
      <vt:lpstr>Project Team </vt:lpstr>
      <vt:lpstr>Outline </vt:lpstr>
      <vt:lpstr>Introduction</vt:lpstr>
      <vt:lpstr>Motivation &amp; Objective</vt:lpstr>
      <vt:lpstr>NCHRP 10-99 Project Phases &amp; Tasks</vt:lpstr>
      <vt:lpstr>Project Phase I: Literature Review</vt:lpstr>
      <vt:lpstr>Project Phase I:  Task 1-1: Literature Review</vt:lpstr>
      <vt:lpstr>Project Phase I: Task 1-2: Define Current State of Practice</vt:lpstr>
      <vt:lpstr>Project Phase I: Task 1-2: Define Current State of Practice </vt:lpstr>
      <vt:lpstr>Project Phase I: Task 1-3: Develop Conceptual Framework</vt:lpstr>
      <vt:lpstr>Project Phase I: Task 1-3: Develop Conceptual Framework</vt:lpstr>
      <vt:lpstr>Project Phase I: Task 1-3: Develop Conceptual Framework</vt:lpstr>
      <vt:lpstr>Project Phase I: Task 1-3: Develop Conceptual Framework</vt:lpstr>
      <vt:lpstr>Project Phase I: Task 1-3: Develop Conceptual Framework</vt:lpstr>
      <vt:lpstr>Project Phase I: Task 1-3: Develop Conceptual Framework</vt:lpstr>
      <vt:lpstr>Project Phase I: Task 1-3: Develop Conceptual Framework</vt:lpstr>
      <vt:lpstr>Project Phase I: Task 1-4: Prepare Interim Report Task 1-5: Face-to-face Meeting with Panel</vt:lpstr>
      <vt:lpstr>Project Phases &amp; Tasks</vt:lpstr>
      <vt:lpstr>Project Phase II:  Decision Making Framework</vt:lpstr>
      <vt:lpstr>Project Phase II: Task 2-1: Develop CRP Decision-Making Framework</vt:lpstr>
      <vt:lpstr>Project Phase II: Task 2-1: Develop Framework</vt:lpstr>
      <vt:lpstr>Project Phase II: Task 2-1: Develop Framework</vt:lpstr>
      <vt:lpstr>Project Phase II: Task 2-1: Develop Framework</vt:lpstr>
      <vt:lpstr>Project Phase II: Task 2-1: Develop Framework</vt:lpstr>
      <vt:lpstr>Project Phase II: Task 2-1: Develop Framework</vt:lpstr>
      <vt:lpstr>PowerPoint Presentation</vt:lpstr>
      <vt:lpstr>Project Phase II: Task 2-1: Develop CRP Decision-Making Framework</vt:lpstr>
      <vt:lpstr>PowerPoint Presentation</vt:lpstr>
      <vt:lpstr>PowerPoint Presentation</vt:lpstr>
      <vt:lpstr>PowerPoint Presentation</vt:lpstr>
      <vt:lpstr>Project Phases &amp; Tasks</vt:lpstr>
      <vt:lpstr>Project Phase II: Task 2-2: Workshop</vt:lpstr>
      <vt:lpstr>Project Phase II:  Task 2-2: Workshop*</vt:lpstr>
      <vt:lpstr>Project Phase II: Task 2-2: Workshop*</vt:lpstr>
      <vt:lpstr>Project Phase II: Task 2-2: Workshop</vt:lpstr>
      <vt:lpstr>Project Phases &amp; Tasks</vt:lpstr>
      <vt:lpstr>Project Phase II: Task 2-3: Training Materials*</vt:lpstr>
      <vt:lpstr>Project Phase II:  Task 2-3: Training Material</vt:lpstr>
      <vt:lpstr>Project Phase II: Task 2-3: Training Materials</vt:lpstr>
      <vt:lpstr>First Steps in CRP Framework Operation Guide</vt:lpstr>
      <vt:lpstr>First Steps in CRP Framework Adaptation Guide</vt:lpstr>
      <vt:lpstr>Project Phases &amp; Tasks</vt:lpstr>
      <vt:lpstr>Project Phase II –  Task 2-4: Develop Electronic Presentation  Task 2-5: Develop Final Report Task 2-6: Submit final deliverables</vt:lpstr>
      <vt:lpstr>Additional Project Details and Products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 M Gad</dc:creator>
  <cp:lastModifiedBy>Correro, Jennifer</cp:lastModifiedBy>
  <cp:revision>140</cp:revision>
  <dcterms:created xsi:type="dcterms:W3CDTF">2021-07-26T22:23:13Z</dcterms:created>
  <dcterms:modified xsi:type="dcterms:W3CDTF">2023-12-04T19:24:06Z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0x010100A16EC1ED1B27AF4381633F3CF9CB1B63</vt:lpwstr>
  </property>
</Properties>
</file>