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717" r:id="rId2"/>
  </p:sldMasterIdLst>
  <p:notesMasterIdLst>
    <p:notesMasterId r:id="rId50"/>
  </p:notesMasterIdLst>
  <p:handoutMasterIdLst>
    <p:handoutMasterId r:id="rId51"/>
  </p:handoutMasterIdLst>
  <p:sldIdLst>
    <p:sldId id="400" r:id="rId3"/>
    <p:sldId id="401" r:id="rId4"/>
    <p:sldId id="402" r:id="rId5"/>
    <p:sldId id="403" r:id="rId6"/>
    <p:sldId id="404" r:id="rId7"/>
    <p:sldId id="407"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342" r:id="rId21"/>
    <p:sldId id="421" r:id="rId22"/>
    <p:sldId id="422" r:id="rId23"/>
    <p:sldId id="423" r:id="rId24"/>
    <p:sldId id="424" r:id="rId25"/>
    <p:sldId id="425" r:id="rId26"/>
    <p:sldId id="396" r:id="rId27"/>
    <p:sldId id="426" r:id="rId28"/>
    <p:sldId id="427" r:id="rId29"/>
    <p:sldId id="428" r:id="rId30"/>
    <p:sldId id="429" r:id="rId31"/>
    <p:sldId id="430" r:id="rId32"/>
    <p:sldId id="431" r:id="rId33"/>
    <p:sldId id="443" r:id="rId34"/>
    <p:sldId id="434" r:id="rId35"/>
    <p:sldId id="435" r:id="rId36"/>
    <p:sldId id="436" r:id="rId37"/>
    <p:sldId id="437" r:id="rId38"/>
    <p:sldId id="438" r:id="rId39"/>
    <p:sldId id="439" r:id="rId40"/>
    <p:sldId id="440" r:id="rId41"/>
    <p:sldId id="441" r:id="rId42"/>
    <p:sldId id="442" r:id="rId43"/>
    <p:sldId id="444" r:id="rId44"/>
    <p:sldId id="445" r:id="rId45"/>
    <p:sldId id="447" r:id="rId46"/>
    <p:sldId id="448" r:id="rId47"/>
    <p:sldId id="405" r:id="rId48"/>
    <p:sldId id="406" r:id="rId4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B53FD"/>
    <a:srgbClr val="FFFF99"/>
    <a:srgbClr val="A9DA74"/>
    <a:srgbClr val="D36C2D"/>
    <a:srgbClr val="D77539"/>
    <a:srgbClr val="D0692A"/>
    <a:srgbClr val="395EFD"/>
    <a:srgbClr val="C4A7F7"/>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6" autoAdjust="0"/>
    <p:restoredTop sz="94660"/>
  </p:normalViewPr>
  <p:slideViewPr>
    <p:cSldViewPr snapToGrid="0">
      <p:cViewPr>
        <p:scale>
          <a:sx n="80" d="100"/>
          <a:sy n="80" d="100"/>
        </p:scale>
        <p:origin x="-145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25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3" tIns="48327" rIns="96653" bIns="48327" numCol="1" anchor="t" anchorCtr="0" compatLnSpc="1">
            <a:prstTxWarp prst="textNoShape">
              <a:avLst/>
            </a:prstTxWarp>
          </a:bodyPr>
          <a:lstStyle>
            <a:lvl1pPr defTabSz="966788">
              <a:defRPr sz="1200" smtClean="0">
                <a:latin typeface="Times New Roman" pitchFamily="18" charset="0"/>
              </a:defRPr>
            </a:lvl1pPr>
          </a:lstStyle>
          <a:p>
            <a:pPr>
              <a:defRPr/>
            </a:pPr>
            <a:endParaRPr lang="en-US"/>
          </a:p>
        </p:txBody>
      </p:sp>
      <p:sp>
        <p:nvSpPr>
          <p:cNvPr id="84995" name="Rectangle 3"/>
          <p:cNvSpPr>
            <a:spLocks noGrp="1" noChangeArrowheads="1"/>
          </p:cNvSpPr>
          <p:nvPr>
            <p:ph type="dt" sz="quarter" idx="1"/>
          </p:nvPr>
        </p:nvSpPr>
        <p:spPr bwMode="auto">
          <a:xfrm>
            <a:off x="4143375"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3" tIns="48327" rIns="96653" bIns="48327" numCol="1" anchor="t" anchorCtr="0" compatLnSpc="1">
            <a:prstTxWarp prst="textNoShape">
              <a:avLst/>
            </a:prstTxWarp>
          </a:bodyPr>
          <a:lstStyle>
            <a:lvl1pPr algn="r" defTabSz="966788">
              <a:defRPr sz="1200" smtClean="0">
                <a:latin typeface="Times New Roman" pitchFamily="18" charset="0"/>
              </a:defRPr>
            </a:lvl1pPr>
          </a:lstStyle>
          <a:p>
            <a:pPr>
              <a:defRPr/>
            </a:pPr>
            <a:endParaRPr lang="en-US"/>
          </a:p>
        </p:txBody>
      </p:sp>
      <p:sp>
        <p:nvSpPr>
          <p:cNvPr id="84996" name="Rectangle 4"/>
          <p:cNvSpPr>
            <a:spLocks noGrp="1" noChangeArrowheads="1"/>
          </p:cNvSpPr>
          <p:nvPr>
            <p:ph type="ftr" sz="quarter" idx="2"/>
          </p:nvPr>
        </p:nvSpPr>
        <p:spPr bwMode="auto">
          <a:xfrm>
            <a:off x="0"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3" tIns="48327" rIns="96653" bIns="48327" numCol="1" anchor="b" anchorCtr="0" compatLnSpc="1">
            <a:prstTxWarp prst="textNoShape">
              <a:avLst/>
            </a:prstTxWarp>
          </a:bodyPr>
          <a:lstStyle>
            <a:lvl1pPr defTabSz="966788">
              <a:defRPr sz="1200" smtClean="0">
                <a:latin typeface="Times New Roman" pitchFamily="18" charset="0"/>
              </a:defRPr>
            </a:lvl1pPr>
          </a:lstStyle>
          <a:p>
            <a:pPr>
              <a:defRPr/>
            </a:pPr>
            <a:endParaRPr lang="en-US"/>
          </a:p>
        </p:txBody>
      </p:sp>
      <p:sp>
        <p:nvSpPr>
          <p:cNvPr id="84997" name="Rectangle 5"/>
          <p:cNvSpPr>
            <a:spLocks noGrp="1" noChangeArrowheads="1"/>
          </p:cNvSpPr>
          <p:nvPr>
            <p:ph type="sldNum" sz="quarter" idx="3"/>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3" tIns="48327" rIns="96653" bIns="48327" numCol="1" anchor="b" anchorCtr="0" compatLnSpc="1">
            <a:prstTxWarp prst="textNoShape">
              <a:avLst/>
            </a:prstTxWarp>
          </a:bodyPr>
          <a:lstStyle>
            <a:lvl1pPr algn="r" defTabSz="966788">
              <a:defRPr sz="1200" smtClean="0">
                <a:latin typeface="Times New Roman" pitchFamily="18" charset="0"/>
              </a:defRPr>
            </a:lvl1pPr>
          </a:lstStyle>
          <a:p>
            <a:pPr>
              <a:defRPr/>
            </a:pPr>
            <a:fld id="{DA436B05-FBCD-44C5-9E92-CCE3C4111A38}" type="slidenum">
              <a:rPr lang="en-US"/>
              <a:pPr>
                <a:defRPr/>
              </a:pPr>
              <a:t>‹#›</a:t>
            </a:fld>
            <a:endParaRPr lang="en-US"/>
          </a:p>
        </p:txBody>
      </p:sp>
    </p:spTree>
    <p:extLst>
      <p:ext uri="{BB962C8B-B14F-4D97-AF65-F5344CB8AC3E}">
        <p14:creationId xmlns:p14="http://schemas.microsoft.com/office/powerpoint/2010/main" val="2991960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51" tIns="47425" rIns="94851" bIns="47425" numCol="1" anchor="t" anchorCtr="0" compatLnSpc="1">
            <a:prstTxWarp prst="textNoShape">
              <a:avLst/>
            </a:prstTxWarp>
          </a:bodyPr>
          <a:lstStyle>
            <a:lvl1pPr defTabSz="947738">
              <a:defRPr sz="1200" smtClean="0">
                <a:latin typeface="Times New Roman" pitchFamily="18" charset="0"/>
              </a:defRPr>
            </a:lvl1pPr>
          </a:lstStyle>
          <a:p>
            <a:pPr>
              <a:defRPr/>
            </a:pPr>
            <a:endParaRPr lang="en-US"/>
          </a:p>
        </p:txBody>
      </p:sp>
      <p:sp>
        <p:nvSpPr>
          <p:cNvPr id="123907" name="Rectangle 3"/>
          <p:cNvSpPr>
            <a:spLocks noGrp="1" noChangeArrowheads="1"/>
          </p:cNvSpPr>
          <p:nvPr>
            <p:ph type="dt" idx="1"/>
          </p:nvPr>
        </p:nvSpPr>
        <p:spPr bwMode="auto">
          <a:xfrm>
            <a:off x="4143375"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51" tIns="47425" rIns="94851" bIns="47425" numCol="1" anchor="t" anchorCtr="0" compatLnSpc="1">
            <a:prstTxWarp prst="textNoShape">
              <a:avLst/>
            </a:prstTxWarp>
          </a:bodyPr>
          <a:lstStyle>
            <a:lvl1pPr algn="r" defTabSz="947738">
              <a:defRPr sz="1200" smtClean="0">
                <a:latin typeface="Times New Roman" pitchFamily="18"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5"/>
          <p:cNvSpPr>
            <a:spLocks noGrp="1" noChangeArrowheads="1"/>
          </p:cNvSpPr>
          <p:nvPr>
            <p:ph type="body" sz="quarter" idx="3"/>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51" tIns="47425" rIns="94851" bIns="474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3910" name="Rectangle 6"/>
          <p:cNvSpPr>
            <a:spLocks noGrp="1" noChangeArrowheads="1"/>
          </p:cNvSpPr>
          <p:nvPr>
            <p:ph type="ftr" sz="quarter" idx="4"/>
          </p:nvPr>
        </p:nvSpPr>
        <p:spPr bwMode="auto">
          <a:xfrm>
            <a:off x="0"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51" tIns="47425" rIns="94851" bIns="47425" numCol="1" anchor="b" anchorCtr="0" compatLnSpc="1">
            <a:prstTxWarp prst="textNoShape">
              <a:avLst/>
            </a:prstTxWarp>
          </a:bodyPr>
          <a:lstStyle>
            <a:lvl1pPr defTabSz="947738">
              <a:defRPr sz="1200" smtClean="0">
                <a:latin typeface="Times New Roman" pitchFamily="18" charset="0"/>
              </a:defRPr>
            </a:lvl1pPr>
          </a:lstStyle>
          <a:p>
            <a:pPr>
              <a:defRPr/>
            </a:pPr>
            <a:endParaRPr lang="en-US"/>
          </a:p>
        </p:txBody>
      </p:sp>
      <p:sp>
        <p:nvSpPr>
          <p:cNvPr id="123911" name="Rectangle 7"/>
          <p:cNvSpPr>
            <a:spLocks noGrp="1" noChangeArrowheads="1"/>
          </p:cNvSpPr>
          <p:nvPr>
            <p:ph type="sldNum" sz="quarter" idx="5"/>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51" tIns="47425" rIns="94851" bIns="47425" numCol="1" anchor="b" anchorCtr="0" compatLnSpc="1">
            <a:prstTxWarp prst="textNoShape">
              <a:avLst/>
            </a:prstTxWarp>
          </a:bodyPr>
          <a:lstStyle>
            <a:lvl1pPr algn="r" defTabSz="947738">
              <a:defRPr sz="1200" smtClean="0">
                <a:latin typeface="Times New Roman" pitchFamily="18" charset="0"/>
              </a:defRPr>
            </a:lvl1pPr>
          </a:lstStyle>
          <a:p>
            <a:pPr>
              <a:defRPr/>
            </a:pPr>
            <a:fld id="{3F6B63C0-CD33-48DB-9DC4-F0998B9C38C6}" type="slidenum">
              <a:rPr lang="en-US"/>
              <a:pPr>
                <a:defRPr/>
              </a:pPr>
              <a:t>‹#›</a:t>
            </a:fld>
            <a:endParaRPr lang="en-US"/>
          </a:p>
        </p:txBody>
      </p:sp>
    </p:spTree>
    <p:extLst>
      <p:ext uri="{BB962C8B-B14F-4D97-AF65-F5344CB8AC3E}">
        <p14:creationId xmlns:p14="http://schemas.microsoft.com/office/powerpoint/2010/main" val="60958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50913" eaLnBrk="0" hangingPunct="0">
              <a:defRPr>
                <a:solidFill>
                  <a:schemeClr val="tx1"/>
                </a:solidFill>
                <a:latin typeface="Arial" charset="0"/>
                <a:ea typeface="ＭＳ Ｐゴシック" pitchFamily="34" charset="-128"/>
              </a:defRPr>
            </a:lvl1pPr>
            <a:lvl2pPr marL="742950" indent="-285750" defTabSz="950913" eaLnBrk="0" hangingPunct="0">
              <a:defRPr>
                <a:solidFill>
                  <a:schemeClr val="tx1"/>
                </a:solidFill>
                <a:latin typeface="Arial" charset="0"/>
                <a:ea typeface="ＭＳ Ｐゴシック" pitchFamily="34" charset="-128"/>
              </a:defRPr>
            </a:lvl2pPr>
            <a:lvl3pPr marL="1143000" indent="-228600" defTabSz="950913" eaLnBrk="0" hangingPunct="0">
              <a:defRPr>
                <a:solidFill>
                  <a:schemeClr val="tx1"/>
                </a:solidFill>
                <a:latin typeface="Arial" charset="0"/>
                <a:ea typeface="ＭＳ Ｐゴシック" pitchFamily="34" charset="-128"/>
              </a:defRPr>
            </a:lvl3pPr>
            <a:lvl4pPr marL="1600200" indent="-228600" defTabSz="950913" eaLnBrk="0" hangingPunct="0">
              <a:defRPr>
                <a:solidFill>
                  <a:schemeClr val="tx1"/>
                </a:solidFill>
                <a:latin typeface="Arial" charset="0"/>
                <a:ea typeface="ＭＳ Ｐゴシック" pitchFamily="34" charset="-128"/>
              </a:defRPr>
            </a:lvl4pPr>
            <a:lvl5pPr marL="2057400" indent="-228600" defTabSz="950913" eaLnBrk="0" hangingPunct="0">
              <a:defRPr>
                <a:solidFill>
                  <a:schemeClr val="tx1"/>
                </a:solidFill>
                <a:latin typeface="Arial" charset="0"/>
                <a:ea typeface="ＭＳ Ｐゴシック" pitchFamily="34" charset="-128"/>
              </a:defRPr>
            </a:lvl5pPr>
            <a:lvl6pPr marL="2514600" indent="-228600" defTabSz="9509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509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509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5091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26EF2E3-9FD1-4B43-842D-838BD7E19B7F}" type="slidenum">
              <a:rPr lang="en-US" smtClean="0">
                <a:latin typeface="Times New Roman" pitchFamily="18" charset="0"/>
              </a:rPr>
              <a:pPr eaLnBrk="1" hangingPunct="1"/>
              <a:t>1</a:t>
            </a:fld>
            <a:endParaRPr lang="en-US" smtClean="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9E27E6B0-10B0-4B78-BE88-A9C4123E6569}" type="slidenum">
              <a:rPr lang="en-US">
                <a:latin typeface="Times New Roman" pitchFamily="18" charset="0"/>
              </a:rPr>
              <a:pPr eaLnBrk="1" hangingPunct="1"/>
              <a:t>12</a:t>
            </a:fld>
            <a:endParaRPr lang="en-US">
              <a:latin typeface="Times New Roman" pitchFamily="18" charset="0"/>
            </a:endParaRPr>
          </a:p>
        </p:txBody>
      </p:sp>
      <p:sp>
        <p:nvSpPr>
          <p:cNvPr id="7782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782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9E27E6B0-10B0-4B78-BE88-A9C4123E6569}" type="slidenum">
              <a:rPr lang="en-US">
                <a:latin typeface="Times New Roman" pitchFamily="18" charset="0"/>
              </a:rPr>
              <a:pPr eaLnBrk="1" hangingPunct="1"/>
              <a:t>13</a:t>
            </a:fld>
            <a:endParaRPr lang="en-US">
              <a:latin typeface="Times New Roman" pitchFamily="18" charset="0"/>
            </a:endParaRPr>
          </a:p>
        </p:txBody>
      </p:sp>
      <p:sp>
        <p:nvSpPr>
          <p:cNvPr id="7782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782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9E27E6B0-10B0-4B78-BE88-A9C4123E6569}" type="slidenum">
              <a:rPr lang="en-US">
                <a:latin typeface="Times New Roman" pitchFamily="18" charset="0"/>
              </a:rPr>
              <a:pPr eaLnBrk="1" hangingPunct="1"/>
              <a:t>14</a:t>
            </a:fld>
            <a:endParaRPr lang="en-US">
              <a:latin typeface="Times New Roman" pitchFamily="18" charset="0"/>
            </a:endParaRPr>
          </a:p>
        </p:txBody>
      </p:sp>
      <p:sp>
        <p:nvSpPr>
          <p:cNvPr id="7782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782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9E27E6B0-10B0-4B78-BE88-A9C4123E6569}" type="slidenum">
              <a:rPr lang="en-US">
                <a:latin typeface="Times New Roman" pitchFamily="18" charset="0"/>
              </a:rPr>
              <a:pPr eaLnBrk="1" hangingPunct="1"/>
              <a:t>15</a:t>
            </a:fld>
            <a:endParaRPr lang="en-US">
              <a:latin typeface="Times New Roman" pitchFamily="18" charset="0"/>
            </a:endParaRPr>
          </a:p>
        </p:txBody>
      </p:sp>
      <p:sp>
        <p:nvSpPr>
          <p:cNvPr id="7782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782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9E27E6B0-10B0-4B78-BE88-A9C4123E6569}" type="slidenum">
              <a:rPr lang="en-US">
                <a:latin typeface="Times New Roman" pitchFamily="18" charset="0"/>
              </a:rPr>
              <a:pPr eaLnBrk="1" hangingPunct="1"/>
              <a:t>16</a:t>
            </a:fld>
            <a:endParaRPr lang="en-US">
              <a:latin typeface="Times New Roman" pitchFamily="18" charset="0"/>
            </a:endParaRPr>
          </a:p>
        </p:txBody>
      </p:sp>
      <p:sp>
        <p:nvSpPr>
          <p:cNvPr id="7782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782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9E27E6B0-10B0-4B78-BE88-A9C4123E6569}" type="slidenum">
              <a:rPr lang="en-US">
                <a:latin typeface="Times New Roman" pitchFamily="18" charset="0"/>
              </a:rPr>
              <a:pPr eaLnBrk="1" hangingPunct="1"/>
              <a:t>17</a:t>
            </a:fld>
            <a:endParaRPr lang="en-US">
              <a:latin typeface="Times New Roman" pitchFamily="18" charset="0"/>
            </a:endParaRPr>
          </a:p>
        </p:txBody>
      </p:sp>
      <p:sp>
        <p:nvSpPr>
          <p:cNvPr id="7782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782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9E27E6B0-10B0-4B78-BE88-A9C4123E6569}" type="slidenum">
              <a:rPr lang="en-US">
                <a:latin typeface="Times New Roman" pitchFamily="18" charset="0"/>
              </a:rPr>
              <a:pPr eaLnBrk="1" hangingPunct="1"/>
              <a:t>18</a:t>
            </a:fld>
            <a:endParaRPr lang="en-US">
              <a:latin typeface="Times New Roman" pitchFamily="18" charset="0"/>
            </a:endParaRPr>
          </a:p>
        </p:txBody>
      </p:sp>
      <p:sp>
        <p:nvSpPr>
          <p:cNvPr id="7782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782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19</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20</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21</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50913" eaLnBrk="0" hangingPunct="0">
              <a:defRPr>
                <a:solidFill>
                  <a:schemeClr val="tx1"/>
                </a:solidFill>
                <a:latin typeface="Arial" charset="0"/>
                <a:ea typeface="ＭＳ Ｐゴシック" pitchFamily="34" charset="-128"/>
              </a:defRPr>
            </a:lvl1pPr>
            <a:lvl2pPr marL="742950" indent="-285750" defTabSz="950913" eaLnBrk="0" hangingPunct="0">
              <a:defRPr>
                <a:solidFill>
                  <a:schemeClr val="tx1"/>
                </a:solidFill>
                <a:latin typeface="Arial" charset="0"/>
                <a:ea typeface="ＭＳ Ｐゴシック" pitchFamily="34" charset="-128"/>
              </a:defRPr>
            </a:lvl2pPr>
            <a:lvl3pPr marL="1143000" indent="-228600" defTabSz="950913" eaLnBrk="0" hangingPunct="0">
              <a:defRPr>
                <a:solidFill>
                  <a:schemeClr val="tx1"/>
                </a:solidFill>
                <a:latin typeface="Arial" charset="0"/>
                <a:ea typeface="ＭＳ Ｐゴシック" pitchFamily="34" charset="-128"/>
              </a:defRPr>
            </a:lvl3pPr>
            <a:lvl4pPr marL="1600200" indent="-228600" defTabSz="950913" eaLnBrk="0" hangingPunct="0">
              <a:defRPr>
                <a:solidFill>
                  <a:schemeClr val="tx1"/>
                </a:solidFill>
                <a:latin typeface="Arial" charset="0"/>
                <a:ea typeface="ＭＳ Ｐゴシック" pitchFamily="34" charset="-128"/>
              </a:defRPr>
            </a:lvl4pPr>
            <a:lvl5pPr marL="2057400" indent="-228600" defTabSz="950913" eaLnBrk="0" hangingPunct="0">
              <a:defRPr>
                <a:solidFill>
                  <a:schemeClr val="tx1"/>
                </a:solidFill>
                <a:latin typeface="Arial" charset="0"/>
                <a:ea typeface="ＭＳ Ｐゴシック" pitchFamily="34" charset="-128"/>
              </a:defRPr>
            </a:lvl5pPr>
            <a:lvl6pPr marL="2514600" indent="-228600" defTabSz="9509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509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509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5091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778D0A9-F5B2-40F5-B0F8-DEEC277946E3}" type="slidenum">
              <a:rPr lang="en-US" smtClean="0">
                <a:latin typeface="Times New Roman" pitchFamily="18" charset="0"/>
              </a:rPr>
              <a:pPr eaLnBrk="1" hangingPunct="1"/>
              <a:t>2</a:t>
            </a:fld>
            <a:endParaRPr lang="en-US" smtClean="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50913" eaLnBrk="0" hangingPunct="0">
              <a:defRPr>
                <a:solidFill>
                  <a:schemeClr val="tx1"/>
                </a:solidFill>
                <a:latin typeface="Arial" charset="0"/>
                <a:ea typeface="ＭＳ Ｐゴシック" pitchFamily="34" charset="-128"/>
              </a:defRPr>
            </a:lvl1pPr>
            <a:lvl2pPr marL="742950" indent="-285750" defTabSz="950913" eaLnBrk="0" hangingPunct="0">
              <a:defRPr>
                <a:solidFill>
                  <a:schemeClr val="tx1"/>
                </a:solidFill>
                <a:latin typeface="Arial" charset="0"/>
                <a:ea typeface="ＭＳ Ｐゴシック" pitchFamily="34" charset="-128"/>
              </a:defRPr>
            </a:lvl2pPr>
            <a:lvl3pPr marL="1143000" indent="-228600" defTabSz="950913" eaLnBrk="0" hangingPunct="0">
              <a:defRPr>
                <a:solidFill>
                  <a:schemeClr val="tx1"/>
                </a:solidFill>
                <a:latin typeface="Arial" charset="0"/>
                <a:ea typeface="ＭＳ Ｐゴシック" pitchFamily="34" charset="-128"/>
              </a:defRPr>
            </a:lvl3pPr>
            <a:lvl4pPr marL="1600200" indent="-228600" defTabSz="950913" eaLnBrk="0" hangingPunct="0">
              <a:defRPr>
                <a:solidFill>
                  <a:schemeClr val="tx1"/>
                </a:solidFill>
                <a:latin typeface="Arial" charset="0"/>
                <a:ea typeface="ＭＳ Ｐゴシック" pitchFamily="34" charset="-128"/>
              </a:defRPr>
            </a:lvl4pPr>
            <a:lvl5pPr marL="2057400" indent="-228600" defTabSz="950913" eaLnBrk="0" hangingPunct="0">
              <a:defRPr>
                <a:solidFill>
                  <a:schemeClr val="tx1"/>
                </a:solidFill>
                <a:latin typeface="Arial" charset="0"/>
                <a:ea typeface="ＭＳ Ｐゴシック" pitchFamily="34" charset="-128"/>
              </a:defRPr>
            </a:lvl5pPr>
            <a:lvl6pPr marL="2514600" indent="-228600" defTabSz="9509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509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509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5091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26EF2E3-9FD1-4B43-842D-838BD7E19B7F}" type="slidenum">
              <a:rPr lang="en-US" smtClean="0">
                <a:latin typeface="Times New Roman" pitchFamily="18" charset="0"/>
              </a:rPr>
              <a:pPr eaLnBrk="1" hangingPunct="1"/>
              <a:t>22</a:t>
            </a:fld>
            <a:endParaRPr lang="en-US" smtClean="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23</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24</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nchor="b"/>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algn="r" eaLnBrk="1" hangingPunct="1"/>
            <a:fld id="{986921B3-8784-420D-AB9A-6ADDEE33DFE5}" type="slidenum">
              <a:rPr lang="en-US" sz="1200">
                <a:latin typeface="Times New Roman" pitchFamily="18" charset="0"/>
              </a:rPr>
              <a:pPr algn="r" eaLnBrk="1" hangingPunct="1"/>
              <a:t>25</a:t>
            </a:fld>
            <a:endParaRPr lang="en-US" sz="1200">
              <a:latin typeface="Times New Roman" pitchFamily="18" charset="0"/>
            </a:endParaRPr>
          </a:p>
        </p:txBody>
      </p:sp>
      <p:sp>
        <p:nvSpPr>
          <p:cNvPr id="8909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89092"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smtClean="0">
              <a:latin typeface="Times New Roman" pitchFamily="18"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nchor="b"/>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algn="r" eaLnBrk="1" hangingPunct="1"/>
            <a:fld id="{986921B3-8784-420D-AB9A-6ADDEE33DFE5}" type="slidenum">
              <a:rPr lang="en-US" sz="1200">
                <a:latin typeface="Times New Roman" pitchFamily="18" charset="0"/>
              </a:rPr>
              <a:pPr algn="r" eaLnBrk="1" hangingPunct="1"/>
              <a:t>26</a:t>
            </a:fld>
            <a:endParaRPr lang="en-US" sz="1200">
              <a:latin typeface="Times New Roman" pitchFamily="18" charset="0"/>
            </a:endParaRPr>
          </a:p>
        </p:txBody>
      </p:sp>
      <p:sp>
        <p:nvSpPr>
          <p:cNvPr id="8909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89092"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smtClean="0">
              <a:latin typeface="Times New Roman" pitchFamily="18" charset="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nchor="b"/>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algn="r" eaLnBrk="1" hangingPunct="1"/>
            <a:fld id="{986921B3-8784-420D-AB9A-6ADDEE33DFE5}" type="slidenum">
              <a:rPr lang="en-US" sz="1200">
                <a:latin typeface="Times New Roman" pitchFamily="18" charset="0"/>
              </a:rPr>
              <a:pPr algn="r" eaLnBrk="1" hangingPunct="1"/>
              <a:t>27</a:t>
            </a:fld>
            <a:endParaRPr lang="en-US" sz="1200">
              <a:latin typeface="Times New Roman" pitchFamily="18" charset="0"/>
            </a:endParaRPr>
          </a:p>
        </p:txBody>
      </p:sp>
      <p:sp>
        <p:nvSpPr>
          <p:cNvPr id="8909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89092"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smtClean="0">
              <a:latin typeface="Times New Roman" pitchFamily="18" charset="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nchor="b"/>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algn="r" eaLnBrk="1" hangingPunct="1"/>
            <a:fld id="{986921B3-8784-420D-AB9A-6ADDEE33DFE5}" type="slidenum">
              <a:rPr lang="en-US" sz="1200">
                <a:latin typeface="Times New Roman" pitchFamily="18" charset="0"/>
              </a:rPr>
              <a:pPr algn="r" eaLnBrk="1" hangingPunct="1"/>
              <a:t>28</a:t>
            </a:fld>
            <a:endParaRPr lang="en-US" sz="1200">
              <a:latin typeface="Times New Roman" pitchFamily="18" charset="0"/>
            </a:endParaRPr>
          </a:p>
        </p:txBody>
      </p:sp>
      <p:sp>
        <p:nvSpPr>
          <p:cNvPr id="8909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89092"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smtClean="0">
              <a:latin typeface="Times New Roman" pitchFamily="18" charset="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29</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30</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31</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50913" eaLnBrk="0" hangingPunct="0">
              <a:defRPr>
                <a:solidFill>
                  <a:schemeClr val="tx1"/>
                </a:solidFill>
                <a:latin typeface="Arial" charset="0"/>
                <a:ea typeface="ＭＳ Ｐゴシック" pitchFamily="34" charset="-128"/>
              </a:defRPr>
            </a:lvl1pPr>
            <a:lvl2pPr marL="742950" indent="-285750" defTabSz="950913" eaLnBrk="0" hangingPunct="0">
              <a:defRPr>
                <a:solidFill>
                  <a:schemeClr val="tx1"/>
                </a:solidFill>
                <a:latin typeface="Arial" charset="0"/>
                <a:ea typeface="ＭＳ Ｐゴシック" pitchFamily="34" charset="-128"/>
              </a:defRPr>
            </a:lvl2pPr>
            <a:lvl3pPr marL="1143000" indent="-228600" defTabSz="950913" eaLnBrk="0" hangingPunct="0">
              <a:defRPr>
                <a:solidFill>
                  <a:schemeClr val="tx1"/>
                </a:solidFill>
                <a:latin typeface="Arial" charset="0"/>
                <a:ea typeface="ＭＳ Ｐゴシック" pitchFamily="34" charset="-128"/>
              </a:defRPr>
            </a:lvl3pPr>
            <a:lvl4pPr marL="1600200" indent="-228600" defTabSz="950913" eaLnBrk="0" hangingPunct="0">
              <a:defRPr>
                <a:solidFill>
                  <a:schemeClr val="tx1"/>
                </a:solidFill>
                <a:latin typeface="Arial" charset="0"/>
                <a:ea typeface="ＭＳ Ｐゴシック" pitchFamily="34" charset="-128"/>
              </a:defRPr>
            </a:lvl4pPr>
            <a:lvl5pPr marL="2057400" indent="-228600" defTabSz="950913" eaLnBrk="0" hangingPunct="0">
              <a:defRPr>
                <a:solidFill>
                  <a:schemeClr val="tx1"/>
                </a:solidFill>
                <a:latin typeface="Arial" charset="0"/>
                <a:ea typeface="ＭＳ Ｐゴシック" pitchFamily="34" charset="-128"/>
              </a:defRPr>
            </a:lvl5pPr>
            <a:lvl6pPr marL="2514600" indent="-228600" defTabSz="9509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509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509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5091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26EF2E3-9FD1-4B43-842D-838BD7E19B7F}" type="slidenum">
              <a:rPr lang="en-US" smtClean="0">
                <a:latin typeface="Times New Roman" pitchFamily="18" charset="0"/>
              </a:rPr>
              <a:pPr eaLnBrk="1" hangingPunct="1"/>
              <a:t>5</a:t>
            </a:fld>
            <a:endParaRPr lang="en-US" smtClean="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32</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33</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34</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35</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50913" eaLnBrk="0" hangingPunct="0">
              <a:defRPr>
                <a:solidFill>
                  <a:schemeClr val="tx1"/>
                </a:solidFill>
                <a:latin typeface="Arial" charset="0"/>
                <a:ea typeface="ＭＳ Ｐゴシック" pitchFamily="34" charset="-128"/>
              </a:defRPr>
            </a:lvl1pPr>
            <a:lvl2pPr marL="742950" indent="-285750" defTabSz="950913" eaLnBrk="0" hangingPunct="0">
              <a:defRPr>
                <a:solidFill>
                  <a:schemeClr val="tx1"/>
                </a:solidFill>
                <a:latin typeface="Arial" charset="0"/>
                <a:ea typeface="ＭＳ Ｐゴシック" pitchFamily="34" charset="-128"/>
              </a:defRPr>
            </a:lvl2pPr>
            <a:lvl3pPr marL="1143000" indent="-228600" defTabSz="950913" eaLnBrk="0" hangingPunct="0">
              <a:defRPr>
                <a:solidFill>
                  <a:schemeClr val="tx1"/>
                </a:solidFill>
                <a:latin typeface="Arial" charset="0"/>
                <a:ea typeface="ＭＳ Ｐゴシック" pitchFamily="34" charset="-128"/>
              </a:defRPr>
            </a:lvl3pPr>
            <a:lvl4pPr marL="1600200" indent="-228600" defTabSz="950913" eaLnBrk="0" hangingPunct="0">
              <a:defRPr>
                <a:solidFill>
                  <a:schemeClr val="tx1"/>
                </a:solidFill>
                <a:latin typeface="Arial" charset="0"/>
                <a:ea typeface="ＭＳ Ｐゴシック" pitchFamily="34" charset="-128"/>
              </a:defRPr>
            </a:lvl4pPr>
            <a:lvl5pPr marL="2057400" indent="-228600" defTabSz="950913" eaLnBrk="0" hangingPunct="0">
              <a:defRPr>
                <a:solidFill>
                  <a:schemeClr val="tx1"/>
                </a:solidFill>
                <a:latin typeface="Arial" charset="0"/>
                <a:ea typeface="ＭＳ Ｐゴシック" pitchFamily="34" charset="-128"/>
              </a:defRPr>
            </a:lvl5pPr>
            <a:lvl6pPr marL="2514600" indent="-228600" defTabSz="9509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509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509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5091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26EF2E3-9FD1-4B43-842D-838BD7E19B7F}" type="slidenum">
              <a:rPr lang="en-US" smtClean="0">
                <a:latin typeface="Times New Roman" pitchFamily="18" charset="0"/>
              </a:rPr>
              <a:pPr eaLnBrk="1" hangingPunct="1"/>
              <a:t>36</a:t>
            </a:fld>
            <a:endParaRPr lang="en-US" smtClean="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37</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38</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39</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40</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50913" eaLnBrk="0" hangingPunct="0">
              <a:defRPr>
                <a:solidFill>
                  <a:schemeClr val="tx1"/>
                </a:solidFill>
                <a:latin typeface="Arial" charset="0"/>
                <a:ea typeface="ＭＳ Ｐゴシック" pitchFamily="34" charset="-128"/>
              </a:defRPr>
            </a:lvl1pPr>
            <a:lvl2pPr marL="742950" indent="-285750" defTabSz="950913" eaLnBrk="0" hangingPunct="0">
              <a:defRPr>
                <a:solidFill>
                  <a:schemeClr val="tx1"/>
                </a:solidFill>
                <a:latin typeface="Arial" charset="0"/>
                <a:ea typeface="ＭＳ Ｐゴシック" pitchFamily="34" charset="-128"/>
              </a:defRPr>
            </a:lvl2pPr>
            <a:lvl3pPr marL="1143000" indent="-228600" defTabSz="950913" eaLnBrk="0" hangingPunct="0">
              <a:defRPr>
                <a:solidFill>
                  <a:schemeClr val="tx1"/>
                </a:solidFill>
                <a:latin typeface="Arial" charset="0"/>
                <a:ea typeface="ＭＳ Ｐゴシック" pitchFamily="34" charset="-128"/>
              </a:defRPr>
            </a:lvl3pPr>
            <a:lvl4pPr marL="1600200" indent="-228600" defTabSz="950913" eaLnBrk="0" hangingPunct="0">
              <a:defRPr>
                <a:solidFill>
                  <a:schemeClr val="tx1"/>
                </a:solidFill>
                <a:latin typeface="Arial" charset="0"/>
                <a:ea typeface="ＭＳ Ｐゴシック" pitchFamily="34" charset="-128"/>
              </a:defRPr>
            </a:lvl4pPr>
            <a:lvl5pPr marL="2057400" indent="-228600" defTabSz="950913" eaLnBrk="0" hangingPunct="0">
              <a:defRPr>
                <a:solidFill>
                  <a:schemeClr val="tx1"/>
                </a:solidFill>
                <a:latin typeface="Arial" charset="0"/>
                <a:ea typeface="ＭＳ Ｐゴシック" pitchFamily="34" charset="-128"/>
              </a:defRPr>
            </a:lvl5pPr>
            <a:lvl6pPr marL="2514600" indent="-228600" defTabSz="9509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509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509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5091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26EF2E3-9FD1-4B43-842D-838BD7E19B7F}" type="slidenum">
              <a:rPr lang="en-US" smtClean="0">
                <a:latin typeface="Times New Roman" pitchFamily="18" charset="0"/>
              </a:rPr>
              <a:pPr eaLnBrk="1" hangingPunct="1"/>
              <a:t>41</a:t>
            </a:fld>
            <a:endParaRPr lang="en-US" smtClean="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9E27E6B0-10B0-4B78-BE88-A9C4123E6569}" type="slidenum">
              <a:rPr lang="en-US">
                <a:latin typeface="Times New Roman" pitchFamily="18" charset="0"/>
              </a:rPr>
              <a:pPr eaLnBrk="1" hangingPunct="1"/>
              <a:t>6</a:t>
            </a:fld>
            <a:endParaRPr lang="en-US">
              <a:latin typeface="Times New Roman" pitchFamily="18" charset="0"/>
            </a:endParaRPr>
          </a:p>
        </p:txBody>
      </p:sp>
      <p:sp>
        <p:nvSpPr>
          <p:cNvPr id="7782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782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42</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43</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44</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F3F99693-CDA3-47A9-9A53-6E52043771FE}" type="slidenum">
              <a:rPr lang="en-US">
                <a:latin typeface="Times New Roman" pitchFamily="18" charset="0"/>
              </a:rPr>
              <a:pPr eaLnBrk="1" hangingPunct="1"/>
              <a:t>45</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9E27E6B0-10B0-4B78-BE88-A9C4123E6569}" type="slidenum">
              <a:rPr lang="en-US">
                <a:latin typeface="Times New Roman" pitchFamily="18" charset="0"/>
              </a:rPr>
              <a:pPr eaLnBrk="1" hangingPunct="1"/>
              <a:t>7</a:t>
            </a:fld>
            <a:endParaRPr lang="en-US">
              <a:latin typeface="Times New Roman" pitchFamily="18" charset="0"/>
            </a:endParaRPr>
          </a:p>
        </p:txBody>
      </p:sp>
      <p:sp>
        <p:nvSpPr>
          <p:cNvPr id="7782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782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9E27E6B0-10B0-4B78-BE88-A9C4123E6569}" type="slidenum">
              <a:rPr lang="en-US">
                <a:latin typeface="Times New Roman" pitchFamily="18" charset="0"/>
              </a:rPr>
              <a:pPr eaLnBrk="1" hangingPunct="1"/>
              <a:t>8</a:t>
            </a:fld>
            <a:endParaRPr lang="en-US">
              <a:latin typeface="Times New Roman" pitchFamily="18" charset="0"/>
            </a:endParaRPr>
          </a:p>
        </p:txBody>
      </p:sp>
      <p:sp>
        <p:nvSpPr>
          <p:cNvPr id="7782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782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9E27E6B0-10B0-4B78-BE88-A9C4123E6569}" type="slidenum">
              <a:rPr lang="en-US">
                <a:latin typeface="Times New Roman" pitchFamily="18" charset="0"/>
              </a:rPr>
              <a:pPr eaLnBrk="1" hangingPunct="1"/>
              <a:t>9</a:t>
            </a:fld>
            <a:endParaRPr lang="en-US">
              <a:latin typeface="Times New Roman" pitchFamily="18" charset="0"/>
            </a:endParaRPr>
          </a:p>
        </p:txBody>
      </p:sp>
      <p:sp>
        <p:nvSpPr>
          <p:cNvPr id="7782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782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9E27E6B0-10B0-4B78-BE88-A9C4123E6569}" type="slidenum">
              <a:rPr lang="en-US">
                <a:latin typeface="Times New Roman" pitchFamily="18" charset="0"/>
              </a:rPr>
              <a:pPr eaLnBrk="1" hangingPunct="1"/>
              <a:t>10</a:t>
            </a:fld>
            <a:endParaRPr lang="en-US">
              <a:latin typeface="Times New Roman" pitchFamily="18" charset="0"/>
            </a:endParaRPr>
          </a:p>
        </p:txBody>
      </p:sp>
      <p:sp>
        <p:nvSpPr>
          <p:cNvPr id="7782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782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47738" eaLnBrk="0" hangingPunct="0">
              <a:defRPr>
                <a:solidFill>
                  <a:schemeClr val="tx1"/>
                </a:solidFill>
                <a:latin typeface="Arial" pitchFamily="34" charset="0"/>
                <a:ea typeface="ＭＳ Ｐゴシック" charset="-128"/>
              </a:defRPr>
            </a:lvl1pPr>
            <a:lvl2pPr marL="742950" indent="-285750" defTabSz="947738" eaLnBrk="0" hangingPunct="0">
              <a:defRPr>
                <a:solidFill>
                  <a:schemeClr val="tx1"/>
                </a:solidFill>
                <a:latin typeface="Arial" pitchFamily="34" charset="0"/>
                <a:ea typeface="ＭＳ Ｐゴシック" charset="-128"/>
              </a:defRPr>
            </a:lvl2pPr>
            <a:lvl3pPr marL="1143000" indent="-228600" defTabSz="947738" eaLnBrk="0" hangingPunct="0">
              <a:defRPr>
                <a:solidFill>
                  <a:schemeClr val="tx1"/>
                </a:solidFill>
                <a:latin typeface="Arial" pitchFamily="34" charset="0"/>
                <a:ea typeface="ＭＳ Ｐゴシック" charset="-128"/>
              </a:defRPr>
            </a:lvl3pPr>
            <a:lvl4pPr marL="1600200" indent="-228600" defTabSz="947738" eaLnBrk="0" hangingPunct="0">
              <a:defRPr>
                <a:solidFill>
                  <a:schemeClr val="tx1"/>
                </a:solidFill>
                <a:latin typeface="Arial" pitchFamily="34" charset="0"/>
                <a:ea typeface="ＭＳ Ｐゴシック" charset="-128"/>
              </a:defRPr>
            </a:lvl4pPr>
            <a:lvl5pPr marL="2057400" indent="-228600" defTabSz="947738" eaLnBrk="0" hangingPunct="0">
              <a:defRPr>
                <a:solidFill>
                  <a:schemeClr val="tx1"/>
                </a:solidFill>
                <a:latin typeface="Arial" pitchFamily="34" charset="0"/>
                <a:ea typeface="ＭＳ Ｐゴシック" charset="-128"/>
              </a:defRPr>
            </a:lvl5pPr>
            <a:lvl6pPr marL="2514600" indent="-228600" defTabSz="9477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9477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9477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947738"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9E27E6B0-10B0-4B78-BE88-A9C4123E6569}" type="slidenum">
              <a:rPr lang="en-US">
                <a:latin typeface="Times New Roman" pitchFamily="18" charset="0"/>
              </a:rPr>
              <a:pPr eaLnBrk="1" hangingPunct="1"/>
              <a:t>11</a:t>
            </a:fld>
            <a:endParaRPr lang="en-US">
              <a:latin typeface="Times New Roman" pitchFamily="18" charset="0"/>
            </a:endParaRPr>
          </a:p>
        </p:txBody>
      </p:sp>
      <p:sp>
        <p:nvSpPr>
          <p:cNvPr id="7782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7828" name="Rectangle 3"/>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a:lstStyle/>
          <a:p>
            <a:pPr eaLnBrk="1" hangingPunct="1"/>
            <a:endParaRPr lang="en-US" dirty="0" smtClean="0">
              <a:latin typeface="Times New Roman" pitchFamily="18"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0" y="6315082"/>
            <a:ext cx="9144000" cy="547688"/>
          </a:xfrm>
          <a:prstGeom prst="rect">
            <a:avLst/>
          </a:prstGeom>
          <a:gradFill rotWithShape="0">
            <a:gsLst>
              <a:gs pos="0">
                <a:schemeClr val="bg2">
                  <a:lumMod val="50000"/>
                </a:schemeClr>
              </a:gs>
              <a:gs pos="100000">
                <a:schemeClr val="bg2">
                  <a:lumMod val="75000"/>
                </a:schemeClr>
              </a:gs>
            </a:gsLst>
            <a:lin ang="5400000" scaled="1"/>
          </a:gradFill>
          <a:ln>
            <a:noFill/>
          </a:ln>
          <a:effectLst/>
          <a:extLst/>
        </p:spPr>
        <p:txBody>
          <a:bodyPr wrap="none" anchor="ctr"/>
          <a:lstStyle/>
          <a:p>
            <a:endParaRPr lang="en-US"/>
          </a:p>
        </p:txBody>
      </p:sp>
      <p:sp>
        <p:nvSpPr>
          <p:cNvPr id="4098" name="Rectangle 2"/>
          <p:cNvSpPr>
            <a:spLocks noGrp="1" noChangeArrowheads="1"/>
          </p:cNvSpPr>
          <p:nvPr>
            <p:ph type="ctrTitle"/>
          </p:nvPr>
        </p:nvSpPr>
        <p:spPr>
          <a:xfrm>
            <a:off x="687388" y="1227138"/>
            <a:ext cx="7770812" cy="1474787"/>
          </a:xfrm>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70000"/>
              </a:lnSpc>
              <a:defRPr sz="6000" b="1" i="0">
                <a:solidFill>
                  <a:schemeClr val="tx2">
                    <a:lumMod val="50000"/>
                    <a:lumOff val="50000"/>
                  </a:schemeClr>
                </a:solidFill>
                <a:latin typeface="Calibri" pitchFamily="34" charset="0"/>
                <a:cs typeface="Helvetica"/>
              </a:defRPr>
            </a:lvl1pPr>
          </a:lstStyle>
          <a:p>
            <a:pPr lvl="0"/>
            <a:r>
              <a:rPr lang="en-US" noProof="0" smtClean="0"/>
              <a:t>Click to edit Master title style</a:t>
            </a:r>
            <a:endParaRPr lang="en-US" noProof="0" dirty="0" smtClean="0"/>
          </a:p>
        </p:txBody>
      </p:sp>
      <p:sp>
        <p:nvSpPr>
          <p:cNvPr id="4099" name="Rectangle 3"/>
          <p:cNvSpPr>
            <a:spLocks noGrp="1" noChangeArrowheads="1"/>
          </p:cNvSpPr>
          <p:nvPr>
            <p:ph type="subTitle" idx="1"/>
          </p:nvPr>
        </p:nvSpPr>
        <p:spPr>
          <a:xfrm>
            <a:off x="687388" y="2738438"/>
            <a:ext cx="6399212" cy="1751012"/>
          </a:xfrm>
        </p:spPr>
        <p:txBody>
          <a:bodyPr/>
          <a:lstStyle>
            <a:lvl1pPr marL="0" indent="0">
              <a:buFont typeface="Verdana" charset="0"/>
              <a:buNone/>
              <a:defRPr sz="1600" b="0" i="0">
                <a:solidFill>
                  <a:schemeClr val="tx2">
                    <a:lumMod val="65000"/>
                    <a:lumOff val="35000"/>
                  </a:schemeClr>
                </a:solidFill>
                <a:latin typeface="Calibri" pitchFamily="34" charset="0"/>
                <a:cs typeface="Calibri" pitchFamily="34" charset="0"/>
              </a:defRPr>
            </a:lvl1pPr>
          </a:lstStyle>
          <a:p>
            <a:pPr lvl="0"/>
            <a:r>
              <a:rPr lang="en-US" noProof="0" smtClean="0"/>
              <a:t>Click to edit Master subtitle style</a:t>
            </a:r>
            <a:endParaRPr lang="en-US" noProof="0" dirty="0" smtClean="0"/>
          </a:p>
        </p:txBody>
      </p:sp>
      <p:sp>
        <p:nvSpPr>
          <p:cNvPr id="12" name="Slide Number Placeholder 5"/>
          <p:cNvSpPr>
            <a:spLocks noGrp="1"/>
          </p:cNvSpPr>
          <p:nvPr>
            <p:ph type="sldNum" sz="quarter" idx="12"/>
          </p:nvPr>
        </p:nvSpPr>
        <p:spPr>
          <a:xfrm>
            <a:off x="6553200" y="6434255"/>
            <a:ext cx="2135188" cy="350573"/>
          </a:xfrm>
        </p:spPr>
        <p:txBody>
          <a:bodyPr/>
          <a:lstStyle>
            <a:lvl1pPr>
              <a:defRPr>
                <a:solidFill>
                  <a:schemeClr val="bg1"/>
                </a:solidFill>
              </a:defRPr>
            </a:lvl1pPr>
          </a:lstStyle>
          <a:p>
            <a:fld id="{8A90A224-8E26-2B47-A7C2-395A461B004A}" type="slidenum">
              <a:rPr lang="en-US" smtClean="0"/>
              <a:pPr/>
              <a:t>‹#›</a:t>
            </a:fld>
            <a:endParaRPr lang="en-US" dirty="0"/>
          </a:p>
        </p:txBody>
      </p:sp>
      <p:sp>
        <p:nvSpPr>
          <p:cNvPr id="13" name="TextBox 12"/>
          <p:cNvSpPr txBox="1"/>
          <p:nvPr userDrawn="1"/>
        </p:nvSpPr>
        <p:spPr>
          <a:xfrm>
            <a:off x="356840" y="6411951"/>
            <a:ext cx="5642517" cy="353943"/>
          </a:xfrm>
          <a:prstGeom prst="rect">
            <a:avLst/>
          </a:prstGeom>
          <a:noFill/>
        </p:spPr>
        <p:txBody>
          <a:bodyPr wrap="square" rtlCol="0">
            <a:spAutoFit/>
          </a:bodyPr>
          <a:lstStyle/>
          <a:p>
            <a:r>
              <a:rPr lang="da-DK" b="1" i="1" dirty="0" smtClean="0">
                <a:solidFill>
                  <a:schemeClr val="bg1"/>
                </a:solidFill>
                <a:latin typeface="Calibri" pitchFamily="34" charset="0"/>
              </a:rPr>
              <a:t>Transit Capacity &amp; Quality of</a:t>
            </a:r>
            <a:r>
              <a:rPr lang="da-DK" b="1" i="1" baseline="0" dirty="0" smtClean="0">
                <a:solidFill>
                  <a:schemeClr val="bg1"/>
                </a:solidFill>
                <a:latin typeface="Calibri" pitchFamily="34" charset="0"/>
              </a:rPr>
              <a:t> Service Manual, 3rd Edition</a:t>
            </a:r>
            <a:endParaRPr lang="en-US" b="1" i="1" dirty="0">
              <a:solidFill>
                <a:schemeClr val="bg1"/>
              </a:solidFill>
              <a:latin typeface="Calibri"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8EC61D-9B93-3942-A140-57019195D481}" type="slidenum">
              <a:rPr lang="en-US"/>
              <a:pPr/>
              <a:t>‹#›</a:t>
            </a:fld>
            <a:endParaRPr lang="en-US"/>
          </a:p>
        </p:txBody>
      </p:sp>
    </p:spTree>
    <p:extLst>
      <p:ext uri="{BB962C8B-B14F-4D97-AF65-F5344CB8AC3E}">
        <p14:creationId xmlns:p14="http://schemas.microsoft.com/office/powerpoint/2010/main" val="375282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131763"/>
            <a:ext cx="2066925"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1763"/>
            <a:ext cx="6048375"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18F581-A5C7-8747-865F-4D0E76806A07}" type="slidenum">
              <a:rPr lang="en-US"/>
              <a:pPr/>
              <a:t>‹#›</a:t>
            </a:fld>
            <a:endParaRPr lang="en-US"/>
          </a:p>
        </p:txBody>
      </p:sp>
    </p:spTree>
    <p:extLst>
      <p:ext uri="{BB962C8B-B14F-4D97-AF65-F5344CB8AC3E}">
        <p14:creationId xmlns:p14="http://schemas.microsoft.com/office/powerpoint/2010/main" val="86933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1618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1618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1618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39624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76400"/>
            <a:ext cx="39624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5084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3960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0" y="6315082"/>
            <a:ext cx="9144000" cy="547688"/>
          </a:xfrm>
          <a:prstGeom prst="rect">
            <a:avLst/>
          </a:prstGeom>
          <a:gradFill rotWithShape="0">
            <a:gsLst>
              <a:gs pos="0">
                <a:schemeClr val="bg2">
                  <a:lumMod val="50000"/>
                </a:schemeClr>
              </a:gs>
              <a:gs pos="100000">
                <a:schemeClr val="bg2">
                  <a:lumMod val="75000"/>
                </a:schemeClr>
              </a:gs>
            </a:gsLst>
            <a:lin ang="5400000" scaled="1"/>
          </a:gradFill>
          <a:ln>
            <a:noFill/>
          </a:ln>
          <a:effectLst/>
          <a:extLst/>
        </p:spPr>
        <p:txBody>
          <a:bodyPr wrap="none" anchor="ctr"/>
          <a:lstStyle/>
          <a:p>
            <a:endParaRPr lang="en-US"/>
          </a:p>
        </p:txBody>
      </p:sp>
      <p:sp>
        <p:nvSpPr>
          <p:cNvPr id="4098" name="Rectangle 2"/>
          <p:cNvSpPr>
            <a:spLocks noGrp="1" noChangeArrowheads="1"/>
          </p:cNvSpPr>
          <p:nvPr>
            <p:ph type="ctrTitle"/>
          </p:nvPr>
        </p:nvSpPr>
        <p:spPr>
          <a:xfrm>
            <a:off x="687388" y="1227138"/>
            <a:ext cx="7770812" cy="1474787"/>
          </a:xfrm>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70000"/>
              </a:lnSpc>
              <a:defRPr sz="6000" b="1" i="0">
                <a:solidFill>
                  <a:schemeClr val="tx2">
                    <a:lumMod val="50000"/>
                    <a:lumOff val="50000"/>
                  </a:schemeClr>
                </a:solidFill>
                <a:latin typeface="Calibri" pitchFamily="34" charset="0"/>
                <a:cs typeface="Helvetica"/>
              </a:defRPr>
            </a:lvl1pPr>
          </a:lstStyle>
          <a:p>
            <a:pPr lvl="0"/>
            <a:r>
              <a:rPr lang="en-US" noProof="0" smtClean="0"/>
              <a:t>Click to edit Master title style</a:t>
            </a:r>
            <a:endParaRPr lang="en-US" noProof="0" dirty="0" smtClean="0"/>
          </a:p>
        </p:txBody>
      </p:sp>
      <p:sp>
        <p:nvSpPr>
          <p:cNvPr id="4099" name="Rectangle 3"/>
          <p:cNvSpPr>
            <a:spLocks noGrp="1" noChangeArrowheads="1"/>
          </p:cNvSpPr>
          <p:nvPr>
            <p:ph type="subTitle" idx="1"/>
          </p:nvPr>
        </p:nvSpPr>
        <p:spPr>
          <a:xfrm>
            <a:off x="687388" y="2738438"/>
            <a:ext cx="6399212" cy="1751012"/>
          </a:xfrm>
        </p:spPr>
        <p:txBody>
          <a:bodyPr/>
          <a:lstStyle>
            <a:lvl1pPr marL="0" indent="0">
              <a:buFont typeface="Verdana" charset="0"/>
              <a:buNone/>
              <a:defRPr sz="1600" b="0" i="0">
                <a:solidFill>
                  <a:schemeClr val="tx2">
                    <a:lumMod val="65000"/>
                    <a:lumOff val="35000"/>
                  </a:schemeClr>
                </a:solidFill>
                <a:latin typeface="Calibri" pitchFamily="34" charset="0"/>
                <a:cs typeface="Calibri" pitchFamily="34" charset="0"/>
              </a:defRPr>
            </a:lvl1pPr>
          </a:lstStyle>
          <a:p>
            <a:pPr lvl="0"/>
            <a:r>
              <a:rPr lang="en-US" noProof="0" smtClean="0"/>
              <a:t>Click to edit Master subtitle style</a:t>
            </a:r>
            <a:endParaRPr lang="en-US" noProof="0" dirty="0" smtClean="0"/>
          </a:p>
        </p:txBody>
      </p:sp>
      <p:sp>
        <p:nvSpPr>
          <p:cNvPr id="12" name="Slide Number Placeholder 5"/>
          <p:cNvSpPr>
            <a:spLocks noGrp="1"/>
          </p:cNvSpPr>
          <p:nvPr>
            <p:ph type="sldNum" sz="quarter" idx="12"/>
          </p:nvPr>
        </p:nvSpPr>
        <p:spPr>
          <a:xfrm>
            <a:off x="6553200" y="6434255"/>
            <a:ext cx="2135188" cy="350573"/>
          </a:xfrm>
        </p:spPr>
        <p:txBody>
          <a:bodyPr/>
          <a:lstStyle>
            <a:lvl1pPr>
              <a:defRPr>
                <a:solidFill>
                  <a:schemeClr val="bg1"/>
                </a:solidFill>
              </a:defRPr>
            </a:lvl1pPr>
          </a:lstStyle>
          <a:p>
            <a:fld id="{8A90A224-8E26-2B47-A7C2-395A461B004A}" type="slidenum">
              <a:rPr lang="en-US" smtClean="0"/>
              <a:pPr/>
              <a:t>‹#›</a:t>
            </a:fld>
            <a:endParaRPr lang="en-US" dirty="0"/>
          </a:p>
        </p:txBody>
      </p:sp>
      <p:sp>
        <p:nvSpPr>
          <p:cNvPr id="13" name="TextBox 12"/>
          <p:cNvSpPr txBox="1"/>
          <p:nvPr/>
        </p:nvSpPr>
        <p:spPr>
          <a:xfrm>
            <a:off x="356840" y="6411951"/>
            <a:ext cx="5642517" cy="353943"/>
          </a:xfrm>
          <a:prstGeom prst="rect">
            <a:avLst/>
          </a:prstGeom>
          <a:noFill/>
        </p:spPr>
        <p:txBody>
          <a:bodyPr wrap="square" rtlCol="0">
            <a:spAutoFit/>
          </a:bodyPr>
          <a:lstStyle/>
          <a:p>
            <a:r>
              <a:rPr lang="da-DK" b="1" i="1" dirty="0" smtClean="0">
                <a:solidFill>
                  <a:schemeClr val="bg1"/>
                </a:solidFill>
                <a:latin typeface="Calibri" pitchFamily="34" charset="0"/>
              </a:rPr>
              <a:t>Transit Capacity &amp; Quality of</a:t>
            </a:r>
            <a:r>
              <a:rPr lang="da-DK" b="1" i="1" baseline="0" dirty="0" smtClean="0">
                <a:solidFill>
                  <a:schemeClr val="bg1"/>
                </a:solidFill>
                <a:latin typeface="Calibri" pitchFamily="34" charset="0"/>
              </a:rPr>
              <a:t> Service Manual, 3rd Edition</a:t>
            </a:r>
            <a:endParaRPr lang="en-US" b="1" i="1" dirty="0">
              <a:solidFill>
                <a:schemeClr val="bg1"/>
              </a:solidFill>
              <a:latin typeface="Calibri" pitchFamily="34" charset="0"/>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704" y="89210"/>
            <a:ext cx="8241549" cy="724829"/>
          </a:xfrm>
        </p:spPr>
        <p:txBody>
          <a:bodyPr lIns="0" tIns="0" rIns="0" bIns="0"/>
          <a:lstStyle>
            <a:lvl1pPr>
              <a:defRPr sz="4000"/>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6553200" y="6434255"/>
            <a:ext cx="2135188" cy="350573"/>
          </a:xfrm>
        </p:spPr>
        <p:txBody>
          <a:bodyPr/>
          <a:lstStyle>
            <a:lvl1pPr>
              <a:defRPr>
                <a:solidFill>
                  <a:schemeClr val="bg1"/>
                </a:solidFill>
              </a:defRPr>
            </a:lvl1pPr>
          </a:lstStyle>
          <a:p>
            <a:fld id="{8A90A224-8E26-2B47-A7C2-395A461B004A}" type="slidenum">
              <a:rPr lang="en-US" smtClean="0"/>
              <a:pPr/>
              <a:t>‹#›</a:t>
            </a:fld>
            <a:endParaRPr lang="en-US" dirty="0"/>
          </a:p>
        </p:txBody>
      </p:sp>
      <p:sp>
        <p:nvSpPr>
          <p:cNvPr id="7" name="Rectangle 3"/>
          <p:cNvSpPr>
            <a:spLocks noGrp="1" noChangeArrowheads="1"/>
          </p:cNvSpPr>
          <p:nvPr>
            <p:ph idx="1" hasCustomPrompt="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2" tIns="45711" rIns="91422" bIns="45711" numCol="1" anchor="t" anchorCtr="0" compatLnSpc="1">
            <a:prstTxWarp prst="textNoShape">
              <a:avLst/>
            </a:prstTxWarp>
          </a:bodyPr>
          <a:lstStyle>
            <a:lvl1pPr eaLnBrk="1" hangingPunct="1">
              <a:buFont typeface="Wingdings" charset="0"/>
              <a:buChar char="§"/>
              <a:defRPr/>
            </a:lvl1pPr>
          </a:lstStyle>
          <a:p>
            <a:pPr eaLnBrk="1" hangingPunct="1">
              <a:buFont typeface="Wingdings" charset="0"/>
              <a:buChar char="§"/>
              <a:defRPr/>
            </a:pPr>
            <a:r>
              <a:rPr lang="en-US" dirty="0" smtClean="0"/>
              <a:t>First level</a:t>
            </a:r>
          </a:p>
          <a:p>
            <a:pPr lvl="1"/>
            <a:r>
              <a:rPr lang="en-US" dirty="0" smtClean="0"/>
              <a:t>Second level</a:t>
            </a:r>
          </a:p>
          <a:p>
            <a:pPr lvl="2"/>
            <a:r>
              <a:rPr lang="en-US" dirty="0" smtClean="0"/>
              <a:t>Third level</a:t>
            </a:r>
          </a:p>
        </p:txBody>
      </p:sp>
      <p:sp>
        <p:nvSpPr>
          <p:cNvPr id="3" name="TextBox 2"/>
          <p:cNvSpPr txBox="1"/>
          <p:nvPr/>
        </p:nvSpPr>
        <p:spPr>
          <a:xfrm>
            <a:off x="356840" y="6411951"/>
            <a:ext cx="5642517" cy="353943"/>
          </a:xfrm>
          <a:prstGeom prst="rect">
            <a:avLst/>
          </a:prstGeom>
          <a:noFill/>
        </p:spPr>
        <p:txBody>
          <a:bodyPr wrap="square" rtlCol="0">
            <a:spAutoFit/>
          </a:bodyPr>
          <a:lstStyle/>
          <a:p>
            <a:r>
              <a:rPr lang="da-DK" b="1" i="1" dirty="0" smtClean="0">
                <a:solidFill>
                  <a:schemeClr val="bg1"/>
                </a:solidFill>
                <a:latin typeface="Calibri" pitchFamily="34" charset="0"/>
              </a:rPr>
              <a:t>Transit Capacity &amp; Quality of</a:t>
            </a:r>
            <a:r>
              <a:rPr lang="da-DK" b="1" i="1" baseline="0" dirty="0" smtClean="0">
                <a:solidFill>
                  <a:schemeClr val="bg1"/>
                </a:solidFill>
                <a:latin typeface="Calibri" pitchFamily="34" charset="0"/>
              </a:rPr>
              <a:t> Service Manual, 3rd Edition</a:t>
            </a:r>
            <a:endParaRPr lang="en-US" b="1" i="1" dirty="0">
              <a:solidFill>
                <a:schemeClr val="bg1"/>
              </a:solidFill>
              <a:latin typeface="Calibri" pitchFamily="34" charset="0"/>
            </a:endParaRPr>
          </a:p>
        </p:txBody>
      </p:sp>
    </p:spTree>
    <p:extLst>
      <p:ext uri="{BB962C8B-B14F-4D97-AF65-F5344CB8AC3E}">
        <p14:creationId xmlns:p14="http://schemas.microsoft.com/office/powerpoint/2010/main" val="1198772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lumMod val="8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2B12DF-60E5-7444-B359-9FDF33DA75F5}" type="slidenum">
              <a:rPr lang="en-US" smtClean="0"/>
              <a:pPr/>
              <a:t>‹#›</a:t>
            </a:fld>
            <a:endParaRPr lang="en-US"/>
          </a:p>
        </p:txBody>
      </p:sp>
    </p:spTree>
    <p:extLst>
      <p:ext uri="{BB962C8B-B14F-4D97-AF65-F5344CB8AC3E}">
        <p14:creationId xmlns:p14="http://schemas.microsoft.com/office/powerpoint/2010/main" val="168553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704" y="89210"/>
            <a:ext cx="8241549" cy="724829"/>
          </a:xfrm>
        </p:spPr>
        <p:txBody>
          <a:bodyPr lIns="0" tIns="0" rIns="0" bIns="0"/>
          <a:lstStyle>
            <a:lvl1pPr>
              <a:defRPr sz="4000" i="0"/>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553200" y="6434255"/>
            <a:ext cx="2135188" cy="350573"/>
          </a:xfrm>
        </p:spPr>
        <p:txBody>
          <a:bodyPr/>
          <a:lstStyle>
            <a:lvl1pPr>
              <a:defRPr>
                <a:solidFill>
                  <a:schemeClr val="bg1"/>
                </a:solidFill>
              </a:defRPr>
            </a:lvl1pPr>
          </a:lstStyle>
          <a:p>
            <a:fld id="{8A90A224-8E26-2B47-A7C2-395A461B004A}" type="slidenum">
              <a:rPr lang="en-US" smtClean="0"/>
              <a:pPr/>
              <a:t>‹#›</a:t>
            </a:fld>
            <a:endParaRPr lang="en-US" dirty="0"/>
          </a:p>
        </p:txBody>
      </p:sp>
      <p:sp>
        <p:nvSpPr>
          <p:cNvPr id="7" name="Rectangle 3"/>
          <p:cNvSpPr>
            <a:spLocks noGrp="1" noChangeArrowheads="1"/>
          </p:cNvSpPr>
          <p:nvPr>
            <p:ph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2" tIns="45711" rIns="91422"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p:nvSpPr>
        <p:spPr>
          <a:xfrm>
            <a:off x="356840" y="6411951"/>
            <a:ext cx="5642517" cy="353943"/>
          </a:xfrm>
          <a:prstGeom prst="rect">
            <a:avLst/>
          </a:prstGeom>
          <a:noFill/>
        </p:spPr>
        <p:txBody>
          <a:bodyPr wrap="square" rtlCol="0">
            <a:spAutoFit/>
          </a:bodyPr>
          <a:lstStyle/>
          <a:p>
            <a:r>
              <a:rPr lang="da-DK" b="1" i="1" dirty="0" smtClean="0">
                <a:solidFill>
                  <a:schemeClr val="bg1"/>
                </a:solidFill>
                <a:latin typeface="Calibri" pitchFamily="34" charset="0"/>
              </a:rPr>
              <a:t>Transit Capacity &amp; Quality of</a:t>
            </a:r>
            <a:r>
              <a:rPr lang="da-DK" b="1" i="1" baseline="0" dirty="0" smtClean="0">
                <a:solidFill>
                  <a:schemeClr val="bg1"/>
                </a:solidFill>
                <a:latin typeface="Calibri" pitchFamily="34" charset="0"/>
              </a:rPr>
              <a:t> Service Manual, 3rd Edition</a:t>
            </a:r>
            <a:endParaRPr lang="en-US" b="1" i="1" dirty="0">
              <a:solidFill>
                <a:schemeClr val="bg1"/>
              </a:solidFill>
              <a:latin typeface="Calibri" pitchFamily="34" charset="0"/>
            </a:endParaRPr>
          </a:p>
        </p:txBody>
      </p:sp>
    </p:spTree>
    <p:extLst>
      <p:ext uri="{BB962C8B-B14F-4D97-AF65-F5344CB8AC3E}">
        <p14:creationId xmlns:p14="http://schemas.microsoft.com/office/powerpoint/2010/main" val="119877200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159617-243E-2D47-A8E9-605F6C56CDB4}" type="slidenum">
              <a:rPr lang="en-US" smtClean="0"/>
              <a:pPr/>
              <a:t>‹#›</a:t>
            </a:fld>
            <a:endParaRPr lang="en-US"/>
          </a:p>
        </p:txBody>
      </p:sp>
      <p:sp>
        <p:nvSpPr>
          <p:cNvPr id="8" name="Rectangle 3"/>
          <p:cNvSpPr>
            <a:spLocks noGrp="1" noChangeArrowheads="1"/>
          </p:cNvSpPr>
          <p:nvPr>
            <p:ph idx="1"/>
          </p:nvPr>
        </p:nvSpPr>
        <p:spPr bwMode="auto">
          <a:xfrm>
            <a:off x="468313" y="1108075"/>
            <a:ext cx="390099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2" tIns="45711" rIns="91422"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6598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27E77B0-570B-0342-B730-C1F34FA3960E}" type="slidenum">
              <a:rPr lang="en-US" smtClean="0"/>
              <a:pPr/>
              <a:t>‹#›</a:t>
            </a:fld>
            <a:endParaRPr lang="en-US"/>
          </a:p>
        </p:txBody>
      </p:sp>
    </p:spTree>
    <p:extLst>
      <p:ext uri="{BB962C8B-B14F-4D97-AF65-F5344CB8AC3E}">
        <p14:creationId xmlns:p14="http://schemas.microsoft.com/office/powerpoint/2010/main" val="3327477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lvl1pPr>
          </a:lstStyle>
          <a:p>
            <a:fld id="{4D6761F5-4A69-D743-8ED6-07CBF8A91372}" type="slidenum">
              <a:rPr lang="en-US" smtClean="0"/>
              <a:pPr/>
              <a:t>‹#›</a:t>
            </a:fld>
            <a:endParaRPr lang="en-US"/>
          </a:p>
        </p:txBody>
      </p:sp>
    </p:spTree>
    <p:extLst>
      <p:ext uri="{BB962C8B-B14F-4D97-AF65-F5344CB8AC3E}">
        <p14:creationId xmlns:p14="http://schemas.microsoft.com/office/powerpoint/2010/main" val="319605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35A00BB-71F7-7042-9277-7E0EF475EB1D}" type="slidenum">
              <a:rPr lang="en-US" smtClean="0"/>
              <a:pPr/>
              <a:t>‹#›</a:t>
            </a:fld>
            <a:endParaRPr lang="en-US"/>
          </a:p>
        </p:txBody>
      </p:sp>
    </p:spTree>
    <p:extLst>
      <p:ext uri="{BB962C8B-B14F-4D97-AF65-F5344CB8AC3E}">
        <p14:creationId xmlns:p14="http://schemas.microsoft.com/office/powerpoint/2010/main" val="686119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628E20-128C-C94D-B846-985F4390A9D3}" type="slidenum">
              <a:rPr lang="en-US" smtClean="0"/>
              <a:pPr/>
              <a:t>‹#›</a:t>
            </a:fld>
            <a:endParaRPr lang="en-US"/>
          </a:p>
        </p:txBody>
      </p:sp>
    </p:spTree>
    <p:extLst>
      <p:ext uri="{BB962C8B-B14F-4D97-AF65-F5344CB8AC3E}">
        <p14:creationId xmlns:p14="http://schemas.microsoft.com/office/powerpoint/2010/main" val="1883467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C6476E-1A75-9244-B6AD-98EF6A8DC175}" type="slidenum">
              <a:rPr lang="en-US" smtClean="0"/>
              <a:pPr/>
              <a:t>‹#›</a:t>
            </a:fld>
            <a:endParaRPr lang="en-US"/>
          </a:p>
        </p:txBody>
      </p:sp>
    </p:spTree>
    <p:extLst>
      <p:ext uri="{BB962C8B-B14F-4D97-AF65-F5344CB8AC3E}">
        <p14:creationId xmlns:p14="http://schemas.microsoft.com/office/powerpoint/2010/main" val="832828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8EC61D-9B93-3942-A140-57019195D481}" type="slidenum">
              <a:rPr lang="en-US" smtClean="0"/>
              <a:pPr/>
              <a:t>‹#›</a:t>
            </a:fld>
            <a:endParaRPr lang="en-US"/>
          </a:p>
        </p:txBody>
      </p:sp>
    </p:spTree>
    <p:extLst>
      <p:ext uri="{BB962C8B-B14F-4D97-AF65-F5344CB8AC3E}">
        <p14:creationId xmlns:p14="http://schemas.microsoft.com/office/powerpoint/2010/main" val="3752824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131763"/>
            <a:ext cx="2066925"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1763"/>
            <a:ext cx="6048375"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18F581-A5C7-8747-865F-4D0E76806A07}" type="slidenum">
              <a:rPr lang="en-US" smtClean="0"/>
              <a:pPr/>
              <a:t>‹#›</a:t>
            </a:fld>
            <a:endParaRPr lang="en-US"/>
          </a:p>
        </p:txBody>
      </p:sp>
    </p:spTree>
    <p:extLst>
      <p:ext uri="{BB962C8B-B14F-4D97-AF65-F5344CB8AC3E}">
        <p14:creationId xmlns:p14="http://schemas.microsoft.com/office/powerpoint/2010/main" val="869334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1618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161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lumMod val="8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2B12DF-60E5-7444-B359-9FDF33DA75F5}" type="slidenum">
              <a:rPr lang="en-US"/>
              <a:pPr/>
              <a:t>‹#›</a:t>
            </a:fld>
            <a:endParaRPr lang="en-US"/>
          </a:p>
        </p:txBody>
      </p:sp>
    </p:spTree>
    <p:extLst>
      <p:ext uri="{BB962C8B-B14F-4D97-AF65-F5344CB8AC3E}">
        <p14:creationId xmlns:p14="http://schemas.microsoft.com/office/powerpoint/2010/main" val="168553522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1618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39624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76400"/>
            <a:ext cx="39624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5084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159617-243E-2D47-A8E9-605F6C56CDB4}" type="slidenum">
              <a:rPr lang="en-US"/>
              <a:pPr/>
              <a:t>‹#›</a:t>
            </a:fld>
            <a:endParaRPr lang="en-US"/>
          </a:p>
        </p:txBody>
      </p:sp>
      <p:sp>
        <p:nvSpPr>
          <p:cNvPr id="8" name="Rectangle 3"/>
          <p:cNvSpPr>
            <a:spLocks noGrp="1" noChangeArrowheads="1"/>
          </p:cNvSpPr>
          <p:nvPr>
            <p:ph idx="1"/>
          </p:nvPr>
        </p:nvSpPr>
        <p:spPr bwMode="auto">
          <a:xfrm>
            <a:off x="468313" y="1108075"/>
            <a:ext cx="390099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2" tIns="45711" rIns="91422"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65989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27E77B0-570B-0342-B730-C1F34FA3960E}" type="slidenum">
              <a:rPr lang="en-US"/>
              <a:pPr/>
              <a:t>‹#›</a:t>
            </a:fld>
            <a:endParaRPr lang="en-US"/>
          </a:p>
        </p:txBody>
      </p:sp>
    </p:spTree>
    <p:extLst>
      <p:ext uri="{BB962C8B-B14F-4D97-AF65-F5344CB8AC3E}">
        <p14:creationId xmlns:p14="http://schemas.microsoft.com/office/powerpoint/2010/main" val="332747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lvl1pPr>
          </a:lstStyle>
          <a:p>
            <a:fld id="{4D6761F5-4A69-D743-8ED6-07CBF8A91372}" type="slidenum">
              <a:rPr lang="en-US"/>
              <a:pPr/>
              <a:t>‹#›</a:t>
            </a:fld>
            <a:endParaRPr lang="en-US"/>
          </a:p>
        </p:txBody>
      </p:sp>
    </p:spTree>
    <p:extLst>
      <p:ext uri="{BB962C8B-B14F-4D97-AF65-F5344CB8AC3E}">
        <p14:creationId xmlns:p14="http://schemas.microsoft.com/office/powerpoint/2010/main" val="31960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35A00BB-71F7-7042-9277-7E0EF475EB1D}" type="slidenum">
              <a:rPr lang="en-US"/>
              <a:pPr/>
              <a:t>‹#›</a:t>
            </a:fld>
            <a:endParaRPr lang="en-US"/>
          </a:p>
        </p:txBody>
      </p:sp>
    </p:spTree>
    <p:extLst>
      <p:ext uri="{BB962C8B-B14F-4D97-AF65-F5344CB8AC3E}">
        <p14:creationId xmlns:p14="http://schemas.microsoft.com/office/powerpoint/2010/main" val="68611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628E20-128C-C94D-B846-985F4390A9D3}" type="slidenum">
              <a:rPr lang="en-US"/>
              <a:pPr/>
              <a:t>‹#›</a:t>
            </a:fld>
            <a:endParaRPr lang="en-US"/>
          </a:p>
        </p:txBody>
      </p:sp>
    </p:spTree>
    <p:extLst>
      <p:ext uri="{BB962C8B-B14F-4D97-AF65-F5344CB8AC3E}">
        <p14:creationId xmlns:p14="http://schemas.microsoft.com/office/powerpoint/2010/main" val="188346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C6476E-1A75-9244-B6AD-98EF6A8DC175}" type="slidenum">
              <a:rPr lang="en-US"/>
              <a:pPr/>
              <a:t>‹#›</a:t>
            </a:fld>
            <a:endParaRPr lang="en-US"/>
          </a:p>
        </p:txBody>
      </p:sp>
    </p:spTree>
    <p:extLst>
      <p:ext uri="{BB962C8B-B14F-4D97-AF65-F5344CB8AC3E}">
        <p14:creationId xmlns:p14="http://schemas.microsoft.com/office/powerpoint/2010/main" val="83282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0" name="Rectangle 8"/>
          <p:cNvSpPr>
            <a:spLocks noChangeArrowheads="1"/>
          </p:cNvSpPr>
          <p:nvPr/>
        </p:nvSpPr>
        <p:spPr bwMode="auto">
          <a:xfrm>
            <a:off x="0" y="6315082"/>
            <a:ext cx="9144000" cy="547688"/>
          </a:xfrm>
          <a:prstGeom prst="rect">
            <a:avLst/>
          </a:prstGeom>
          <a:gradFill rotWithShape="0">
            <a:gsLst>
              <a:gs pos="0">
                <a:schemeClr val="bg2">
                  <a:lumMod val="50000"/>
                </a:schemeClr>
              </a:gs>
              <a:gs pos="100000">
                <a:schemeClr val="bg2">
                  <a:lumMod val="75000"/>
                </a:schemeClr>
              </a:gs>
            </a:gsLst>
            <a:lin ang="5400000" scaled="1"/>
          </a:gradFill>
          <a:ln>
            <a:noFill/>
          </a:ln>
          <a:effectLst/>
          <a:extLst/>
        </p:spPr>
        <p:txBody>
          <a:bodyPr wrap="none" anchor="ctr"/>
          <a:lstStyle/>
          <a:p>
            <a:endParaRPr lang="en-US"/>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6553200" y="6478859"/>
            <a:ext cx="2135188" cy="35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2" tIns="45711" rIns="91422" bIns="45711" numCol="1" anchor="t" anchorCtr="0" compatLnSpc="1">
            <a:prstTxWarp prst="textNoShape">
              <a:avLst/>
            </a:prstTxWarp>
          </a:bodyPr>
          <a:lstStyle>
            <a:lvl1pPr algn="r">
              <a:defRPr sz="1400">
                <a:solidFill>
                  <a:schemeClr val="bg1"/>
                </a:solidFill>
                <a:latin typeface="Calibri" pitchFamily="34" charset="0"/>
              </a:defRPr>
            </a:lvl1pPr>
          </a:lstStyle>
          <a:p>
            <a:fld id="{F2181060-9E1A-C64C-B321-AD2ABF2F1CB4}" type="slidenum">
              <a:rPr lang="en-US" smtClean="0"/>
              <a:pPr/>
              <a:t>‹#›</a:t>
            </a:fld>
            <a:endParaRPr lang="en-US" dirty="0"/>
          </a:p>
        </p:txBody>
      </p:sp>
      <p:sp>
        <p:nvSpPr>
          <p:cNvPr id="3079" name="Rectangle 7"/>
          <p:cNvSpPr>
            <a:spLocks noChangeArrowheads="1"/>
          </p:cNvSpPr>
          <p:nvPr/>
        </p:nvSpPr>
        <p:spPr bwMode="auto">
          <a:xfrm>
            <a:off x="0" y="0"/>
            <a:ext cx="9144000" cy="873125"/>
          </a:xfrm>
          <a:prstGeom prst="rect">
            <a:avLst/>
          </a:prstGeom>
          <a:gradFill rotWithShape="0">
            <a:gsLst>
              <a:gs pos="0">
                <a:schemeClr val="bg2">
                  <a:lumMod val="50000"/>
                </a:schemeClr>
              </a:gs>
              <a:gs pos="100000">
                <a:schemeClr val="bg2">
                  <a:lumMod val="75000"/>
                </a:schemeClr>
              </a:gs>
            </a:gsLst>
            <a:lin ang="5400000" scaled="1"/>
          </a:gradFill>
          <a:ln>
            <a:noFill/>
          </a:ln>
          <a:effectLst/>
          <a:extLst/>
        </p:spPr>
        <p:txBody>
          <a:bodyPr wrap="none" anchor="ctr"/>
          <a:lstStyle/>
          <a:p>
            <a:pPr lvl="0"/>
            <a:endParaRPr lang="en-US"/>
          </a:p>
        </p:txBody>
      </p:sp>
      <p:sp>
        <p:nvSpPr>
          <p:cNvPr id="3074" name="Rectangle 2"/>
          <p:cNvSpPr>
            <a:spLocks noGrp="1" noChangeArrowheads="1"/>
          </p:cNvSpPr>
          <p:nvPr>
            <p:ph type="title"/>
          </p:nvPr>
        </p:nvSpPr>
        <p:spPr bwMode="auto">
          <a:xfrm>
            <a:off x="266836" y="6505290"/>
            <a:ext cx="5922092" cy="301083"/>
          </a:xfrm>
          <a:prstGeom prst="rect">
            <a:avLst/>
          </a:prstGeom>
          <a:noFill/>
          <a:ln>
            <a:noFill/>
          </a:ln>
          <a:effectLst>
            <a:outerShdw blurRad="63500" dist="17961" dir="2700000" algn="ctr" rotWithShape="0">
              <a:srgbClr val="5F5F5F">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22" tIns="45711" rIns="91422" bIns="45711" numCol="1" anchor="ctr" anchorCtr="0" compatLnSpc="1">
            <a:prstTxWarp prst="textNoShape">
              <a:avLst/>
            </a:prstTxWarp>
          </a:bodyPr>
          <a:lstStyle/>
          <a:p>
            <a:pPr lvl="0"/>
            <a:r>
              <a:rPr lang="en-US" dirty="0" smtClean="0"/>
              <a:t>Transit Capacity &amp; Quality of Service Manual, 3rd Edition</a:t>
            </a:r>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iming>
    <p:tnLst>
      <p:par>
        <p:cTn id="1" dur="indefinite" restart="never" nodeType="tmRoot"/>
      </p:par>
    </p:tnLst>
  </p:timing>
  <p:txStyles>
    <p:titleStyle>
      <a:lvl1pPr algn="l" rtl="0" eaLnBrk="1" fontAlgn="base" hangingPunct="1">
        <a:spcBef>
          <a:spcPct val="0"/>
        </a:spcBef>
        <a:spcAft>
          <a:spcPct val="0"/>
        </a:spcAft>
        <a:defRPr sz="2700" b="1" i="1" baseline="30000">
          <a:solidFill>
            <a:schemeClr val="bg1"/>
          </a:solidFill>
          <a:latin typeface="Calibri" pitchFamily="34" charset="0"/>
          <a:ea typeface="+mj-ea"/>
          <a:cs typeface="Helvetica"/>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chemeClr val="bg2"/>
        </a:buClr>
        <a:buSzPct val="100000"/>
        <a:buFontTx/>
        <a:buBlip>
          <a:blip r:embed="rId18"/>
        </a:buBlip>
        <a:defRPr sz="2000">
          <a:solidFill>
            <a:srgbClr val="292929"/>
          </a:solidFill>
          <a:latin typeface="Calibri" pitchFamily="34" charset="0"/>
          <a:ea typeface="+mn-ea"/>
          <a:cs typeface="Helvetica"/>
        </a:defRPr>
      </a:lvl1pPr>
      <a:lvl2pPr marL="742950" indent="-285750" algn="l" rtl="0" eaLnBrk="1" fontAlgn="base" hangingPunct="1">
        <a:spcBef>
          <a:spcPct val="20000"/>
        </a:spcBef>
        <a:spcAft>
          <a:spcPct val="0"/>
        </a:spcAft>
        <a:buClr>
          <a:srgbClr val="FEC357"/>
        </a:buClr>
        <a:buFont typeface="Wingdings" charset="2"/>
        <a:buChar char="§"/>
        <a:defRPr sz="1800" i="0">
          <a:solidFill>
            <a:schemeClr val="tx1"/>
          </a:solidFill>
          <a:latin typeface="Calibri" pitchFamily="34" charset="0"/>
          <a:ea typeface="+mn-ea"/>
          <a:cs typeface="Helvetica"/>
        </a:defRPr>
      </a:lvl2pPr>
      <a:lvl3pPr marL="1200150" indent="-285750" algn="l" rtl="0" eaLnBrk="1" fontAlgn="base" hangingPunct="1">
        <a:spcBef>
          <a:spcPct val="20000"/>
        </a:spcBef>
        <a:spcAft>
          <a:spcPct val="0"/>
        </a:spcAft>
        <a:buFont typeface="Wingdings" charset="2"/>
        <a:buChar char="§"/>
        <a:defRPr sz="1600">
          <a:solidFill>
            <a:schemeClr val="bg2">
              <a:lumMod val="75000"/>
            </a:schemeClr>
          </a:solidFill>
          <a:latin typeface="Calibri" pitchFamily="34" charset="0"/>
          <a:ea typeface="+mn-ea"/>
          <a:cs typeface="Helvetica"/>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0" name="Rectangle 8"/>
          <p:cNvSpPr>
            <a:spLocks noChangeArrowheads="1"/>
          </p:cNvSpPr>
          <p:nvPr/>
        </p:nvSpPr>
        <p:spPr bwMode="auto">
          <a:xfrm>
            <a:off x="0" y="6315082"/>
            <a:ext cx="9144000" cy="547688"/>
          </a:xfrm>
          <a:prstGeom prst="rect">
            <a:avLst/>
          </a:prstGeom>
          <a:gradFill rotWithShape="0">
            <a:gsLst>
              <a:gs pos="0">
                <a:schemeClr val="bg2">
                  <a:lumMod val="50000"/>
                </a:schemeClr>
              </a:gs>
              <a:gs pos="100000">
                <a:schemeClr val="bg2">
                  <a:lumMod val="75000"/>
                </a:schemeClr>
              </a:gs>
            </a:gsLst>
            <a:lin ang="5400000" scaled="1"/>
          </a:gradFill>
          <a:ln>
            <a:noFill/>
          </a:ln>
          <a:effectLst/>
          <a:extLst/>
        </p:spPr>
        <p:txBody>
          <a:bodyPr wrap="none" anchor="ctr"/>
          <a:lstStyle/>
          <a:p>
            <a:endParaRPr lang="en-US"/>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6553200" y="6478859"/>
            <a:ext cx="2135188" cy="35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2" tIns="45711" rIns="91422" bIns="45711" numCol="1" anchor="t" anchorCtr="0" compatLnSpc="1">
            <a:prstTxWarp prst="textNoShape">
              <a:avLst/>
            </a:prstTxWarp>
          </a:bodyPr>
          <a:lstStyle>
            <a:lvl1pPr algn="r">
              <a:defRPr sz="1400">
                <a:solidFill>
                  <a:schemeClr val="bg1"/>
                </a:solidFill>
                <a:latin typeface="Calibri" pitchFamily="34" charset="0"/>
              </a:defRPr>
            </a:lvl1pPr>
          </a:lstStyle>
          <a:p>
            <a:fld id="{F2181060-9E1A-C64C-B321-AD2ABF2F1CB4}" type="slidenum">
              <a:rPr lang="en-US" smtClean="0"/>
              <a:pPr/>
              <a:t>‹#›</a:t>
            </a:fld>
            <a:endParaRPr lang="en-US" dirty="0"/>
          </a:p>
        </p:txBody>
      </p:sp>
      <p:sp>
        <p:nvSpPr>
          <p:cNvPr id="3079" name="Rectangle 7"/>
          <p:cNvSpPr>
            <a:spLocks noChangeArrowheads="1"/>
          </p:cNvSpPr>
          <p:nvPr/>
        </p:nvSpPr>
        <p:spPr bwMode="auto">
          <a:xfrm>
            <a:off x="0" y="0"/>
            <a:ext cx="9144000" cy="873125"/>
          </a:xfrm>
          <a:prstGeom prst="rect">
            <a:avLst/>
          </a:prstGeom>
          <a:gradFill rotWithShape="0">
            <a:gsLst>
              <a:gs pos="0">
                <a:schemeClr val="bg2">
                  <a:lumMod val="50000"/>
                </a:schemeClr>
              </a:gs>
              <a:gs pos="100000">
                <a:schemeClr val="bg2">
                  <a:lumMod val="75000"/>
                </a:schemeClr>
              </a:gs>
            </a:gsLst>
            <a:lin ang="5400000" scaled="1"/>
          </a:gradFill>
          <a:ln>
            <a:noFill/>
          </a:ln>
          <a:effectLst/>
          <a:extLst/>
        </p:spPr>
        <p:txBody>
          <a:bodyPr wrap="none" anchor="ctr"/>
          <a:lstStyle/>
          <a:p>
            <a:pPr lvl="0"/>
            <a:endParaRPr lang="en-US"/>
          </a:p>
        </p:txBody>
      </p:sp>
      <p:sp>
        <p:nvSpPr>
          <p:cNvPr id="3074" name="Rectangle 2"/>
          <p:cNvSpPr>
            <a:spLocks noGrp="1" noChangeArrowheads="1"/>
          </p:cNvSpPr>
          <p:nvPr>
            <p:ph type="title"/>
          </p:nvPr>
        </p:nvSpPr>
        <p:spPr bwMode="auto">
          <a:xfrm>
            <a:off x="266836" y="6505290"/>
            <a:ext cx="5922092" cy="301083"/>
          </a:xfrm>
          <a:prstGeom prst="rect">
            <a:avLst/>
          </a:prstGeom>
          <a:noFill/>
          <a:ln>
            <a:noFill/>
          </a:ln>
          <a:effectLst>
            <a:outerShdw blurRad="63500" dist="17961" dir="2700000" algn="ctr" rotWithShape="0">
              <a:srgbClr val="5F5F5F">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22" tIns="45711" rIns="91422" bIns="45711" numCol="1" anchor="ctr" anchorCtr="0" compatLnSpc="1">
            <a:prstTxWarp prst="textNoShape">
              <a:avLst/>
            </a:prstTxWarp>
          </a:bodyPr>
          <a:lstStyle/>
          <a:p>
            <a:pPr lvl="0"/>
            <a:r>
              <a:rPr lang="en-US" dirty="0" smtClean="0"/>
              <a:t>Transit Capacity &amp; Quality of Service Manual, 3rd Edition</a:t>
            </a:r>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xStyles>
    <p:titleStyle>
      <a:lvl1pPr algn="l" rtl="0" eaLnBrk="1" fontAlgn="base" hangingPunct="1">
        <a:spcBef>
          <a:spcPct val="0"/>
        </a:spcBef>
        <a:spcAft>
          <a:spcPct val="0"/>
        </a:spcAft>
        <a:defRPr sz="2700" b="1" i="0" baseline="30000">
          <a:solidFill>
            <a:schemeClr val="bg1"/>
          </a:solidFill>
          <a:latin typeface="Calibri" pitchFamily="34" charset="0"/>
          <a:ea typeface="+mj-ea"/>
          <a:cs typeface="Helvetica"/>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chemeClr val="bg2"/>
        </a:buClr>
        <a:buSzPct val="100000"/>
        <a:buFontTx/>
        <a:buBlip>
          <a:blip r:embed="rId17"/>
        </a:buBlip>
        <a:defRPr sz="2000">
          <a:solidFill>
            <a:srgbClr val="292929"/>
          </a:solidFill>
          <a:latin typeface="Calibri" pitchFamily="34" charset="0"/>
          <a:ea typeface="+mn-ea"/>
          <a:cs typeface="Helvetica"/>
        </a:defRPr>
      </a:lvl1pPr>
      <a:lvl2pPr marL="742950" indent="-285750" algn="l" rtl="0" eaLnBrk="1" fontAlgn="base" hangingPunct="1">
        <a:spcBef>
          <a:spcPct val="20000"/>
        </a:spcBef>
        <a:spcAft>
          <a:spcPct val="0"/>
        </a:spcAft>
        <a:buClr>
          <a:srgbClr val="FEC357"/>
        </a:buClr>
        <a:buFont typeface="Wingdings" charset="2"/>
        <a:buChar char="§"/>
        <a:defRPr sz="1800" i="0">
          <a:solidFill>
            <a:schemeClr val="tx1"/>
          </a:solidFill>
          <a:latin typeface="Calibri" pitchFamily="34" charset="0"/>
          <a:ea typeface="+mn-ea"/>
          <a:cs typeface="Helvetica"/>
        </a:defRPr>
      </a:lvl2pPr>
      <a:lvl3pPr marL="1200150" indent="-285750" algn="l" rtl="0" eaLnBrk="1" fontAlgn="base" hangingPunct="1">
        <a:spcBef>
          <a:spcPct val="20000"/>
        </a:spcBef>
        <a:spcAft>
          <a:spcPct val="0"/>
        </a:spcAft>
        <a:buFont typeface="Wingdings" charset="2"/>
        <a:buChar char="§"/>
        <a:defRPr sz="1600">
          <a:solidFill>
            <a:schemeClr val="bg2">
              <a:lumMod val="75000"/>
            </a:schemeClr>
          </a:solidFill>
          <a:latin typeface="Calibri" pitchFamily="34" charset="0"/>
          <a:ea typeface="+mn-ea"/>
          <a:cs typeface="Helvetica"/>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trb.org/TCRP/Public/TCRP.aspx" TargetMode="External"/><Relationship Id="rId2" Type="http://schemas.openxmlformats.org/officeDocument/2006/relationships/hyperlink" Target="http://www.tcrponline.org/" TargetMode="External"/><Relationship Id="rId1" Type="http://schemas.openxmlformats.org/officeDocument/2006/relationships/slideLayout" Target="../slideLayouts/slideLayout2.xml"/><Relationship Id="rId4" Type="http://schemas.openxmlformats.org/officeDocument/2006/relationships/hyperlink" Target="http://books.trbbookstore.or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7388" y="702526"/>
            <a:ext cx="3934716" cy="4964670"/>
          </a:xfrm>
        </p:spPr>
        <p:txBody>
          <a:bodyPr/>
          <a:lstStyle/>
          <a:p>
            <a:pPr>
              <a:lnSpc>
                <a:spcPct val="90000"/>
              </a:lnSpc>
            </a:pPr>
            <a:r>
              <a:rPr lang="en-US" dirty="0" smtClean="0">
                <a:ea typeface="ＭＳ Ｐゴシック" pitchFamily="34" charset="-128"/>
              </a:rPr>
              <a:t>Bus Capacity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213" y="747481"/>
            <a:ext cx="3749133" cy="4874759"/>
          </a:xfrm>
          <a:prstGeom prst="rect">
            <a:avLst/>
          </a:prstGeom>
          <a:ln>
            <a:solidFill>
              <a:schemeClr val="tx1"/>
            </a:solidFill>
          </a:ln>
        </p:spPr>
      </p:pic>
    </p:spTree>
    <p:extLst>
      <p:ext uri="{BB962C8B-B14F-4D97-AF65-F5344CB8AC3E}">
        <p14:creationId xmlns:p14="http://schemas.microsoft.com/office/powerpoint/2010/main" val="4147806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en-US" dirty="0" smtClean="0"/>
              <a:t>Bus Stop Failure</a:t>
            </a:r>
          </a:p>
        </p:txBody>
      </p:sp>
      <p:sp>
        <p:nvSpPr>
          <p:cNvPr id="17410" name="Rectangle 3"/>
          <p:cNvSpPr>
            <a:spLocks noGrp="1" noChangeArrowheads="1"/>
          </p:cNvSpPr>
          <p:nvPr>
            <p:ph idx="1"/>
          </p:nvPr>
        </p:nvSpPr>
        <p:spPr/>
        <p:txBody>
          <a:bodyPr/>
          <a:lstStyle/>
          <a:p>
            <a:r>
              <a:rPr lang="da-DK" dirty="0" smtClean="0"/>
              <a:t>A situation where a bus arrives at a bus stop to find all loading areas full</a:t>
            </a:r>
          </a:p>
          <a:p>
            <a:pPr lvl="1"/>
            <a:r>
              <a:rPr lang="da-DK" dirty="0" smtClean="0"/>
              <a:t>The bus must wait in the street until space becomes available</a:t>
            </a:r>
          </a:p>
          <a:p>
            <a:pPr lvl="1"/>
            <a:r>
              <a:rPr lang="da-DK" dirty="0" smtClean="0"/>
              <a:t>Slows down the bus and creates schedule reliability issues</a:t>
            </a:r>
          </a:p>
          <a:p>
            <a:pPr lvl="1"/>
            <a:r>
              <a:rPr lang="da-DK" dirty="0" smtClean="0"/>
              <a:t>Delay can range up to the other bus’ dwell and traffic control delay times</a:t>
            </a:r>
          </a:p>
          <a:p>
            <a:r>
              <a:rPr lang="da-DK" dirty="0" smtClean="0"/>
              <a:t>Can be measured, but more typically used as a design input when determining capacity</a:t>
            </a:r>
          </a:p>
          <a:p>
            <a:pPr lvl="1"/>
            <a:r>
              <a:rPr lang="da-DK" dirty="0" smtClean="0"/>
              <a:t>Design failure rate, based on transit and traffic operations considerations</a:t>
            </a:r>
          </a:p>
          <a:p>
            <a:pPr lvl="1"/>
            <a:r>
              <a:rPr lang="da-DK" dirty="0" smtClean="0"/>
              <a:t>TCQSM suggestions:</a:t>
            </a:r>
          </a:p>
          <a:p>
            <a:pPr lvl="2"/>
            <a:r>
              <a:rPr lang="da-DK" dirty="0" smtClean="0"/>
              <a:t>Downtown stops: 7.5 to 15%</a:t>
            </a:r>
            <a:br>
              <a:rPr lang="da-DK" dirty="0" smtClean="0"/>
            </a:br>
            <a:r>
              <a:rPr lang="da-DK" dirty="0" smtClean="0"/>
              <a:t>(trade off speed for more capacity)</a:t>
            </a:r>
          </a:p>
          <a:p>
            <a:pPr lvl="2"/>
            <a:r>
              <a:rPr lang="da-DK" dirty="0" smtClean="0"/>
              <a:t>Other stops: 2.5% (preferred) up to 7.5%</a:t>
            </a:r>
            <a:br>
              <a:rPr lang="da-DK" dirty="0" smtClean="0"/>
            </a:br>
            <a:r>
              <a:rPr lang="da-DK" dirty="0" smtClean="0"/>
              <a:t>(minimize transit &amp; traffic delays)</a:t>
            </a:r>
          </a:p>
          <a:p>
            <a:pPr lvl="2"/>
            <a:endParaRPr lang="da-DK" dirty="0" smtClean="0"/>
          </a:p>
          <a:p>
            <a:pPr lvl="1"/>
            <a:endParaRPr lang="en-US" dirty="0" smtClean="0"/>
          </a:p>
        </p:txBody>
      </p:sp>
      <p:pic>
        <p:nvPicPr>
          <p:cNvPr id="4" name="Picture 3" descr="4164_0237"/>
          <p:cNvPicPr>
            <a:picLocks noChangeAspect="1"/>
          </p:cNvPicPr>
          <p:nvPr/>
        </p:nvPicPr>
        <p:blipFill rotWithShape="1">
          <a:blip r:embed="rId3">
            <a:extLst>
              <a:ext uri="{28A0092B-C50C-407E-A947-70E740481C1C}">
                <a14:useLocalDpi xmlns:a14="http://schemas.microsoft.com/office/drawing/2010/main" val="0"/>
              </a:ext>
            </a:extLst>
          </a:blip>
          <a:srcRect r="12942" b="25500"/>
          <a:stretch/>
        </p:blipFill>
        <p:spPr bwMode="auto">
          <a:xfrm>
            <a:off x="5330531" y="3840480"/>
            <a:ext cx="3722029" cy="2388870"/>
          </a:xfrm>
          <a:prstGeom prst="rect">
            <a:avLst/>
          </a:prstGeom>
          <a:noFill/>
          <a:ln>
            <a:solidFill>
              <a:schemeClr val="tx1"/>
            </a:solidFill>
          </a:ln>
          <a:extLst/>
        </p:spPr>
      </p:pic>
    </p:spTree>
    <p:extLst>
      <p:ext uri="{BB962C8B-B14F-4D97-AF65-F5344CB8AC3E}">
        <p14:creationId xmlns:p14="http://schemas.microsoft.com/office/powerpoint/2010/main" val="3313254930"/>
      </p:ext>
    </p:extLst>
  </p:cSld>
  <p:clrMapOvr>
    <a:masterClrMapping/>
  </p:clrMapOvr>
  <p:transition advTm="15229"/>
  <p:timing>
    <p:tnLst>
      <p:par>
        <p:cTn id="1" dur="indefinite" restart="never" nodeType="tmRoot"/>
      </p:par>
    </p:tnLst>
  </p:timing>
  <p:extLst mod="1">
    <p:ext uri="{E180D4A7-C9FB-4DFB-919C-405C955672EB}">
      <p14:showEvtLst xmlns:p14="http://schemas.microsoft.com/office/powerpoint/2010/main">
        <p14:playEvt time="0" objId="2"/>
        <p14:stopEvt time="15229"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en-US" dirty="0" smtClean="0"/>
              <a:t>Boarding Lost Time</a:t>
            </a:r>
          </a:p>
        </p:txBody>
      </p:sp>
      <p:sp>
        <p:nvSpPr>
          <p:cNvPr id="17410" name="Rectangle 3"/>
          <p:cNvSpPr>
            <a:spLocks noGrp="1" noChangeArrowheads="1"/>
          </p:cNvSpPr>
          <p:nvPr>
            <p:ph idx="1"/>
          </p:nvPr>
        </p:nvSpPr>
        <p:spPr/>
        <p:txBody>
          <a:bodyPr/>
          <a:lstStyle/>
          <a:p>
            <a:r>
              <a:rPr lang="da-DK" dirty="0" smtClean="0"/>
              <a:t>At curbside bus stops with more than one stopping position (loading area), passengers don’t know exactly where their bus will stop</a:t>
            </a:r>
          </a:p>
          <a:p>
            <a:r>
              <a:rPr lang="da-DK" dirty="0" smtClean="0"/>
              <a:t>Passengers choose to wait in a location that minimizes their walk to the bus’ front door when it arrives</a:t>
            </a:r>
          </a:p>
          <a:p>
            <a:pPr lvl="1"/>
            <a:r>
              <a:rPr lang="da-DK" dirty="0" smtClean="0"/>
              <a:t>For a stop with 3 loading areas, passengers tend to wait around where the second bus’ door would be, give or take half a bus length</a:t>
            </a:r>
          </a:p>
          <a:p>
            <a:r>
              <a:rPr lang="da-DK" dirty="0" smtClean="0"/>
              <a:t>It may take a little time for the first passenger to reach the bus and begin boarding after the bus arrives</a:t>
            </a:r>
          </a:p>
          <a:p>
            <a:pPr lvl="1"/>
            <a:r>
              <a:rPr lang="da-DK" dirty="0" smtClean="0"/>
              <a:t>For a stop with 3 loading areas,  4.0 (crowded waiting area) to 4.5 seconds (uncrowded waiting area) are average values</a:t>
            </a:r>
          </a:p>
          <a:p>
            <a:pPr lvl="1"/>
            <a:r>
              <a:rPr lang="da-DK" dirty="0" smtClean="0"/>
              <a:t>Research has not yet determined values for stops with 2, 4, or 5 loading areas; analyst judgment is required</a:t>
            </a:r>
          </a:p>
          <a:p>
            <a:pPr lvl="2"/>
            <a:r>
              <a:rPr lang="da-DK" dirty="0" smtClean="0"/>
              <a:t>2 loading areas: A value between 0 and 4 seconds</a:t>
            </a:r>
          </a:p>
          <a:p>
            <a:pPr lvl="2"/>
            <a:r>
              <a:rPr lang="da-DK" dirty="0" smtClean="0"/>
              <a:t>4 and 5 loading areas: Will depend on how often the rear loading areas are used, but could be significantly longer (e.g., individual passengers could need to walk the length of one or two additional buses)</a:t>
            </a:r>
          </a:p>
          <a:p>
            <a:pPr lvl="1"/>
            <a:endParaRPr lang="en-US" dirty="0" smtClean="0"/>
          </a:p>
        </p:txBody>
      </p:sp>
    </p:spTree>
    <p:extLst>
      <p:ext uri="{BB962C8B-B14F-4D97-AF65-F5344CB8AC3E}">
        <p14:creationId xmlns:p14="http://schemas.microsoft.com/office/powerpoint/2010/main" val="4103995441"/>
      </p:ext>
    </p:extLst>
  </p:cSld>
  <p:clrMapOvr>
    <a:masterClrMapping/>
  </p:clrMapOvr>
  <p:transition advTm="15229"/>
  <p:timing>
    <p:tnLst>
      <p:par>
        <p:cTn id="1" dur="indefinite" restart="never" nodeType="tmRoot"/>
      </p:par>
    </p:tnLst>
  </p:timing>
  <p:extLst mod="1">
    <p:ext uri="{E180D4A7-C9FB-4DFB-919C-405C955672EB}">
      <p14:showEvtLst xmlns:p14="http://schemas.microsoft.com/office/powerpoint/2010/main">
        <p14:playEvt time="0" objId="2"/>
        <p14:stopEvt time="15229" objId="2"/>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da-DK" dirty="0" smtClean="0"/>
              <a:t>Dwell Time</a:t>
            </a:r>
            <a:endParaRPr lang="en-US" dirty="0" smtClean="0"/>
          </a:p>
        </p:txBody>
      </p:sp>
      <p:sp>
        <p:nvSpPr>
          <p:cNvPr id="17410" name="Rectangle 3"/>
          <p:cNvSpPr>
            <a:spLocks noGrp="1" noChangeArrowheads="1"/>
          </p:cNvSpPr>
          <p:nvPr>
            <p:ph idx="1"/>
          </p:nvPr>
        </p:nvSpPr>
        <p:spPr/>
        <p:txBody>
          <a:bodyPr/>
          <a:lstStyle/>
          <a:p>
            <a:r>
              <a:rPr lang="da-DK" dirty="0" smtClean="0"/>
              <a:t>Time spent serving passengers, plus the time to open and close the doors</a:t>
            </a:r>
          </a:p>
          <a:p>
            <a:r>
              <a:rPr lang="da-DK" dirty="0" smtClean="0"/>
              <a:t>The most important capacity factor</a:t>
            </a:r>
          </a:p>
          <a:p>
            <a:r>
              <a:rPr lang="da-DK" dirty="0" smtClean="0"/>
              <a:t>Dwell time is affected by</a:t>
            </a:r>
          </a:p>
          <a:p>
            <a:pPr lvl="1"/>
            <a:r>
              <a:rPr lang="da-DK" dirty="0" smtClean="0"/>
              <a:t>Number of passengers to be served</a:t>
            </a:r>
          </a:p>
          <a:p>
            <a:pPr lvl="1"/>
            <a:r>
              <a:rPr lang="da-DK" dirty="0" smtClean="0"/>
              <a:t>Number of doors and door channels available for use</a:t>
            </a:r>
          </a:p>
          <a:p>
            <a:pPr lvl="1"/>
            <a:r>
              <a:rPr lang="da-DK" dirty="0" smtClean="0"/>
              <a:t>Fare payment method(s)</a:t>
            </a:r>
          </a:p>
          <a:p>
            <a:pPr lvl="1"/>
            <a:r>
              <a:rPr lang="da-DK" dirty="0" smtClean="0"/>
              <a:t>Bus floor height relative to platform height</a:t>
            </a:r>
          </a:p>
          <a:p>
            <a:pPr lvl="1"/>
            <a:r>
              <a:rPr lang="da-DK" dirty="0" smtClean="0"/>
              <a:t>On-board crowding</a:t>
            </a:r>
            <a:endParaRPr lang="en-US" dirty="0"/>
          </a:p>
          <a:p>
            <a:r>
              <a:rPr lang="da-DK" dirty="0" smtClean="0"/>
              <a:t>Dwell time variability is also important</a:t>
            </a:r>
          </a:p>
          <a:p>
            <a:pPr lvl="1"/>
            <a:r>
              <a:rPr lang="da-DK" dirty="0" smtClean="0"/>
              <a:t>Passenger demand variability (generally throughout an hour)</a:t>
            </a:r>
          </a:p>
          <a:p>
            <a:pPr lvl="1"/>
            <a:r>
              <a:rPr lang="da-DK" dirty="0" smtClean="0"/>
              <a:t>Passenger demand variability (between routes sharing a stop)</a:t>
            </a:r>
          </a:p>
          <a:p>
            <a:pPr lvl="1"/>
            <a:r>
              <a:rPr lang="da-DK" dirty="0" smtClean="0"/>
              <a:t>Wheelchair lift/ramp use</a:t>
            </a:r>
          </a:p>
          <a:p>
            <a:pPr lvl="1"/>
            <a:r>
              <a:rPr lang="da-DK" dirty="0" smtClean="0"/>
              <a:t>Bicycle rack use</a:t>
            </a:r>
          </a:p>
          <a:p>
            <a:pPr lvl="1"/>
            <a:r>
              <a:rPr lang="da-DK" dirty="0" smtClean="0"/>
              <a:t>Passenger questions to drivers, fare disputes, etc.</a:t>
            </a:r>
          </a:p>
        </p:txBody>
      </p:sp>
    </p:spTree>
    <p:extLst>
      <p:ext uri="{BB962C8B-B14F-4D97-AF65-F5344CB8AC3E}">
        <p14:creationId xmlns:p14="http://schemas.microsoft.com/office/powerpoint/2010/main" val="1828091636"/>
      </p:ext>
    </p:extLst>
  </p:cSld>
  <p:clrMapOvr>
    <a:masterClrMapping/>
  </p:clrMapOvr>
  <p:transition advTm="15229"/>
  <p:timing>
    <p:tnLst>
      <p:par>
        <p:cTn id="1" dur="indefinite" restart="never" nodeType="tmRoot"/>
      </p:par>
    </p:tnLst>
  </p:timing>
  <p:extLst mod="1">
    <p:ext uri="{E180D4A7-C9FB-4DFB-919C-405C955672EB}">
      <p14:showEvtLst xmlns:p14="http://schemas.microsoft.com/office/powerpoint/2010/main">
        <p14:playEvt time="0" objId="2"/>
        <p14:stopEvt time="15229" objId="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da-DK" dirty="0" smtClean="0"/>
              <a:t>Passenger Service Time</a:t>
            </a:r>
            <a:endParaRPr lang="en-US" dirty="0" smtClean="0"/>
          </a:p>
        </p:txBody>
      </p:sp>
      <p:sp>
        <p:nvSpPr>
          <p:cNvPr id="17410" name="Rectangle 3"/>
          <p:cNvSpPr>
            <a:spLocks noGrp="1" noChangeArrowheads="1"/>
          </p:cNvSpPr>
          <p:nvPr>
            <p:ph idx="1"/>
          </p:nvPr>
        </p:nvSpPr>
        <p:spPr/>
        <p:txBody>
          <a:bodyPr/>
          <a:lstStyle/>
          <a:p>
            <a:r>
              <a:rPr lang="da-DK" dirty="0" smtClean="0"/>
              <a:t>Fare payment</a:t>
            </a:r>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r>
              <a:rPr lang="da-DK" dirty="0" smtClean="0"/>
              <a:t>Add 0.5 seconds per passenger for steps</a:t>
            </a:r>
            <a:br>
              <a:rPr lang="da-DK" dirty="0" smtClean="0"/>
            </a:br>
            <a:r>
              <a:rPr lang="da-DK" dirty="0" smtClean="0"/>
              <a:t>(1.0 second for steep steps, such as those on motor coaches)</a:t>
            </a:r>
          </a:p>
          <a:p>
            <a:r>
              <a:rPr lang="da-DK" dirty="0" smtClean="0"/>
              <a:t>Add 0.5 seconds per passenger when standees present on-board</a:t>
            </a:r>
          </a:p>
        </p:txBody>
      </p:sp>
      <p:pic>
        <p:nvPicPr>
          <p:cNvPr id="54273"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b="8122"/>
          <a:stretch/>
        </p:blipFill>
        <p:spPr bwMode="auto">
          <a:xfrm>
            <a:off x="774383" y="1588453"/>
            <a:ext cx="8086484" cy="326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866339"/>
      </p:ext>
    </p:extLst>
  </p:cSld>
  <p:clrMapOvr>
    <a:masterClrMapping/>
  </p:clrMapOvr>
  <p:transition advTm="15229"/>
  <p:timing>
    <p:tnLst>
      <p:par>
        <p:cTn id="1" dur="indefinite" restart="never" nodeType="tmRoot"/>
      </p:par>
    </p:tnLst>
  </p:timing>
  <p:extLst mod="1">
    <p:ext uri="{E180D4A7-C9FB-4DFB-919C-405C955672EB}">
      <p14:showEvtLst xmlns:p14="http://schemas.microsoft.com/office/powerpoint/2010/main">
        <p14:playEvt time="0" objId="2"/>
        <p14:stopEvt time="15229" objId="2"/>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da-DK" dirty="0" smtClean="0"/>
              <a:t>Traffic Signal Delay</a:t>
            </a:r>
            <a:endParaRPr lang="en-US" dirty="0" smtClean="0"/>
          </a:p>
        </p:txBody>
      </p:sp>
      <p:sp>
        <p:nvSpPr>
          <p:cNvPr id="17410" name="Rectangle 3"/>
          <p:cNvSpPr>
            <a:spLocks noGrp="1" noChangeArrowheads="1"/>
          </p:cNvSpPr>
          <p:nvPr>
            <p:ph idx="1"/>
          </p:nvPr>
        </p:nvSpPr>
        <p:spPr/>
        <p:txBody>
          <a:bodyPr/>
          <a:lstStyle/>
          <a:p>
            <a:r>
              <a:rPr lang="da-DK" dirty="0" smtClean="0"/>
              <a:t>Potential traffic signal delay is a function of:</a:t>
            </a:r>
          </a:p>
          <a:p>
            <a:pPr lvl="1"/>
            <a:r>
              <a:rPr lang="da-DK" dirty="0" smtClean="0"/>
              <a:t>Traffic signal cycle length (time from start of green to start of next green)</a:t>
            </a:r>
          </a:p>
          <a:p>
            <a:pPr lvl="1"/>
            <a:r>
              <a:rPr lang="da-DK" dirty="0" smtClean="0"/>
              <a:t>Amount of green time given to the street the bus operates on</a:t>
            </a:r>
          </a:p>
          <a:p>
            <a:pPr lvl="1"/>
            <a:r>
              <a:rPr lang="da-DK" dirty="0" smtClean="0"/>
              <a:t>Bus deceleration/acceleration delay</a:t>
            </a:r>
            <a:br>
              <a:rPr lang="da-DK" dirty="0" smtClean="0"/>
            </a:br>
            <a:r>
              <a:rPr lang="da-DK" dirty="0" smtClean="0"/>
              <a:t>(when a bus doesn’t need to serve a bus stop at the intersection)</a:t>
            </a:r>
          </a:p>
          <a:p>
            <a:pPr lvl="1"/>
            <a:r>
              <a:rPr lang="da-DK" dirty="0" smtClean="0"/>
              <a:t>In general, shorter traffic signal cycle lengths and more green time for the bus’ street reduce bus traffic signal delay</a:t>
            </a:r>
          </a:p>
          <a:p>
            <a:pPr lvl="2"/>
            <a:r>
              <a:rPr lang="da-DK" dirty="0" smtClean="0"/>
              <a:t>Traffic operations policies and requirements (particularly auto operations and pedestrian signal timing requirements) are constraints</a:t>
            </a:r>
          </a:p>
          <a:p>
            <a:pPr lvl="2"/>
            <a:r>
              <a:rPr lang="da-DK" dirty="0" smtClean="0"/>
              <a:t>Regardless of roadway agency policy regarding transit preference or minimum auto level of service, auto operations will affect buses when queues of vehicles prevent buses from getting through the intersection on the first green</a:t>
            </a:r>
          </a:p>
          <a:p>
            <a:r>
              <a:rPr lang="da-DK" dirty="0" smtClean="0"/>
              <a:t>Other types of traffic control also produce delays</a:t>
            </a:r>
          </a:p>
          <a:p>
            <a:pPr lvl="1"/>
            <a:r>
              <a:rPr lang="da-DK" dirty="0" smtClean="0"/>
              <a:t>Yield control (e.g., roundabouts)</a:t>
            </a:r>
          </a:p>
          <a:p>
            <a:pPr lvl="1"/>
            <a:r>
              <a:rPr lang="da-DK" dirty="0" smtClean="0"/>
              <a:t>Stop control</a:t>
            </a:r>
          </a:p>
        </p:txBody>
      </p:sp>
    </p:spTree>
    <p:extLst>
      <p:ext uri="{BB962C8B-B14F-4D97-AF65-F5344CB8AC3E}">
        <p14:creationId xmlns:p14="http://schemas.microsoft.com/office/powerpoint/2010/main" val="1806961680"/>
      </p:ext>
    </p:extLst>
  </p:cSld>
  <p:clrMapOvr>
    <a:masterClrMapping/>
  </p:clrMapOvr>
  <p:transition advTm="15229"/>
  <p:timing>
    <p:tnLst>
      <p:par>
        <p:cTn id="1" dur="indefinite" restart="never" nodeType="tmRoot"/>
      </p:par>
    </p:tnLst>
  </p:timing>
  <p:extLst mod="1">
    <p:ext uri="{E180D4A7-C9FB-4DFB-919C-405C955672EB}">
      <p14:showEvtLst xmlns:p14="http://schemas.microsoft.com/office/powerpoint/2010/main">
        <p14:playEvt time="0" objId="2"/>
        <p14:stopEvt time="15229" objId="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da-DK" dirty="0" smtClean="0"/>
              <a:t>Bus Stop Position</a:t>
            </a:r>
            <a:endParaRPr lang="en-US" dirty="0" smtClean="0"/>
          </a:p>
        </p:txBody>
      </p:sp>
      <p:sp>
        <p:nvSpPr>
          <p:cNvPr id="17410" name="Rectangle 3"/>
          <p:cNvSpPr>
            <a:spLocks noGrp="1" noChangeArrowheads="1"/>
          </p:cNvSpPr>
          <p:nvPr>
            <p:ph idx="1"/>
          </p:nvPr>
        </p:nvSpPr>
        <p:spPr>
          <a:xfrm>
            <a:off x="468313" y="1108075"/>
            <a:ext cx="8401367" cy="5035550"/>
          </a:xfrm>
        </p:spPr>
        <p:txBody>
          <a:bodyPr/>
          <a:lstStyle/>
          <a:p>
            <a:r>
              <a:rPr lang="da-DK" dirty="0" smtClean="0"/>
              <a:t>When buses stop out of the traffic lane (</a:t>
            </a:r>
            <a:r>
              <a:rPr lang="en-US" dirty="0" smtClean="0"/>
              <a:t>“off-line stops”)</a:t>
            </a:r>
            <a:r>
              <a:rPr lang="da-DK" dirty="0" smtClean="0"/>
              <a:t>, they may experience </a:t>
            </a:r>
            <a:r>
              <a:rPr lang="en-US" dirty="0" smtClean="0"/>
              <a:t>“</a:t>
            </a:r>
            <a:r>
              <a:rPr lang="da-DK" dirty="0" smtClean="0"/>
              <a:t>re-entry delay” waiting for a gap to pull back into traffic</a:t>
            </a:r>
          </a:p>
          <a:p>
            <a:r>
              <a:rPr lang="da-DK" dirty="0" smtClean="0"/>
              <a:t>Buses that stop in the traffic lane (</a:t>
            </a:r>
            <a:r>
              <a:rPr lang="en-US" dirty="0" smtClean="0"/>
              <a:t>“on-line stops”) do not experience this delay</a:t>
            </a:r>
          </a:p>
          <a:p>
            <a:r>
              <a:rPr lang="en-US" dirty="0"/>
              <a:t>Yield-to-bus laws may help</a:t>
            </a:r>
            <a:r>
              <a:rPr lang="da-DK" dirty="0"/>
              <a:t> reduce delay at off-line stops</a:t>
            </a:r>
            <a:endParaRPr lang="en-US" dirty="0" smtClean="0"/>
          </a:p>
          <a:p>
            <a:r>
              <a:rPr lang="da-DK" dirty="0" smtClean="0"/>
              <a:t>All buses require </a:t>
            </a:r>
            <a:r>
              <a:rPr lang="en-US" dirty="0" smtClean="0"/>
              <a:t>“clearance </a:t>
            </a:r>
            <a:r>
              <a:rPr lang="da-DK" dirty="0" smtClean="0"/>
              <a:t>time” to travel their own length, thus freeing up curb space for the next bus—this time is unusable for serving passengers</a:t>
            </a:r>
            <a:endParaRPr lang="en-US" dirty="0" smtClean="0"/>
          </a:p>
          <a:p>
            <a:endParaRPr lang="da-DK" dirty="0" smtClean="0"/>
          </a:p>
        </p:txBody>
      </p:sp>
      <p:pic>
        <p:nvPicPr>
          <p:cNvPr id="5" name="Picture 4" descr="D:\Transit Pictures\Portland\Portland 01-1-23.JPG"/>
          <p:cNvPicPr>
            <a:picLocks noChangeAspect="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969961" y="3651885"/>
            <a:ext cx="2802564" cy="1828800"/>
          </a:xfrm>
          <a:prstGeom prst="rect">
            <a:avLst/>
          </a:prstGeom>
          <a:noFill/>
          <a:ln w="6350" cmpd="sng">
            <a:solidFill>
              <a:srgbClr val="000000"/>
            </a:solidFill>
            <a:miter lim="800000"/>
            <a:headEnd/>
            <a:tailEnd/>
          </a:ln>
          <a:effectLst/>
        </p:spPr>
      </p:pic>
      <p:pic>
        <p:nvPicPr>
          <p:cNvPr id="6" name="Picture 5" descr="D:\Transit Pictures\Albuquerque\Albuquerque 00-2-1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5723" y="3651885"/>
            <a:ext cx="2774615" cy="1828800"/>
          </a:xfrm>
          <a:prstGeom prst="rect">
            <a:avLst/>
          </a:prstGeom>
          <a:noFill/>
          <a:ln w="6350" cmpd="sng">
            <a:solidFill>
              <a:srgbClr val="000000"/>
            </a:solidFill>
            <a:miter lim="800000"/>
            <a:headEnd/>
            <a:tailEnd/>
          </a:ln>
          <a:effectLst/>
        </p:spPr>
      </p:pic>
      <p:sp>
        <p:nvSpPr>
          <p:cNvPr id="7" name="TextBox 6"/>
          <p:cNvSpPr txBox="1"/>
          <p:nvPr/>
        </p:nvSpPr>
        <p:spPr>
          <a:xfrm>
            <a:off x="1313968" y="5492115"/>
            <a:ext cx="2114550" cy="365760"/>
          </a:xfrm>
          <a:prstGeom prst="rect">
            <a:avLst/>
          </a:prstGeom>
          <a:noFill/>
        </p:spPr>
        <p:txBody>
          <a:bodyPr wrap="square" rtlCol="0">
            <a:spAutoFit/>
          </a:bodyPr>
          <a:lstStyle/>
          <a:p>
            <a:pPr algn="ctr"/>
            <a:r>
              <a:rPr lang="da-DK" dirty="0" smtClean="0">
                <a:latin typeface="Calibri" pitchFamily="34" charset="0"/>
              </a:rPr>
              <a:t>On-line</a:t>
            </a:r>
            <a:endParaRPr lang="en-US" dirty="0">
              <a:latin typeface="Calibri" pitchFamily="34" charset="0"/>
            </a:endParaRPr>
          </a:p>
        </p:txBody>
      </p:sp>
      <p:sp>
        <p:nvSpPr>
          <p:cNvPr id="8" name="TextBox 7"/>
          <p:cNvSpPr txBox="1"/>
          <p:nvPr/>
        </p:nvSpPr>
        <p:spPr>
          <a:xfrm>
            <a:off x="5585755" y="5480685"/>
            <a:ext cx="2114550" cy="365760"/>
          </a:xfrm>
          <a:prstGeom prst="rect">
            <a:avLst/>
          </a:prstGeom>
          <a:noFill/>
        </p:spPr>
        <p:txBody>
          <a:bodyPr wrap="square" rtlCol="0">
            <a:spAutoFit/>
          </a:bodyPr>
          <a:lstStyle/>
          <a:p>
            <a:pPr algn="ctr"/>
            <a:r>
              <a:rPr lang="da-DK" dirty="0" smtClean="0">
                <a:latin typeface="Calibri" pitchFamily="34" charset="0"/>
              </a:rPr>
              <a:t>Off-line</a:t>
            </a:r>
            <a:endParaRPr lang="en-US" dirty="0">
              <a:latin typeface="Calibri" pitchFamily="34" charset="0"/>
            </a:endParaRPr>
          </a:p>
        </p:txBody>
      </p:sp>
    </p:spTree>
    <p:extLst>
      <p:ext uri="{BB962C8B-B14F-4D97-AF65-F5344CB8AC3E}">
        <p14:creationId xmlns:p14="http://schemas.microsoft.com/office/powerpoint/2010/main" val="1260944856"/>
      </p:ext>
    </p:extLst>
  </p:cSld>
  <p:clrMapOvr>
    <a:masterClrMapping/>
  </p:clrMapOvr>
  <p:transition advTm="15229"/>
  <p:timing>
    <p:tnLst>
      <p:par>
        <p:cTn id="1" dur="indefinite" restart="never" nodeType="tmRoot"/>
      </p:par>
    </p:tnLst>
  </p:timing>
  <p:extLst mod="1">
    <p:ext uri="{E180D4A7-C9FB-4DFB-919C-405C955672EB}">
      <p14:showEvtLst xmlns:p14="http://schemas.microsoft.com/office/powerpoint/2010/main">
        <p14:playEvt time="0" objId="2"/>
        <p14:stopEvt time="15229" objId="2"/>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en-US" dirty="0" smtClean="0"/>
              <a:t>Sources of Bus Delay Associated with Bus Facilities</a:t>
            </a:r>
          </a:p>
        </p:txBody>
      </p:sp>
      <p:sp>
        <p:nvSpPr>
          <p:cNvPr id="17410" name="Rectangle 3"/>
          <p:cNvSpPr>
            <a:spLocks noGrp="1" noChangeArrowheads="1"/>
          </p:cNvSpPr>
          <p:nvPr>
            <p:ph idx="1"/>
          </p:nvPr>
        </p:nvSpPr>
        <p:spPr/>
        <p:txBody>
          <a:bodyPr/>
          <a:lstStyle/>
          <a:p>
            <a:pPr eaLnBrk="1" hangingPunct="1"/>
            <a:r>
              <a:rPr lang="da-DK" dirty="0" smtClean="0"/>
              <a:t>Stop spacing</a:t>
            </a:r>
          </a:p>
          <a:p>
            <a:pPr lvl="1"/>
            <a:r>
              <a:rPr lang="da-DK" dirty="0" smtClean="0"/>
              <a:t>How frequently a bus stops to serve passengers</a:t>
            </a:r>
          </a:p>
          <a:p>
            <a:pPr marL="457200" lvl="1" indent="0">
              <a:buNone/>
            </a:pPr>
            <a:endParaRPr lang="da-DK" dirty="0"/>
          </a:p>
          <a:p>
            <a:pPr eaLnBrk="1" hangingPunct="1"/>
            <a:r>
              <a:rPr lang="da-DK" dirty="0" smtClean="0"/>
              <a:t>Exposure to other traffic</a:t>
            </a:r>
          </a:p>
          <a:p>
            <a:pPr lvl="1"/>
            <a:r>
              <a:rPr lang="da-DK" dirty="0" smtClean="0"/>
              <a:t>Delays caused by other traffic using the facility</a:t>
            </a:r>
          </a:p>
          <a:p>
            <a:pPr marL="0" indent="0" eaLnBrk="1" hangingPunct="1">
              <a:buNone/>
            </a:pPr>
            <a:endParaRPr lang="da-DK" dirty="0"/>
          </a:p>
          <a:p>
            <a:pPr eaLnBrk="1" hangingPunct="1"/>
            <a:r>
              <a:rPr lang="da-DK" dirty="0" smtClean="0"/>
              <a:t>Facility design</a:t>
            </a:r>
          </a:p>
          <a:p>
            <a:pPr lvl="1"/>
            <a:r>
              <a:rPr lang="da-DK" dirty="0" smtClean="0"/>
              <a:t>Ability of buses to move around each other and other traffic</a:t>
            </a:r>
          </a:p>
          <a:p>
            <a:pPr marL="0" indent="0" eaLnBrk="1" hangingPunct="1">
              <a:buNone/>
            </a:pPr>
            <a:endParaRPr lang="da-DK" dirty="0"/>
          </a:p>
          <a:p>
            <a:pPr eaLnBrk="1" hangingPunct="1"/>
            <a:r>
              <a:rPr lang="da-DK" dirty="0" smtClean="0"/>
              <a:t>Bus operations</a:t>
            </a:r>
          </a:p>
          <a:p>
            <a:pPr lvl="1"/>
            <a:r>
              <a:rPr lang="da-DK" dirty="0" smtClean="0"/>
              <a:t>Scheduled bus volumes relative to capacity (bus–bus interference)</a:t>
            </a:r>
          </a:p>
          <a:p>
            <a:pPr lvl="1"/>
            <a:r>
              <a:rPr lang="da-DK" dirty="0" smtClean="0"/>
              <a:t>Organization of buses and routes (platooning, skip stops)</a:t>
            </a:r>
            <a:endParaRPr lang="en-US" dirty="0" smtClean="0"/>
          </a:p>
          <a:p>
            <a:pPr eaLnBrk="1" hangingPunct="1">
              <a:buFont typeface="Wingdings" pitchFamily="2" charset="2"/>
              <a:buNone/>
            </a:pPr>
            <a:endParaRPr lang="en-US" dirty="0" smtClean="0"/>
          </a:p>
        </p:txBody>
      </p:sp>
    </p:spTree>
    <p:extLst>
      <p:ext uri="{BB962C8B-B14F-4D97-AF65-F5344CB8AC3E}">
        <p14:creationId xmlns:p14="http://schemas.microsoft.com/office/powerpoint/2010/main" val="2099759982"/>
      </p:ext>
    </p:extLst>
  </p:cSld>
  <p:clrMapOvr>
    <a:masterClrMapping/>
  </p:clrMapOvr>
  <p:transition advTm="15229"/>
  <p:timing>
    <p:tnLst>
      <p:par>
        <p:cTn id="1" dur="indefinite" restart="never" nodeType="tmRoot"/>
      </p:par>
    </p:tnLst>
  </p:timing>
  <p:extLst mod="1">
    <p:ext uri="{E180D4A7-C9FB-4DFB-919C-405C955672EB}">
      <p14:showEvtLst xmlns:p14="http://schemas.microsoft.com/office/powerpoint/2010/main">
        <p14:playEvt time="0" objId="2"/>
        <p14:stopEvt time="15229" objId="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en-US" dirty="0" smtClean="0"/>
              <a:t>Stop Spacing</a:t>
            </a:r>
          </a:p>
        </p:txBody>
      </p:sp>
      <p:sp>
        <p:nvSpPr>
          <p:cNvPr id="17410" name="Rectangle 3"/>
          <p:cNvSpPr>
            <a:spLocks noGrp="1" noChangeArrowheads="1"/>
          </p:cNvSpPr>
          <p:nvPr>
            <p:ph idx="1"/>
          </p:nvPr>
        </p:nvSpPr>
        <p:spPr/>
        <p:txBody>
          <a:bodyPr/>
          <a:lstStyle/>
          <a:p>
            <a:pPr eaLnBrk="1" hangingPunct="1"/>
            <a:r>
              <a:rPr lang="da-DK" dirty="0" smtClean="0"/>
              <a:t>The more frequently a bus stops, the more often certain fixed delays occur</a:t>
            </a:r>
          </a:p>
          <a:p>
            <a:pPr lvl="1"/>
            <a:r>
              <a:rPr lang="da-DK" dirty="0" smtClean="0"/>
              <a:t>Deceleration/acceleration delay (typically 10 seconds per urban street stop)</a:t>
            </a:r>
          </a:p>
          <a:p>
            <a:pPr lvl="1"/>
            <a:r>
              <a:rPr lang="da-DK" dirty="0" smtClean="0"/>
              <a:t>Door opening and closing time (2 to 5 seconds per stop)</a:t>
            </a:r>
          </a:p>
          <a:p>
            <a:r>
              <a:rPr lang="da-DK" dirty="0" smtClean="0"/>
              <a:t>Ability to consolidate stops depends on</a:t>
            </a:r>
          </a:p>
          <a:p>
            <a:pPr lvl="1"/>
            <a:r>
              <a:rPr lang="da-DK" dirty="0" smtClean="0"/>
              <a:t>Local pedestrian environment</a:t>
            </a:r>
          </a:p>
          <a:p>
            <a:pPr lvl="1"/>
            <a:r>
              <a:rPr lang="da-DK" dirty="0" smtClean="0"/>
              <a:t>Passenger characteristics</a:t>
            </a:r>
            <a:br>
              <a:rPr lang="da-DK" dirty="0" smtClean="0"/>
            </a:br>
            <a:r>
              <a:rPr lang="da-DK" dirty="0" smtClean="0"/>
              <a:t>(e.g., seniors)</a:t>
            </a:r>
          </a:p>
          <a:p>
            <a:pPr lvl="1"/>
            <a:r>
              <a:rPr lang="da-DK" dirty="0" smtClean="0"/>
              <a:t>Neighborhood support</a:t>
            </a:r>
            <a:br>
              <a:rPr lang="da-DK" dirty="0" smtClean="0"/>
            </a:br>
            <a:r>
              <a:rPr lang="da-DK" dirty="0" smtClean="0"/>
              <a:t>or opposition</a:t>
            </a:r>
          </a:p>
          <a:p>
            <a:r>
              <a:rPr lang="da-DK" dirty="0" smtClean="0"/>
              <a:t>Consider trade-off of</a:t>
            </a:r>
            <a:br>
              <a:rPr lang="da-DK" dirty="0" smtClean="0"/>
            </a:br>
            <a:r>
              <a:rPr lang="da-DK" dirty="0" smtClean="0"/>
              <a:t>longer walking distances vs.</a:t>
            </a:r>
            <a:br>
              <a:rPr lang="da-DK" dirty="0" smtClean="0"/>
            </a:br>
            <a:r>
              <a:rPr lang="da-DK" dirty="0" smtClean="0"/>
              <a:t>faster on-board trips</a:t>
            </a:r>
          </a:p>
          <a:p>
            <a:pPr marL="457200" lvl="1" indent="0">
              <a:buNone/>
            </a:pPr>
            <a:endParaRPr lang="da-DK" dirty="0"/>
          </a:p>
          <a:p>
            <a:pPr eaLnBrk="1" hangingPunct="1">
              <a:buFont typeface="Wingdings" pitchFamily="2" charset="2"/>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8345" y="2628900"/>
            <a:ext cx="5005655" cy="3634740"/>
          </a:xfrm>
          <a:prstGeom prst="rect">
            <a:avLst/>
          </a:prstGeom>
          <a:noFill/>
        </p:spPr>
      </p:pic>
    </p:spTree>
    <p:extLst>
      <p:ext uri="{BB962C8B-B14F-4D97-AF65-F5344CB8AC3E}">
        <p14:creationId xmlns:p14="http://schemas.microsoft.com/office/powerpoint/2010/main" val="2822691635"/>
      </p:ext>
    </p:extLst>
  </p:cSld>
  <p:clrMapOvr>
    <a:masterClrMapping/>
  </p:clrMapOvr>
  <p:transition advTm="15229"/>
  <p:timing>
    <p:tnLst>
      <p:par>
        <p:cTn id="1" dur="indefinite" restart="never" nodeType="tmRoot"/>
      </p:par>
    </p:tnLst>
  </p:timing>
  <p:extLst mod="1">
    <p:ext uri="{E180D4A7-C9FB-4DFB-919C-405C955672EB}">
      <p14:showEvtLst xmlns:p14="http://schemas.microsoft.com/office/powerpoint/2010/main">
        <p14:playEvt time="0" objId="2"/>
        <p14:stopEvt time="15229" objId="2"/>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en-US" dirty="0" smtClean="0"/>
              <a:t>Facility Type</a:t>
            </a:r>
          </a:p>
        </p:txBody>
      </p:sp>
      <p:sp>
        <p:nvSpPr>
          <p:cNvPr id="17410" name="Rectangle 3"/>
          <p:cNvSpPr>
            <a:spLocks noGrp="1" noChangeArrowheads="1"/>
          </p:cNvSpPr>
          <p:nvPr>
            <p:ph idx="1"/>
          </p:nvPr>
        </p:nvSpPr>
        <p:spPr/>
        <p:txBody>
          <a:bodyPr/>
          <a:lstStyle/>
          <a:p>
            <a:pPr eaLnBrk="1" hangingPunct="1"/>
            <a:r>
              <a:rPr lang="da-DK" dirty="0" smtClean="0"/>
              <a:t>The more exclusive the bus facility, the less traffic-induced delay</a:t>
            </a:r>
            <a:endParaRPr lang="da-DK" dirty="0"/>
          </a:p>
          <a:p>
            <a:pPr eaLnBrk="1" hangingPunct="1">
              <a:buFont typeface="Wingdings" pitchFamily="2" charset="2"/>
              <a:buNone/>
            </a:pPr>
            <a:endParaRPr lang="en-US" dirty="0" smtClean="0"/>
          </a:p>
        </p:txBody>
      </p:sp>
      <p:pic>
        <p:nvPicPr>
          <p:cNvPr id="5" name="Picture 20" descr="Portland 99-4-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44" y="1579929"/>
            <a:ext cx="3125787"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506731" y="3580179"/>
            <a:ext cx="2133600" cy="338554"/>
          </a:xfrm>
          <a:prstGeom prst="rect">
            <a:avLst/>
          </a:prstGeom>
          <a:noFill/>
          <a:ln>
            <a:noFill/>
          </a:ln>
          <a:effectLst/>
          <a:extLst/>
        </p:spPr>
        <p:txBody>
          <a:bodyPr>
            <a:spAutoFit/>
          </a:bodyPr>
          <a:lstStyle/>
          <a:p>
            <a:pPr eaLnBrk="0" hangingPunct="0">
              <a:spcBef>
                <a:spcPct val="50000"/>
              </a:spcBef>
              <a:defRPr/>
            </a:pPr>
            <a:r>
              <a:rPr lang="en-US" sz="1600" dirty="0">
                <a:latin typeface="Calibri" pitchFamily="34" charset="0"/>
                <a:ea typeface="ＭＳ Ｐゴシック" charset="0"/>
              </a:rPr>
              <a:t>Mixed traffic</a:t>
            </a:r>
            <a:endParaRPr lang="en-US" sz="1600" dirty="0">
              <a:solidFill>
                <a:schemeClr val="bg1"/>
              </a:solidFill>
              <a:latin typeface="Calibri" pitchFamily="34" charset="0"/>
              <a:ea typeface="ＭＳ Ｐゴシック" charset="0"/>
            </a:endParaRPr>
          </a:p>
        </p:txBody>
      </p:sp>
      <p:sp>
        <p:nvSpPr>
          <p:cNvPr id="7" name="Text Box 6"/>
          <p:cNvSpPr txBox="1">
            <a:spLocks noChangeArrowheads="1"/>
          </p:cNvSpPr>
          <p:nvPr/>
        </p:nvSpPr>
        <p:spPr bwMode="auto">
          <a:xfrm>
            <a:off x="4671061" y="3580179"/>
            <a:ext cx="4392930" cy="338554"/>
          </a:xfrm>
          <a:prstGeom prst="rect">
            <a:avLst/>
          </a:prstGeom>
          <a:noFill/>
          <a:ln>
            <a:noFill/>
          </a:ln>
          <a:effectLst/>
          <a:extLst/>
        </p:spPr>
        <p:txBody>
          <a:bodyPr wrap="square">
            <a:spAutoFit/>
          </a:bodyPr>
          <a:lstStyle/>
          <a:p>
            <a:pPr eaLnBrk="0" hangingPunct="0">
              <a:spcBef>
                <a:spcPct val="50000"/>
              </a:spcBef>
              <a:defRPr/>
            </a:pPr>
            <a:r>
              <a:rPr lang="da-DK" sz="1600" dirty="0" smtClean="0">
                <a:latin typeface="Calibri" pitchFamily="34" charset="0"/>
                <a:ea typeface="ＭＳ Ｐゴシック" charset="0"/>
              </a:rPr>
              <a:t>Semi-exclusive (bus lane with right turns allowed)</a:t>
            </a:r>
            <a:endParaRPr lang="en-US" sz="1600" dirty="0">
              <a:solidFill>
                <a:schemeClr val="bg1"/>
              </a:solidFill>
              <a:latin typeface="Calibri" pitchFamily="34" charset="0"/>
              <a:ea typeface="ＭＳ Ｐゴシック" charset="0"/>
            </a:endParaRPr>
          </a:p>
        </p:txBody>
      </p:sp>
      <p:sp>
        <p:nvSpPr>
          <p:cNvPr id="8" name="Text Box 9"/>
          <p:cNvSpPr txBox="1">
            <a:spLocks noChangeArrowheads="1"/>
          </p:cNvSpPr>
          <p:nvPr/>
        </p:nvSpPr>
        <p:spPr bwMode="auto">
          <a:xfrm>
            <a:off x="506730" y="5984289"/>
            <a:ext cx="3248025" cy="338554"/>
          </a:xfrm>
          <a:prstGeom prst="rect">
            <a:avLst/>
          </a:prstGeom>
          <a:noFill/>
          <a:ln>
            <a:noFill/>
          </a:ln>
          <a:effectLst/>
          <a:extLst/>
        </p:spPr>
        <p:txBody>
          <a:bodyPr wrap="square">
            <a:spAutoFit/>
          </a:bodyPr>
          <a:lstStyle/>
          <a:p>
            <a:pPr eaLnBrk="0" hangingPunct="0">
              <a:spcBef>
                <a:spcPct val="50000"/>
              </a:spcBef>
              <a:defRPr/>
            </a:pPr>
            <a:r>
              <a:rPr lang="en-US" sz="1600" dirty="0" smtClean="0">
                <a:latin typeface="Calibri" pitchFamily="34" charset="0"/>
                <a:ea typeface="ＭＳ Ｐゴシック" charset="0"/>
              </a:rPr>
              <a:t>Exclusive (median busway)</a:t>
            </a:r>
            <a:endParaRPr lang="en-US" sz="1600" dirty="0">
              <a:solidFill>
                <a:schemeClr val="bg1"/>
              </a:solidFill>
              <a:latin typeface="Calibri" pitchFamily="34" charset="0"/>
              <a:ea typeface="ＭＳ Ｐゴシック" charset="0"/>
            </a:endParaRPr>
          </a:p>
        </p:txBody>
      </p:sp>
      <p:sp>
        <p:nvSpPr>
          <p:cNvPr id="9" name="Text Box 10"/>
          <p:cNvSpPr txBox="1">
            <a:spLocks noChangeArrowheads="1"/>
          </p:cNvSpPr>
          <p:nvPr/>
        </p:nvSpPr>
        <p:spPr bwMode="auto">
          <a:xfrm>
            <a:off x="4671061" y="5984289"/>
            <a:ext cx="4392930" cy="338554"/>
          </a:xfrm>
          <a:prstGeom prst="rect">
            <a:avLst/>
          </a:prstGeom>
          <a:noFill/>
          <a:ln>
            <a:noFill/>
          </a:ln>
          <a:effectLst/>
          <a:extLst/>
        </p:spPr>
        <p:txBody>
          <a:bodyPr wrap="square">
            <a:spAutoFit/>
          </a:bodyPr>
          <a:lstStyle/>
          <a:p>
            <a:pPr eaLnBrk="0" hangingPunct="0">
              <a:spcBef>
                <a:spcPct val="50000"/>
              </a:spcBef>
              <a:defRPr/>
            </a:pPr>
            <a:r>
              <a:rPr lang="en-US" sz="1600" dirty="0" smtClean="0">
                <a:latin typeface="Calibri" pitchFamily="34" charset="0"/>
                <a:ea typeface="ＭＳ Ｐゴシック" charset="0"/>
              </a:rPr>
              <a:t>Grade-separated (off-street busway)</a:t>
            </a:r>
            <a:endParaRPr lang="en-US" sz="1600" dirty="0">
              <a:solidFill>
                <a:schemeClr val="bg1"/>
              </a:solidFill>
              <a:latin typeface="Calibri" pitchFamily="34" charset="0"/>
              <a:ea typeface="ＭＳ Ｐゴシック" charset="0"/>
            </a:endParaRPr>
          </a:p>
        </p:txBody>
      </p:sp>
      <p:pic>
        <p:nvPicPr>
          <p:cNvPr id="11" name="Picture 23" descr="Vancouver 04-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1" y="3984039"/>
            <a:ext cx="3171825"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7261" y="3984039"/>
            <a:ext cx="2741613"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6">
            <a:extLst>
              <a:ext uri="{28A0092B-C50C-407E-A947-70E740481C1C}">
                <a14:useLocalDpi xmlns:a14="http://schemas.microsoft.com/office/drawing/2010/main" val="0"/>
              </a:ext>
            </a:extLst>
          </a:blip>
          <a:stretch>
            <a:fillRect/>
          </a:stretch>
        </p:blipFill>
        <p:spPr>
          <a:xfrm>
            <a:off x="4747260" y="1579929"/>
            <a:ext cx="2647949" cy="2049463"/>
          </a:xfrm>
          <a:prstGeom prst="rect">
            <a:avLst/>
          </a:prstGeom>
          <a:ln>
            <a:noFill/>
          </a:ln>
        </p:spPr>
      </p:pic>
    </p:spTree>
    <p:extLst>
      <p:ext uri="{BB962C8B-B14F-4D97-AF65-F5344CB8AC3E}">
        <p14:creationId xmlns:p14="http://schemas.microsoft.com/office/powerpoint/2010/main" val="755385257"/>
      </p:ext>
    </p:extLst>
  </p:cSld>
  <p:clrMapOvr>
    <a:masterClrMapping/>
  </p:clrMapOvr>
  <p:transition advTm="15229"/>
  <p:timing>
    <p:tnLst>
      <p:par>
        <p:cTn id="1" dur="indefinite" restart="never" nodeType="tmRoot"/>
      </p:par>
    </p:tnLst>
  </p:timing>
  <p:extLst mod="1">
    <p:ext uri="{E180D4A7-C9FB-4DFB-919C-405C955672EB}">
      <p14:showEvtLst xmlns:p14="http://schemas.microsoft.com/office/powerpoint/2010/main">
        <p14:playEvt time="0" objId="2"/>
        <p14:stopEvt time="15229" objId="2"/>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Facility Impact on Speed</a:t>
            </a:r>
            <a:r>
              <a:rPr lang="en-US" baseline="0" dirty="0" smtClean="0"/>
              <a:t> </a:t>
            </a:r>
            <a:endParaRPr lang="en-US" dirty="0" smtClean="0"/>
          </a:p>
        </p:txBody>
      </p:sp>
      <p:sp>
        <p:nvSpPr>
          <p:cNvPr id="12291" name="Rectangle 3"/>
          <p:cNvSpPr>
            <a:spLocks noGrp="1" noChangeArrowheads="1"/>
          </p:cNvSpPr>
          <p:nvPr>
            <p:ph idx="1"/>
          </p:nvPr>
        </p:nvSpPr>
        <p:spPr/>
        <p:txBody>
          <a:bodyPr/>
          <a:lstStyle/>
          <a:p>
            <a:pPr eaLnBrk="1" hangingPunct="1"/>
            <a:r>
              <a:rPr lang="en-US" dirty="0" smtClean="0"/>
              <a:t>More-exclusive bus facilities cost more but provide faster travel times, along with more capacity and better reliability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5353" y="1897380"/>
            <a:ext cx="6067211" cy="4400550"/>
          </a:xfrm>
          <a:prstGeom prst="rect">
            <a:avLst/>
          </a:prstGeom>
          <a:noFill/>
        </p:spPr>
      </p:pic>
    </p:spTree>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ea typeface="ＭＳ Ｐゴシック" pitchFamily="34" charset="-128"/>
              </a:rPr>
              <a:t>Presentation Overview</a:t>
            </a:r>
          </a:p>
        </p:txBody>
      </p:sp>
      <p:sp>
        <p:nvSpPr>
          <p:cNvPr id="4099" name="Rectangle 3"/>
          <p:cNvSpPr>
            <a:spLocks noGrp="1" noChangeArrowheads="1"/>
          </p:cNvSpPr>
          <p:nvPr>
            <p:ph idx="4294967295"/>
          </p:nvPr>
        </p:nvSpPr>
        <p:spPr>
          <a:xfrm>
            <a:off x="468313" y="1108075"/>
            <a:ext cx="8256587" cy="5035550"/>
          </a:xfrm>
        </p:spPr>
        <p:txBody>
          <a:bodyPr/>
          <a:lstStyle/>
          <a:p>
            <a:pPr eaLnBrk="1" hangingPunct="1"/>
            <a:r>
              <a:rPr lang="en-US" dirty="0" smtClean="0">
                <a:ea typeface="ＭＳ Ｐゴシック" pitchFamily="34" charset="-128"/>
              </a:rPr>
              <a:t>Learning objectives</a:t>
            </a:r>
          </a:p>
          <a:p>
            <a:pPr eaLnBrk="1" hangingPunct="1"/>
            <a:r>
              <a:rPr lang="da-DK" dirty="0" smtClean="0">
                <a:ea typeface="ＭＳ Ｐゴシック" pitchFamily="34" charset="-128"/>
              </a:rPr>
              <a:t>Capacity concepts</a:t>
            </a:r>
          </a:p>
          <a:p>
            <a:pPr eaLnBrk="1" hangingPunct="1"/>
            <a:r>
              <a:rPr lang="da-DK" dirty="0" smtClean="0">
                <a:ea typeface="ＭＳ Ｐゴシック" pitchFamily="34" charset="-128"/>
              </a:rPr>
              <a:t>Capacity calculation process</a:t>
            </a:r>
          </a:p>
          <a:p>
            <a:pPr eaLnBrk="1" hangingPunct="1"/>
            <a:r>
              <a:rPr lang="da-DK" dirty="0" smtClean="0">
                <a:ea typeface="ＭＳ Ｐゴシック" pitchFamily="34" charset="-128"/>
              </a:rPr>
              <a:t>Speed estimation process</a:t>
            </a:r>
          </a:p>
          <a:p>
            <a:pPr eaLnBrk="1" hangingPunct="1"/>
            <a:r>
              <a:rPr lang="da-DK" dirty="0" smtClean="0">
                <a:ea typeface="ＭＳ Ｐゴシック" pitchFamily="34" charset="-128"/>
              </a:rPr>
              <a:t>Reliability</a:t>
            </a:r>
          </a:p>
          <a:p>
            <a:pPr eaLnBrk="1" hangingPunct="1"/>
            <a:r>
              <a:rPr lang="da-DK" dirty="0" smtClean="0">
                <a:ea typeface="ＭＳ Ｐゴシック" pitchFamily="34" charset="-128"/>
              </a:rPr>
              <a:t>Summary of other chapter content</a:t>
            </a:r>
            <a:endParaRPr lang="en-US" dirty="0" smtClean="0">
              <a:ea typeface="ＭＳ Ｐゴシック" pitchFamily="34" charset="-128"/>
            </a:endParaRPr>
          </a:p>
        </p:txBody>
      </p:sp>
    </p:spTree>
    <p:extLst>
      <p:ext uri="{BB962C8B-B14F-4D97-AF65-F5344CB8AC3E}">
        <p14:creationId xmlns:p14="http://schemas.microsoft.com/office/powerpoint/2010/main" val="658612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Bus Stop Location</a:t>
            </a:r>
          </a:p>
        </p:txBody>
      </p:sp>
      <p:sp>
        <p:nvSpPr>
          <p:cNvPr id="12291" name="Rectangle 3"/>
          <p:cNvSpPr>
            <a:spLocks noGrp="1" noChangeArrowheads="1"/>
          </p:cNvSpPr>
          <p:nvPr>
            <p:ph idx="1"/>
          </p:nvPr>
        </p:nvSpPr>
        <p:spPr/>
        <p:txBody>
          <a:bodyPr/>
          <a:lstStyle/>
          <a:p>
            <a:pPr eaLnBrk="1" hangingPunct="1"/>
            <a:r>
              <a:rPr lang="en-US" dirty="0" smtClean="0"/>
              <a:t>Far-side stops have the least negative impact on speed and capacity, followed by mid-block stops and near-side stops</a:t>
            </a:r>
          </a:p>
          <a:p>
            <a:pPr eaLnBrk="1" hangingPunct="1"/>
            <a:endParaRPr lang="da-DK" dirty="0"/>
          </a:p>
          <a:p>
            <a:pPr eaLnBrk="1" hangingPunct="1"/>
            <a:endParaRPr lang="da-DK" dirty="0" smtClean="0"/>
          </a:p>
          <a:p>
            <a:pPr eaLnBrk="1" hangingPunct="1"/>
            <a:endParaRPr lang="da-DK" dirty="0"/>
          </a:p>
          <a:p>
            <a:pPr eaLnBrk="1" hangingPunct="1"/>
            <a:endParaRPr lang="da-DK" dirty="0" smtClean="0"/>
          </a:p>
          <a:p>
            <a:pPr eaLnBrk="1" hangingPunct="1"/>
            <a:endParaRPr lang="da-DK" dirty="0"/>
          </a:p>
          <a:p>
            <a:pPr eaLnBrk="1" hangingPunct="1"/>
            <a:endParaRPr lang="da-DK" dirty="0" smtClean="0"/>
          </a:p>
          <a:p>
            <a:pPr eaLnBrk="1" hangingPunct="1"/>
            <a:r>
              <a:rPr lang="da-DK" dirty="0" smtClean="0"/>
              <a:t>Many other factors must be considered when locating bus stops</a:t>
            </a:r>
          </a:p>
          <a:p>
            <a:pPr lvl="1"/>
            <a:r>
              <a:rPr lang="da-DK" dirty="0" smtClean="0"/>
              <a:t>Vehicle turning volumes, driveways, physical obstructions</a:t>
            </a:r>
            <a:endParaRPr lang="en-US" dirty="0" smtClean="0"/>
          </a:p>
          <a:p>
            <a:pPr lvl="1"/>
            <a:r>
              <a:rPr lang="en-US" dirty="0"/>
              <a:t>T</a:t>
            </a:r>
            <a:r>
              <a:rPr lang="en-US" dirty="0" smtClean="0"/>
              <a:t>ransfer opportunities, locations of passenger generators</a:t>
            </a:r>
          </a:p>
          <a:p>
            <a:pPr lvl="1"/>
            <a:r>
              <a:rPr lang="en-US" dirty="0" smtClean="0"/>
              <a:t>Signal </a:t>
            </a:r>
            <a:r>
              <a:rPr lang="en-US" dirty="0"/>
              <a:t>timing, </a:t>
            </a:r>
            <a:r>
              <a:rPr lang="en-US" dirty="0" smtClean="0"/>
              <a:t>potential </a:t>
            </a:r>
            <a:r>
              <a:rPr lang="en-US" dirty="0"/>
              <a:t>for implementing transit preferential </a:t>
            </a:r>
            <a:r>
              <a:rPr lang="en-US" dirty="0" smtClean="0"/>
              <a:t>measures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002"/>
          <a:stretch/>
        </p:blipFill>
        <p:spPr bwMode="auto">
          <a:xfrm>
            <a:off x="889635" y="1943100"/>
            <a:ext cx="7519944" cy="16148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4007711"/>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Bus Volumes</a:t>
            </a:r>
          </a:p>
        </p:txBody>
      </p:sp>
      <p:sp>
        <p:nvSpPr>
          <p:cNvPr id="12291" name="Rectangle 3"/>
          <p:cNvSpPr>
            <a:spLocks noGrp="1" noChangeArrowheads="1"/>
          </p:cNvSpPr>
          <p:nvPr>
            <p:ph idx="1"/>
          </p:nvPr>
        </p:nvSpPr>
        <p:spPr/>
        <p:txBody>
          <a:bodyPr/>
          <a:lstStyle/>
          <a:p>
            <a:pPr eaLnBrk="1" hangingPunct="1"/>
            <a:r>
              <a:rPr lang="en-US" dirty="0" smtClean="0"/>
              <a:t>When bus volumes exceed half of a facility’s maximum (i.e., theoretical) capacity, bus speeds begin to drop as buses begin to interfere with each other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267" y="1943100"/>
            <a:ext cx="5710903" cy="3886200"/>
          </a:xfrm>
          <a:prstGeom prst="rect">
            <a:avLst/>
          </a:prstGeom>
          <a:noFill/>
        </p:spPr>
      </p:pic>
      <p:sp>
        <p:nvSpPr>
          <p:cNvPr id="2" name="TextBox 1"/>
          <p:cNvSpPr txBox="1"/>
          <p:nvPr/>
        </p:nvSpPr>
        <p:spPr>
          <a:xfrm>
            <a:off x="628650" y="5966460"/>
            <a:ext cx="7978140" cy="307777"/>
          </a:xfrm>
          <a:prstGeom prst="rect">
            <a:avLst/>
          </a:prstGeom>
          <a:noFill/>
        </p:spPr>
        <p:txBody>
          <a:bodyPr wrap="square" rtlCol="0">
            <a:spAutoFit/>
          </a:bodyPr>
          <a:lstStyle/>
          <a:p>
            <a:r>
              <a:rPr lang="da-DK" sz="1400" dirty="0" smtClean="0">
                <a:latin typeface="Calibri" pitchFamily="34" charset="0"/>
              </a:rPr>
              <a:t>Note: v/c ratio = volume-to-capacity ratio. Speeds shown reflect assumptions given in TCQSM Exhibit 6-10.</a:t>
            </a:r>
            <a:endParaRPr lang="en-US" sz="1400" dirty="0">
              <a:latin typeface="Calibri" pitchFamily="34" charset="0"/>
            </a:endParaRPr>
          </a:p>
        </p:txBody>
      </p:sp>
    </p:spTree>
    <p:extLst>
      <p:ext uri="{BB962C8B-B14F-4D97-AF65-F5344CB8AC3E}">
        <p14:creationId xmlns:p14="http://schemas.microsoft.com/office/powerpoint/2010/main" val="2696712942"/>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70218" y="1495425"/>
            <a:ext cx="3934716" cy="3662364"/>
          </a:xfrm>
        </p:spPr>
        <p:txBody>
          <a:bodyPr/>
          <a:lstStyle/>
          <a:p>
            <a:pPr>
              <a:lnSpc>
                <a:spcPct val="90000"/>
              </a:lnSpc>
            </a:pPr>
            <a:r>
              <a:rPr lang="en-US" dirty="0" smtClean="0">
                <a:ea typeface="ＭＳ Ｐゴシック" pitchFamily="34" charset="-128"/>
              </a:rPr>
              <a:t>Capacity Calculation Process</a:t>
            </a:r>
          </a:p>
        </p:txBody>
      </p:sp>
      <p:pic>
        <p:nvPicPr>
          <p:cNvPr id="5" name="Picture 4" descr="2005-A39-0031"/>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3261995" y="1495425"/>
            <a:ext cx="5605463"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861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Locations Where Capacity Can Be Calculated</a:t>
            </a:r>
          </a:p>
        </p:txBody>
      </p:sp>
      <p:sp>
        <p:nvSpPr>
          <p:cNvPr id="12291" name="Rectangle 3"/>
          <p:cNvSpPr>
            <a:spLocks noGrp="1" noChangeArrowheads="1"/>
          </p:cNvSpPr>
          <p:nvPr>
            <p:ph idx="1"/>
          </p:nvPr>
        </p:nvSpPr>
        <p:spPr/>
        <p:txBody>
          <a:bodyPr/>
          <a:lstStyle/>
          <a:p>
            <a:pPr eaLnBrk="1" hangingPunct="1"/>
            <a:r>
              <a:rPr lang="en-US" dirty="0" smtClean="0"/>
              <a:t>Loading areas (bus berths)</a:t>
            </a:r>
          </a:p>
          <a:p>
            <a:pPr lvl="1"/>
            <a:r>
              <a:rPr lang="da-DK" dirty="0" smtClean="0"/>
              <a:t>Curbside space where a single bus can load and unload passengers</a:t>
            </a:r>
          </a:p>
          <a:p>
            <a:r>
              <a:rPr lang="da-DK" dirty="0" smtClean="0"/>
              <a:t>Bus stops</a:t>
            </a:r>
          </a:p>
          <a:p>
            <a:pPr lvl="1"/>
            <a:r>
              <a:rPr lang="da-DK" dirty="0" smtClean="0"/>
              <a:t>Consist of one or more loading areas</a:t>
            </a:r>
          </a:p>
          <a:p>
            <a:r>
              <a:rPr lang="da-DK" dirty="0" smtClean="0"/>
              <a:t>Bus facilities</a:t>
            </a:r>
          </a:p>
          <a:p>
            <a:pPr lvl="1"/>
            <a:r>
              <a:rPr lang="da-DK" dirty="0" smtClean="0"/>
              <a:t>Consist of one or more (usually many more) consecutive bus stops </a:t>
            </a:r>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0140" y="3566160"/>
            <a:ext cx="7322102" cy="2663507"/>
          </a:xfrm>
          <a:prstGeom prst="rect">
            <a:avLst/>
          </a:prstGeom>
          <a:noFill/>
        </p:spPr>
      </p:pic>
    </p:spTree>
    <p:extLst>
      <p:ext uri="{BB962C8B-B14F-4D97-AF65-F5344CB8AC3E}">
        <p14:creationId xmlns:p14="http://schemas.microsoft.com/office/powerpoint/2010/main" val="2157749936"/>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Sequence of Calculations</a:t>
            </a:r>
          </a:p>
        </p:txBody>
      </p:sp>
      <p:sp>
        <p:nvSpPr>
          <p:cNvPr id="6" name="Line 3"/>
          <p:cNvSpPr>
            <a:spLocks noChangeShapeType="1"/>
          </p:cNvSpPr>
          <p:nvPr/>
        </p:nvSpPr>
        <p:spPr bwMode="auto">
          <a:xfrm>
            <a:off x="2327276" y="3208020"/>
            <a:ext cx="0" cy="1066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4"/>
          <p:cNvSpPr>
            <a:spLocks noChangeShapeType="1"/>
          </p:cNvSpPr>
          <p:nvPr/>
        </p:nvSpPr>
        <p:spPr bwMode="auto">
          <a:xfrm>
            <a:off x="2327276" y="1836420"/>
            <a:ext cx="0" cy="1066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Rectangle 5"/>
          <p:cNvSpPr>
            <a:spLocks noChangeArrowheads="1"/>
          </p:cNvSpPr>
          <p:nvPr/>
        </p:nvSpPr>
        <p:spPr bwMode="auto">
          <a:xfrm>
            <a:off x="765176" y="1607820"/>
            <a:ext cx="3198812" cy="685800"/>
          </a:xfrm>
          <a:prstGeom prst="rect">
            <a:avLst/>
          </a:prstGeom>
          <a:solidFill>
            <a:srgbClr val="FFFF99"/>
          </a:solidFill>
          <a:ln w="38100">
            <a:solidFill>
              <a:schemeClr val="tx1"/>
            </a:solidFill>
            <a:miter lim="800000"/>
            <a:headEnd/>
            <a:tailEnd/>
          </a:ln>
          <a:effectLst/>
          <a:extLst/>
        </p:spPr>
        <p:txBody>
          <a:bodyPr wrap="none" anchor="ctr"/>
          <a:lstStyle/>
          <a:p>
            <a:pPr algn="ctr" eaLnBrk="0" hangingPunct="0">
              <a:defRPr/>
            </a:pPr>
            <a:r>
              <a:rPr lang="en-US" b="1" dirty="0">
                <a:latin typeface="+mj-lt"/>
                <a:ea typeface="ＭＳ Ｐゴシック" charset="0"/>
              </a:rPr>
              <a:t>Loading Area Capacity</a:t>
            </a:r>
            <a:endParaRPr lang="en-US" dirty="0">
              <a:latin typeface="+mj-lt"/>
              <a:ea typeface="ＭＳ Ｐゴシック" charset="0"/>
            </a:endParaRPr>
          </a:p>
        </p:txBody>
      </p:sp>
      <p:sp>
        <p:nvSpPr>
          <p:cNvPr id="10" name="Rectangle 6"/>
          <p:cNvSpPr>
            <a:spLocks noChangeArrowheads="1"/>
          </p:cNvSpPr>
          <p:nvPr/>
        </p:nvSpPr>
        <p:spPr bwMode="auto">
          <a:xfrm>
            <a:off x="765176" y="2903220"/>
            <a:ext cx="3198812" cy="685800"/>
          </a:xfrm>
          <a:prstGeom prst="rect">
            <a:avLst/>
          </a:prstGeom>
          <a:solidFill>
            <a:srgbClr val="FFFF99"/>
          </a:solidFill>
          <a:ln w="38100">
            <a:solidFill>
              <a:schemeClr val="tx1"/>
            </a:solidFill>
            <a:miter lim="800000"/>
            <a:headEnd/>
            <a:tailEnd/>
          </a:ln>
          <a:effectLst/>
          <a:extLst/>
        </p:spPr>
        <p:txBody>
          <a:bodyPr wrap="none" anchor="ctr"/>
          <a:lstStyle/>
          <a:p>
            <a:pPr algn="ctr" eaLnBrk="0" hangingPunct="0">
              <a:defRPr/>
            </a:pPr>
            <a:r>
              <a:rPr lang="en-US" b="1">
                <a:latin typeface="+mj-lt"/>
                <a:ea typeface="ＭＳ Ｐゴシック" charset="0"/>
              </a:rPr>
              <a:t>Bus Stop Capacity</a:t>
            </a:r>
          </a:p>
        </p:txBody>
      </p:sp>
      <p:sp>
        <p:nvSpPr>
          <p:cNvPr id="11" name="Rectangle 7"/>
          <p:cNvSpPr>
            <a:spLocks noChangeArrowheads="1"/>
          </p:cNvSpPr>
          <p:nvPr/>
        </p:nvSpPr>
        <p:spPr bwMode="auto">
          <a:xfrm>
            <a:off x="765176" y="4274820"/>
            <a:ext cx="3198812" cy="685800"/>
          </a:xfrm>
          <a:prstGeom prst="rect">
            <a:avLst/>
          </a:prstGeom>
          <a:solidFill>
            <a:srgbClr val="FFFF99"/>
          </a:solidFill>
          <a:ln w="38100">
            <a:solidFill>
              <a:schemeClr val="tx1"/>
            </a:solidFill>
            <a:miter lim="800000"/>
            <a:headEnd/>
            <a:tailEnd/>
          </a:ln>
          <a:effectLst/>
          <a:extLst/>
        </p:spPr>
        <p:txBody>
          <a:bodyPr wrap="none" anchor="ctr"/>
          <a:lstStyle/>
          <a:p>
            <a:pPr algn="ctr" eaLnBrk="0" hangingPunct="0">
              <a:defRPr/>
            </a:pPr>
            <a:r>
              <a:rPr lang="en-US" b="1" dirty="0">
                <a:latin typeface="+mj-lt"/>
                <a:ea typeface="ＭＳ Ｐゴシック" charset="0"/>
              </a:rPr>
              <a:t>Bus Facility </a:t>
            </a:r>
            <a:r>
              <a:rPr lang="en-US" b="1" dirty="0" smtClean="0">
                <a:latin typeface="+mj-lt"/>
                <a:ea typeface="ＭＳ Ｐゴシック" charset="0"/>
              </a:rPr>
              <a:t>Capacity</a:t>
            </a:r>
            <a:endParaRPr lang="en-US" dirty="0">
              <a:latin typeface="+mj-lt"/>
              <a:ea typeface="ＭＳ Ｐゴシック" charset="0"/>
            </a:endParaRPr>
          </a:p>
        </p:txBody>
      </p:sp>
      <p:sp>
        <p:nvSpPr>
          <p:cNvPr id="12" name="Rectangle 3"/>
          <p:cNvSpPr>
            <a:spLocks noGrp="1" noChangeArrowheads="1"/>
          </p:cNvSpPr>
          <p:nvPr>
            <p:ph idx="1"/>
          </p:nvPr>
        </p:nvSpPr>
        <p:spPr>
          <a:xfrm>
            <a:off x="4572000" y="1497331"/>
            <a:ext cx="4152900" cy="4326254"/>
          </a:xfrm>
        </p:spPr>
        <p:txBody>
          <a:bodyPr/>
          <a:lstStyle/>
          <a:p>
            <a:r>
              <a:rPr lang="da-DK" dirty="0" smtClean="0"/>
              <a:t>Person capacity (p/h) =</a:t>
            </a:r>
            <a:r>
              <a:rPr lang="en-US" dirty="0"/>
              <a:t/>
            </a:r>
            <a:br>
              <a:rPr lang="en-US" dirty="0"/>
            </a:br>
            <a:r>
              <a:rPr lang="en-US" dirty="0" smtClean="0"/>
              <a:t>Bus facility capacity (bus/h)</a:t>
            </a:r>
            <a:br>
              <a:rPr lang="en-US" dirty="0" smtClean="0"/>
            </a:br>
            <a:r>
              <a:rPr lang="en-US" dirty="0" smtClean="0"/>
              <a:t>Bus passenger capacity (p/bus) ×</a:t>
            </a:r>
            <a:br>
              <a:rPr lang="en-US" dirty="0" smtClean="0"/>
            </a:br>
            <a:r>
              <a:rPr lang="en-US" dirty="0" smtClean="0"/>
              <a:t>Peak hour factor</a:t>
            </a:r>
          </a:p>
          <a:p>
            <a:endParaRPr lang="en-US" dirty="0"/>
          </a:p>
          <a:p>
            <a:r>
              <a:rPr lang="en-US" dirty="0" smtClean="0"/>
              <a:t>Passenger capacity can be a weighted average when more than one bus type uses a facility</a:t>
            </a:r>
          </a:p>
          <a:p>
            <a:endParaRPr lang="en-US" dirty="0"/>
          </a:p>
          <a:p>
            <a:r>
              <a:rPr lang="en-US" dirty="0" smtClean="0"/>
              <a:t>Peak hour factor reduces person capacity to a design level as an allowance for serving peak-within-the-peak passenger demand</a:t>
            </a:r>
            <a:br>
              <a:rPr lang="en-US" dirty="0" smtClean="0"/>
            </a:br>
            <a:endParaRPr lang="da-DK" dirty="0" smtClean="0"/>
          </a:p>
        </p:txBody>
      </p:sp>
    </p:spTree>
    <p:extLst>
      <p:ext uri="{BB962C8B-B14F-4D97-AF65-F5344CB8AC3E}">
        <p14:creationId xmlns:p14="http://schemas.microsoft.com/office/powerpoint/2010/main" val="3567359520"/>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Loading Area Vehicle Capacity Factors</a:t>
            </a:r>
          </a:p>
        </p:txBody>
      </p:sp>
      <p:sp>
        <p:nvSpPr>
          <p:cNvPr id="1515523" name="Text Box 3"/>
          <p:cNvSpPr txBox="1">
            <a:spLocks noChangeArrowheads="1"/>
          </p:cNvSpPr>
          <p:nvPr/>
        </p:nvSpPr>
        <p:spPr bwMode="auto">
          <a:xfrm>
            <a:off x="2560320" y="2964617"/>
            <a:ext cx="5562600" cy="369332"/>
          </a:xfrm>
          <a:prstGeom prst="rect">
            <a:avLst/>
          </a:prstGeom>
          <a:noFill/>
          <a:ln>
            <a:noFill/>
          </a:ln>
          <a:effectLst/>
          <a:extLst/>
        </p:spPr>
        <p:txBody>
          <a:bodyPr>
            <a:spAutoFit/>
          </a:bodyPr>
          <a:lstStyle/>
          <a:p>
            <a:pPr algn="ctr" eaLnBrk="0" hangingPunct="0">
              <a:spcBef>
                <a:spcPct val="50000"/>
              </a:spcBef>
              <a:defRPr/>
            </a:pPr>
            <a:r>
              <a:rPr lang="en-US" b="1" dirty="0" smtClean="0">
                <a:latin typeface="Calibri" pitchFamily="34" charset="0"/>
                <a:ea typeface="ＭＳ Ｐゴシック" charset="0"/>
              </a:rPr>
              <a:t>Seconds in an hour available for bus movement</a:t>
            </a:r>
            <a:endParaRPr lang="en-US" dirty="0">
              <a:latin typeface="Calibri" pitchFamily="34" charset="0"/>
              <a:ea typeface="ＭＳ Ｐゴシック" charset="0"/>
            </a:endParaRPr>
          </a:p>
        </p:txBody>
      </p:sp>
      <p:sp>
        <p:nvSpPr>
          <p:cNvPr id="1515524" name="Text Box 4"/>
          <p:cNvSpPr txBox="1">
            <a:spLocks noChangeArrowheads="1"/>
          </p:cNvSpPr>
          <p:nvPr/>
        </p:nvSpPr>
        <p:spPr bwMode="auto">
          <a:xfrm>
            <a:off x="2407920" y="3355975"/>
            <a:ext cx="5867400" cy="369332"/>
          </a:xfrm>
          <a:prstGeom prst="rect">
            <a:avLst/>
          </a:prstGeom>
          <a:noFill/>
          <a:ln>
            <a:noFill/>
          </a:ln>
          <a:effectLst/>
          <a:extLst/>
        </p:spPr>
        <p:txBody>
          <a:bodyPr>
            <a:spAutoFit/>
          </a:bodyPr>
          <a:lstStyle/>
          <a:p>
            <a:pPr algn="ctr" eaLnBrk="0" hangingPunct="0">
              <a:spcBef>
                <a:spcPct val="50000"/>
              </a:spcBef>
              <a:defRPr/>
            </a:pPr>
            <a:r>
              <a:rPr lang="en-US" b="1" dirty="0" smtClean="0">
                <a:latin typeface="Calibri" pitchFamily="34" charset="0"/>
                <a:ea typeface="ＭＳ Ｐゴシック" charset="0"/>
              </a:rPr>
              <a:t>Seconds that a design bus occupies the stop</a:t>
            </a:r>
            <a:endParaRPr lang="en-US" dirty="0">
              <a:latin typeface="Calibri" pitchFamily="34" charset="0"/>
              <a:ea typeface="ＭＳ Ｐゴシック" charset="0"/>
            </a:endParaRPr>
          </a:p>
        </p:txBody>
      </p:sp>
      <p:sp>
        <p:nvSpPr>
          <p:cNvPr id="28677" name="Line 5"/>
          <p:cNvSpPr>
            <a:spLocks noChangeShapeType="1"/>
          </p:cNvSpPr>
          <p:nvPr/>
        </p:nvSpPr>
        <p:spPr bwMode="auto">
          <a:xfrm>
            <a:off x="2179320" y="3352800"/>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itchFamily="34" charset="0"/>
            </a:endParaRPr>
          </a:p>
        </p:txBody>
      </p:sp>
      <p:sp>
        <p:nvSpPr>
          <p:cNvPr id="1515526" name="Text Box 6"/>
          <p:cNvSpPr txBox="1">
            <a:spLocks noChangeArrowheads="1"/>
          </p:cNvSpPr>
          <p:nvPr/>
        </p:nvSpPr>
        <p:spPr bwMode="auto">
          <a:xfrm>
            <a:off x="502920" y="3167856"/>
            <a:ext cx="2057400" cy="369332"/>
          </a:xfrm>
          <a:prstGeom prst="rect">
            <a:avLst/>
          </a:prstGeom>
          <a:noFill/>
          <a:ln>
            <a:noFill/>
          </a:ln>
          <a:effectLst/>
          <a:extLst/>
        </p:spPr>
        <p:txBody>
          <a:bodyPr>
            <a:spAutoFit/>
          </a:bodyPr>
          <a:lstStyle/>
          <a:p>
            <a:pPr algn="ctr" eaLnBrk="0" hangingPunct="0">
              <a:spcBef>
                <a:spcPct val="50000"/>
              </a:spcBef>
              <a:defRPr/>
            </a:pPr>
            <a:r>
              <a:rPr lang="en-US" b="1" dirty="0" smtClean="0">
                <a:latin typeface="Calibri" pitchFamily="34" charset="0"/>
                <a:ea typeface="ＭＳ Ｐゴシック" charset="0"/>
              </a:rPr>
              <a:t>Capacity </a:t>
            </a:r>
            <a:r>
              <a:rPr lang="en-US" b="1" dirty="0">
                <a:latin typeface="Calibri" pitchFamily="34" charset="0"/>
                <a:ea typeface="ＭＳ Ｐゴシック" charset="0"/>
              </a:rPr>
              <a:t>=</a:t>
            </a:r>
            <a:endParaRPr lang="en-US" dirty="0">
              <a:latin typeface="Calibri" pitchFamily="34" charset="0"/>
              <a:ea typeface="ＭＳ Ｐゴシック" charset="0"/>
            </a:endParaRPr>
          </a:p>
        </p:txBody>
      </p:sp>
    </p:spTree>
  </p:cSld>
  <p:clrMapOvr>
    <a:masterClrMapping/>
  </p:clrMapOvr>
  <p:transition advTm="11194"/>
  <p:timing>
    <p:tnLst>
      <p:par>
        <p:cTn id="1" dur="indefinite" restart="never" nodeType="tmRoot"/>
      </p:par>
    </p:tnLst>
  </p:timing>
  <p:extLst mod="1">
    <p:ext uri="{E180D4A7-C9FB-4DFB-919C-405C955672EB}">
      <p14:showEvtLst xmlns:p14="http://schemas.microsoft.com/office/powerpoint/2010/main">
        <p14:playEvt time="0" objId="2"/>
        <p14:stopEvt time="10008" objId="2"/>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Loading Area Vehicle Capacity Factors</a:t>
            </a:r>
          </a:p>
        </p:txBody>
      </p:sp>
      <p:sp>
        <p:nvSpPr>
          <p:cNvPr id="1515523" name="Text Box 3"/>
          <p:cNvSpPr txBox="1">
            <a:spLocks noChangeArrowheads="1"/>
          </p:cNvSpPr>
          <p:nvPr/>
        </p:nvSpPr>
        <p:spPr bwMode="auto">
          <a:xfrm>
            <a:off x="2560320" y="2964617"/>
            <a:ext cx="5562600" cy="369332"/>
          </a:xfrm>
          <a:prstGeom prst="rect">
            <a:avLst/>
          </a:prstGeom>
          <a:noFill/>
          <a:ln>
            <a:noFill/>
          </a:ln>
          <a:effectLst/>
          <a:extLst/>
        </p:spPr>
        <p:txBody>
          <a:bodyPr>
            <a:spAutoFit/>
          </a:bodyPr>
          <a:lstStyle/>
          <a:p>
            <a:pPr algn="ctr" eaLnBrk="0" hangingPunct="0">
              <a:spcBef>
                <a:spcPct val="50000"/>
              </a:spcBef>
              <a:defRPr/>
            </a:pPr>
            <a:r>
              <a:rPr lang="en-US" b="1" dirty="0" smtClean="0">
                <a:latin typeface="Calibri" pitchFamily="34" charset="0"/>
                <a:ea typeface="ＭＳ Ｐゴシック" charset="0"/>
              </a:rPr>
              <a:t>Seconds in an hour available for bus movement</a:t>
            </a:r>
            <a:endParaRPr lang="en-US" dirty="0">
              <a:latin typeface="Calibri" pitchFamily="34" charset="0"/>
              <a:ea typeface="ＭＳ Ｐゴシック" charset="0"/>
            </a:endParaRPr>
          </a:p>
        </p:txBody>
      </p:sp>
      <p:sp>
        <p:nvSpPr>
          <p:cNvPr id="1515524" name="Text Box 4"/>
          <p:cNvSpPr txBox="1">
            <a:spLocks noChangeArrowheads="1"/>
          </p:cNvSpPr>
          <p:nvPr/>
        </p:nvSpPr>
        <p:spPr bwMode="auto">
          <a:xfrm>
            <a:off x="2407920" y="3355975"/>
            <a:ext cx="5867400" cy="369332"/>
          </a:xfrm>
          <a:prstGeom prst="rect">
            <a:avLst/>
          </a:prstGeom>
          <a:noFill/>
          <a:ln>
            <a:noFill/>
          </a:ln>
          <a:effectLst/>
          <a:extLst/>
        </p:spPr>
        <p:txBody>
          <a:bodyPr>
            <a:spAutoFit/>
          </a:bodyPr>
          <a:lstStyle/>
          <a:p>
            <a:pPr algn="ctr" eaLnBrk="0" hangingPunct="0">
              <a:spcBef>
                <a:spcPct val="50000"/>
              </a:spcBef>
              <a:defRPr/>
            </a:pPr>
            <a:r>
              <a:rPr lang="en-US" b="1" dirty="0" smtClean="0">
                <a:latin typeface="Calibri" pitchFamily="34" charset="0"/>
                <a:ea typeface="ＭＳ Ｐゴシック" charset="0"/>
              </a:rPr>
              <a:t>Seconds that a design bus occupies the stop</a:t>
            </a:r>
            <a:endParaRPr lang="en-US" dirty="0">
              <a:latin typeface="Calibri" pitchFamily="34" charset="0"/>
              <a:ea typeface="ＭＳ Ｐゴシック" charset="0"/>
            </a:endParaRPr>
          </a:p>
        </p:txBody>
      </p:sp>
      <p:sp>
        <p:nvSpPr>
          <p:cNvPr id="28677" name="Line 5"/>
          <p:cNvSpPr>
            <a:spLocks noChangeShapeType="1"/>
          </p:cNvSpPr>
          <p:nvPr/>
        </p:nvSpPr>
        <p:spPr bwMode="auto">
          <a:xfrm>
            <a:off x="2179320" y="3352800"/>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itchFamily="34" charset="0"/>
            </a:endParaRPr>
          </a:p>
        </p:txBody>
      </p:sp>
      <p:sp>
        <p:nvSpPr>
          <p:cNvPr id="1515526" name="Text Box 6"/>
          <p:cNvSpPr txBox="1">
            <a:spLocks noChangeArrowheads="1"/>
          </p:cNvSpPr>
          <p:nvPr/>
        </p:nvSpPr>
        <p:spPr bwMode="auto">
          <a:xfrm>
            <a:off x="502920" y="3167856"/>
            <a:ext cx="2057400" cy="369887"/>
          </a:xfrm>
          <a:prstGeom prst="rect">
            <a:avLst/>
          </a:prstGeom>
          <a:noFill/>
          <a:ln>
            <a:noFill/>
          </a:ln>
          <a:effectLst/>
          <a:extLst/>
        </p:spPr>
        <p:txBody>
          <a:bodyPr>
            <a:spAutoFit/>
          </a:bodyPr>
          <a:lstStyle/>
          <a:p>
            <a:pPr algn="ctr" eaLnBrk="0" hangingPunct="0">
              <a:spcBef>
                <a:spcPct val="50000"/>
              </a:spcBef>
              <a:defRPr/>
            </a:pPr>
            <a:r>
              <a:rPr lang="en-US" b="1" dirty="0">
                <a:latin typeface="Calibri" pitchFamily="34" charset="0"/>
                <a:ea typeface="ＭＳ Ｐゴシック" charset="0"/>
              </a:rPr>
              <a:t>Capacity =</a:t>
            </a:r>
            <a:endParaRPr lang="en-US" dirty="0">
              <a:latin typeface="Calibri" pitchFamily="34" charset="0"/>
              <a:ea typeface="ＭＳ Ｐゴシック" charset="0"/>
            </a:endParaRPr>
          </a:p>
        </p:txBody>
      </p:sp>
      <p:cxnSp>
        <p:nvCxnSpPr>
          <p:cNvPr id="3" name="Straight Arrow Connector 2"/>
          <p:cNvCxnSpPr/>
          <p:nvPr/>
        </p:nvCxnSpPr>
        <p:spPr>
          <a:xfrm rot="10800000" flipV="1">
            <a:off x="5017770" y="2228850"/>
            <a:ext cx="0" cy="735767"/>
          </a:xfrm>
          <a:prstGeom prst="straightConnector1">
            <a:avLst/>
          </a:prstGeom>
          <a:ln>
            <a:solidFill>
              <a:srgbClr val="2B53FD"/>
            </a:solidFill>
            <a:tailEnd type="arrow"/>
          </a:ln>
        </p:spPr>
        <p:style>
          <a:lnRef idx="2">
            <a:schemeClr val="accent1"/>
          </a:lnRef>
          <a:fillRef idx="0">
            <a:schemeClr val="accent1"/>
          </a:fillRef>
          <a:effectRef idx="1">
            <a:schemeClr val="accent1"/>
          </a:effectRef>
          <a:fontRef idx="minor">
            <a:schemeClr val="tx1"/>
          </a:fontRef>
        </p:style>
      </p:cxnSp>
      <p:sp>
        <p:nvSpPr>
          <p:cNvPr id="9" name="Text Box 3"/>
          <p:cNvSpPr txBox="1">
            <a:spLocks noChangeArrowheads="1"/>
          </p:cNvSpPr>
          <p:nvPr/>
        </p:nvSpPr>
        <p:spPr bwMode="auto">
          <a:xfrm>
            <a:off x="1583055" y="1859518"/>
            <a:ext cx="6869430" cy="369332"/>
          </a:xfrm>
          <a:prstGeom prst="rect">
            <a:avLst/>
          </a:prstGeom>
          <a:noFill/>
          <a:ln>
            <a:noFill/>
          </a:ln>
          <a:effectLst/>
          <a:extLst/>
        </p:spPr>
        <p:txBody>
          <a:bodyPr wrap="square">
            <a:spAutoFit/>
          </a:bodyPr>
          <a:lstStyle/>
          <a:p>
            <a:pPr algn="ctr" eaLnBrk="0" hangingPunct="0">
              <a:spcBef>
                <a:spcPct val="50000"/>
              </a:spcBef>
              <a:defRPr/>
            </a:pPr>
            <a:r>
              <a:rPr lang="en-US" b="1" dirty="0" smtClean="0">
                <a:solidFill>
                  <a:srgbClr val="2B53FD"/>
                </a:solidFill>
                <a:latin typeface="Calibri" pitchFamily="34" charset="0"/>
                <a:ea typeface="ＭＳ Ｐゴシック" charset="0"/>
              </a:rPr>
              <a:t>(3,600 s/h) ×(% of time traffic control allows bus to enter/leave stop)</a:t>
            </a:r>
            <a:endParaRPr lang="en-US" dirty="0">
              <a:solidFill>
                <a:srgbClr val="2B53FD"/>
              </a:solidFill>
              <a:latin typeface="Calibri" pitchFamily="34" charset="0"/>
              <a:ea typeface="ＭＳ Ｐゴシック" charset="0"/>
            </a:endParaRPr>
          </a:p>
        </p:txBody>
      </p:sp>
      <p:cxnSp>
        <p:nvCxnSpPr>
          <p:cNvPr id="10" name="Straight Arrow Connector 9"/>
          <p:cNvCxnSpPr/>
          <p:nvPr/>
        </p:nvCxnSpPr>
        <p:spPr>
          <a:xfrm flipV="1">
            <a:off x="5017770" y="3838894"/>
            <a:ext cx="0" cy="735767"/>
          </a:xfrm>
          <a:prstGeom prst="straightConnector1">
            <a:avLst/>
          </a:prstGeom>
          <a:ln>
            <a:solidFill>
              <a:srgbClr val="2B53FD"/>
            </a:solidFill>
            <a:tailEnd type="arrow"/>
          </a:ln>
        </p:spPr>
        <p:style>
          <a:lnRef idx="2">
            <a:schemeClr val="accent1"/>
          </a:lnRef>
          <a:fillRef idx="0">
            <a:schemeClr val="accent1"/>
          </a:fillRef>
          <a:effectRef idx="1">
            <a:schemeClr val="accent1"/>
          </a:effectRef>
          <a:fontRef idx="minor">
            <a:schemeClr val="tx1"/>
          </a:fontRef>
        </p:style>
      </p:cxnSp>
      <p:sp>
        <p:nvSpPr>
          <p:cNvPr id="11" name="Text Box 3"/>
          <p:cNvSpPr txBox="1">
            <a:spLocks noChangeArrowheads="1"/>
          </p:cNvSpPr>
          <p:nvPr/>
        </p:nvSpPr>
        <p:spPr bwMode="auto">
          <a:xfrm>
            <a:off x="1735455" y="4622206"/>
            <a:ext cx="6869430" cy="1200329"/>
          </a:xfrm>
          <a:prstGeom prst="rect">
            <a:avLst/>
          </a:prstGeom>
          <a:noFill/>
          <a:ln>
            <a:noFill/>
          </a:ln>
          <a:effectLst/>
          <a:extLst/>
        </p:spPr>
        <p:txBody>
          <a:bodyPr wrap="square">
            <a:spAutoFit/>
          </a:bodyPr>
          <a:lstStyle/>
          <a:p>
            <a:pPr algn="ctr" eaLnBrk="0" hangingPunct="0">
              <a:spcBef>
                <a:spcPct val="50000"/>
              </a:spcBef>
              <a:defRPr/>
            </a:pPr>
            <a:r>
              <a:rPr lang="en-US" b="1" dirty="0" smtClean="0">
                <a:solidFill>
                  <a:srgbClr val="2B53FD"/>
                </a:solidFill>
                <a:latin typeface="Calibri" pitchFamily="34" charset="0"/>
                <a:ea typeface="ＭＳ Ｐゴシック" charset="0"/>
              </a:rPr>
              <a:t>(Portion of dwell on green) +</a:t>
            </a:r>
            <a:br>
              <a:rPr lang="en-US" b="1" dirty="0" smtClean="0">
                <a:solidFill>
                  <a:srgbClr val="2B53FD"/>
                </a:solidFill>
                <a:latin typeface="Calibri" pitchFamily="34" charset="0"/>
                <a:ea typeface="ＭＳ Ｐゴシック" charset="0"/>
              </a:rPr>
            </a:br>
            <a:r>
              <a:rPr lang="en-US" b="1" dirty="0" smtClean="0">
                <a:solidFill>
                  <a:srgbClr val="2B53FD"/>
                </a:solidFill>
                <a:latin typeface="Calibri" pitchFamily="34" charset="0"/>
                <a:ea typeface="ＭＳ Ｐゴシック" charset="0"/>
              </a:rPr>
              <a:t>(Time waiting for a gap in traffic to leave loading area) +</a:t>
            </a:r>
            <a:br>
              <a:rPr lang="en-US" b="1" dirty="0" smtClean="0">
                <a:solidFill>
                  <a:srgbClr val="2B53FD"/>
                </a:solidFill>
                <a:latin typeface="Calibri" pitchFamily="34" charset="0"/>
                <a:ea typeface="ＭＳ Ｐゴシック" charset="0"/>
              </a:rPr>
            </a:br>
            <a:r>
              <a:rPr lang="en-US" b="1" dirty="0" smtClean="0">
                <a:solidFill>
                  <a:srgbClr val="2B53FD"/>
                </a:solidFill>
                <a:latin typeface="Calibri" pitchFamily="34" charset="0"/>
                <a:ea typeface="ＭＳ Ｐゴシック" charset="0"/>
              </a:rPr>
              <a:t>(Clearance time while a bus travels its own length when leaving) +</a:t>
            </a:r>
            <a:br>
              <a:rPr lang="en-US" b="1" dirty="0" smtClean="0">
                <a:solidFill>
                  <a:srgbClr val="2B53FD"/>
                </a:solidFill>
                <a:latin typeface="Calibri" pitchFamily="34" charset="0"/>
                <a:ea typeface="ＭＳ Ｐゴシック" charset="0"/>
              </a:rPr>
            </a:br>
            <a:r>
              <a:rPr lang="en-US" b="1" dirty="0" smtClean="0">
                <a:solidFill>
                  <a:srgbClr val="2B53FD"/>
                </a:solidFill>
                <a:latin typeface="Calibri" pitchFamily="34" charset="0"/>
                <a:ea typeface="ＭＳ Ｐゴシック" charset="0"/>
              </a:rPr>
              <a:t>(Allowance for particularly long dwells)</a:t>
            </a:r>
            <a:endParaRPr lang="en-US" dirty="0">
              <a:solidFill>
                <a:srgbClr val="2B53FD"/>
              </a:solidFill>
              <a:latin typeface="Calibri" pitchFamily="34" charset="0"/>
              <a:ea typeface="ＭＳ Ｐゴシック" charset="0"/>
            </a:endParaRPr>
          </a:p>
        </p:txBody>
      </p:sp>
    </p:spTree>
    <p:extLst>
      <p:ext uri="{BB962C8B-B14F-4D97-AF65-F5344CB8AC3E}">
        <p14:creationId xmlns:p14="http://schemas.microsoft.com/office/powerpoint/2010/main" val="1188911496"/>
      </p:ext>
    </p:extLst>
  </p:cSld>
  <p:clrMapOvr>
    <a:masterClrMapping/>
  </p:clrMapOvr>
  <p:transition advTm="11194"/>
  <p:timing>
    <p:tnLst>
      <p:par>
        <p:cTn id="1" dur="indefinite" restart="never" nodeType="tmRoot"/>
      </p:par>
    </p:tnLst>
  </p:timing>
  <p:extLst mod="1">
    <p:ext uri="{E180D4A7-C9FB-4DFB-919C-405C955672EB}">
      <p14:showEvtLst xmlns:p14="http://schemas.microsoft.com/office/powerpoint/2010/main">
        <p14:playEvt time="0" objId="2"/>
        <p14:stopEvt time="10008" objId="2"/>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Bus Stop Capacity Factors</a:t>
            </a:r>
          </a:p>
        </p:txBody>
      </p:sp>
      <p:sp>
        <p:nvSpPr>
          <p:cNvPr id="1515526" name="Text Box 6"/>
          <p:cNvSpPr txBox="1">
            <a:spLocks noChangeArrowheads="1"/>
          </p:cNvSpPr>
          <p:nvPr/>
        </p:nvSpPr>
        <p:spPr bwMode="auto">
          <a:xfrm>
            <a:off x="640080" y="2601414"/>
            <a:ext cx="7749540" cy="1200329"/>
          </a:xfrm>
          <a:prstGeom prst="rect">
            <a:avLst/>
          </a:prstGeom>
          <a:noFill/>
          <a:ln>
            <a:noFill/>
          </a:ln>
          <a:effectLst/>
          <a:extLst/>
        </p:spPr>
        <p:txBody>
          <a:bodyPr wrap="square">
            <a:spAutoFit/>
          </a:bodyPr>
          <a:lstStyle/>
          <a:p>
            <a:pPr eaLnBrk="0" hangingPunct="0">
              <a:spcBef>
                <a:spcPct val="50000"/>
              </a:spcBef>
              <a:tabLst>
                <a:tab pos="1143000" algn="l"/>
              </a:tabLst>
              <a:defRPr/>
            </a:pPr>
            <a:r>
              <a:rPr lang="en-US" b="1" dirty="0" smtClean="0">
                <a:latin typeface="Calibri" pitchFamily="34" charset="0"/>
                <a:ea typeface="ＭＳ Ｐゴシック" charset="0"/>
              </a:rPr>
              <a:t>Capacity =	(loading area capacity</a:t>
            </a:r>
            <a:r>
              <a:rPr lang="en-US" b="1" dirty="0">
                <a:latin typeface="Calibri" pitchFamily="34" charset="0"/>
                <a:ea typeface="ＭＳ Ｐゴシック" charset="0"/>
              </a:rPr>
              <a:t>) ×</a:t>
            </a:r>
            <a:r>
              <a:rPr lang="en-US" b="1" dirty="0" smtClean="0">
                <a:latin typeface="Calibri" pitchFamily="34" charset="0"/>
                <a:ea typeface="ＭＳ Ｐゴシック" charset="0"/>
              </a:rPr>
              <a:t/>
            </a:r>
            <a:br>
              <a:rPr lang="en-US" b="1" dirty="0" smtClean="0">
                <a:latin typeface="Calibri" pitchFamily="34" charset="0"/>
                <a:ea typeface="ＭＳ Ｐゴシック" charset="0"/>
              </a:rPr>
            </a:br>
            <a:r>
              <a:rPr lang="en-US" b="1" dirty="0" smtClean="0">
                <a:latin typeface="Calibri" pitchFamily="34" charset="0"/>
                <a:ea typeface="ＭＳ Ｐゴシック" charset="0"/>
              </a:rPr>
              <a:t>	(number of effective loading areas at the stop) ×</a:t>
            </a:r>
            <a:br>
              <a:rPr lang="en-US" b="1" dirty="0" smtClean="0">
                <a:latin typeface="Calibri" pitchFamily="34" charset="0"/>
                <a:ea typeface="ＭＳ Ｐゴシック" charset="0"/>
              </a:rPr>
            </a:br>
            <a:r>
              <a:rPr lang="en-US" b="1" dirty="0" smtClean="0">
                <a:latin typeface="Calibri" pitchFamily="34" charset="0"/>
                <a:ea typeface="ＭＳ Ｐゴシック" charset="0"/>
              </a:rPr>
              <a:t>	(adjustment for traffic blockage)</a:t>
            </a:r>
            <a:br>
              <a:rPr lang="en-US" b="1" dirty="0" smtClean="0">
                <a:latin typeface="Calibri" pitchFamily="34" charset="0"/>
                <a:ea typeface="ＭＳ Ｐゴシック" charset="0"/>
              </a:rPr>
            </a:br>
            <a:r>
              <a:rPr lang="en-US" b="1" dirty="0" smtClean="0">
                <a:latin typeface="Calibri" pitchFamily="34" charset="0"/>
                <a:ea typeface="ＭＳ Ｐゴシック" charset="0"/>
              </a:rPr>
              <a:t> </a:t>
            </a:r>
            <a:endParaRPr lang="en-US" dirty="0">
              <a:latin typeface="Calibri" pitchFamily="34" charset="0"/>
              <a:ea typeface="ＭＳ Ｐゴシック" charset="0"/>
            </a:endParaRPr>
          </a:p>
        </p:txBody>
      </p:sp>
    </p:spTree>
    <p:extLst>
      <p:ext uri="{BB962C8B-B14F-4D97-AF65-F5344CB8AC3E}">
        <p14:creationId xmlns:p14="http://schemas.microsoft.com/office/powerpoint/2010/main" val="2722307835"/>
      </p:ext>
    </p:extLst>
  </p:cSld>
  <p:clrMapOvr>
    <a:masterClrMapping/>
  </p:clrMapOvr>
  <p:transition advTm="11194"/>
  <p:timing>
    <p:tnLst>
      <p:par>
        <p:cTn id="1" dur="indefinite" restart="never" nodeType="tmRoot"/>
      </p:par>
    </p:tnLst>
  </p:timing>
  <p:extLst mod="1">
    <p:ext uri="{E180D4A7-C9FB-4DFB-919C-405C955672EB}">
      <p14:showEvtLst xmlns:p14="http://schemas.microsoft.com/office/powerpoint/2010/main">
        <p14:playEvt time="0" objId="2"/>
        <p14:stopEvt time="10008" objId="2"/>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Bus Stop Capacity Factors</a:t>
            </a:r>
          </a:p>
        </p:txBody>
      </p:sp>
      <p:sp>
        <p:nvSpPr>
          <p:cNvPr id="1515526" name="Text Box 6"/>
          <p:cNvSpPr txBox="1">
            <a:spLocks noChangeArrowheads="1"/>
          </p:cNvSpPr>
          <p:nvPr/>
        </p:nvSpPr>
        <p:spPr bwMode="auto">
          <a:xfrm>
            <a:off x="640080" y="2601414"/>
            <a:ext cx="7749540" cy="1200329"/>
          </a:xfrm>
          <a:prstGeom prst="rect">
            <a:avLst/>
          </a:prstGeom>
          <a:noFill/>
          <a:ln>
            <a:noFill/>
          </a:ln>
          <a:effectLst/>
          <a:extLst/>
        </p:spPr>
        <p:txBody>
          <a:bodyPr wrap="square">
            <a:spAutoFit/>
          </a:bodyPr>
          <a:lstStyle/>
          <a:p>
            <a:pPr eaLnBrk="0" hangingPunct="0">
              <a:spcBef>
                <a:spcPct val="50000"/>
              </a:spcBef>
              <a:tabLst>
                <a:tab pos="1143000" algn="l"/>
              </a:tabLst>
              <a:defRPr/>
            </a:pPr>
            <a:r>
              <a:rPr lang="en-US" b="1" dirty="0" smtClean="0">
                <a:latin typeface="Calibri" pitchFamily="34" charset="0"/>
                <a:ea typeface="ＭＳ Ｐゴシック" charset="0"/>
              </a:rPr>
              <a:t>Capacity =	(loading area capacity</a:t>
            </a:r>
            <a:r>
              <a:rPr lang="en-US" b="1" dirty="0">
                <a:latin typeface="Calibri" pitchFamily="34" charset="0"/>
                <a:ea typeface="ＭＳ Ｐゴシック" charset="0"/>
              </a:rPr>
              <a:t>) ×</a:t>
            </a:r>
            <a:r>
              <a:rPr lang="en-US" b="1" dirty="0" smtClean="0">
                <a:latin typeface="Calibri" pitchFamily="34" charset="0"/>
                <a:ea typeface="ＭＳ Ｐゴシック" charset="0"/>
              </a:rPr>
              <a:t/>
            </a:r>
            <a:br>
              <a:rPr lang="en-US" b="1" dirty="0" smtClean="0">
                <a:latin typeface="Calibri" pitchFamily="34" charset="0"/>
                <a:ea typeface="ＭＳ Ｐゴシック" charset="0"/>
              </a:rPr>
            </a:br>
            <a:r>
              <a:rPr lang="en-US" b="1" dirty="0" smtClean="0">
                <a:latin typeface="Calibri" pitchFamily="34" charset="0"/>
                <a:ea typeface="ＭＳ Ｐゴシック" charset="0"/>
              </a:rPr>
              <a:t>	(number of effective loading areas at the stop) ×</a:t>
            </a:r>
            <a:br>
              <a:rPr lang="en-US" b="1" dirty="0" smtClean="0">
                <a:latin typeface="Calibri" pitchFamily="34" charset="0"/>
                <a:ea typeface="ＭＳ Ｐゴシック" charset="0"/>
              </a:rPr>
            </a:br>
            <a:r>
              <a:rPr lang="en-US" b="1" dirty="0" smtClean="0">
                <a:latin typeface="Calibri" pitchFamily="34" charset="0"/>
                <a:ea typeface="ＭＳ Ｐゴシック" charset="0"/>
              </a:rPr>
              <a:t>	(adjustment for traffic blockage)</a:t>
            </a:r>
            <a:br>
              <a:rPr lang="en-US" b="1" dirty="0" smtClean="0">
                <a:latin typeface="Calibri" pitchFamily="34" charset="0"/>
                <a:ea typeface="ＭＳ Ｐゴシック" charset="0"/>
              </a:rPr>
            </a:br>
            <a:r>
              <a:rPr lang="en-US" b="1" dirty="0" smtClean="0">
                <a:latin typeface="Calibri" pitchFamily="34" charset="0"/>
                <a:ea typeface="ＭＳ Ｐゴシック" charset="0"/>
              </a:rPr>
              <a:t> </a:t>
            </a:r>
            <a:endParaRPr lang="en-US" dirty="0">
              <a:latin typeface="Calibri" pitchFamily="34" charset="0"/>
              <a:ea typeface="ＭＳ Ｐゴシック" charset="0"/>
            </a:endParaRPr>
          </a:p>
        </p:txBody>
      </p:sp>
      <p:cxnSp>
        <p:nvCxnSpPr>
          <p:cNvPr id="4" name="Straight Arrow Connector 3"/>
          <p:cNvCxnSpPr/>
          <p:nvPr/>
        </p:nvCxnSpPr>
        <p:spPr>
          <a:xfrm rot="10800000" flipV="1">
            <a:off x="5017770" y="2228850"/>
            <a:ext cx="0" cy="735767"/>
          </a:xfrm>
          <a:prstGeom prst="straightConnector1">
            <a:avLst/>
          </a:prstGeom>
          <a:ln>
            <a:solidFill>
              <a:srgbClr val="2B53FD"/>
            </a:solidFill>
            <a:tailEnd type="arrow"/>
          </a:ln>
        </p:spPr>
        <p:style>
          <a:lnRef idx="2">
            <a:schemeClr val="accent1"/>
          </a:lnRef>
          <a:fillRef idx="0">
            <a:schemeClr val="accent1"/>
          </a:fillRef>
          <a:effectRef idx="1">
            <a:schemeClr val="accent1"/>
          </a:effectRef>
          <a:fontRef idx="minor">
            <a:schemeClr val="tx1"/>
          </a:fontRef>
        </p:style>
      </p:cxnSp>
      <p:sp>
        <p:nvSpPr>
          <p:cNvPr id="5" name="Text Box 3"/>
          <p:cNvSpPr txBox="1">
            <a:spLocks noChangeArrowheads="1"/>
          </p:cNvSpPr>
          <p:nvPr/>
        </p:nvSpPr>
        <p:spPr bwMode="auto">
          <a:xfrm>
            <a:off x="1583055" y="1516618"/>
            <a:ext cx="6869430" cy="646331"/>
          </a:xfrm>
          <a:prstGeom prst="rect">
            <a:avLst/>
          </a:prstGeom>
          <a:noFill/>
          <a:ln>
            <a:noFill/>
          </a:ln>
          <a:effectLst/>
          <a:extLst/>
        </p:spPr>
        <p:txBody>
          <a:bodyPr wrap="square">
            <a:spAutoFit/>
          </a:bodyPr>
          <a:lstStyle/>
          <a:p>
            <a:pPr algn="ctr" eaLnBrk="0" hangingPunct="0">
              <a:spcBef>
                <a:spcPct val="50000"/>
              </a:spcBef>
              <a:defRPr/>
            </a:pPr>
            <a:r>
              <a:rPr lang="en-US" b="1" dirty="0" smtClean="0">
                <a:solidFill>
                  <a:srgbClr val="2B53FD"/>
                </a:solidFill>
                <a:latin typeface="Calibri" pitchFamily="34" charset="0"/>
                <a:ea typeface="ＭＳ Ｐゴシック" charset="0"/>
              </a:rPr>
              <a:t>(each additional physical loading area may add less than</a:t>
            </a:r>
            <a:br>
              <a:rPr lang="en-US" b="1" dirty="0" smtClean="0">
                <a:solidFill>
                  <a:srgbClr val="2B53FD"/>
                </a:solidFill>
                <a:latin typeface="Calibri" pitchFamily="34" charset="0"/>
                <a:ea typeface="ＭＳ Ｐゴシック" charset="0"/>
              </a:rPr>
            </a:br>
            <a:r>
              <a:rPr lang="en-US" b="1" dirty="0" smtClean="0">
                <a:solidFill>
                  <a:srgbClr val="2B53FD"/>
                </a:solidFill>
                <a:latin typeface="Calibri" pitchFamily="34" charset="0"/>
                <a:ea typeface="ＭＳ Ｐゴシック" charset="0"/>
              </a:rPr>
              <a:t>one loading area’s worth of capacity)</a:t>
            </a:r>
            <a:endParaRPr lang="en-US" dirty="0">
              <a:solidFill>
                <a:srgbClr val="2B53FD"/>
              </a:solidFill>
              <a:latin typeface="Calibri" pitchFamily="34" charset="0"/>
              <a:ea typeface="ＭＳ Ｐゴシック" charset="0"/>
            </a:endParaRPr>
          </a:p>
        </p:txBody>
      </p:sp>
      <p:cxnSp>
        <p:nvCxnSpPr>
          <p:cNvPr id="6" name="Straight Arrow Connector 5"/>
          <p:cNvCxnSpPr/>
          <p:nvPr/>
        </p:nvCxnSpPr>
        <p:spPr>
          <a:xfrm flipV="1">
            <a:off x="3956685" y="3471010"/>
            <a:ext cx="0" cy="735767"/>
          </a:xfrm>
          <a:prstGeom prst="straightConnector1">
            <a:avLst/>
          </a:prstGeom>
          <a:ln>
            <a:solidFill>
              <a:srgbClr val="2B53FD"/>
            </a:solidFill>
            <a:tailEnd type="arrow"/>
          </a:ln>
        </p:spPr>
        <p:style>
          <a:lnRef idx="2">
            <a:schemeClr val="accent1"/>
          </a:lnRef>
          <a:fillRef idx="0">
            <a:schemeClr val="accent1"/>
          </a:fillRef>
          <a:effectRef idx="1">
            <a:schemeClr val="accent1"/>
          </a:effectRef>
          <a:fontRef idx="minor">
            <a:schemeClr val="tx1"/>
          </a:fontRef>
        </p:style>
      </p:cxnSp>
      <p:sp>
        <p:nvSpPr>
          <p:cNvPr id="7" name="Text Box 3"/>
          <p:cNvSpPr txBox="1">
            <a:spLocks noChangeArrowheads="1"/>
          </p:cNvSpPr>
          <p:nvPr/>
        </p:nvSpPr>
        <p:spPr bwMode="auto">
          <a:xfrm>
            <a:off x="674370" y="4254322"/>
            <a:ext cx="6869430" cy="923330"/>
          </a:xfrm>
          <a:prstGeom prst="rect">
            <a:avLst/>
          </a:prstGeom>
          <a:noFill/>
          <a:ln>
            <a:noFill/>
          </a:ln>
          <a:effectLst/>
          <a:extLst/>
        </p:spPr>
        <p:txBody>
          <a:bodyPr wrap="square">
            <a:spAutoFit/>
          </a:bodyPr>
          <a:lstStyle/>
          <a:p>
            <a:pPr algn="ctr" eaLnBrk="0" hangingPunct="0">
              <a:spcBef>
                <a:spcPct val="50000"/>
              </a:spcBef>
              <a:defRPr/>
            </a:pPr>
            <a:r>
              <a:rPr lang="en-US" b="1" dirty="0" smtClean="0">
                <a:solidFill>
                  <a:srgbClr val="2B53FD"/>
                </a:solidFill>
                <a:latin typeface="Calibri" pitchFamily="34" charset="0"/>
                <a:ea typeface="ＭＳ Ｐゴシック" charset="0"/>
              </a:rPr>
              <a:t>(function of bus stop location [near-side, far-side, mid-block],</a:t>
            </a:r>
            <a:br>
              <a:rPr lang="en-US" b="1" dirty="0" smtClean="0">
                <a:solidFill>
                  <a:srgbClr val="2B53FD"/>
                </a:solidFill>
                <a:latin typeface="Calibri" pitchFamily="34" charset="0"/>
                <a:ea typeface="ＭＳ Ｐゴシック" charset="0"/>
              </a:rPr>
            </a:br>
            <a:r>
              <a:rPr lang="en-US" b="1" dirty="0" smtClean="0">
                <a:solidFill>
                  <a:srgbClr val="2B53FD"/>
                </a:solidFill>
                <a:latin typeface="Calibri" pitchFamily="34" charset="0"/>
                <a:ea typeface="ＭＳ Ｐゴシック" charset="0"/>
              </a:rPr>
              <a:t>right-turning auto volumes, conflicting pedestrian volumes,</a:t>
            </a:r>
            <a:br>
              <a:rPr lang="en-US" b="1" dirty="0" smtClean="0">
                <a:solidFill>
                  <a:srgbClr val="2B53FD"/>
                </a:solidFill>
                <a:latin typeface="Calibri" pitchFamily="34" charset="0"/>
                <a:ea typeface="ＭＳ Ｐゴシック" charset="0"/>
              </a:rPr>
            </a:br>
            <a:r>
              <a:rPr lang="en-US" b="1" dirty="0" smtClean="0">
                <a:solidFill>
                  <a:srgbClr val="2B53FD"/>
                </a:solidFill>
                <a:latin typeface="Calibri" pitchFamily="34" charset="0"/>
                <a:ea typeface="ＭＳ Ｐゴシック" charset="0"/>
              </a:rPr>
              <a:t>and ability of buses to move around other vehicles)</a:t>
            </a:r>
            <a:endParaRPr lang="en-US" dirty="0">
              <a:solidFill>
                <a:srgbClr val="2B53FD"/>
              </a:solidFill>
              <a:latin typeface="Calibri" pitchFamily="34" charset="0"/>
              <a:ea typeface="ＭＳ Ｐゴシック" charset="0"/>
            </a:endParaRPr>
          </a:p>
        </p:txBody>
      </p:sp>
    </p:spTree>
    <p:extLst>
      <p:ext uri="{BB962C8B-B14F-4D97-AF65-F5344CB8AC3E}">
        <p14:creationId xmlns:p14="http://schemas.microsoft.com/office/powerpoint/2010/main" val="3380715088"/>
      </p:ext>
    </p:extLst>
  </p:cSld>
  <p:clrMapOvr>
    <a:masterClrMapping/>
  </p:clrMapOvr>
  <p:transition advTm="11194"/>
  <p:timing>
    <p:tnLst>
      <p:par>
        <p:cTn id="1" dur="indefinite" restart="never" nodeType="tmRoot"/>
      </p:par>
    </p:tnLst>
  </p:timing>
  <p:extLst mod="1">
    <p:ext uri="{E180D4A7-C9FB-4DFB-919C-405C955672EB}">
      <p14:showEvtLst xmlns:p14="http://schemas.microsoft.com/office/powerpoint/2010/main">
        <p14:playEvt time="0" objId="2"/>
        <p14:stopEvt time="10008" objId="2"/>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Linear and Non-linear Loading Areas</a:t>
            </a:r>
            <a:r>
              <a:rPr lang="en-US" baseline="0" dirty="0" smtClean="0"/>
              <a:t> </a:t>
            </a:r>
            <a:endParaRPr lang="en-US" dirty="0" smtClean="0"/>
          </a:p>
        </p:txBody>
      </p:sp>
      <p:sp>
        <p:nvSpPr>
          <p:cNvPr id="12291" name="Rectangle 3"/>
          <p:cNvSpPr>
            <a:spLocks noGrp="1" noChangeArrowheads="1"/>
          </p:cNvSpPr>
          <p:nvPr>
            <p:ph idx="1"/>
          </p:nvPr>
        </p:nvSpPr>
        <p:spPr/>
        <p:txBody>
          <a:bodyPr/>
          <a:lstStyle/>
          <a:p>
            <a:pPr eaLnBrk="1" hangingPunct="1"/>
            <a:r>
              <a:rPr lang="da-DK" dirty="0" smtClean="0"/>
              <a:t>Buses can move independently in and out of non-linear loading areas</a:t>
            </a:r>
          </a:p>
          <a:p>
            <a:pPr lvl="1"/>
            <a:r>
              <a:rPr lang="da-DK" dirty="0" smtClean="0"/>
              <a:t>Sawtooth, drive-through, and angle berths</a:t>
            </a:r>
          </a:p>
          <a:p>
            <a:pPr lvl="1"/>
            <a:r>
              <a:rPr lang="da-DK" dirty="0" smtClean="0"/>
              <a:t>All loading areas can be used independently of each other, when buses are not assigned to a specific loading area </a:t>
            </a:r>
          </a:p>
          <a:p>
            <a:r>
              <a:rPr lang="da-DK" dirty="0" smtClean="0"/>
              <a:t>The presence of another bus may block access to linear loading areas in front of the bus and may also block the departure of the following bus</a:t>
            </a:r>
          </a:p>
          <a:p>
            <a:pPr lvl="1"/>
            <a:r>
              <a:rPr lang="da-DK" dirty="0" smtClean="0"/>
              <a:t>Each loading area cannot be fully utilized</a:t>
            </a:r>
          </a:p>
          <a:p>
            <a:pPr lvl="1"/>
            <a:r>
              <a:rPr lang="da-DK" dirty="0" smtClean="0"/>
              <a:t>Each additional physical loading</a:t>
            </a:r>
            <a:br>
              <a:rPr lang="da-DK" dirty="0" smtClean="0"/>
            </a:br>
            <a:r>
              <a:rPr lang="da-DK" dirty="0" smtClean="0"/>
              <a:t>area contributes less and less</a:t>
            </a:r>
            <a:br>
              <a:rPr lang="da-DK" dirty="0" smtClean="0"/>
            </a:br>
            <a:r>
              <a:rPr lang="da-DK" dirty="0" smtClean="0"/>
              <a:t>additional capacity</a:t>
            </a: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6430" y="3705101"/>
            <a:ext cx="4494711" cy="2533007"/>
          </a:xfrm>
          <a:prstGeom prst="rect">
            <a:avLst/>
          </a:prstGeom>
          <a:noFill/>
        </p:spPr>
      </p:pic>
    </p:spTree>
    <p:extLst>
      <p:ext uri="{BB962C8B-B14F-4D97-AF65-F5344CB8AC3E}">
        <p14:creationId xmlns:p14="http://schemas.microsoft.com/office/powerpoint/2010/main" val="1735926946"/>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Learning Objectives</a:t>
            </a:r>
            <a:endParaRPr lang="en-US" dirty="0"/>
          </a:p>
        </p:txBody>
      </p:sp>
      <p:sp>
        <p:nvSpPr>
          <p:cNvPr id="5122" name="Content Placeholder 1"/>
          <p:cNvSpPr>
            <a:spLocks noGrp="1"/>
          </p:cNvSpPr>
          <p:nvPr>
            <p:ph idx="4294967295"/>
          </p:nvPr>
        </p:nvSpPr>
        <p:spPr>
          <a:xfrm>
            <a:off x="468313" y="1108075"/>
            <a:ext cx="8256587" cy="5035550"/>
          </a:xfrm>
        </p:spPr>
        <p:txBody>
          <a:bodyPr/>
          <a:lstStyle/>
          <a:p>
            <a:r>
              <a:rPr lang="da-DK" dirty="0" smtClean="0">
                <a:ea typeface="ＭＳ Ｐゴシック" pitchFamily="34" charset="-128"/>
              </a:rPr>
              <a:t>Understand why bus capacity is important, even for transit agencies that don’t experience capacity problems</a:t>
            </a:r>
          </a:p>
          <a:p>
            <a:r>
              <a:rPr lang="da-DK" dirty="0" smtClean="0">
                <a:ea typeface="ＭＳ Ｐゴシック" pitchFamily="34" charset="-128"/>
              </a:rPr>
              <a:t>Be able to identify the main factors that influence bus capacity, speed, and reliability</a:t>
            </a:r>
          </a:p>
          <a:p>
            <a:r>
              <a:rPr lang="da-DK" dirty="0" smtClean="0">
                <a:ea typeface="ＭＳ Ｐゴシック" pitchFamily="34" charset="-128"/>
              </a:rPr>
              <a:t>Understand the process involved in calculating bus capacity and speed</a:t>
            </a:r>
          </a:p>
          <a:p>
            <a:r>
              <a:rPr lang="da-DK" dirty="0" smtClean="0">
                <a:ea typeface="ＭＳ Ｐゴシック" pitchFamily="34" charset="-128"/>
              </a:rPr>
              <a:t>Become familiar with potential applications for this chapter’s material</a:t>
            </a:r>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Tree>
    <p:extLst>
      <p:ext uri="{BB962C8B-B14F-4D97-AF65-F5344CB8AC3E}">
        <p14:creationId xmlns:p14="http://schemas.microsoft.com/office/powerpoint/2010/main" val="3885735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Stopping Patterns at Linear Loading Areas</a:t>
            </a:r>
            <a:r>
              <a:rPr lang="en-US" baseline="0" dirty="0" smtClean="0"/>
              <a:t> </a:t>
            </a:r>
            <a:endParaRPr lang="en-US" dirty="0" smtClean="0"/>
          </a:p>
        </p:txBody>
      </p:sp>
      <p:sp>
        <p:nvSpPr>
          <p:cNvPr id="12291" name="Rectangle 3"/>
          <p:cNvSpPr>
            <a:spLocks noGrp="1" noChangeArrowheads="1"/>
          </p:cNvSpPr>
          <p:nvPr>
            <p:ph idx="1"/>
          </p:nvPr>
        </p:nvSpPr>
        <p:spPr/>
        <p:txBody>
          <a:bodyPr/>
          <a:lstStyle/>
          <a:p>
            <a:pPr eaLnBrk="1" hangingPunct="1"/>
            <a:r>
              <a:rPr lang="da-DK" dirty="0" smtClean="0"/>
              <a:t>In Scenario 5, the bus in loading area 2 (LA2) blocks access to the front loading area (LA1) for the next arriving bus—LA1’s capacity is unusable</a:t>
            </a:r>
          </a:p>
          <a:p>
            <a:pPr eaLnBrk="1" hangingPunct="1"/>
            <a:r>
              <a:rPr lang="da-DK" dirty="0" smtClean="0"/>
              <a:t>In Scenarios 6 and 7, if another bus arrives before the rear bus leaves, loading area failure will occur</a:t>
            </a:r>
            <a:endParaRPr lang="en-US" dirty="0" smtClean="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156856" y="2568389"/>
            <a:ext cx="5257800" cy="3692525"/>
          </a:xfrm>
          <a:prstGeom prst="rect">
            <a:avLst/>
          </a:prstGeom>
          <a:noFill/>
        </p:spPr>
      </p:pic>
    </p:spTree>
    <p:extLst>
      <p:ext uri="{BB962C8B-B14F-4D97-AF65-F5344CB8AC3E}">
        <p14:creationId xmlns:p14="http://schemas.microsoft.com/office/powerpoint/2010/main" val="2562985526"/>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Effective Loading Areas</a:t>
            </a:r>
          </a:p>
        </p:txBody>
      </p:sp>
      <p:sp>
        <p:nvSpPr>
          <p:cNvPr id="12291" name="Rectangle 3"/>
          <p:cNvSpPr>
            <a:spLocks noGrp="1" noChangeArrowheads="1"/>
          </p:cNvSpPr>
          <p:nvPr>
            <p:ph idx="1"/>
          </p:nvPr>
        </p:nvSpPr>
        <p:spPr/>
        <p:txBody>
          <a:bodyPr/>
          <a:lstStyle/>
          <a:p>
            <a:pPr eaLnBrk="1" hangingPunct="1"/>
            <a:r>
              <a:rPr lang="da-DK" dirty="0" smtClean="0"/>
              <a:t>On-line loading areas operate on a </a:t>
            </a:r>
            <a:r>
              <a:rPr lang="en-US" dirty="0" smtClean="0"/>
              <a:t>“firs</a:t>
            </a:r>
            <a:r>
              <a:rPr lang="da-DK" dirty="0" smtClean="0"/>
              <a:t>t-in, first-out” principle</a:t>
            </a:r>
          </a:p>
          <a:p>
            <a:pPr lvl="1"/>
            <a:r>
              <a:rPr lang="da-DK" dirty="0" smtClean="0"/>
              <a:t>A bus stopped in a rear loading area blocks access to loading areas in front</a:t>
            </a:r>
          </a:p>
          <a:p>
            <a:pPr lvl="1"/>
            <a:r>
              <a:rPr lang="da-DK" dirty="0" smtClean="0"/>
              <a:t>Adding a fourth or fifth loading area adds very little additional capacity</a:t>
            </a:r>
          </a:p>
          <a:p>
            <a:r>
              <a:rPr lang="da-DK" dirty="0" smtClean="0"/>
              <a:t>Off-line loading areas provide a little more operating flexibility</a:t>
            </a:r>
          </a:p>
          <a:p>
            <a:pPr lvl="1"/>
            <a:r>
              <a:rPr lang="da-DK" dirty="0" smtClean="0"/>
              <a:t>A bus stopped in a rear loading area blocks access to the loading area immediately in front of it, but not necessarily to others farther forward</a:t>
            </a:r>
          </a:p>
          <a:p>
            <a:pPr lvl="1"/>
            <a:r>
              <a:rPr lang="da-DK" dirty="0" smtClean="0"/>
              <a:t>Depending on how closely buses stop to the bus in front, buses may be able to exit a berth independently of the bus in front</a:t>
            </a:r>
          </a:p>
          <a:p>
            <a:pPr lvl="1"/>
            <a:r>
              <a:rPr lang="da-DK" dirty="0" smtClean="0"/>
              <a:t>Provide more effective loading areas than on-line bus stops, with the trade-off of potential re-entry delay when exiting the stop</a:t>
            </a:r>
            <a:endParaRPr lang="en-US" dirty="0" smtClean="0"/>
          </a:p>
        </p:txBody>
      </p:sp>
      <p:pic>
        <p:nvPicPr>
          <p:cNvPr id="532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740" b="10977"/>
          <a:stretch/>
        </p:blipFill>
        <p:spPr bwMode="auto">
          <a:xfrm>
            <a:off x="1634157" y="4417622"/>
            <a:ext cx="6004269" cy="1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606642"/>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Bus Facility Type</a:t>
            </a:r>
          </a:p>
        </p:txBody>
      </p:sp>
      <p:sp>
        <p:nvSpPr>
          <p:cNvPr id="12291" name="Rectangle 3"/>
          <p:cNvSpPr>
            <a:spLocks noGrp="1" noChangeArrowheads="1"/>
          </p:cNvSpPr>
          <p:nvPr>
            <p:ph idx="1"/>
          </p:nvPr>
        </p:nvSpPr>
        <p:spPr/>
        <p:txBody>
          <a:bodyPr/>
          <a:lstStyle/>
          <a:p>
            <a:pPr eaLnBrk="1" hangingPunct="1"/>
            <a:r>
              <a:rPr lang="da-DK" dirty="0" smtClean="0"/>
              <a:t>Impact of other traffic on bus stop capacity depends on how exclusive the facility is</a:t>
            </a:r>
          </a:p>
          <a:p>
            <a:pPr eaLnBrk="1" hangingPunct="1"/>
            <a:r>
              <a:rPr lang="da-DK" dirty="0" smtClean="0"/>
              <a:t>Three facility types defined:</a:t>
            </a:r>
          </a:p>
          <a:p>
            <a:pPr lvl="1"/>
            <a:r>
              <a:rPr lang="da-DK" dirty="0" smtClean="0"/>
              <a:t>Type 1: One lane in travel direction</a:t>
            </a:r>
            <a:br>
              <a:rPr lang="da-DK" dirty="0" smtClean="0"/>
            </a:br>
            <a:r>
              <a:rPr lang="da-DK" dirty="0" smtClean="0"/>
              <a:t>(bus cannot go around other vehicles)</a:t>
            </a:r>
            <a:br>
              <a:rPr lang="da-DK" dirty="0" smtClean="0"/>
            </a:br>
            <a:endParaRPr lang="da-DK" dirty="0" smtClean="0"/>
          </a:p>
          <a:p>
            <a:pPr marL="457200" lvl="1" indent="0">
              <a:buNone/>
            </a:pPr>
            <a:endParaRPr lang="da-DK" dirty="0" smtClean="0"/>
          </a:p>
          <a:p>
            <a:pPr lvl="1"/>
            <a:r>
              <a:rPr lang="da-DK" dirty="0" smtClean="0"/>
              <a:t>Type 2: Two or more lanes in travel direction</a:t>
            </a:r>
            <a:br>
              <a:rPr lang="da-DK" dirty="0" smtClean="0"/>
            </a:br>
            <a:r>
              <a:rPr lang="da-DK" dirty="0" smtClean="0"/>
              <a:t>(bus may be able to go around other vehicles)</a:t>
            </a:r>
            <a:br>
              <a:rPr lang="da-DK" dirty="0" smtClean="0"/>
            </a:br>
            <a:endParaRPr lang="da-DK" dirty="0" smtClean="0"/>
          </a:p>
          <a:p>
            <a:pPr lvl="1"/>
            <a:endParaRPr lang="da-DK" dirty="0" smtClean="0"/>
          </a:p>
          <a:p>
            <a:pPr lvl="1"/>
            <a:r>
              <a:rPr lang="da-DK" dirty="0" smtClean="0"/>
              <a:t>Type 3: Buses have full use of the adjacent lane</a:t>
            </a:r>
            <a:br>
              <a:rPr lang="da-DK" dirty="0" smtClean="0"/>
            </a:br>
            <a:r>
              <a:rPr lang="da-DK" dirty="0" smtClean="0"/>
              <a:t>(includes busways where passing lanes are</a:t>
            </a:r>
            <a:br>
              <a:rPr lang="da-DK" dirty="0" smtClean="0"/>
            </a:br>
            <a:r>
              <a:rPr lang="da-DK" dirty="0" smtClean="0"/>
              <a:t>provided at stations)</a:t>
            </a:r>
            <a:endParaRPr lang="en-US" dirty="0" smtClean="0"/>
          </a:p>
        </p:txBody>
      </p:sp>
      <p:pic>
        <p:nvPicPr>
          <p:cNvPr id="5" name="Picture 4" descr="D:\Transit Pictures\Orlando\Orlando 99-1-05.JPG"/>
          <p:cNvPicPr/>
          <p:nvPr/>
        </p:nvPicPr>
        <p:blipFill rotWithShape="1">
          <a:blip r:embed="rId3">
            <a:extLst>
              <a:ext uri="{28A0092B-C50C-407E-A947-70E740481C1C}">
                <a14:useLocalDpi xmlns:a14="http://schemas.microsoft.com/office/drawing/2010/main" val="0"/>
              </a:ext>
            </a:extLst>
          </a:blip>
          <a:srcRect b="4073"/>
          <a:stretch/>
        </p:blipFill>
        <p:spPr bwMode="auto">
          <a:xfrm>
            <a:off x="5825431" y="1889117"/>
            <a:ext cx="1554480" cy="972185"/>
          </a:xfrm>
          <a:prstGeom prst="rect">
            <a:avLst/>
          </a:prstGeom>
          <a:noFill/>
          <a:ln w="6350" cmpd="sng">
            <a:solidFill>
              <a:schemeClr val="tx1"/>
            </a:solidFill>
            <a:miter lim="800000"/>
            <a:headEnd/>
            <a:tailEnd/>
          </a:ln>
          <a:effectLst/>
        </p:spPr>
      </p:pic>
      <p:pic>
        <p:nvPicPr>
          <p:cNvPr id="6" name="Picture 5" descr="D:\Transit Pictures\Portland\Portland 99-3-12.JPG"/>
          <p:cNvPicPr/>
          <p:nvPr/>
        </p:nvPicPr>
        <p:blipFill>
          <a:blip r:embed="rId4">
            <a:extLst>
              <a:ext uri="{28A0092B-C50C-407E-A947-70E740481C1C}">
                <a14:useLocalDpi xmlns:a14="http://schemas.microsoft.com/office/drawing/2010/main" val="0"/>
              </a:ext>
            </a:extLst>
          </a:blip>
          <a:srcRect/>
          <a:stretch>
            <a:fillRect/>
          </a:stretch>
        </p:blipFill>
        <p:spPr bwMode="auto">
          <a:xfrm>
            <a:off x="7487978" y="1889117"/>
            <a:ext cx="1554480" cy="972185"/>
          </a:xfrm>
          <a:prstGeom prst="rect">
            <a:avLst/>
          </a:prstGeom>
          <a:noFill/>
          <a:ln w="6350" cmpd="sng">
            <a:solidFill>
              <a:schemeClr val="tx1"/>
            </a:solidFill>
            <a:miter lim="800000"/>
            <a:headEnd/>
            <a:tailEnd/>
          </a:ln>
          <a:effectLst/>
        </p:spPr>
      </p:pic>
      <p:pic>
        <p:nvPicPr>
          <p:cNvPr id="7" name="Picture 6" descr="D:\Transit Pictures\Montreal\Montreal 99-1-01.JPG"/>
          <p:cNvPicPr/>
          <p:nvPr/>
        </p:nvPicPr>
        <p:blipFill rotWithShape="1">
          <a:blip r:embed="rId5">
            <a:extLst>
              <a:ext uri="{28A0092B-C50C-407E-A947-70E740481C1C}">
                <a14:useLocalDpi xmlns:a14="http://schemas.microsoft.com/office/drawing/2010/main" val="0"/>
              </a:ext>
            </a:extLst>
          </a:blip>
          <a:srcRect t="2814"/>
          <a:stretch/>
        </p:blipFill>
        <p:spPr bwMode="auto">
          <a:xfrm>
            <a:off x="5825431" y="3149677"/>
            <a:ext cx="1552575" cy="986155"/>
          </a:xfrm>
          <a:prstGeom prst="rect">
            <a:avLst/>
          </a:prstGeom>
          <a:noFill/>
          <a:ln>
            <a:solidFill>
              <a:schemeClr val="tx1"/>
            </a:solidFill>
          </a:ln>
          <a:effectLst/>
          <a:extLst>
            <a:ext uri="{53640926-AAD7-44D8-BBD7-CCE9431645EC}">
              <a14:shadowObscured xmlns:a14="http://schemas.microsoft.com/office/drawing/2010/main"/>
            </a:ext>
          </a:extLst>
        </p:spPr>
      </p:pic>
      <p:pic>
        <p:nvPicPr>
          <p:cNvPr id="8" name="Picture 7" descr="I:\PROPFILE\P20\OSU\IMG00024.JPG"/>
          <p:cNvPicPr/>
          <p:nvPr/>
        </p:nvPicPr>
        <p:blipFill>
          <a:blip r:embed="rId6">
            <a:extLst>
              <a:ext uri="{28A0092B-C50C-407E-A947-70E740481C1C}">
                <a14:useLocalDpi xmlns:a14="http://schemas.microsoft.com/office/drawing/2010/main" val="0"/>
              </a:ext>
            </a:extLst>
          </a:blip>
          <a:srcRect/>
          <a:stretch>
            <a:fillRect/>
          </a:stretch>
        </p:blipFill>
        <p:spPr bwMode="auto">
          <a:xfrm>
            <a:off x="7487978" y="3137802"/>
            <a:ext cx="1554480" cy="1000760"/>
          </a:xfrm>
          <a:prstGeom prst="rect">
            <a:avLst/>
          </a:prstGeom>
          <a:noFill/>
          <a:ln w="6350" cmpd="sng">
            <a:solidFill>
              <a:schemeClr val="tx1"/>
            </a:solidFill>
            <a:miter lim="800000"/>
            <a:headEnd/>
            <a:tailEnd/>
          </a:ln>
          <a:effectLst/>
        </p:spPr>
      </p:pic>
      <p:pic>
        <p:nvPicPr>
          <p:cNvPr id="9" name="Picture 8" descr="D:\Transit Pictures\Miami\Miami 98-1-06.JPG"/>
          <p:cNvPicPr/>
          <p:nvPr/>
        </p:nvPicPr>
        <p:blipFill rotWithShape="1">
          <a:blip r:embed="rId7">
            <a:extLst>
              <a:ext uri="{28A0092B-C50C-407E-A947-70E740481C1C}">
                <a14:useLocalDpi xmlns:a14="http://schemas.microsoft.com/office/drawing/2010/main" val="0"/>
              </a:ext>
            </a:extLst>
          </a:blip>
          <a:srcRect t="1575"/>
          <a:stretch/>
        </p:blipFill>
        <p:spPr bwMode="auto">
          <a:xfrm>
            <a:off x="7487978" y="4475905"/>
            <a:ext cx="1548130" cy="993775"/>
          </a:xfrm>
          <a:prstGeom prst="rect">
            <a:avLst/>
          </a:prstGeom>
          <a:noFill/>
          <a:ln>
            <a:solidFill>
              <a:schemeClr val="tx1"/>
            </a:solidFill>
          </a:ln>
          <a:effectLst/>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12213" b="3160"/>
          <a:stretch/>
        </p:blipFill>
        <p:spPr>
          <a:xfrm>
            <a:off x="5812283" y="4475906"/>
            <a:ext cx="1565723" cy="993774"/>
          </a:xfrm>
          <a:prstGeom prst="rect">
            <a:avLst/>
          </a:prstGeom>
          <a:ln>
            <a:solidFill>
              <a:schemeClr val="tx1"/>
            </a:solidFill>
          </a:ln>
        </p:spPr>
      </p:pic>
    </p:spTree>
    <p:extLst>
      <p:ext uri="{BB962C8B-B14F-4D97-AF65-F5344CB8AC3E}">
        <p14:creationId xmlns:p14="http://schemas.microsoft.com/office/powerpoint/2010/main" val="259567963"/>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Bus Facility Capacity Factors: Non-stop Facilities</a:t>
            </a:r>
          </a:p>
        </p:txBody>
      </p:sp>
      <p:sp>
        <p:nvSpPr>
          <p:cNvPr id="12291" name="Rectangle 3"/>
          <p:cNvSpPr>
            <a:spLocks noGrp="1" noChangeArrowheads="1"/>
          </p:cNvSpPr>
          <p:nvPr>
            <p:ph idx="1"/>
          </p:nvPr>
        </p:nvSpPr>
        <p:spPr/>
        <p:txBody>
          <a:bodyPr/>
          <a:lstStyle/>
          <a:p>
            <a:pPr eaLnBrk="1" hangingPunct="1"/>
            <a:r>
              <a:rPr lang="da-DK" dirty="0" smtClean="0"/>
              <a:t>Non-stop facilities include busways and HOV lanes</a:t>
            </a:r>
          </a:p>
          <a:p>
            <a:pPr eaLnBrk="1" hangingPunct="1"/>
            <a:r>
              <a:rPr lang="da-DK" dirty="0" smtClean="0"/>
              <a:t>The facility itself is often not the capacity constraint</a:t>
            </a:r>
          </a:p>
          <a:p>
            <a:pPr lvl="1"/>
            <a:r>
              <a:rPr lang="da-DK" dirty="0" smtClean="0"/>
              <a:t>Facility acts as a pipe</a:t>
            </a:r>
          </a:p>
          <a:p>
            <a:pPr lvl="2"/>
            <a:r>
              <a:rPr lang="da-DK" dirty="0" smtClean="0"/>
              <a:t>280 buses per hour on the busiest portions </a:t>
            </a:r>
            <a:r>
              <a:rPr lang="da-DK" dirty="0"/>
              <a:t>of Bogotá’s TransMilenio </a:t>
            </a:r>
            <a:r>
              <a:rPr lang="da-DK" dirty="0" smtClean="0"/>
              <a:t>BRT</a:t>
            </a:r>
          </a:p>
          <a:p>
            <a:pPr lvl="2"/>
            <a:r>
              <a:rPr lang="da-DK" dirty="0" smtClean="0"/>
              <a:t>735 buses per hour on the New Jersey approach to the Lincoln Tunnel</a:t>
            </a:r>
          </a:p>
          <a:p>
            <a:r>
              <a:rPr lang="da-DK" dirty="0" smtClean="0"/>
              <a:t>Possible constraints include</a:t>
            </a:r>
          </a:p>
          <a:p>
            <a:pPr lvl="1"/>
            <a:r>
              <a:rPr lang="da-DK" dirty="0" smtClean="0"/>
              <a:t>Busway station without a passing lane for other buses</a:t>
            </a:r>
          </a:p>
          <a:p>
            <a:pPr lvl="2"/>
            <a:r>
              <a:rPr lang="da-DK" dirty="0" smtClean="0"/>
              <a:t>Brisbane’s Cultural Centre station prior to renovation</a:t>
            </a:r>
          </a:p>
          <a:p>
            <a:pPr lvl="1"/>
            <a:r>
              <a:rPr lang="da-DK" dirty="0" smtClean="0"/>
              <a:t>HOV lane capacity used by non-transit vehicles</a:t>
            </a:r>
          </a:p>
          <a:p>
            <a:pPr lvl="1"/>
            <a:r>
              <a:rPr lang="da-DK" dirty="0" smtClean="0"/>
              <a:t>Signalized intersection before or after the facility</a:t>
            </a:r>
          </a:p>
          <a:p>
            <a:pPr lvl="1"/>
            <a:r>
              <a:rPr lang="da-DK" dirty="0" smtClean="0"/>
              <a:t>Capacity of the terminal(s), transit center(s), and/or street(s) that the buses using the facility end up at</a:t>
            </a:r>
          </a:p>
          <a:p>
            <a:pPr lvl="2"/>
            <a:r>
              <a:rPr lang="da-DK" dirty="0" smtClean="0"/>
              <a:t>Port Authority Bus Terminal (New York)</a:t>
            </a:r>
          </a:p>
          <a:p>
            <a:pPr lvl="2"/>
            <a:r>
              <a:rPr lang="da-DK" dirty="0" smtClean="0"/>
              <a:t>Downtown Ottawa streets</a:t>
            </a:r>
          </a:p>
          <a:p>
            <a:pPr lvl="1"/>
            <a:endParaRPr lang="da-DK" dirty="0" smtClean="0"/>
          </a:p>
        </p:txBody>
      </p:sp>
    </p:spTree>
    <p:extLst>
      <p:ext uri="{BB962C8B-B14F-4D97-AF65-F5344CB8AC3E}">
        <p14:creationId xmlns:p14="http://schemas.microsoft.com/office/powerpoint/2010/main" val="3596759849"/>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Bus Facility Capacity Factors: Urban Streets</a:t>
            </a:r>
          </a:p>
        </p:txBody>
      </p:sp>
      <p:sp>
        <p:nvSpPr>
          <p:cNvPr id="12291" name="Rectangle 3"/>
          <p:cNvSpPr>
            <a:spLocks noGrp="1" noChangeArrowheads="1"/>
          </p:cNvSpPr>
          <p:nvPr>
            <p:ph idx="1"/>
          </p:nvPr>
        </p:nvSpPr>
        <p:spPr/>
        <p:txBody>
          <a:bodyPr/>
          <a:lstStyle/>
          <a:p>
            <a:pPr eaLnBrk="1" hangingPunct="1"/>
            <a:r>
              <a:rPr lang="da-DK" dirty="0" smtClean="0"/>
              <a:t>The critical bus stop capacity sets the bus facility capacity</a:t>
            </a:r>
          </a:p>
          <a:p>
            <a:pPr lvl="1"/>
            <a:r>
              <a:rPr lang="da-DK" dirty="0" smtClean="0"/>
              <a:t>Facilities where all buses stop at all stops: the stop with the lowest capacity</a:t>
            </a:r>
          </a:p>
          <a:p>
            <a:pPr lvl="1"/>
            <a:r>
              <a:rPr lang="da-DK" dirty="0" smtClean="0"/>
              <a:t>Facilities with a mix of local and limited-stop services: the stop used by all routes with the lowest capacity</a:t>
            </a:r>
          </a:p>
          <a:p>
            <a:r>
              <a:rPr lang="da-DK" dirty="0" smtClean="0"/>
              <a:t>The lowest-capacity stop is usually the stop with the longest average</a:t>
            </a:r>
            <a:br>
              <a:rPr lang="da-DK" dirty="0" smtClean="0"/>
            </a:br>
            <a:r>
              <a:rPr lang="da-DK" dirty="0" smtClean="0"/>
              <a:t>dwell time</a:t>
            </a:r>
          </a:p>
          <a:p>
            <a:pPr lvl="1"/>
            <a:endParaRPr lang="da-DK" dirty="0" smtClean="0"/>
          </a:p>
        </p:txBody>
      </p:sp>
    </p:spTree>
    <p:extLst>
      <p:ext uri="{BB962C8B-B14F-4D97-AF65-F5344CB8AC3E}">
        <p14:creationId xmlns:p14="http://schemas.microsoft.com/office/powerpoint/2010/main" val="2128074398"/>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Bus Facility Capacity Factors: Skip-stop Operation</a:t>
            </a:r>
          </a:p>
        </p:txBody>
      </p:sp>
      <p:sp>
        <p:nvSpPr>
          <p:cNvPr id="12291" name="Rectangle 3"/>
          <p:cNvSpPr>
            <a:spLocks noGrp="1" noChangeArrowheads="1"/>
          </p:cNvSpPr>
          <p:nvPr>
            <p:ph idx="1"/>
          </p:nvPr>
        </p:nvSpPr>
        <p:spPr/>
        <p:txBody>
          <a:bodyPr/>
          <a:lstStyle/>
          <a:p>
            <a:pPr eaLnBrk="1" hangingPunct="1"/>
            <a:r>
              <a:rPr lang="da-DK" dirty="0" smtClean="0"/>
              <a:t>Skip-stop operation: Buses are divided into groups that stop at separate sets of stops along the facility</a:t>
            </a:r>
          </a:p>
          <a:p>
            <a:pPr eaLnBrk="1" hangingPunct="1"/>
            <a:r>
              <a:rPr lang="da-DK" dirty="0" smtClean="0"/>
              <a:t>The facility capacity is the sum of the critical bus stop capacities of each group in the skip-stop pattern, times an adjustment factor</a:t>
            </a:r>
          </a:p>
          <a:p>
            <a:pPr lvl="1"/>
            <a:r>
              <a:rPr lang="da-DK" dirty="0" smtClean="0"/>
              <a:t>Ideally, a 3-stop pattern could triple a facility’s capacity, compared to a situation where all buses stop at all stops</a:t>
            </a:r>
          </a:p>
          <a:p>
            <a:pPr lvl="1"/>
            <a:r>
              <a:rPr lang="da-DK" dirty="0" smtClean="0"/>
              <a:t>Ability to obtain the full benefit of skip stops depends on:</a:t>
            </a:r>
          </a:p>
          <a:p>
            <a:pPr lvl="2"/>
            <a:r>
              <a:rPr lang="da-DK" dirty="0" smtClean="0"/>
              <a:t>Bus arrival patterns (platooned, imperfect schedule adherence, poor schedule adherence/poor scheduling)</a:t>
            </a:r>
          </a:p>
          <a:p>
            <a:pPr lvl="2"/>
            <a:r>
              <a:rPr lang="da-DK" dirty="0" smtClean="0"/>
              <a:t>Adjacent lane traffic volumes relative to capacity</a:t>
            </a:r>
          </a:p>
        </p:txBody>
      </p:sp>
    </p:spTree>
    <p:extLst>
      <p:ext uri="{BB962C8B-B14F-4D97-AF65-F5344CB8AC3E}">
        <p14:creationId xmlns:p14="http://schemas.microsoft.com/office/powerpoint/2010/main" val="1007198238"/>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70218" y="1495425"/>
            <a:ext cx="3934716" cy="3662364"/>
          </a:xfrm>
        </p:spPr>
        <p:txBody>
          <a:bodyPr/>
          <a:lstStyle/>
          <a:p>
            <a:pPr>
              <a:lnSpc>
                <a:spcPct val="90000"/>
              </a:lnSpc>
            </a:pPr>
            <a:r>
              <a:rPr lang="en-US" dirty="0" smtClean="0">
                <a:ea typeface="ＭＳ Ｐゴシック" pitchFamily="34" charset="-128"/>
              </a:rPr>
              <a:t>Speed</a:t>
            </a:r>
            <a:br>
              <a:rPr lang="en-US" dirty="0" smtClean="0">
                <a:ea typeface="ＭＳ Ｐゴシック" pitchFamily="34" charset="-128"/>
              </a:rPr>
            </a:br>
            <a:r>
              <a:rPr lang="en-US" dirty="0" smtClean="0">
                <a:ea typeface="ＭＳ Ｐゴシック" pitchFamily="34" charset="-128"/>
              </a:rPr>
              <a:t>Estimation</a:t>
            </a:r>
            <a:br>
              <a:rPr lang="en-US" dirty="0" smtClean="0">
                <a:ea typeface="ＭＳ Ｐゴシック" pitchFamily="34" charset="-128"/>
              </a:rPr>
            </a:br>
            <a:r>
              <a:rPr lang="en-US" dirty="0" smtClean="0">
                <a:ea typeface="ＭＳ Ｐゴシック" pitchFamily="34" charset="-128"/>
              </a:rPr>
              <a:t>Process</a:t>
            </a:r>
          </a:p>
        </p:txBody>
      </p:sp>
      <p:pic>
        <p:nvPicPr>
          <p:cNvPr id="4" name="Picture 2" descr="Las Vegas 05-1-3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5538" y="602600"/>
            <a:ext cx="329723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2366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Sequence of Calculations</a:t>
            </a:r>
          </a:p>
        </p:txBody>
      </p:sp>
      <p:sp>
        <p:nvSpPr>
          <p:cNvPr id="12291" name="Rectangle 3"/>
          <p:cNvSpPr>
            <a:spLocks noGrp="1" noChangeArrowheads="1"/>
          </p:cNvSpPr>
          <p:nvPr>
            <p:ph idx="1"/>
          </p:nvPr>
        </p:nvSpPr>
        <p:spPr/>
        <p:txBody>
          <a:bodyPr/>
          <a:lstStyle/>
          <a:p>
            <a:pPr eaLnBrk="1" hangingPunct="1"/>
            <a:r>
              <a:rPr lang="da-DK" dirty="0" smtClean="0"/>
              <a:t>If necessary, split the facility into sections with similar right-of-way types</a:t>
            </a:r>
          </a:p>
          <a:p>
            <a:pPr eaLnBrk="1" hangingPunct="1"/>
            <a:r>
              <a:rPr lang="da-DK" dirty="0" smtClean="0"/>
              <a:t>Recalculate the critical bus stop capacity for each section based on maximum capacity</a:t>
            </a:r>
          </a:p>
          <a:p>
            <a:pPr lvl="1"/>
            <a:r>
              <a:rPr lang="da-DK" dirty="0" smtClean="0"/>
              <a:t>The only time that maximum capacity is used in a TCQSM method</a:t>
            </a:r>
          </a:p>
          <a:p>
            <a:pPr lvl="1"/>
            <a:r>
              <a:rPr lang="da-DK" dirty="0" smtClean="0"/>
              <a:t>The </a:t>
            </a:r>
            <a:r>
              <a:rPr lang="en-US" dirty="0" smtClean="0"/>
              <a:t>“bus-bus” interference factor used later in the process incorporates bus stop failure</a:t>
            </a:r>
          </a:p>
          <a:p>
            <a:r>
              <a:rPr lang="da-DK" dirty="0" smtClean="0"/>
              <a:t>Determine the unimpeded bus running time rate</a:t>
            </a:r>
          </a:p>
          <a:p>
            <a:pPr lvl="1"/>
            <a:r>
              <a:rPr lang="da-DK" dirty="0" smtClean="0"/>
              <a:t>Time to travel the facility without traffic, stopping only to serve passengers</a:t>
            </a:r>
          </a:p>
          <a:p>
            <a:r>
              <a:rPr lang="da-DK" dirty="0" smtClean="0"/>
              <a:t>Adjust the running time rate for traffic signal and traffic delays</a:t>
            </a:r>
            <a:endParaRPr lang="da-DK" dirty="0"/>
          </a:p>
          <a:p>
            <a:r>
              <a:rPr lang="da-DK" dirty="0" smtClean="0"/>
              <a:t>If necessary, adjust for skip-stop operation</a:t>
            </a:r>
          </a:p>
          <a:p>
            <a:r>
              <a:rPr lang="da-DK" dirty="0" smtClean="0"/>
              <a:t>Adjust for bus-bus interference (bus congestion)</a:t>
            </a:r>
          </a:p>
          <a:p>
            <a:r>
              <a:rPr lang="da-DK" dirty="0" smtClean="0"/>
              <a:t>Convert the adjusted running time rate to a speed</a:t>
            </a:r>
          </a:p>
        </p:txBody>
      </p:sp>
    </p:spTree>
    <p:extLst>
      <p:ext uri="{BB962C8B-B14F-4D97-AF65-F5344CB8AC3E}">
        <p14:creationId xmlns:p14="http://schemas.microsoft.com/office/powerpoint/2010/main" val="2972037555"/>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Unimpeded Running Time Rate</a:t>
            </a:r>
          </a:p>
        </p:txBody>
      </p:sp>
      <p:sp>
        <p:nvSpPr>
          <p:cNvPr id="12291" name="Rectangle 3"/>
          <p:cNvSpPr>
            <a:spLocks noGrp="1" noChangeArrowheads="1"/>
          </p:cNvSpPr>
          <p:nvPr>
            <p:ph idx="1"/>
          </p:nvPr>
        </p:nvSpPr>
        <p:spPr/>
        <p:txBody>
          <a:bodyPr/>
          <a:lstStyle/>
          <a:p>
            <a:pPr eaLnBrk="1" hangingPunct="1"/>
            <a:r>
              <a:rPr lang="da-DK" dirty="0" smtClean="0"/>
              <a:t>Accounts for travel time at the facility’s posted speed, plus dwell time and deceleration/acceleration delay</a:t>
            </a:r>
          </a:p>
          <a:p>
            <a:pPr eaLnBrk="1" hangingPunct="1"/>
            <a:r>
              <a:rPr lang="da-DK" dirty="0" smtClean="0"/>
              <a:t>When stops are closely spaced, need to make sure the bus can accelerate to the posted speed before slowing again—if it can’t, set the running speed to be lower than the posted speed</a:t>
            </a:r>
          </a:p>
          <a:p>
            <a:pPr eaLnBrk="1" hangingPunct="1"/>
            <a:r>
              <a:rPr lang="da-DK" dirty="0" smtClean="0"/>
              <a:t>Can be calculated directly from an equation (recommended)</a:t>
            </a:r>
          </a:p>
          <a:p>
            <a:pPr eaLnBrk="1" hangingPunct="1"/>
            <a:r>
              <a:rPr lang="da-DK" dirty="0" smtClean="0"/>
              <a:t>Lookup tables also provided for downtown streets, suburban arterials, and busways</a:t>
            </a:r>
          </a:p>
          <a:p>
            <a:pPr eaLnBrk="1" hangingPunct="1"/>
            <a:r>
              <a:rPr lang="da-DK" dirty="0" smtClean="0"/>
              <a:t>Result in expressed in minutes per mile (km)</a:t>
            </a:r>
          </a:p>
        </p:txBody>
      </p:sp>
      <p:pic>
        <p:nvPicPr>
          <p:cNvPr id="542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478" b="11881"/>
          <a:stretch/>
        </p:blipFill>
        <p:spPr bwMode="auto">
          <a:xfrm>
            <a:off x="899593" y="4215734"/>
            <a:ext cx="7649260" cy="2101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185216"/>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Additional Running Time Losses</a:t>
            </a:r>
          </a:p>
        </p:txBody>
      </p:sp>
      <p:sp>
        <p:nvSpPr>
          <p:cNvPr id="12291" name="Rectangle 3"/>
          <p:cNvSpPr>
            <a:spLocks noGrp="1" noChangeArrowheads="1"/>
          </p:cNvSpPr>
          <p:nvPr>
            <p:ph idx="1"/>
          </p:nvPr>
        </p:nvSpPr>
        <p:spPr/>
        <p:txBody>
          <a:bodyPr/>
          <a:lstStyle/>
          <a:p>
            <a:pPr eaLnBrk="1" hangingPunct="1"/>
            <a:r>
              <a:rPr lang="da-DK" dirty="0" smtClean="0"/>
              <a:t>Accounts for traffic signal and other delays</a:t>
            </a:r>
          </a:p>
          <a:p>
            <a:pPr eaLnBrk="1" hangingPunct="1"/>
            <a:r>
              <a:rPr lang="da-DK" dirty="0" smtClean="0"/>
              <a:t>Pick a value from a lookup table</a:t>
            </a:r>
          </a:p>
          <a:p>
            <a:pPr lvl="1"/>
            <a:r>
              <a:rPr lang="da-DK" dirty="0" smtClean="0"/>
              <a:t>Values derived from U.S. and Canadian field observations</a:t>
            </a:r>
          </a:p>
          <a:p>
            <a:pPr lvl="1"/>
            <a:r>
              <a:rPr lang="da-DK" dirty="0" smtClean="0"/>
              <a:t>When a range of values is given, consider the quality of traffic progression along the street and the level of bus lane/double parking enforcement</a:t>
            </a:r>
          </a:p>
          <a:p>
            <a:r>
              <a:rPr lang="da-DK" dirty="0" smtClean="0"/>
              <a:t>If one has access to AVL data, one could created a calibrated version of this table for one’s city by comparing actual bus speeds to calculated unimpeded bus speeds—the difference is the running time loss, when scheduled bus volumes are less than half the facility’s maximum capacity</a:t>
            </a:r>
          </a:p>
        </p:txBody>
      </p:sp>
      <p:pic>
        <p:nvPicPr>
          <p:cNvPr id="552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2399" b="10444"/>
          <a:stretch/>
        </p:blipFill>
        <p:spPr bwMode="auto">
          <a:xfrm>
            <a:off x="1610398" y="4136474"/>
            <a:ext cx="5966051" cy="21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814794"/>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Changes from the 2nd Edition</a:t>
            </a:r>
            <a:endParaRPr lang="en-US" dirty="0"/>
          </a:p>
        </p:txBody>
      </p:sp>
      <p:sp>
        <p:nvSpPr>
          <p:cNvPr id="6146" name="Content Placeholder 1"/>
          <p:cNvSpPr>
            <a:spLocks noGrp="1"/>
          </p:cNvSpPr>
          <p:nvPr>
            <p:ph idx="4294967295"/>
          </p:nvPr>
        </p:nvSpPr>
        <p:spPr>
          <a:xfrm>
            <a:off x="468313" y="1108075"/>
            <a:ext cx="8256587" cy="5035550"/>
          </a:xfrm>
        </p:spPr>
        <p:txBody>
          <a:bodyPr/>
          <a:lstStyle/>
          <a:p>
            <a:r>
              <a:rPr lang="da-DK" dirty="0" smtClean="0">
                <a:ea typeface="ＭＳ Ｐゴシック" pitchFamily="34" charset="-128"/>
              </a:rPr>
              <a:t>Transit preferential treatments section split into two</a:t>
            </a:r>
          </a:p>
          <a:p>
            <a:pPr lvl="1"/>
            <a:r>
              <a:rPr lang="da-DK" dirty="0" smtClean="0">
                <a:ea typeface="ＭＳ Ｐゴシック" pitchFamily="34" charset="-128"/>
              </a:rPr>
              <a:t>Preferential treatments (roadway infrastructure treatments)</a:t>
            </a:r>
          </a:p>
          <a:p>
            <a:pPr lvl="1"/>
            <a:r>
              <a:rPr lang="da-DK" dirty="0" smtClean="0">
                <a:ea typeface="ＭＳ Ｐゴシック" pitchFamily="34" charset="-128"/>
              </a:rPr>
              <a:t>Operational tools (transit and traffic operations treatments)</a:t>
            </a:r>
          </a:p>
          <a:p>
            <a:pPr lvl="1"/>
            <a:r>
              <a:rPr lang="da-DK" dirty="0" smtClean="0">
                <a:ea typeface="ＭＳ Ｐゴシック" pitchFamily="34" charset="-128"/>
              </a:rPr>
              <a:t>Information updated based on </a:t>
            </a:r>
            <a:r>
              <a:rPr lang="da-DK" i="1" dirty="0" smtClean="0">
                <a:ea typeface="ＭＳ Ｐゴシック" pitchFamily="34" charset="-128"/>
              </a:rPr>
              <a:t>TCRP Synthesis 83</a:t>
            </a:r>
            <a:endParaRPr lang="da-DK" dirty="0" smtClean="0">
              <a:ea typeface="ＭＳ Ｐゴシック" pitchFamily="34" charset="-128"/>
            </a:endParaRPr>
          </a:p>
          <a:p>
            <a:r>
              <a:rPr lang="da-DK" dirty="0" smtClean="0">
                <a:ea typeface="ＭＳ Ｐゴシック" pitchFamily="34" charset="-128"/>
              </a:rPr>
              <a:t>Capacity and speed methods presented in step-by-step fashion</a:t>
            </a:r>
          </a:p>
          <a:p>
            <a:r>
              <a:rPr lang="da-DK" dirty="0" smtClean="0">
                <a:ea typeface="ＭＳ Ｐゴシック" pitchFamily="34" charset="-128"/>
              </a:rPr>
              <a:t>Busway, bus lane, and mixed traffic capacity methods combined into a single unified method</a:t>
            </a:r>
          </a:p>
          <a:p>
            <a:r>
              <a:rPr lang="da-DK" dirty="0" smtClean="0">
                <a:ea typeface="ＭＳ Ｐゴシック" pitchFamily="34" charset="-128"/>
              </a:rPr>
              <a:t>Base bus speeds can now be calculated directly</a:t>
            </a:r>
          </a:p>
          <a:p>
            <a:r>
              <a:rPr lang="da-DK" dirty="0" smtClean="0">
                <a:ea typeface="ＭＳ Ｐゴシック" pitchFamily="34" charset="-128"/>
              </a:rPr>
              <a:t>Boarding lost time factor added</a:t>
            </a:r>
          </a:p>
          <a:p>
            <a:r>
              <a:rPr lang="da-DK" dirty="0" smtClean="0">
                <a:ea typeface="ＭＳ Ｐゴシック" pitchFamily="34" charset="-128"/>
              </a:rPr>
              <a:t>Passenger service times updated</a:t>
            </a:r>
          </a:p>
          <a:p>
            <a:r>
              <a:rPr lang="da-DK" dirty="0" smtClean="0">
                <a:ea typeface="ＭＳ Ｐゴシック" pitchFamily="34" charset="-128"/>
              </a:rPr>
              <a:t>Reliability material expanded</a:t>
            </a:r>
          </a:p>
          <a:p>
            <a:r>
              <a:rPr lang="da-DK" dirty="0" smtClean="0">
                <a:ea typeface="ＭＳ Ｐゴシック" pitchFamily="34" charset="-128"/>
              </a:rPr>
              <a:t>New table on bus performance characteristics</a:t>
            </a:r>
          </a:p>
          <a:p>
            <a:r>
              <a:rPr lang="da-DK" dirty="0" smtClean="0">
                <a:ea typeface="ＭＳ Ｐゴシック" pitchFamily="34" charset="-128"/>
              </a:rPr>
              <a:t>New section on potential examples of applications of the methods to real-world situations</a:t>
            </a:r>
            <a:endParaRPr lang="en-US" dirty="0" smtClean="0">
              <a:ea typeface="ＭＳ Ｐゴシック" pitchFamily="34" charset="-128"/>
            </a:endParaRPr>
          </a:p>
        </p:txBody>
      </p:sp>
    </p:spTree>
    <p:extLst>
      <p:ext uri="{BB962C8B-B14F-4D97-AF65-F5344CB8AC3E}">
        <p14:creationId xmlns:p14="http://schemas.microsoft.com/office/powerpoint/2010/main" val="1219629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Bus-Bus Interference</a:t>
            </a:r>
          </a:p>
        </p:txBody>
      </p:sp>
      <p:sp>
        <p:nvSpPr>
          <p:cNvPr id="12291" name="Rectangle 3"/>
          <p:cNvSpPr>
            <a:spLocks noGrp="1" noChangeArrowheads="1"/>
          </p:cNvSpPr>
          <p:nvPr>
            <p:ph idx="1"/>
          </p:nvPr>
        </p:nvSpPr>
        <p:spPr/>
        <p:txBody>
          <a:bodyPr/>
          <a:lstStyle/>
          <a:p>
            <a:pPr eaLnBrk="1" hangingPunct="1"/>
            <a:r>
              <a:rPr lang="da-DK" dirty="0" smtClean="0"/>
              <a:t>When the number of buses scheduled exceeds half of a facility’s maximum capacity, buses will begin to interfere with each other</a:t>
            </a:r>
          </a:p>
          <a:p>
            <a:pPr lvl="1"/>
            <a:r>
              <a:rPr lang="da-DK" dirty="0" smtClean="0"/>
              <a:t>Bus stop failure, passing/leapfrogging activity</a:t>
            </a:r>
          </a:p>
          <a:p>
            <a:pPr eaLnBrk="1" hangingPunct="1"/>
            <a:r>
              <a:rPr lang="da-DK" dirty="0" smtClean="0"/>
              <a:t>Running time rate is reduced as a result</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144816" y="2671948"/>
            <a:ext cx="4671620" cy="3456907"/>
          </a:xfrm>
          <a:prstGeom prst="rect">
            <a:avLst/>
          </a:prstGeom>
          <a:noFill/>
        </p:spPr>
      </p:pic>
    </p:spTree>
    <p:extLst>
      <p:ext uri="{BB962C8B-B14F-4D97-AF65-F5344CB8AC3E}">
        <p14:creationId xmlns:p14="http://schemas.microsoft.com/office/powerpoint/2010/main" val="2678892327"/>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70218" y="1495425"/>
            <a:ext cx="3934716" cy="3662364"/>
          </a:xfrm>
        </p:spPr>
        <p:txBody>
          <a:bodyPr/>
          <a:lstStyle/>
          <a:p>
            <a:pPr>
              <a:lnSpc>
                <a:spcPct val="90000"/>
              </a:lnSpc>
            </a:pPr>
            <a:r>
              <a:rPr lang="en-US" dirty="0" smtClean="0">
                <a:ea typeface="ＭＳ Ｐゴシック" pitchFamily="34" charset="-128"/>
              </a:rPr>
              <a:t>Bus Reliability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515" y="1796143"/>
            <a:ext cx="3657600" cy="2743200"/>
          </a:xfrm>
          <a:prstGeom prst="rect">
            <a:avLst/>
          </a:prstGeom>
        </p:spPr>
      </p:pic>
    </p:spTree>
    <p:extLst>
      <p:ext uri="{BB962C8B-B14F-4D97-AF65-F5344CB8AC3E}">
        <p14:creationId xmlns:p14="http://schemas.microsoft.com/office/powerpoint/2010/main" val="39714737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Reliability Overview</a:t>
            </a:r>
          </a:p>
        </p:txBody>
      </p:sp>
      <p:sp>
        <p:nvSpPr>
          <p:cNvPr id="12291" name="Rectangle 3"/>
          <p:cNvSpPr>
            <a:spLocks noGrp="1" noChangeArrowheads="1"/>
          </p:cNvSpPr>
          <p:nvPr>
            <p:ph idx="1"/>
          </p:nvPr>
        </p:nvSpPr>
        <p:spPr/>
        <p:txBody>
          <a:bodyPr/>
          <a:lstStyle/>
          <a:p>
            <a:r>
              <a:rPr lang="en-US" dirty="0"/>
              <a:t>Comprehensive research is needed to quantify the effects of both external influences and scheduling and control strategies on bus </a:t>
            </a:r>
            <a:r>
              <a:rPr lang="en-US" dirty="0" smtClean="0"/>
              <a:t>reliability</a:t>
            </a:r>
          </a:p>
          <a:p>
            <a:r>
              <a:rPr lang="da-DK" dirty="0" smtClean="0"/>
              <a:t>In the absence of such research, TCQSM presents current knowledge about reliability</a:t>
            </a:r>
          </a:p>
        </p:txBody>
      </p:sp>
    </p:spTree>
    <p:extLst>
      <p:ext uri="{BB962C8B-B14F-4D97-AF65-F5344CB8AC3E}">
        <p14:creationId xmlns:p14="http://schemas.microsoft.com/office/powerpoint/2010/main" val="2685141901"/>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Factors Influencing Reliability</a:t>
            </a:r>
            <a:r>
              <a:rPr lang="en-US" baseline="0" dirty="0" smtClean="0"/>
              <a:t> </a:t>
            </a:r>
            <a:endParaRPr lang="en-US" dirty="0" smtClean="0"/>
          </a:p>
        </p:txBody>
      </p:sp>
      <p:sp>
        <p:nvSpPr>
          <p:cNvPr id="12291" name="Rectangle 3"/>
          <p:cNvSpPr>
            <a:spLocks noGrp="1" noChangeArrowheads="1"/>
          </p:cNvSpPr>
          <p:nvPr>
            <p:ph idx="1"/>
          </p:nvPr>
        </p:nvSpPr>
        <p:spPr/>
        <p:txBody>
          <a:bodyPr/>
          <a:lstStyle/>
          <a:p>
            <a:r>
              <a:rPr lang="da-DK" dirty="0" smtClean="0"/>
              <a:t>Traffic conditions &amp; operations</a:t>
            </a:r>
          </a:p>
          <a:p>
            <a:r>
              <a:rPr lang="da-DK" dirty="0" smtClean="0"/>
              <a:t>Road construction &amp; maintenance</a:t>
            </a:r>
          </a:p>
          <a:p>
            <a:r>
              <a:rPr lang="da-DK" dirty="0" smtClean="0"/>
              <a:t>Vehicle &amp; maintenance quality</a:t>
            </a:r>
          </a:p>
          <a:p>
            <a:r>
              <a:rPr lang="da-DK" dirty="0" smtClean="0"/>
              <a:t>Vehicle &amp; staff availability</a:t>
            </a:r>
          </a:p>
          <a:p>
            <a:r>
              <a:rPr lang="da-DK" dirty="0" smtClean="0"/>
              <a:t>Transit preferential treatments</a:t>
            </a:r>
          </a:p>
          <a:p>
            <a:r>
              <a:rPr lang="da-DK" dirty="0" smtClean="0"/>
              <a:t>Schedule achievability</a:t>
            </a:r>
          </a:p>
          <a:p>
            <a:r>
              <a:rPr lang="da-DK" dirty="0" smtClean="0"/>
              <a:t>Passenger demand fluctuations</a:t>
            </a:r>
          </a:p>
          <a:p>
            <a:r>
              <a:rPr lang="da-DK" dirty="0" smtClean="0"/>
              <a:t>Differences in operator experience</a:t>
            </a:r>
          </a:p>
          <a:p>
            <a:r>
              <a:rPr lang="da-DK" dirty="0" smtClean="0"/>
              <a:t>Wheelchair lift &amp; ramp usage</a:t>
            </a:r>
          </a:p>
          <a:p>
            <a:r>
              <a:rPr lang="da-DK" dirty="0" smtClean="0"/>
              <a:t>Route length &amp;  number of stops</a:t>
            </a:r>
          </a:p>
          <a:p>
            <a:r>
              <a:rPr lang="da-DK" dirty="0" smtClean="0"/>
              <a:t>Operations control strategies</a:t>
            </a:r>
          </a:p>
          <a:p>
            <a:endParaRPr lang="da-DK" dirty="0" smtClean="0"/>
          </a:p>
        </p:txBody>
      </p:sp>
    </p:spTree>
    <p:extLst>
      <p:ext uri="{BB962C8B-B14F-4D97-AF65-F5344CB8AC3E}">
        <p14:creationId xmlns:p14="http://schemas.microsoft.com/office/powerpoint/2010/main" val="3485316000"/>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Transit Preferential Treatments</a:t>
            </a:r>
          </a:p>
        </p:txBody>
      </p:sp>
      <p:sp>
        <p:nvSpPr>
          <p:cNvPr id="12291" name="Rectangle 3"/>
          <p:cNvSpPr>
            <a:spLocks noGrp="1" noChangeArrowheads="1"/>
          </p:cNvSpPr>
          <p:nvPr>
            <p:ph idx="1"/>
          </p:nvPr>
        </p:nvSpPr>
        <p:spPr/>
        <p:txBody>
          <a:bodyPr/>
          <a:lstStyle/>
          <a:p>
            <a:r>
              <a:rPr lang="da-DK" dirty="0" smtClean="0"/>
              <a:t>The Bus Capacity chapter provides two sections discussing ways to improve bus speed and reliability</a:t>
            </a:r>
          </a:p>
          <a:p>
            <a:r>
              <a:rPr lang="da-DK" dirty="0" smtClean="0"/>
              <a:t>Preferential treatments</a:t>
            </a:r>
          </a:p>
          <a:p>
            <a:pPr lvl="1"/>
            <a:r>
              <a:rPr lang="da-DK" dirty="0" smtClean="0"/>
              <a:t>Bus lanes, busways, HOV lanes</a:t>
            </a:r>
          </a:p>
          <a:p>
            <a:pPr lvl="1"/>
            <a:r>
              <a:rPr lang="da-DK" dirty="0" smtClean="0"/>
              <a:t>Transit signal priority</a:t>
            </a:r>
          </a:p>
          <a:p>
            <a:pPr lvl="1"/>
            <a:r>
              <a:rPr lang="da-DK" dirty="0" smtClean="0"/>
              <a:t>Queue jumps, queue bypasses</a:t>
            </a:r>
          </a:p>
          <a:p>
            <a:pPr lvl="1"/>
            <a:r>
              <a:rPr lang="da-DK" dirty="0" smtClean="0"/>
              <a:t>Boarding islands</a:t>
            </a:r>
          </a:p>
          <a:p>
            <a:pPr lvl="1"/>
            <a:r>
              <a:rPr lang="da-DK" dirty="0" smtClean="0"/>
              <a:t>Curb extensions (bus bulbs)</a:t>
            </a:r>
          </a:p>
          <a:p>
            <a:r>
              <a:rPr lang="da-DK" dirty="0" smtClean="0"/>
              <a:t>Operational tools</a:t>
            </a:r>
          </a:p>
          <a:p>
            <a:pPr lvl="1"/>
            <a:r>
              <a:rPr lang="da-DK" dirty="0" smtClean="0"/>
              <a:t>Bus stop consolidation, bus stop relocation</a:t>
            </a:r>
          </a:p>
          <a:p>
            <a:pPr lvl="1"/>
            <a:r>
              <a:rPr lang="da-DK" dirty="0" smtClean="0"/>
              <a:t>Skip-stops, platooning</a:t>
            </a:r>
          </a:p>
          <a:p>
            <a:pPr lvl="1"/>
            <a:r>
              <a:rPr lang="da-DK" dirty="0" smtClean="0"/>
              <a:t>Movement restriction exemptions, parking restrictions</a:t>
            </a:r>
          </a:p>
          <a:p>
            <a:pPr lvl="1"/>
            <a:r>
              <a:rPr lang="da-DK" dirty="0" smtClean="0"/>
              <a:t>Yield-to-bus</a:t>
            </a:r>
          </a:p>
          <a:p>
            <a:r>
              <a:rPr lang="da-DK" dirty="0" smtClean="0"/>
              <a:t>TCRP Project A-39 (to be completed second half of 2014) is investigating these treatments and more in greater detail</a:t>
            </a:r>
          </a:p>
          <a:p>
            <a:endParaRPr lang="da-DK" dirty="0" smtClean="0"/>
          </a:p>
        </p:txBody>
      </p:sp>
    </p:spTree>
    <p:extLst>
      <p:ext uri="{BB962C8B-B14F-4D97-AF65-F5344CB8AC3E}">
        <p14:creationId xmlns:p14="http://schemas.microsoft.com/office/powerpoint/2010/main" val="3270095529"/>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Potential Applications for the Bus Capacity Chapter</a:t>
            </a:r>
          </a:p>
        </p:txBody>
      </p:sp>
      <p:sp>
        <p:nvSpPr>
          <p:cNvPr id="12291" name="Rectangle 3"/>
          <p:cNvSpPr>
            <a:spLocks noGrp="1" noChangeArrowheads="1"/>
          </p:cNvSpPr>
          <p:nvPr>
            <p:ph idx="1"/>
          </p:nvPr>
        </p:nvSpPr>
        <p:spPr/>
        <p:txBody>
          <a:bodyPr/>
          <a:lstStyle/>
          <a:p>
            <a:r>
              <a:rPr lang="da-DK" dirty="0" smtClean="0"/>
              <a:t>Alternative mode, service, and facility comparisons</a:t>
            </a:r>
          </a:p>
          <a:p>
            <a:pPr lvl="1"/>
            <a:r>
              <a:rPr lang="da-DK" dirty="0" smtClean="0"/>
              <a:t>Compare capacities and/or speeds associated with</a:t>
            </a:r>
          </a:p>
          <a:p>
            <a:pPr lvl="2"/>
            <a:r>
              <a:rPr lang="da-DK" dirty="0"/>
              <a:t>D</a:t>
            </a:r>
            <a:r>
              <a:rPr lang="da-DK" dirty="0" smtClean="0"/>
              <a:t>ifferent street configurations</a:t>
            </a:r>
          </a:p>
          <a:p>
            <a:pPr lvl="2"/>
            <a:r>
              <a:rPr lang="da-DK" dirty="0" smtClean="0"/>
              <a:t>Different stop spacings</a:t>
            </a:r>
          </a:p>
          <a:p>
            <a:pPr lvl="2"/>
            <a:r>
              <a:rPr lang="da-DK" dirty="0" smtClean="0"/>
              <a:t>Different modes (e.g., light rail)</a:t>
            </a:r>
          </a:p>
          <a:p>
            <a:pPr lvl="1"/>
            <a:r>
              <a:rPr lang="da-DK" dirty="0" smtClean="0"/>
              <a:t>Changes in travel time can be used to estimate ridership changes</a:t>
            </a:r>
          </a:p>
          <a:p>
            <a:pPr lvl="1"/>
            <a:r>
              <a:rPr lang="da-DK" dirty="0" smtClean="0"/>
              <a:t>Speeds can be used to determine number of vehicles required, which feeds into capital and operating cost estimation</a:t>
            </a:r>
          </a:p>
          <a:p>
            <a:r>
              <a:rPr lang="da-DK" dirty="0" smtClean="0"/>
              <a:t>Operational impacts of fare collection technology changes</a:t>
            </a:r>
          </a:p>
          <a:p>
            <a:r>
              <a:rPr lang="da-DK" dirty="0" smtClean="0"/>
              <a:t>Transit preferential treatment impacts</a:t>
            </a:r>
          </a:p>
          <a:p>
            <a:r>
              <a:rPr lang="da-DK" dirty="0" smtClean="0"/>
              <a:t>Diagnosing and treating capacity issues</a:t>
            </a:r>
          </a:p>
          <a:p>
            <a:r>
              <a:rPr lang="da-DK" dirty="0" smtClean="0"/>
              <a:t>Sizing BRT facilities for a given demand</a:t>
            </a:r>
          </a:p>
          <a:p>
            <a:endParaRPr lang="da-DK" dirty="0" smtClean="0"/>
          </a:p>
        </p:txBody>
      </p:sp>
    </p:spTree>
    <p:extLst>
      <p:ext uri="{BB962C8B-B14F-4D97-AF65-F5344CB8AC3E}">
        <p14:creationId xmlns:p14="http://schemas.microsoft.com/office/powerpoint/2010/main" val="4230378168"/>
      </p:ext>
    </p:extLst>
  </p:cSld>
  <p:clrMapOvr>
    <a:masterClrMapping/>
  </p:clrMapOvr>
  <p:transition advTm="17169"/>
  <p:timing>
    <p:tnLst>
      <p:par>
        <p:cTn id="1" dur="indefinite" restart="never" nodeType="tmRoot"/>
      </p:par>
    </p:tnLst>
  </p:timing>
  <p:extLst mod="1">
    <p:ext uri="{E180D4A7-C9FB-4DFB-919C-405C955672EB}">
      <p14:showEvtLst xmlns:p14="http://schemas.microsoft.com/office/powerpoint/2010/main">
        <p14:playEvt time="0" objId="2"/>
        <p14:stopEvt time="17013" objId="2"/>
      </p14:showEvtLst>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More Information</a:t>
            </a:r>
            <a:endParaRPr lang="en-US" dirty="0"/>
          </a:p>
        </p:txBody>
      </p:sp>
      <p:sp>
        <p:nvSpPr>
          <p:cNvPr id="3" name="Content Placeholder 2"/>
          <p:cNvSpPr>
            <a:spLocks noGrp="1"/>
          </p:cNvSpPr>
          <p:nvPr>
            <p:ph idx="4294967295"/>
          </p:nvPr>
        </p:nvSpPr>
        <p:spPr>
          <a:xfrm>
            <a:off x="468313" y="1108075"/>
            <a:ext cx="8256587" cy="5035550"/>
          </a:xfrm>
        </p:spPr>
        <p:txBody>
          <a:bodyPr/>
          <a:lstStyle/>
          <a:p>
            <a:r>
              <a:rPr lang="da-DK" dirty="0"/>
              <a:t>TCRP Report 165: </a:t>
            </a:r>
            <a:r>
              <a:rPr lang="da-DK" dirty="0" smtClean="0"/>
              <a:t>TCQSM—Chapter 6, Bus </a:t>
            </a:r>
            <a:r>
              <a:rPr lang="da-DK" dirty="0"/>
              <a:t>Transit Capacity</a:t>
            </a:r>
          </a:p>
          <a:p>
            <a:pPr lvl="1"/>
            <a:r>
              <a:rPr lang="da-DK" dirty="0" smtClean="0"/>
              <a:t>A spreadsheet </a:t>
            </a:r>
            <a:r>
              <a:rPr lang="da-DK" dirty="0"/>
              <a:t>implementing </a:t>
            </a:r>
            <a:r>
              <a:rPr lang="da-DK" dirty="0" smtClean="0"/>
              <a:t>the bus capacity and speed methods is </a:t>
            </a:r>
            <a:r>
              <a:rPr lang="da-DK" dirty="0"/>
              <a:t>provided on the accompanying CD-ROM</a:t>
            </a:r>
          </a:p>
          <a:p>
            <a:r>
              <a:rPr lang="da-DK" dirty="0" smtClean="0"/>
              <a:t>TCRP Report 26 and TCRP Research Results Digest 38</a:t>
            </a:r>
          </a:p>
          <a:p>
            <a:pPr lvl="1"/>
            <a:r>
              <a:rPr lang="da-DK" dirty="0" smtClean="0"/>
              <a:t>The basis for many of the chapter’s methods</a:t>
            </a:r>
            <a:endParaRPr lang="da-DK" dirty="0"/>
          </a:p>
          <a:p>
            <a:pPr marL="0" indent="0">
              <a:buNone/>
            </a:pPr>
            <a:endParaRPr lang="da-DK" dirty="0"/>
          </a:p>
          <a:p>
            <a:r>
              <a:rPr lang="da-DK" dirty="0"/>
              <a:t>The TCQSM is available as:</a:t>
            </a:r>
          </a:p>
          <a:p>
            <a:pPr lvl="1"/>
            <a:r>
              <a:rPr lang="da-DK" dirty="0"/>
              <a:t>Free individual printed copies and PDF downloads through the TCRP Dissemination Program</a:t>
            </a:r>
            <a:br>
              <a:rPr lang="da-DK" dirty="0"/>
            </a:br>
            <a:r>
              <a:rPr lang="da-DK" dirty="0">
                <a:hlinkClick r:id="rId2"/>
              </a:rPr>
              <a:t>http://www.tcrponline.org</a:t>
            </a:r>
            <a:r>
              <a:rPr lang="da-DK" dirty="0"/>
              <a:t> </a:t>
            </a:r>
          </a:p>
          <a:p>
            <a:pPr lvl="1"/>
            <a:r>
              <a:rPr lang="da-DK" dirty="0"/>
              <a:t>Free PDF downloads directly from TCRP</a:t>
            </a:r>
            <a:br>
              <a:rPr lang="da-DK" dirty="0"/>
            </a:br>
            <a:r>
              <a:rPr lang="da-DK" dirty="0">
                <a:hlinkClick r:id="rId3"/>
              </a:rPr>
              <a:t>http://www.trb.org/TCRP/Public/TCRP.aspx</a:t>
            </a:r>
            <a:r>
              <a:rPr lang="da-DK" dirty="0"/>
              <a:t> (Publications section)</a:t>
            </a:r>
            <a:br>
              <a:rPr lang="da-DK" dirty="0"/>
            </a:br>
            <a:r>
              <a:rPr lang="da-DK" dirty="0"/>
              <a:t>or simply do an Internet search for the report number (e.g., TCRP Report 165)</a:t>
            </a:r>
          </a:p>
          <a:p>
            <a:pPr lvl="1"/>
            <a:r>
              <a:rPr lang="da-DK" dirty="0"/>
              <a:t>Individual or multiple copy purchases from the TRB Bookstore</a:t>
            </a:r>
            <a:br>
              <a:rPr lang="da-DK" dirty="0"/>
            </a:br>
            <a:r>
              <a:rPr lang="da-DK" dirty="0">
                <a:hlinkClick r:id="rId4"/>
              </a:rPr>
              <a:t>http://books.trbbookstore.org/</a:t>
            </a:r>
            <a:r>
              <a:rPr lang="da-DK" dirty="0"/>
              <a:t> </a:t>
            </a:r>
            <a:br>
              <a:rPr lang="da-DK" dirty="0"/>
            </a:br>
            <a:endParaRPr lang="en-US" dirty="0"/>
          </a:p>
        </p:txBody>
      </p:sp>
    </p:spTree>
    <p:extLst>
      <p:ext uri="{BB962C8B-B14F-4D97-AF65-F5344CB8AC3E}">
        <p14:creationId xmlns:p14="http://schemas.microsoft.com/office/powerpoint/2010/main" val="20425931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Acknowledgments and Permissions</a:t>
            </a:r>
            <a:endParaRPr lang="en-US" dirty="0"/>
          </a:p>
        </p:txBody>
      </p:sp>
      <p:sp>
        <p:nvSpPr>
          <p:cNvPr id="3" name="Content Placeholder 2"/>
          <p:cNvSpPr>
            <a:spLocks noGrp="1"/>
          </p:cNvSpPr>
          <p:nvPr>
            <p:ph idx="1"/>
          </p:nvPr>
        </p:nvSpPr>
        <p:spPr/>
        <p:txBody>
          <a:bodyPr/>
          <a:lstStyle/>
          <a:p>
            <a:r>
              <a:rPr lang="da-DK" dirty="0" smtClean="0"/>
              <a:t>Presentation author</a:t>
            </a:r>
          </a:p>
          <a:p>
            <a:pPr lvl="1"/>
            <a:r>
              <a:rPr lang="da-DK" dirty="0" smtClean="0"/>
              <a:t>Paul Ryus (Kittelson &amp; Associates, Inc.)</a:t>
            </a:r>
          </a:p>
          <a:p>
            <a:pPr lvl="1"/>
            <a:endParaRPr lang="da-DK" dirty="0" smtClean="0"/>
          </a:p>
          <a:p>
            <a:r>
              <a:rPr lang="da-DK" dirty="0"/>
              <a:t>Photo credits</a:t>
            </a:r>
          </a:p>
          <a:p>
            <a:pPr lvl="1"/>
            <a:r>
              <a:rPr lang="da-DK" dirty="0" smtClean="0"/>
              <a:t>Bus stop failure: Justin Jahnke</a:t>
            </a:r>
          </a:p>
          <a:p>
            <a:pPr lvl="1"/>
            <a:r>
              <a:rPr lang="da-DK" dirty="0" smtClean="0"/>
              <a:t>Grade-separated facility type: Rory Giles/Queensland University of Technology</a:t>
            </a:r>
          </a:p>
          <a:p>
            <a:pPr lvl="1"/>
            <a:r>
              <a:rPr lang="da-DK" dirty="0" smtClean="0"/>
              <a:t>All other photos: </a:t>
            </a:r>
            <a:r>
              <a:rPr lang="da-DK" dirty="0"/>
              <a:t>Paul </a:t>
            </a:r>
            <a:r>
              <a:rPr lang="da-DK" dirty="0" smtClean="0"/>
              <a:t>Ryus</a:t>
            </a:r>
            <a:br>
              <a:rPr lang="da-DK" dirty="0" smtClean="0"/>
            </a:br>
            <a:endParaRPr lang="da-DK" dirty="0" smtClean="0"/>
          </a:p>
          <a:p>
            <a:r>
              <a:rPr lang="da-DK" dirty="0" smtClean="0"/>
              <a:t>This presentation was developed through TCRP Project A-15C</a:t>
            </a:r>
          </a:p>
          <a:p>
            <a:pPr lvl="1"/>
            <a:r>
              <a:rPr lang="da-DK" dirty="0" smtClean="0"/>
              <a:t>Research team: Kittelson &amp; Associates; Parsons Brinkerhoff, Quade &amp; Douglass; KFH Group; Texas A&amp;M Transportation Institute; and Arup</a:t>
            </a:r>
          </a:p>
          <a:p>
            <a:pPr lvl="1"/>
            <a:r>
              <a:rPr lang="da-DK" dirty="0" smtClean="0"/>
              <a:t>This presentation and its contents may be freely distributed and used, with appropriate credit to the presentation authors and photographers, and the Transit Cooperative Research Program</a:t>
            </a:r>
            <a:endParaRPr lang="en-US" dirty="0"/>
          </a:p>
        </p:txBody>
      </p:sp>
    </p:spTree>
    <p:extLst>
      <p:ext uri="{BB962C8B-B14F-4D97-AF65-F5344CB8AC3E}">
        <p14:creationId xmlns:p14="http://schemas.microsoft.com/office/powerpoint/2010/main" val="2887158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7388" y="702526"/>
            <a:ext cx="3934716" cy="4964670"/>
          </a:xfrm>
        </p:spPr>
        <p:txBody>
          <a:bodyPr/>
          <a:lstStyle/>
          <a:p>
            <a:pPr>
              <a:lnSpc>
                <a:spcPct val="90000"/>
              </a:lnSpc>
            </a:pPr>
            <a:r>
              <a:rPr lang="en-US" dirty="0" smtClean="0">
                <a:ea typeface="ＭＳ Ｐゴシック" pitchFamily="34" charset="-128"/>
              </a:rPr>
              <a:t>Bus Capacity Concepts</a:t>
            </a:r>
          </a:p>
        </p:txBody>
      </p:sp>
      <p:pic>
        <p:nvPicPr>
          <p:cNvPr id="4" name="Picture 1" descr="Eugene 07-1-0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9139" y="1536700"/>
            <a:ext cx="4313873" cy="287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61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en-US" dirty="0" smtClean="0"/>
              <a:t>Why Should We Be Interested in Capacity?</a:t>
            </a:r>
          </a:p>
        </p:txBody>
      </p:sp>
      <p:sp>
        <p:nvSpPr>
          <p:cNvPr id="17410" name="Rectangle 3"/>
          <p:cNvSpPr>
            <a:spLocks noGrp="1" noChangeArrowheads="1"/>
          </p:cNvSpPr>
          <p:nvPr>
            <p:ph idx="1"/>
          </p:nvPr>
        </p:nvSpPr>
        <p:spPr/>
        <p:txBody>
          <a:bodyPr/>
          <a:lstStyle/>
          <a:p>
            <a:pPr eaLnBrk="1" hangingPunct="1"/>
            <a:r>
              <a:rPr lang="en-US" dirty="0" smtClean="0"/>
              <a:t>The same factors that influence capacity also influence speed and reliability</a:t>
            </a:r>
          </a:p>
          <a:p>
            <a:pPr lvl="1" eaLnBrk="1" hangingPunct="1"/>
            <a:r>
              <a:rPr lang="en-US" dirty="0" smtClean="0"/>
              <a:t>Travel time and reliability affects quality of service (and thus ridership)</a:t>
            </a:r>
          </a:p>
          <a:p>
            <a:pPr lvl="1" eaLnBrk="1" hangingPunct="1"/>
            <a:r>
              <a:rPr lang="en-US" dirty="0" smtClean="0"/>
              <a:t>Speed and reliability affects the time required for a bus to make a round trip on a route, including schedule recovery time</a:t>
            </a:r>
          </a:p>
          <a:p>
            <a:pPr lvl="2"/>
            <a:r>
              <a:rPr lang="da-DK" dirty="0" smtClean="0"/>
              <a:t>Affects the number of buses needed to serve the route at a given headway,</a:t>
            </a:r>
            <a:br>
              <a:rPr lang="da-DK" dirty="0" smtClean="0"/>
            </a:br>
            <a:r>
              <a:rPr lang="da-DK" dirty="0" smtClean="0"/>
              <a:t>which directly affects operating costs</a:t>
            </a:r>
            <a:endParaRPr lang="en-US" dirty="0" smtClean="0"/>
          </a:p>
          <a:p>
            <a:pPr eaLnBrk="1" hangingPunct="1">
              <a:buFont typeface="Wingdings" pitchFamily="2" charset="2"/>
              <a:buNone/>
            </a:pPr>
            <a:endParaRPr lang="en-US" dirty="0" smtClean="0"/>
          </a:p>
        </p:txBody>
      </p:sp>
    </p:spTree>
    <p:extLst>
      <p:ext uri="{BB962C8B-B14F-4D97-AF65-F5344CB8AC3E}">
        <p14:creationId xmlns:p14="http://schemas.microsoft.com/office/powerpoint/2010/main" val="718076543"/>
      </p:ext>
    </p:extLst>
  </p:cSld>
  <p:clrMapOvr>
    <a:masterClrMapping/>
  </p:clrMapOvr>
  <p:transition advTm="15229"/>
  <p:timing>
    <p:tnLst>
      <p:par>
        <p:cTn id="1" dur="indefinite" restart="never" nodeType="tmRoot"/>
      </p:par>
    </p:tnLst>
  </p:timing>
  <p:extLst mod="1">
    <p:ext uri="{E180D4A7-C9FB-4DFB-919C-405C955672EB}">
      <p14:showEvtLst xmlns:p14="http://schemas.microsoft.com/office/powerpoint/2010/main">
        <p14:playEvt time="0" objId="2"/>
        <p14:stopEvt time="15229"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en-US" dirty="0" smtClean="0"/>
              <a:t>Sources of Bus Delay Associated with Bus Stops</a:t>
            </a:r>
          </a:p>
        </p:txBody>
      </p:sp>
      <p:sp>
        <p:nvSpPr>
          <p:cNvPr id="17410" name="Rectangle 3"/>
          <p:cNvSpPr>
            <a:spLocks noGrp="1" noChangeArrowheads="1"/>
          </p:cNvSpPr>
          <p:nvPr>
            <p:ph idx="1"/>
          </p:nvPr>
        </p:nvSpPr>
        <p:spPr/>
        <p:txBody>
          <a:bodyPr/>
          <a:lstStyle/>
          <a:p>
            <a:pPr eaLnBrk="1" hangingPunct="1"/>
            <a:r>
              <a:rPr lang="da-DK" dirty="0" smtClean="0"/>
              <a:t>Deceleration</a:t>
            </a:r>
          </a:p>
          <a:p>
            <a:pPr lvl="1"/>
            <a:r>
              <a:rPr lang="da-DK" dirty="0" smtClean="0"/>
              <a:t>Time spent slowing to serve the stop</a:t>
            </a:r>
          </a:p>
          <a:p>
            <a:pPr marL="457200" lvl="1" indent="0">
              <a:buNone/>
            </a:pPr>
            <a:endParaRPr lang="da-DK" dirty="0" smtClean="0"/>
          </a:p>
          <a:p>
            <a:pPr marL="457200" lvl="1" indent="0">
              <a:buNone/>
            </a:pPr>
            <a:endParaRPr lang="da-DK" dirty="0"/>
          </a:p>
          <a:p>
            <a:pPr eaLnBrk="1" hangingPunct="1"/>
            <a:r>
              <a:rPr lang="da-DK" dirty="0" smtClean="0"/>
              <a:t>Bus stop failure</a:t>
            </a:r>
          </a:p>
          <a:p>
            <a:pPr lvl="1"/>
            <a:r>
              <a:rPr lang="da-DK" dirty="0" smtClean="0"/>
              <a:t>Waiting for other buses to clear the stop</a:t>
            </a:r>
          </a:p>
          <a:p>
            <a:pPr eaLnBrk="1" hangingPunct="1"/>
            <a:endParaRPr lang="da-DK" dirty="0" smtClean="0"/>
          </a:p>
          <a:p>
            <a:pPr marL="0" indent="0" eaLnBrk="1" hangingPunct="1">
              <a:buNone/>
            </a:pPr>
            <a:endParaRPr lang="da-DK" dirty="0"/>
          </a:p>
          <a:p>
            <a:pPr eaLnBrk="1" hangingPunct="1"/>
            <a:r>
              <a:rPr lang="da-DK" dirty="0" smtClean="0"/>
              <a:t>Boarding lost time</a:t>
            </a:r>
          </a:p>
          <a:p>
            <a:pPr lvl="1"/>
            <a:r>
              <a:rPr lang="da-DK" dirty="0" smtClean="0"/>
              <a:t>Waiting for passengers to reach the bus</a:t>
            </a:r>
          </a:p>
          <a:p>
            <a:pPr eaLnBrk="1" hangingPunct="1"/>
            <a:endParaRPr lang="da-DK" dirty="0" smtClean="0"/>
          </a:p>
          <a:p>
            <a:pPr marL="0" indent="0" eaLnBrk="1" hangingPunct="1">
              <a:buNone/>
            </a:pPr>
            <a:endParaRPr lang="da-DK" dirty="0"/>
          </a:p>
          <a:p>
            <a:pPr eaLnBrk="1" hangingPunct="1"/>
            <a:r>
              <a:rPr lang="da-DK" dirty="0" smtClean="0"/>
              <a:t>Passenger service time (dwell time)</a:t>
            </a:r>
          </a:p>
          <a:p>
            <a:pPr lvl="1"/>
            <a:r>
              <a:rPr lang="da-DK" dirty="0" smtClean="0"/>
              <a:t>Opening the doors, boarding and alighting</a:t>
            </a:r>
            <a:br>
              <a:rPr lang="da-DK" dirty="0" smtClean="0"/>
            </a:br>
            <a:r>
              <a:rPr lang="da-DK" dirty="0" smtClean="0"/>
              <a:t>passengers, and closing the doors</a:t>
            </a:r>
            <a:endParaRPr lang="en-US" dirty="0" smtClean="0"/>
          </a:p>
          <a:p>
            <a:pPr eaLnBrk="1" hangingPunct="1">
              <a:buFont typeface="Wingdings" pitchFamily="2" charset="2"/>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7929" y="1116805"/>
            <a:ext cx="2032448" cy="914400"/>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7929" y="2416488"/>
            <a:ext cx="2032448" cy="914400"/>
          </a:xfrm>
          <a:prstGeom prst="rect">
            <a:avLst/>
          </a:prstGeom>
          <a:noFill/>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97929" y="3758246"/>
            <a:ext cx="2032449" cy="914400"/>
          </a:xfrm>
          <a:prstGeom prst="rect">
            <a:avLst/>
          </a:prstGeom>
          <a:noFill/>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97928" y="5221286"/>
            <a:ext cx="2032449" cy="914400"/>
          </a:xfrm>
          <a:prstGeom prst="rect">
            <a:avLst/>
          </a:prstGeom>
          <a:noFill/>
        </p:spPr>
      </p:pic>
    </p:spTree>
    <p:extLst>
      <p:ext uri="{BB962C8B-B14F-4D97-AF65-F5344CB8AC3E}">
        <p14:creationId xmlns:p14="http://schemas.microsoft.com/office/powerpoint/2010/main" val="759447476"/>
      </p:ext>
    </p:extLst>
  </p:cSld>
  <p:clrMapOvr>
    <a:masterClrMapping/>
  </p:clrMapOvr>
  <p:transition advTm="152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0">
                                            <p:txEl>
                                              <p:pRg st="1" end="1"/>
                                            </p:txEl>
                                          </p:spTgt>
                                        </p:tgtEl>
                                        <p:attrNameLst>
                                          <p:attrName>style.visibility</p:attrName>
                                        </p:attrNameLst>
                                      </p:cBhvr>
                                      <p:to>
                                        <p:strVal val="visible"/>
                                      </p:to>
                                    </p:set>
                                    <p:animEffect transition="in" filter="fade">
                                      <p:cBhvr>
                                        <p:cTn id="10" dur="500"/>
                                        <p:tgtEl>
                                          <p:spTgt spid="174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410">
                                            <p:txEl>
                                              <p:pRg st="4" end="4"/>
                                            </p:txEl>
                                          </p:spTgt>
                                        </p:tgtEl>
                                        <p:attrNameLst>
                                          <p:attrName>style.visibility</p:attrName>
                                        </p:attrNameLst>
                                      </p:cBhvr>
                                      <p:to>
                                        <p:strVal val="visible"/>
                                      </p:to>
                                    </p:set>
                                    <p:animEffect transition="in" filter="fade">
                                      <p:cBhvr>
                                        <p:cTn id="18" dur="500"/>
                                        <p:tgtEl>
                                          <p:spTgt spid="17410">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410">
                                            <p:txEl>
                                              <p:pRg st="5" end="5"/>
                                            </p:txEl>
                                          </p:spTgt>
                                        </p:tgtEl>
                                        <p:attrNameLst>
                                          <p:attrName>style.visibility</p:attrName>
                                        </p:attrNameLst>
                                      </p:cBhvr>
                                      <p:to>
                                        <p:strVal val="visible"/>
                                      </p:to>
                                    </p:set>
                                    <p:animEffect transition="in" filter="fade">
                                      <p:cBhvr>
                                        <p:cTn id="21" dur="500"/>
                                        <p:tgtEl>
                                          <p:spTgt spid="17410">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410">
                                            <p:txEl>
                                              <p:pRg st="8" end="8"/>
                                            </p:txEl>
                                          </p:spTgt>
                                        </p:tgtEl>
                                        <p:attrNameLst>
                                          <p:attrName>style.visibility</p:attrName>
                                        </p:attrNameLst>
                                      </p:cBhvr>
                                      <p:to>
                                        <p:strVal val="visible"/>
                                      </p:to>
                                    </p:set>
                                    <p:animEffect transition="in" filter="fade">
                                      <p:cBhvr>
                                        <p:cTn id="29" dur="500"/>
                                        <p:tgtEl>
                                          <p:spTgt spid="17410">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410">
                                            <p:txEl>
                                              <p:pRg st="9" end="9"/>
                                            </p:txEl>
                                          </p:spTgt>
                                        </p:tgtEl>
                                        <p:attrNameLst>
                                          <p:attrName>style.visibility</p:attrName>
                                        </p:attrNameLst>
                                      </p:cBhvr>
                                      <p:to>
                                        <p:strVal val="visible"/>
                                      </p:to>
                                    </p:set>
                                    <p:animEffect transition="in" filter="fade">
                                      <p:cBhvr>
                                        <p:cTn id="32" dur="500"/>
                                        <p:tgtEl>
                                          <p:spTgt spid="17410">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410">
                                            <p:txEl>
                                              <p:pRg st="12" end="12"/>
                                            </p:txEl>
                                          </p:spTgt>
                                        </p:tgtEl>
                                        <p:attrNameLst>
                                          <p:attrName>style.visibility</p:attrName>
                                        </p:attrNameLst>
                                      </p:cBhvr>
                                      <p:to>
                                        <p:strVal val="visible"/>
                                      </p:to>
                                    </p:set>
                                    <p:animEffect transition="in" filter="fade">
                                      <p:cBhvr>
                                        <p:cTn id="40" dur="500"/>
                                        <p:tgtEl>
                                          <p:spTgt spid="17410">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410">
                                            <p:txEl>
                                              <p:pRg st="13" end="13"/>
                                            </p:txEl>
                                          </p:spTgt>
                                        </p:tgtEl>
                                        <p:attrNameLst>
                                          <p:attrName>style.visibility</p:attrName>
                                        </p:attrNameLst>
                                      </p:cBhvr>
                                      <p:to>
                                        <p:strVal val="visible"/>
                                      </p:to>
                                    </p:set>
                                    <p:animEffect transition="in" filter="fade">
                                      <p:cBhvr>
                                        <p:cTn id="43" dur="500"/>
                                        <p:tgtEl>
                                          <p:spTgt spid="17410">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p:bldLst>
  </p:timing>
  <p:extLst mod="1">
    <p:ext uri="{E180D4A7-C9FB-4DFB-919C-405C955672EB}">
      <p14:showEvtLst xmlns:p14="http://schemas.microsoft.com/office/powerpoint/2010/main">
        <p14:playEvt time="0" objId="2"/>
        <p14:stopEvt time="15229"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dirty="0"/>
              <a:t>Sources of Bus Delay Associated with Bus </a:t>
            </a:r>
            <a:r>
              <a:rPr lang="en-US" dirty="0" smtClean="0"/>
              <a:t>Stops (cont’d.)</a:t>
            </a:r>
          </a:p>
        </p:txBody>
      </p:sp>
      <p:sp>
        <p:nvSpPr>
          <p:cNvPr id="17410" name="Rectangle 3"/>
          <p:cNvSpPr>
            <a:spLocks noGrp="1" noChangeArrowheads="1"/>
          </p:cNvSpPr>
          <p:nvPr>
            <p:ph idx="1"/>
          </p:nvPr>
        </p:nvSpPr>
        <p:spPr/>
        <p:txBody>
          <a:bodyPr/>
          <a:lstStyle/>
          <a:p>
            <a:pPr eaLnBrk="1" hangingPunct="1"/>
            <a:r>
              <a:rPr lang="da-DK" dirty="0" smtClean="0"/>
              <a:t>Traffic signal (traffic control) delay</a:t>
            </a:r>
          </a:p>
          <a:p>
            <a:pPr lvl="1"/>
            <a:r>
              <a:rPr lang="da-DK" dirty="0" smtClean="0"/>
              <a:t>Waiting for the signal to turn green,</a:t>
            </a:r>
            <a:br>
              <a:rPr lang="da-DK" dirty="0" smtClean="0"/>
            </a:br>
            <a:r>
              <a:rPr lang="da-DK" dirty="0" smtClean="0"/>
              <a:t>or other traffic control delay</a:t>
            </a:r>
          </a:p>
          <a:p>
            <a:pPr marL="457200" lvl="1" indent="0">
              <a:buNone/>
            </a:pPr>
            <a:endParaRPr lang="da-DK" dirty="0"/>
          </a:p>
          <a:p>
            <a:r>
              <a:rPr lang="da-DK" dirty="0" smtClean="0"/>
              <a:t>Re-entry delay</a:t>
            </a:r>
          </a:p>
          <a:p>
            <a:pPr lvl="1"/>
            <a:r>
              <a:rPr lang="da-DK" dirty="0" smtClean="0"/>
              <a:t>Waiting for a gap in traffic</a:t>
            </a:r>
            <a:endParaRPr lang="da-DK" dirty="0"/>
          </a:p>
          <a:p>
            <a:pPr lvl="1"/>
            <a:endParaRPr lang="da-DK" dirty="0" smtClean="0"/>
          </a:p>
          <a:p>
            <a:pPr marL="457200" lvl="1" indent="0">
              <a:buNone/>
            </a:pPr>
            <a:endParaRPr lang="da-DK" dirty="0" smtClean="0"/>
          </a:p>
          <a:p>
            <a:r>
              <a:rPr lang="da-DK" dirty="0" smtClean="0"/>
              <a:t>Acceleration</a:t>
            </a:r>
          </a:p>
          <a:p>
            <a:pPr lvl="1"/>
            <a:r>
              <a:rPr lang="da-DK" dirty="0" smtClean="0"/>
              <a:t>Time spent getting back up to speed</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2239" y="1072196"/>
            <a:ext cx="2032449" cy="914400"/>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2238" y="2409506"/>
            <a:ext cx="2032449" cy="914400"/>
          </a:xfrm>
          <a:prstGeom prst="rect">
            <a:avLst/>
          </a:prstGeom>
          <a:noFill/>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92239" y="3781106"/>
            <a:ext cx="2032449" cy="914400"/>
          </a:xfrm>
          <a:prstGeom prst="rect">
            <a:avLst/>
          </a:prstGeom>
          <a:noFill/>
        </p:spPr>
      </p:pic>
    </p:spTree>
    <p:extLst>
      <p:ext uri="{BB962C8B-B14F-4D97-AF65-F5344CB8AC3E}">
        <p14:creationId xmlns:p14="http://schemas.microsoft.com/office/powerpoint/2010/main" val="1435531292"/>
      </p:ext>
    </p:extLst>
  </p:cSld>
  <p:clrMapOvr>
    <a:masterClrMapping/>
  </p:clrMapOvr>
  <p:transition advTm="152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0">
                                            <p:txEl>
                                              <p:pRg st="1" end="1"/>
                                            </p:txEl>
                                          </p:spTgt>
                                        </p:tgtEl>
                                        <p:attrNameLst>
                                          <p:attrName>style.visibility</p:attrName>
                                        </p:attrNameLst>
                                      </p:cBhvr>
                                      <p:to>
                                        <p:strVal val="visible"/>
                                      </p:to>
                                    </p:set>
                                    <p:animEffect transition="in" filter="fade">
                                      <p:cBhvr>
                                        <p:cTn id="10" dur="500"/>
                                        <p:tgtEl>
                                          <p:spTgt spid="174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410">
                                            <p:txEl>
                                              <p:pRg st="3" end="3"/>
                                            </p:txEl>
                                          </p:spTgt>
                                        </p:tgtEl>
                                        <p:attrNameLst>
                                          <p:attrName>style.visibility</p:attrName>
                                        </p:attrNameLst>
                                      </p:cBhvr>
                                      <p:to>
                                        <p:strVal val="visible"/>
                                      </p:to>
                                    </p:set>
                                    <p:animEffect transition="in" filter="fade">
                                      <p:cBhvr>
                                        <p:cTn id="18" dur="500"/>
                                        <p:tgtEl>
                                          <p:spTgt spid="17410">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410">
                                            <p:txEl>
                                              <p:pRg st="4" end="4"/>
                                            </p:txEl>
                                          </p:spTgt>
                                        </p:tgtEl>
                                        <p:attrNameLst>
                                          <p:attrName>style.visibility</p:attrName>
                                        </p:attrNameLst>
                                      </p:cBhvr>
                                      <p:to>
                                        <p:strVal val="visible"/>
                                      </p:to>
                                    </p:set>
                                    <p:animEffect transition="in" filter="fade">
                                      <p:cBhvr>
                                        <p:cTn id="21" dur="500"/>
                                        <p:tgtEl>
                                          <p:spTgt spid="17410">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410">
                                            <p:txEl>
                                              <p:pRg st="7" end="7"/>
                                            </p:txEl>
                                          </p:spTgt>
                                        </p:tgtEl>
                                        <p:attrNameLst>
                                          <p:attrName>style.visibility</p:attrName>
                                        </p:attrNameLst>
                                      </p:cBhvr>
                                      <p:to>
                                        <p:strVal val="visible"/>
                                      </p:to>
                                    </p:set>
                                    <p:animEffect transition="in" filter="fade">
                                      <p:cBhvr>
                                        <p:cTn id="29" dur="500"/>
                                        <p:tgtEl>
                                          <p:spTgt spid="17410">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410">
                                            <p:txEl>
                                              <p:pRg st="8" end="8"/>
                                            </p:txEl>
                                          </p:spTgt>
                                        </p:tgtEl>
                                        <p:attrNameLst>
                                          <p:attrName>style.visibility</p:attrName>
                                        </p:attrNameLst>
                                      </p:cBhvr>
                                      <p:to>
                                        <p:strVal val="visible"/>
                                      </p:to>
                                    </p:set>
                                    <p:animEffect transition="in" filter="fade">
                                      <p:cBhvr>
                                        <p:cTn id="32" dur="500"/>
                                        <p:tgtEl>
                                          <p:spTgt spid="17410">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p:bldLst>
  </p:timing>
  <p:extLst mod="1">
    <p:ext uri="{E180D4A7-C9FB-4DFB-919C-405C955672EB}">
      <p14:showEvtLst xmlns:p14="http://schemas.microsoft.com/office/powerpoint/2010/main">
        <p14:playEvt time="0" objId="2"/>
        <p14:stopEvt time="15229"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en-US" dirty="0" smtClean="0"/>
              <a:t>Deceleration and Acceleration Delay</a:t>
            </a:r>
          </a:p>
        </p:txBody>
      </p:sp>
      <p:sp>
        <p:nvSpPr>
          <p:cNvPr id="17410" name="Rectangle 3"/>
          <p:cNvSpPr>
            <a:spLocks noGrp="1" noChangeArrowheads="1"/>
          </p:cNvSpPr>
          <p:nvPr>
            <p:ph idx="1"/>
          </p:nvPr>
        </p:nvSpPr>
        <p:spPr/>
        <p:txBody>
          <a:bodyPr/>
          <a:lstStyle/>
          <a:p>
            <a:r>
              <a:rPr lang="en-US" dirty="0"/>
              <a:t>At urban street speeds, acceleration and deceleration delay amounts to about 10 </a:t>
            </a:r>
            <a:r>
              <a:rPr lang="en-US" dirty="0" smtClean="0"/>
              <a:t>seconds </a:t>
            </a:r>
            <a:r>
              <a:rPr lang="en-US" dirty="0"/>
              <a:t>per stop where the bus would not have had to stop anyway due to traffic </a:t>
            </a:r>
            <a:r>
              <a:rPr lang="en-US" dirty="0" smtClean="0"/>
              <a:t>control</a:t>
            </a:r>
            <a:endParaRPr lang="en-US" dirty="0"/>
          </a:p>
          <a:p>
            <a:pPr lvl="1"/>
            <a:r>
              <a:rPr lang="da-DK" dirty="0" smtClean="0"/>
              <a:t>Delay is more significant at higher speeds, as buses accelerate more slowly</a:t>
            </a:r>
          </a:p>
          <a:p>
            <a:pPr lvl="1"/>
            <a:r>
              <a:rPr lang="da-DK" dirty="0" smtClean="0"/>
              <a:t>Different bus sizes and propulsion systems have different acceleration characteristics</a:t>
            </a:r>
          </a:p>
          <a:p>
            <a:r>
              <a:rPr lang="da-DK" dirty="0" smtClean="0"/>
              <a:t>This delay occurs</a:t>
            </a:r>
          </a:p>
          <a:p>
            <a:pPr lvl="1"/>
            <a:r>
              <a:rPr lang="da-DK" dirty="0" smtClean="0"/>
              <a:t>Always, at far-side stops at traffic signals and all other stops where the bus is not required to stop due to traffic control (signs, traffic signals)</a:t>
            </a:r>
          </a:p>
          <a:p>
            <a:pPr lvl="1"/>
            <a:r>
              <a:rPr lang="da-DK" dirty="0" smtClean="0"/>
              <a:t>Sometimes, at near-side stops at traffic signals and roundabouts, where the bus might have had to stop anyway due to the traffic control</a:t>
            </a:r>
          </a:p>
          <a:p>
            <a:pPr lvl="2"/>
            <a:r>
              <a:rPr lang="da-DK" dirty="0" smtClean="0"/>
              <a:t>Traffic control delay includes deceleration and acceleration delay due to the control device—don’t want to double-count the delay</a:t>
            </a:r>
          </a:p>
          <a:p>
            <a:pPr lvl="1"/>
            <a:r>
              <a:rPr lang="da-DK" dirty="0" smtClean="0"/>
              <a:t>Never, at near-side stops with stop-sign control</a:t>
            </a:r>
          </a:p>
          <a:p>
            <a:pPr lvl="2"/>
            <a:r>
              <a:rPr lang="da-DK" dirty="0" smtClean="0"/>
              <a:t>The bus would have had to stop anyway for the stop sign</a:t>
            </a:r>
          </a:p>
          <a:p>
            <a:pPr lvl="2"/>
            <a:endParaRPr lang="da-DK" dirty="0" smtClean="0"/>
          </a:p>
          <a:p>
            <a:pPr lvl="1"/>
            <a:endParaRPr lang="en-US" dirty="0" smtClean="0"/>
          </a:p>
        </p:txBody>
      </p:sp>
    </p:spTree>
    <p:extLst>
      <p:ext uri="{BB962C8B-B14F-4D97-AF65-F5344CB8AC3E}">
        <p14:creationId xmlns:p14="http://schemas.microsoft.com/office/powerpoint/2010/main" val="1678573232"/>
      </p:ext>
    </p:extLst>
  </p:cSld>
  <p:clrMapOvr>
    <a:masterClrMapping/>
  </p:clrMapOvr>
  <p:transition advTm="15229"/>
  <p:timing>
    <p:tnLst>
      <p:par>
        <p:cTn id="1" dur="indefinite" restart="never" nodeType="tmRoot"/>
      </p:par>
    </p:tnLst>
  </p:timing>
  <p:extLst mod="1">
    <p:ext uri="{E180D4A7-C9FB-4DFB-919C-405C955672EB}">
      <p14:showEvtLst xmlns:p14="http://schemas.microsoft.com/office/powerpoint/2010/main">
        <p14:playEvt time="0" objId="2"/>
        <p14:stopEvt time="15229" objId="2"/>
      </p14:showEvtLst>
    </p:ext>
  </p:extLst>
</p:sld>
</file>

<file path=ppt/theme/theme1.xml><?xml version="1.0" encoding="utf-8"?>
<a:theme xmlns:a="http://schemas.openxmlformats.org/drawingml/2006/main" name="TCQSM3">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CQSM3">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TCQSM3</Template>
  <TotalTime>6735</TotalTime>
  <Words>2763</Words>
  <Application>Microsoft Office PowerPoint</Application>
  <PresentationFormat>On-screen Show (4:3)</PresentationFormat>
  <Paragraphs>397</Paragraphs>
  <Slides>47</Slides>
  <Notes>43</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TCQSM3</vt:lpstr>
      <vt:lpstr>1_TCQSM3</vt:lpstr>
      <vt:lpstr>Bus Capacity</vt:lpstr>
      <vt:lpstr>Presentation Overview</vt:lpstr>
      <vt:lpstr>Learning Objectives</vt:lpstr>
      <vt:lpstr>Changes from the 2nd Edition</vt:lpstr>
      <vt:lpstr>Bus Capacity Concepts</vt:lpstr>
      <vt:lpstr>Why Should We Be Interested in Capacity?</vt:lpstr>
      <vt:lpstr>Sources of Bus Delay Associated with Bus Stops</vt:lpstr>
      <vt:lpstr>Sources of Bus Delay Associated with Bus Stops (cont’d.)</vt:lpstr>
      <vt:lpstr>Deceleration and Acceleration Delay</vt:lpstr>
      <vt:lpstr>Bus Stop Failure</vt:lpstr>
      <vt:lpstr>Boarding Lost Time</vt:lpstr>
      <vt:lpstr>Dwell Time</vt:lpstr>
      <vt:lpstr>Passenger Service Time</vt:lpstr>
      <vt:lpstr>Traffic Signal Delay</vt:lpstr>
      <vt:lpstr>Bus Stop Position</vt:lpstr>
      <vt:lpstr>Sources of Bus Delay Associated with Bus Facilities</vt:lpstr>
      <vt:lpstr>Stop Spacing</vt:lpstr>
      <vt:lpstr>Facility Type</vt:lpstr>
      <vt:lpstr>Facility Impact on Speed </vt:lpstr>
      <vt:lpstr>Bus Stop Location</vt:lpstr>
      <vt:lpstr>Bus Volumes</vt:lpstr>
      <vt:lpstr>Capacity Calculation Process</vt:lpstr>
      <vt:lpstr>Locations Where Capacity Can Be Calculated</vt:lpstr>
      <vt:lpstr>Sequence of Calculations</vt:lpstr>
      <vt:lpstr>Loading Area Vehicle Capacity Factors</vt:lpstr>
      <vt:lpstr>Loading Area Vehicle Capacity Factors</vt:lpstr>
      <vt:lpstr>Bus Stop Capacity Factors</vt:lpstr>
      <vt:lpstr>Bus Stop Capacity Factors</vt:lpstr>
      <vt:lpstr>Linear and Non-linear Loading Areas </vt:lpstr>
      <vt:lpstr>Stopping Patterns at Linear Loading Areas </vt:lpstr>
      <vt:lpstr>Effective Loading Areas</vt:lpstr>
      <vt:lpstr>Bus Facility Type</vt:lpstr>
      <vt:lpstr>Bus Facility Capacity Factors: Non-stop Facilities</vt:lpstr>
      <vt:lpstr>Bus Facility Capacity Factors: Urban Streets</vt:lpstr>
      <vt:lpstr>Bus Facility Capacity Factors: Skip-stop Operation</vt:lpstr>
      <vt:lpstr>Speed Estimation Process</vt:lpstr>
      <vt:lpstr>Sequence of Calculations</vt:lpstr>
      <vt:lpstr>Unimpeded Running Time Rate</vt:lpstr>
      <vt:lpstr>Additional Running Time Losses</vt:lpstr>
      <vt:lpstr>Bus-Bus Interference</vt:lpstr>
      <vt:lpstr>Bus Reliability</vt:lpstr>
      <vt:lpstr>Reliability Overview</vt:lpstr>
      <vt:lpstr>Factors Influencing Reliability </vt:lpstr>
      <vt:lpstr>Transit Preferential Treatments</vt:lpstr>
      <vt:lpstr>Potential Applications for the Bus Capacity Chapter</vt:lpstr>
      <vt:lpstr>More Information</vt:lpstr>
      <vt:lpstr>Acknowledgments and Permissions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MULTIMODAL LOS IN THE 2010 HCM    Paul Ryus Kittelson &amp; Associates, Inc.</dc:title>
  <dc:creator>Paul Ryus</dc:creator>
  <cp:lastModifiedBy>SH</cp:lastModifiedBy>
  <cp:revision>355</cp:revision>
  <cp:lastPrinted>1601-01-01T00:00:00Z</cp:lastPrinted>
  <dcterms:created xsi:type="dcterms:W3CDTF">2002-02-22T20:19:22Z</dcterms:created>
  <dcterms:modified xsi:type="dcterms:W3CDTF">2013-07-10T18:42:35Z</dcterms:modified>
</cp:coreProperties>
</file>