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9" r:id="rId2"/>
  </p:sldMasterIdLst>
  <p:notesMasterIdLst>
    <p:notesMasterId r:id="rId50"/>
  </p:notesMasterIdLst>
  <p:handoutMasterIdLst>
    <p:handoutMasterId r:id="rId51"/>
  </p:handoutMasterIdLst>
  <p:sldIdLst>
    <p:sldId id="413" r:id="rId3"/>
    <p:sldId id="414" r:id="rId4"/>
    <p:sldId id="415" r:id="rId5"/>
    <p:sldId id="416" r:id="rId6"/>
    <p:sldId id="334" r:id="rId7"/>
    <p:sldId id="342" r:id="rId8"/>
    <p:sldId id="422" r:id="rId9"/>
    <p:sldId id="423" r:id="rId10"/>
    <p:sldId id="427" r:id="rId11"/>
    <p:sldId id="424" r:id="rId12"/>
    <p:sldId id="426" r:id="rId13"/>
    <p:sldId id="428" r:id="rId14"/>
    <p:sldId id="425" r:id="rId15"/>
    <p:sldId id="430" r:id="rId16"/>
    <p:sldId id="429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20" r:id="rId48"/>
    <p:sldId id="421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53FD"/>
    <a:srgbClr val="D36C2D"/>
    <a:srgbClr val="D77539"/>
    <a:srgbClr val="D0692A"/>
    <a:srgbClr val="395EFD"/>
    <a:srgbClr val="C4A7F7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89369" autoAdjust="0"/>
  </p:normalViewPr>
  <p:slideViewPr>
    <p:cSldViewPr snapToGrid="0">
      <p:cViewPr>
        <p:scale>
          <a:sx n="90" d="100"/>
          <a:sy n="90" d="100"/>
        </p:scale>
        <p:origin x="-122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162"/>
    </p:cViewPr>
  </p:sorterViewPr>
  <p:notesViewPr>
    <p:cSldViewPr snapToGrid="0">
      <p:cViewPr varScale="1">
        <p:scale>
          <a:sx n="52" d="100"/>
          <a:sy n="52" d="100"/>
        </p:scale>
        <p:origin x="-12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92797E3-DBC0-4ECA-949F-DD3E9E01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1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7D197E3-068A-4A77-9EB9-938278851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0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60AB85-AFC1-4DBB-80FB-EDDB6C3BCD72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031FE9-382B-4102-884C-F1421D72DD3D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D2D13-926B-4BBB-BF5E-1A819C07F558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6257DA-A889-4637-9D25-4B8AA37360BD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D2D13-926B-4BBB-BF5E-1A819C07F558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A31AE-54D2-4005-BE52-DBB84CF3283C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D2D13-926B-4BBB-BF5E-1A819C07F558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B78A0-2FBF-4586-9395-79389C05F4CB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will discuss all three types in this sequence.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227138"/>
            <a:ext cx="7770812" cy="147478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70000"/>
              </a:lnSpc>
              <a:defRPr sz="6000" b="1" i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388" y="2738438"/>
            <a:ext cx="6399212" cy="1751012"/>
          </a:xfrm>
        </p:spPr>
        <p:txBody>
          <a:bodyPr/>
          <a:lstStyle>
            <a:lvl1pPr marL="0" indent="0">
              <a:buFont typeface="Verdana" charset="0"/>
              <a:buNone/>
              <a:defRPr sz="1600" b="0" i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840" y="6411951"/>
            <a:ext cx="5642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EC61D-9B93-3942-A140-57019195D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131763"/>
            <a:ext cx="2066925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48375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F581-A5C7-8747-865F-4D0E76806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227138"/>
            <a:ext cx="7770812" cy="147478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70000"/>
              </a:lnSpc>
              <a:defRPr sz="6000" b="1" i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388" y="2738438"/>
            <a:ext cx="6399212" cy="1751012"/>
          </a:xfrm>
        </p:spPr>
        <p:txBody>
          <a:bodyPr/>
          <a:lstStyle>
            <a:lvl1pPr marL="0" indent="0">
              <a:buFont typeface="Verdana" charset="0"/>
              <a:buNone/>
              <a:defRPr sz="1600" b="0" i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840" y="6411951"/>
            <a:ext cx="5642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04" y="89210"/>
            <a:ext cx="8241549" cy="724829"/>
          </a:xfr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Wingdings" charset="0"/>
              <a:buChar char="§"/>
              <a:defRPr/>
            </a:lvl1pPr>
          </a:lstStyle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40" y="6411951"/>
            <a:ext cx="5642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7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12DF-60E5-7444-B359-9FDF33DA7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04" y="89210"/>
            <a:ext cx="8241549" cy="724829"/>
          </a:xfr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4255"/>
            <a:ext cx="2135188" cy="350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A224-8E26-2B47-A7C2-395A461B0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40" y="6411951"/>
            <a:ext cx="5642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bg1"/>
                </a:solidFill>
                <a:latin typeface="Calibri" pitchFamily="34" charset="0"/>
              </a:rPr>
              <a:t>Transit Capacity &amp; Quality of</a:t>
            </a:r>
            <a:r>
              <a:rPr lang="da-DK" b="1" i="1" baseline="0" dirty="0" smtClean="0">
                <a:solidFill>
                  <a:schemeClr val="bg1"/>
                </a:solidFill>
                <a:latin typeface="Calibri" pitchFamily="34" charset="0"/>
              </a:rPr>
              <a:t> Service Manual, 3rd Edition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7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9617-243E-2D47-A8E9-605F6C56CD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08075"/>
            <a:ext cx="390099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59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77B0-570B-0342-B730-C1F34FA39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61F5-4A69-D743-8ED6-07CBF8A91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00BB-71F7-7042-9277-7E0EF475E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9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8E20-128C-C94D-B846-985F4390A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476E-1A75-9244-B6AD-98EF6A8DC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8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EC61D-9B93-3942-A140-57019195D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131763"/>
            <a:ext cx="2066925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48375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F581-A5C7-8747-865F-4D0E76806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4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12DF-60E5-7444-B359-9FDF33DA7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5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624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9617-243E-2D47-A8E9-605F6C56CD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08075"/>
            <a:ext cx="390099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59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E77B0-570B-0342-B730-C1F34FA39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61F5-4A69-D743-8ED6-07CBF8A91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00BB-71F7-7042-9277-7E0EF475E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8E20-128C-C94D-B846-985F4390A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769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4769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476E-1A75-9244-B6AD-98EF6A8DC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8859"/>
            <a:ext cx="2135188" cy="35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2181060-9E1A-C64C-B321-AD2ABF2F1C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836" y="6505290"/>
            <a:ext cx="5922092" cy="30108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Transit Capacity &amp; Quality of Service Manual, 3rd Edition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baseline="30000">
          <a:solidFill>
            <a:schemeClr val="bg1"/>
          </a:solidFill>
          <a:latin typeface="Calibri" pitchFamily="34" charset="0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15000"/>
        </a:spcBef>
        <a:spcAft>
          <a:spcPct val="0"/>
        </a:spcAft>
        <a:buClr>
          <a:schemeClr val="bg2"/>
        </a:buClr>
        <a:buSzPct val="100000"/>
        <a:buFontTx/>
        <a:buBlip>
          <a:blip r:embed="rId18"/>
        </a:buBlip>
        <a:defRPr sz="2000">
          <a:solidFill>
            <a:srgbClr val="292929"/>
          </a:solidFill>
          <a:latin typeface="Calibri" pitchFamily="34" charset="0"/>
          <a:ea typeface="+mn-ea"/>
          <a:cs typeface="Helvetic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EC357"/>
        </a:buClr>
        <a:buFont typeface="Wingdings" charset="2"/>
        <a:buChar char="§"/>
        <a:defRPr sz="1800" i="0">
          <a:solidFill>
            <a:schemeClr val="tx1"/>
          </a:solidFill>
          <a:latin typeface="Calibri" pitchFamily="34" charset="0"/>
          <a:ea typeface="+mn-ea"/>
          <a:cs typeface="Helvetica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600">
          <a:solidFill>
            <a:schemeClr val="bg2">
              <a:lumMod val="75000"/>
            </a:schemeClr>
          </a:solidFill>
          <a:latin typeface="Calibri" pitchFamily="34" charset="0"/>
          <a:ea typeface="+mn-ea"/>
          <a:cs typeface="Helvetica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315082"/>
            <a:ext cx="9144000" cy="54768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8859"/>
            <a:ext cx="2135188" cy="35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2181060-9E1A-C64C-B321-AD2ABF2F1C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73125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836" y="6505290"/>
            <a:ext cx="5922092" cy="30108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Transit Capacity &amp; Quality of Service Manual, 3rd Edition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baseline="30000">
          <a:solidFill>
            <a:schemeClr val="bg1"/>
          </a:solidFill>
          <a:latin typeface="Calibri" pitchFamily="34" charset="0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15000"/>
        </a:spcBef>
        <a:spcAft>
          <a:spcPct val="0"/>
        </a:spcAft>
        <a:buClr>
          <a:schemeClr val="bg2"/>
        </a:buClr>
        <a:buSzPct val="100000"/>
        <a:buFontTx/>
        <a:buBlip>
          <a:blip r:embed="rId17"/>
        </a:buBlip>
        <a:defRPr sz="2000">
          <a:solidFill>
            <a:srgbClr val="292929"/>
          </a:solidFill>
          <a:latin typeface="Calibri" pitchFamily="34" charset="0"/>
          <a:ea typeface="+mn-ea"/>
          <a:cs typeface="Helvetic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EC357"/>
        </a:buClr>
        <a:buFont typeface="Wingdings" charset="2"/>
        <a:buChar char="§"/>
        <a:defRPr sz="1800" i="0">
          <a:solidFill>
            <a:schemeClr val="tx1"/>
          </a:solidFill>
          <a:latin typeface="Calibri" pitchFamily="34" charset="0"/>
          <a:ea typeface="+mn-ea"/>
          <a:cs typeface="Helvetica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600">
          <a:solidFill>
            <a:schemeClr val="bg2">
              <a:lumMod val="75000"/>
            </a:schemeClr>
          </a:solidFill>
          <a:latin typeface="Calibri" pitchFamily="34" charset="0"/>
          <a:ea typeface="+mn-ea"/>
          <a:cs typeface="Helvetica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b.org/TCRP/Public/TCRP.aspx" TargetMode="External"/><Relationship Id="rId2" Type="http://schemas.openxmlformats.org/officeDocument/2006/relationships/hyperlink" Target="http://www.tcrp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trbbookstore.org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7388" y="702525"/>
            <a:ext cx="3611480" cy="4964671"/>
          </a:xfrm>
        </p:spPr>
        <p:txBody>
          <a:bodyPr/>
          <a:lstStyle/>
          <a:p>
            <a:r>
              <a:rPr lang="da-DK" dirty="0" smtClean="0"/>
              <a:t>Rail Transit Capacity</a:t>
            </a:r>
            <a:r>
              <a:rPr lang="da-DK" baseline="0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13" y="747481"/>
            <a:ext cx="3749133" cy="4874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Train Signaling System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Determines </a:t>
            </a:r>
            <a:r>
              <a:rPr lang="en-US" dirty="0" smtClean="0"/>
              <a:t>the minimum safe spacing </a:t>
            </a:r>
            <a:r>
              <a:rPr lang="en-US" dirty="0"/>
              <a:t>between </a:t>
            </a:r>
            <a:r>
              <a:rPr lang="en-US" dirty="0" smtClean="0"/>
              <a:t>trains</a:t>
            </a:r>
          </a:p>
          <a:p>
            <a:r>
              <a:rPr lang="da-DK" dirty="0" smtClean="0"/>
              <a:t>The more accurately a train’s position is known, the closer together that trains can operate, resulting in higher train throughput</a:t>
            </a:r>
            <a:endParaRPr lang="en-US" dirty="0" smtClean="0"/>
          </a:p>
          <a:p>
            <a:r>
              <a:rPr lang="da-DK" dirty="0" smtClean="0"/>
              <a:t>Other possible elements:</a:t>
            </a:r>
          </a:p>
          <a:p>
            <a:pPr lvl="1"/>
            <a:r>
              <a:rPr lang="da-DK" dirty="0" smtClean="0"/>
              <a:t>Positive train control (commuter rail)</a:t>
            </a:r>
          </a:p>
          <a:p>
            <a:pPr lvl="1"/>
            <a:r>
              <a:rPr lang="da-DK" dirty="0" smtClean="0"/>
              <a:t>Automatic train operation</a:t>
            </a:r>
          </a:p>
          <a:p>
            <a:pPr lvl="1"/>
            <a:r>
              <a:rPr lang="da-DK" dirty="0" smtClean="0"/>
              <a:t>Automatic train supervision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8937" y="5846866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Denver LRT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6"/>
          <a:stretch/>
        </p:blipFill>
        <p:spPr>
          <a:xfrm>
            <a:off x="4868852" y="3241964"/>
            <a:ext cx="3835753" cy="25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Signal System Types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 smtClean="0"/>
              <a:t>Fixed block</a:t>
            </a:r>
          </a:p>
          <a:p>
            <a:pPr lvl="1"/>
            <a:r>
              <a:rPr lang="en-US" dirty="0"/>
              <a:t>Provides a coarse indication of train location</a:t>
            </a:r>
          </a:p>
          <a:p>
            <a:pPr lvl="1"/>
            <a:r>
              <a:rPr lang="en-US" dirty="0" smtClean="0"/>
              <a:t>Three-aspect system (red/yellow/green) requires one empty block between trains </a:t>
            </a:r>
          </a:p>
          <a:p>
            <a:r>
              <a:rPr lang="da-DK" dirty="0" smtClean="0"/>
              <a:t>Cab signaling</a:t>
            </a:r>
          </a:p>
          <a:p>
            <a:pPr lvl="1"/>
            <a:r>
              <a:rPr lang="en-US" dirty="0"/>
              <a:t>Cab signaling sets authorized, safe train speeds</a:t>
            </a:r>
          </a:p>
          <a:p>
            <a:pPr lvl="1"/>
            <a:r>
              <a:rPr lang="en-US" dirty="0"/>
              <a:t>Authorized speeds displayed in driver’s cab</a:t>
            </a:r>
          </a:p>
          <a:p>
            <a:pPr lvl="1"/>
            <a:r>
              <a:rPr lang="en-US" dirty="0"/>
              <a:t>Problems with signal visibility reduced or eliminated</a:t>
            </a:r>
          </a:p>
          <a:p>
            <a:pPr lvl="1"/>
            <a:r>
              <a:rPr lang="en-US" dirty="0"/>
              <a:t>A typical selection of reference speeds would be 50, 40, 30, 20, and 0 mph</a:t>
            </a:r>
          </a:p>
          <a:p>
            <a:r>
              <a:rPr lang="da-DK" dirty="0" smtClean="0"/>
              <a:t>Moving block</a:t>
            </a:r>
          </a:p>
          <a:p>
            <a:pPr lvl="1"/>
            <a:r>
              <a:rPr lang="en-US" dirty="0"/>
              <a:t>Also called </a:t>
            </a:r>
            <a:r>
              <a:rPr lang="en-US" i="1" dirty="0"/>
              <a:t>transmission-based</a:t>
            </a:r>
            <a:r>
              <a:rPr lang="en-US" dirty="0"/>
              <a:t> or </a:t>
            </a:r>
            <a:r>
              <a:rPr lang="en-US" i="1" dirty="0"/>
              <a:t>communication-based</a:t>
            </a:r>
            <a:r>
              <a:rPr lang="en-US" dirty="0"/>
              <a:t> signaling  systems</a:t>
            </a:r>
          </a:p>
          <a:p>
            <a:pPr lvl="1"/>
            <a:r>
              <a:rPr lang="en-US" dirty="0"/>
              <a:t>Requires continuous or frequent two-way communication with each train, and  precise knowledge of a train’s location,  speed, and length, and of fixed details of the line—curves, grades, </a:t>
            </a:r>
            <a:r>
              <a:rPr lang="en-US" dirty="0" err="1"/>
              <a:t>interlockings</a:t>
            </a:r>
            <a:r>
              <a:rPr lang="en-US" dirty="0"/>
              <a:t>, and stations</a:t>
            </a:r>
          </a:p>
          <a:p>
            <a:pPr lvl="1"/>
            <a:r>
              <a:rPr lang="en-US" dirty="0"/>
              <a:t>Computer calculates the next stopping point of each </a:t>
            </a:r>
            <a:r>
              <a:rPr lang="en-US" dirty="0" smtClean="0"/>
              <a:t>train and </a:t>
            </a:r>
            <a:r>
              <a:rPr lang="en-US" dirty="0"/>
              <a:t>commands the train to brake, accelerate, or coast accordingly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8704" y="184210"/>
            <a:ext cx="8241549" cy="724829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Illustrative Impact of Signaling and Station Approach Speed on Line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244" y="5429864"/>
            <a:ext cx="75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Base condition assumes moving block signals with variable safety distances, </a:t>
            </a:r>
            <a:r>
              <a:rPr lang="en-US" sz="1200" i="1" dirty="0" smtClean="0">
                <a:latin typeface="Calibri" pitchFamily="34" charset="0"/>
              </a:rPr>
              <a:t>45-second </a:t>
            </a:r>
            <a:r>
              <a:rPr lang="en-US" sz="1200" i="1" dirty="0">
                <a:latin typeface="Calibri" pitchFamily="34" charset="0"/>
              </a:rPr>
              <a:t>average dwell time, </a:t>
            </a:r>
            <a:r>
              <a:rPr lang="en-US" sz="1200" i="1" dirty="0" smtClean="0">
                <a:latin typeface="Calibri" pitchFamily="34" charset="0"/>
              </a:rPr>
              <a:t/>
            </a:r>
            <a:br>
              <a:rPr lang="en-US" sz="1200" i="1" dirty="0" smtClean="0">
                <a:latin typeface="Calibri" pitchFamily="34" charset="0"/>
              </a:rPr>
            </a:br>
            <a:r>
              <a:rPr lang="en-US" sz="1200" i="1" dirty="0" smtClean="0">
                <a:latin typeface="Calibri" pitchFamily="34" charset="0"/>
              </a:rPr>
              <a:t>20-second </a:t>
            </a:r>
            <a:r>
              <a:rPr lang="en-US" sz="1200" i="1" dirty="0">
                <a:latin typeface="Calibri" pitchFamily="34" charset="0"/>
              </a:rPr>
              <a:t>operating margin, and no grade entering station</a:t>
            </a:r>
            <a:r>
              <a:rPr lang="en-US" sz="1200" i="1" dirty="0" smtClean="0">
                <a:latin typeface="Calibri" pitchFamily="34" charset="0"/>
              </a:rPr>
              <a:t>.</a:t>
            </a:r>
            <a:br>
              <a:rPr lang="en-US" sz="1200" i="1" dirty="0" smtClean="0">
                <a:latin typeface="Calibri" pitchFamily="34" charset="0"/>
              </a:rPr>
            </a:br>
            <a:r>
              <a:rPr lang="en-US" sz="1200" i="1" dirty="0" smtClean="0">
                <a:latin typeface="Calibri" pitchFamily="34" charset="0"/>
              </a:rPr>
              <a:t>FSD = fixed safety distance, VSD = variable safety distance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45" y="957610"/>
            <a:ext cx="6968226" cy="4472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25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Operating Margin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da-DK" dirty="0" smtClean="0"/>
              <a:t>An allowance for longer-than-average dwells</a:t>
            </a:r>
          </a:p>
          <a:p>
            <a:r>
              <a:rPr lang="da-DK" dirty="0" smtClean="0"/>
              <a:t>If a train dwells for more than (average dwell time) + (operating margin) and the following train is scheduled for the minimum headway, the following train will be delayed</a:t>
            </a:r>
          </a:p>
          <a:p>
            <a:pPr lvl="1"/>
            <a:r>
              <a:rPr lang="da-DK" dirty="0" smtClean="0"/>
              <a:t>If the full line capacity is being used, each succeeding train will be delayed</a:t>
            </a:r>
            <a:br>
              <a:rPr lang="da-DK" dirty="0" smtClean="0"/>
            </a:br>
            <a:r>
              <a:rPr lang="da-DK" dirty="0" smtClean="0"/>
              <a:t>(a cascade of delays) until headways increase to the point that the delay is absorbed</a:t>
            </a:r>
            <a:endParaRPr lang="en-US" dirty="0" smtClean="0"/>
          </a:p>
          <a:p>
            <a:r>
              <a:rPr lang="en-US" dirty="0" smtClean="0"/>
              <a:t>When possible, TCQSM recommends:</a:t>
            </a:r>
          </a:p>
          <a:p>
            <a:pPr lvl="1"/>
            <a:r>
              <a:rPr lang="en-US" dirty="0" smtClean="0"/>
              <a:t>Existing operations: 2 standard deviations</a:t>
            </a:r>
            <a:br>
              <a:rPr lang="en-US" dirty="0" smtClean="0"/>
            </a:br>
            <a:r>
              <a:rPr lang="en-US" dirty="0" smtClean="0"/>
              <a:t>of dwell time (only 2.5% of dwells will</a:t>
            </a:r>
            <a:br>
              <a:rPr lang="en-US" dirty="0" smtClean="0"/>
            </a:br>
            <a:r>
              <a:rPr lang="en-US" dirty="0" smtClean="0"/>
              <a:t>potentially cause delays)</a:t>
            </a:r>
          </a:p>
          <a:p>
            <a:pPr lvl="1"/>
            <a:r>
              <a:rPr lang="en-US" dirty="0" smtClean="0"/>
              <a:t>Planning future operations: 15–25 seconds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20414" r="41559" b="69846"/>
          <a:stretch/>
        </p:blipFill>
        <p:spPr>
          <a:xfrm>
            <a:off x="3265716" y="5170516"/>
            <a:ext cx="3277588" cy="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Illustrative Impact of Operating Margin on Line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244" y="5429864"/>
            <a:ext cx="7633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latin typeface="Calibri" pitchFamily="34" charset="0"/>
              </a:rPr>
              <a:t>Base condition assumes 45-second average dwell time, 0-second operating margin, 50-second minimum train separation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44" y="878774"/>
            <a:ext cx="7428180" cy="4551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20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Minimum Non-interference Headway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da-DK" dirty="0" smtClean="0"/>
              <a:t>Sum of:</a:t>
            </a:r>
          </a:p>
          <a:p>
            <a:pPr lvl="1"/>
            <a:r>
              <a:rPr lang="da-DK" dirty="0" smtClean="0"/>
              <a:t>Critical station average dwell time</a:t>
            </a:r>
          </a:p>
          <a:p>
            <a:pPr lvl="1"/>
            <a:r>
              <a:rPr lang="da-DK" dirty="0" smtClean="0"/>
              <a:t>Operating margin</a:t>
            </a:r>
          </a:p>
          <a:p>
            <a:pPr lvl="1"/>
            <a:r>
              <a:rPr lang="da-DK" dirty="0" smtClean="0"/>
              <a:t>Safe train separation time (signaling system)</a:t>
            </a:r>
          </a:p>
          <a:p>
            <a:r>
              <a:rPr lang="da-DK" dirty="0" smtClean="0"/>
              <a:t>Dividing the non-interference headway into 3,600 seconds per hour and rounding down gives the line capacity</a:t>
            </a:r>
          </a:p>
          <a:p>
            <a:r>
              <a:rPr lang="da-DK" dirty="0" smtClean="0"/>
              <a:t>Assumes no sharp curves or steep grades entering the critical station that would reduce capacity (see previous signaling slide graph)</a:t>
            </a:r>
          </a:p>
          <a:p>
            <a:r>
              <a:rPr lang="da-DK" dirty="0" smtClean="0"/>
              <a:t>Also need to check junctions, turnbacks, and power supply restrictions that can also constrain capacity (discussed next)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5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Distance–Time Plot of Two Successive Trains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67" y="5750497"/>
            <a:ext cx="360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latin typeface="Calibri" pitchFamily="34" charset="0"/>
              </a:rPr>
              <a:t>Source: TCRP Report 13: Rail Transit Capacity</a:t>
            </a:r>
            <a:br>
              <a:rPr lang="da-DK" sz="1200" i="1" dirty="0" smtClean="0">
                <a:latin typeface="Calibri" pitchFamily="34" charset="0"/>
              </a:rPr>
            </a:br>
            <a:r>
              <a:rPr lang="da-DK" sz="1200" i="1" dirty="0" smtClean="0">
                <a:latin typeface="Calibri" pitchFamily="34" charset="0"/>
              </a:rPr>
              <a:t>Braking and acceleration curves omitted for clarity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7" y="932212"/>
            <a:ext cx="5068174" cy="4818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34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Junctions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 smtClean="0"/>
              <a:t>Flat junctions: tracks </a:t>
            </a:r>
            <a:r>
              <a:rPr lang="en-US" dirty="0"/>
              <a:t>cross at </a:t>
            </a:r>
            <a:r>
              <a:rPr lang="en-US" dirty="0" smtClean="0"/>
              <a:t>grade</a:t>
            </a:r>
          </a:p>
          <a:p>
            <a:pPr lvl="1"/>
            <a:r>
              <a:rPr lang="da-DK" dirty="0" smtClean="0"/>
              <a:t>Train movements through conflict points must be controlled</a:t>
            </a:r>
          </a:p>
          <a:p>
            <a:pPr lvl="1"/>
            <a:r>
              <a:rPr lang="da-DK" dirty="0" smtClean="0"/>
              <a:t>Crossing train movement must be coordinated with train movements in both directions of the line being joined</a:t>
            </a:r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support </a:t>
            </a:r>
            <a:r>
              <a:rPr lang="en-US" dirty="0" smtClean="0"/>
              <a:t>2-minute </a:t>
            </a:r>
            <a:r>
              <a:rPr lang="en-US" dirty="0"/>
              <a:t>headways, but train interference results</a:t>
            </a:r>
          </a:p>
          <a:p>
            <a:r>
              <a:rPr lang="en-US" dirty="0"/>
              <a:t>Grade-separate </a:t>
            </a:r>
            <a:r>
              <a:rPr lang="en-US" dirty="0" smtClean="0"/>
              <a:t>junctions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150- to 180-second </a:t>
            </a:r>
            <a:r>
              <a:rPr lang="en-US" dirty="0" smtClean="0"/>
              <a:t>headways</a:t>
            </a:r>
            <a:br>
              <a:rPr lang="en-US" dirty="0" smtClean="0"/>
            </a:br>
            <a:r>
              <a:rPr lang="en-US" dirty="0" smtClean="0"/>
              <a:t>if possible (</a:t>
            </a:r>
            <a:r>
              <a:rPr lang="en-US" i="1" dirty="0" smtClean="0"/>
              <a:t>flying junctions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Pittsburgh 01-3-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795" y="2964162"/>
            <a:ext cx="4144865" cy="27513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24135" y="5687245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Flat junction, Pittsburgh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4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Line Merges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5825608" cy="5035550"/>
          </a:xfrm>
        </p:spPr>
        <p:txBody>
          <a:bodyPr/>
          <a:lstStyle/>
          <a:p>
            <a:r>
              <a:rPr lang="en-US" dirty="0"/>
              <a:t>Even with flying junctions, line merges can create operational problems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Train on one line arrives late to fill its slot, delaying the next train on the other </a:t>
            </a:r>
            <a:r>
              <a:rPr lang="en-US" dirty="0" smtClean="0"/>
              <a:t>line</a:t>
            </a:r>
            <a:endParaRPr lang="en-US" dirty="0"/>
          </a:p>
          <a:p>
            <a:pPr lvl="1"/>
            <a:r>
              <a:rPr lang="en-US" dirty="0"/>
              <a:t>May not be able to sustain </a:t>
            </a:r>
            <a:r>
              <a:rPr lang="en-US" dirty="0" smtClean="0"/>
              <a:t>as </a:t>
            </a:r>
            <a:r>
              <a:rPr lang="en-US" dirty="0"/>
              <a:t>much capacity as a similar line that has no line merges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0644" y="5861531"/>
            <a:ext cx="4050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 smtClean="0">
                <a:latin typeface="Calibri" pitchFamily="34" charset="0"/>
              </a:rPr>
              <a:t>Flying junction, Paris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6" name="Picture 5" descr="::Pictures:Paris:Paris 01-4-23.JPG"/>
          <p:cNvPicPr>
            <a:picLocks noChangeAspect="1"/>
          </p:cNvPicPr>
          <p:nvPr/>
        </p:nvPicPr>
        <p:blipFill>
          <a:blip r:embed="rId3" cstate="print"/>
          <a:srcRect l="14252" t="32846" r="21378"/>
          <a:stretch>
            <a:fillRect/>
          </a:stretch>
        </p:blipFill>
        <p:spPr bwMode="auto">
          <a:xfrm>
            <a:off x="700645" y="3103779"/>
            <a:ext cx="4050050" cy="2757752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47" y="1042006"/>
            <a:ext cx="2125525" cy="464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8321" y="5861531"/>
            <a:ext cx="4050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Blue Line, Washington, DC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Turnbacks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Typically handle two trains at once in high-capacity situations</a:t>
            </a:r>
          </a:p>
          <a:p>
            <a:r>
              <a:rPr lang="en-US" dirty="0" smtClean="0"/>
              <a:t>Time </a:t>
            </a:r>
            <a:r>
              <a:rPr lang="en-US" dirty="0"/>
              <a:t>in </a:t>
            </a:r>
            <a:r>
              <a:rPr lang="en-US" dirty="0" err="1"/>
              <a:t>turnback</a:t>
            </a:r>
            <a:r>
              <a:rPr lang="en-US" dirty="0"/>
              <a:t> cannot exceed twice the line headway without creating a capacity constraint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9" y="2303812"/>
            <a:ext cx="7846259" cy="3532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51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Learning objectives</a:t>
            </a:r>
            <a:endParaRPr lang="en-US" dirty="0" smtClean="0"/>
          </a:p>
          <a:p>
            <a:r>
              <a:rPr lang="en-US" dirty="0" smtClean="0"/>
              <a:t>Factors </a:t>
            </a:r>
            <a:r>
              <a:rPr lang="en-US" dirty="0"/>
              <a:t>that </a:t>
            </a:r>
            <a:r>
              <a:rPr lang="en-US" dirty="0" smtClean="0"/>
              <a:t>determine rail capacity </a:t>
            </a:r>
            <a:endParaRPr lang="en-US" dirty="0"/>
          </a:p>
          <a:p>
            <a:pPr lvl="1"/>
            <a:r>
              <a:rPr lang="en-US" dirty="0"/>
              <a:t>Line </a:t>
            </a:r>
            <a:r>
              <a:rPr lang="en-US" dirty="0" smtClean="0"/>
              <a:t>capacity (number of trains)</a:t>
            </a:r>
            <a:endParaRPr lang="en-US" dirty="0"/>
          </a:p>
          <a:p>
            <a:pPr lvl="1"/>
            <a:r>
              <a:rPr lang="en-US" dirty="0"/>
              <a:t>Person </a:t>
            </a:r>
            <a:r>
              <a:rPr lang="en-US" dirty="0" smtClean="0"/>
              <a:t>capacity (number of passengers)</a:t>
            </a:r>
            <a:endParaRPr lang="en-US" dirty="0"/>
          </a:p>
          <a:p>
            <a:r>
              <a:rPr lang="en-US" dirty="0"/>
              <a:t>Design </a:t>
            </a:r>
            <a:r>
              <a:rPr lang="en-US" dirty="0" smtClean="0"/>
              <a:t>capacity</a:t>
            </a:r>
            <a:endParaRPr lang="en-US" dirty="0"/>
          </a:p>
          <a:p>
            <a:r>
              <a:rPr lang="en-US" dirty="0" smtClean="0"/>
              <a:t>Generalized capacity estimation method</a:t>
            </a:r>
            <a:endParaRPr lang="en-US" dirty="0"/>
          </a:p>
          <a:p>
            <a:r>
              <a:rPr lang="en-US" dirty="0" smtClean="0"/>
              <a:t>Specialized capacity estimation methods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Turnback Operation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Time in </a:t>
            </a:r>
            <a:r>
              <a:rPr lang="en-US" dirty="0" err="1"/>
              <a:t>turnback</a:t>
            </a:r>
            <a:r>
              <a:rPr lang="en-US" dirty="0"/>
              <a:t> includes:</a:t>
            </a:r>
          </a:p>
          <a:p>
            <a:pPr lvl="1"/>
            <a:r>
              <a:rPr lang="en-US" dirty="0"/>
              <a:t>Passenger service time</a:t>
            </a:r>
          </a:p>
          <a:p>
            <a:pPr lvl="1"/>
            <a:r>
              <a:rPr lang="en-US" dirty="0"/>
              <a:t>Time for driver to switch ends of the train and perform </a:t>
            </a:r>
            <a:r>
              <a:rPr lang="en-US" dirty="0" smtClean="0"/>
              <a:t>inspections</a:t>
            </a:r>
            <a:br>
              <a:rPr lang="en-US" dirty="0" smtClean="0"/>
            </a:br>
            <a:r>
              <a:rPr lang="en-US" dirty="0" smtClean="0"/>
              <a:t>(can </a:t>
            </a:r>
            <a:r>
              <a:rPr lang="en-US" dirty="0"/>
              <a:t>occur during passenger service time)</a:t>
            </a:r>
          </a:p>
          <a:p>
            <a:pPr lvl="1"/>
            <a:r>
              <a:rPr lang="en-US" dirty="0"/>
              <a:t>Time to clear crossover </a:t>
            </a:r>
            <a:r>
              <a:rPr lang="en-US" dirty="0" smtClean="0"/>
              <a:t>in advance of </a:t>
            </a:r>
            <a:r>
              <a:rPr lang="en-US" dirty="0" err="1"/>
              <a:t>turnback</a:t>
            </a:r>
            <a:endParaRPr lang="en-US" dirty="0"/>
          </a:p>
          <a:p>
            <a:pPr lvl="1"/>
            <a:r>
              <a:rPr lang="en-US" dirty="0"/>
              <a:t>Operating </a:t>
            </a:r>
            <a:r>
              <a:rPr lang="en-US" dirty="0" smtClean="0"/>
              <a:t>margin</a:t>
            </a:r>
            <a:endParaRPr lang="en-US" dirty="0"/>
          </a:p>
        </p:txBody>
      </p:sp>
      <p:pic>
        <p:nvPicPr>
          <p:cNvPr id="5" name="Picture 4" descr="hillsb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112" y="2856141"/>
            <a:ext cx="4622203" cy="3081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0790" y="5937609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Hatfield Government Center Station, Hillsboro, Oregon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1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Alternative Turnback Configurations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Substitute </a:t>
            </a:r>
            <a:r>
              <a:rPr lang="en-US" dirty="0">
                <a:solidFill>
                  <a:schemeClr val="tx1"/>
                </a:solidFill>
              </a:rPr>
              <a:t>a new </a:t>
            </a:r>
            <a:r>
              <a:rPr lang="en-US" dirty="0" smtClean="0">
                <a:solidFill>
                  <a:schemeClr val="tx1"/>
                </a:solidFill>
              </a:rPr>
              <a:t>driver, positioned at the opposite end of the platform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Crossovers in front of and beyond terminal station</a:t>
            </a:r>
          </a:p>
          <a:p>
            <a:r>
              <a:rPr lang="en-US" dirty="0">
                <a:solidFill>
                  <a:schemeClr val="tx1"/>
                </a:solidFill>
              </a:rPr>
              <a:t>Multiple drop-off platforms</a:t>
            </a:r>
          </a:p>
          <a:p>
            <a:r>
              <a:rPr lang="en-US" dirty="0">
                <a:solidFill>
                  <a:schemeClr val="tx1"/>
                </a:solidFill>
              </a:rPr>
              <a:t>Turning </a:t>
            </a:r>
            <a:r>
              <a:rPr lang="en-US" dirty="0" smtClean="0">
                <a:solidFill>
                  <a:schemeClr val="tx1"/>
                </a:solidFill>
              </a:rPr>
              <a:t>loop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Propulsion Power Constraints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 (traction) power systems</a:t>
            </a:r>
          </a:p>
          <a:p>
            <a:pPr lvl="1"/>
            <a:r>
              <a:rPr lang="da-DK" dirty="0" smtClean="0"/>
              <a:t>Number of trains in a section of track limited by the capability of the substation serving that section to supply power</a:t>
            </a:r>
          </a:p>
          <a:p>
            <a:pPr lvl="1"/>
            <a:r>
              <a:rPr lang="da-DK" dirty="0" smtClean="0"/>
              <a:t>Even though the train control system may support short headways continuously, the power supply may only support them temporarily</a:t>
            </a:r>
            <a:br>
              <a:rPr lang="da-DK" dirty="0" smtClean="0"/>
            </a:br>
            <a:r>
              <a:rPr lang="da-DK" dirty="0" smtClean="0"/>
              <a:t>(i.e., until the maximum number of trains the substation is capable of powering has been reached)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Locomotive-hauled commuter rail</a:t>
            </a:r>
          </a:p>
          <a:p>
            <a:pPr lvl="1"/>
            <a:r>
              <a:rPr lang="da-DK" dirty="0" smtClean="0"/>
              <a:t>Number of cars per train limited</a:t>
            </a:r>
            <a:br>
              <a:rPr lang="da-DK" dirty="0" smtClean="0"/>
            </a:br>
            <a:r>
              <a:rPr lang="da-DK" dirty="0" smtClean="0"/>
              <a:t>by locomotive horsepower and</a:t>
            </a:r>
            <a:br>
              <a:rPr lang="da-DK" dirty="0" smtClean="0"/>
            </a:br>
            <a:r>
              <a:rPr lang="da-DK" dirty="0" smtClean="0"/>
              <a:t>other constraints</a:t>
            </a:r>
          </a:p>
          <a:p>
            <a:pPr lvl="1"/>
            <a:r>
              <a:rPr lang="da-DK" dirty="0" smtClean="0"/>
              <a:t>Maximum 8 cars per train typical,</a:t>
            </a:r>
            <a:br>
              <a:rPr lang="da-DK" dirty="0" smtClean="0"/>
            </a:br>
            <a:r>
              <a:rPr lang="da-DK" dirty="0" smtClean="0"/>
              <a:t>newer models of high-horsepower</a:t>
            </a:r>
            <a:br>
              <a:rPr lang="da-DK" dirty="0" smtClean="0"/>
            </a:br>
            <a:r>
              <a:rPr lang="da-DK" dirty="0" smtClean="0"/>
              <a:t>trains can pull 10–12 cars</a:t>
            </a:r>
          </a:p>
        </p:txBody>
      </p:sp>
      <p:pic>
        <p:nvPicPr>
          <p:cNvPr id="4" name="Picture 4" descr="Pittsburgh 01-3-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166" y="3330528"/>
            <a:ext cx="4266344" cy="2564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56985" y="5906375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Pittsburgh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6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Typical Line Capacity Values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 </a:t>
            </a:r>
            <a:r>
              <a:rPr lang="en-US" dirty="0">
                <a:solidFill>
                  <a:schemeClr val="tx1"/>
                </a:solidFill>
              </a:rPr>
              <a:t>rail, designed for economy, rather than maximum </a:t>
            </a:r>
            <a:r>
              <a:rPr lang="en-US" dirty="0" smtClean="0">
                <a:solidFill>
                  <a:schemeClr val="tx1"/>
                </a:solidFill>
              </a:rPr>
              <a:t>capacity: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20 </a:t>
            </a:r>
            <a:r>
              <a:rPr lang="en-US" dirty="0">
                <a:solidFill>
                  <a:schemeClr val="tx1"/>
                </a:solidFill>
              </a:rPr>
              <a:t>trains per hour</a:t>
            </a:r>
          </a:p>
          <a:p>
            <a:r>
              <a:rPr lang="en-US" dirty="0">
                <a:solidFill>
                  <a:schemeClr val="tx1"/>
                </a:solidFill>
              </a:rPr>
              <a:t>Fixed-block (red-yellow-green): 30 trains per hour</a:t>
            </a:r>
          </a:p>
          <a:p>
            <a:r>
              <a:rPr lang="en-US" dirty="0">
                <a:solidFill>
                  <a:schemeClr val="tx1"/>
                </a:solidFill>
              </a:rPr>
              <a:t>Cab control, 8-car trains: 30-34 trains/hour</a:t>
            </a:r>
          </a:p>
          <a:p>
            <a:r>
              <a:rPr lang="en-US" dirty="0">
                <a:solidFill>
                  <a:schemeClr val="tx1"/>
                </a:solidFill>
              </a:rPr>
              <a:t>Moving block, 8-car trains: 35-42 trains/hour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values assume that the critical dwell time is under 60 seconds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there </a:t>
            </a:r>
            <a:r>
              <a:rPr lang="en-US" dirty="0">
                <a:solidFill>
                  <a:schemeClr val="tx1"/>
                </a:solidFill>
              </a:rPr>
              <a:t>are no line merges</a:t>
            </a:r>
          </a:p>
        </p:txBody>
      </p:sp>
    </p:spTree>
    <p:extLst>
      <p:ext uri="{BB962C8B-B14F-4D97-AF65-F5344CB8AC3E}">
        <p14:creationId xmlns:p14="http://schemas.microsoft.com/office/powerpoint/2010/main" val="141120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Person Capacity Factors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 smtClean="0"/>
              <a:t>Line capacity (trains per hour) ×</a:t>
            </a:r>
            <a:br>
              <a:rPr lang="en-US" dirty="0" smtClean="0"/>
            </a:br>
            <a:r>
              <a:rPr lang="en-US" dirty="0" smtClean="0"/>
              <a:t>Train length (cars per train</a:t>
            </a:r>
            <a:r>
              <a:rPr lang="en-US" dirty="0"/>
              <a:t>) </a:t>
            </a:r>
            <a:r>
              <a:rPr lang="en-US" dirty="0" smtClean="0"/>
              <a:t>×</a:t>
            </a:r>
            <a:br>
              <a:rPr lang="en-US" dirty="0" smtClean="0"/>
            </a:br>
            <a:r>
              <a:rPr lang="en-US" dirty="0" smtClean="0"/>
              <a:t>Car passenger capacity (persons per car) ×</a:t>
            </a:r>
            <a:br>
              <a:rPr lang="en-US" dirty="0" smtClean="0"/>
            </a:br>
            <a:r>
              <a:rPr lang="en-US" dirty="0" smtClean="0"/>
              <a:t>Peak hour factor (decimal)</a:t>
            </a:r>
            <a:br>
              <a:rPr lang="en-US" dirty="0" smtClean="0"/>
            </a:br>
            <a:r>
              <a:rPr lang="en-US" dirty="0" smtClean="0"/>
              <a:t>= Person capacity (persons per hour)</a:t>
            </a:r>
          </a:p>
          <a:p>
            <a:endParaRPr lang="da-DK" dirty="0"/>
          </a:p>
          <a:p>
            <a:r>
              <a:rPr lang="da-DK" dirty="0" smtClean="0"/>
              <a:t>Train length can be constrained by</a:t>
            </a:r>
          </a:p>
          <a:p>
            <a:pPr lvl="1"/>
            <a:r>
              <a:rPr lang="da-DK" dirty="0" smtClean="0"/>
              <a:t>Supply of cars</a:t>
            </a:r>
          </a:p>
          <a:p>
            <a:pPr lvl="1"/>
            <a:r>
              <a:rPr lang="da-DK" dirty="0" smtClean="0"/>
              <a:t>Station lengths</a:t>
            </a:r>
          </a:p>
          <a:p>
            <a:pPr lvl="1"/>
            <a:r>
              <a:rPr lang="da-DK" dirty="0" smtClean="0"/>
              <a:t>City block lengths</a:t>
            </a:r>
            <a:br>
              <a:rPr lang="da-DK" dirty="0" smtClean="0"/>
            </a:br>
            <a:r>
              <a:rPr lang="da-DK" dirty="0" smtClean="0"/>
              <a:t>(e.g., street-running light rail)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Car passenger capacity depends on</a:t>
            </a:r>
            <a:br>
              <a:rPr lang="da-DK" dirty="0" smtClean="0"/>
            </a:br>
            <a:r>
              <a:rPr lang="da-DK" dirty="0" smtClean="0"/>
              <a:t>seating configuration and</a:t>
            </a:r>
            <a:br>
              <a:rPr lang="da-DK" dirty="0" smtClean="0"/>
            </a:br>
            <a:r>
              <a:rPr lang="da-DK" dirty="0" smtClean="0"/>
              <a:t>agency loading standard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9235" y="5819820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San Jose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3074" name="Picture 2" descr="D:\Users\pryus\Pictures\jpegs\San Francisco\San Francisco 07-1-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0" y="338142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6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Peak Hour Factor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Peak hour factor accounts for variations in passenger demand during an hour, reserving capacity so that surges in demand do not result in pass-ups or passenger loading standards being exceeded</a:t>
            </a:r>
          </a:p>
          <a:p>
            <a:r>
              <a:rPr lang="da-DK" dirty="0" smtClean="0"/>
              <a:t>Typical values (use local values when available):</a:t>
            </a:r>
          </a:p>
          <a:p>
            <a:pPr lvl="1"/>
            <a:r>
              <a:rPr lang="da-DK" dirty="0" smtClean="0"/>
              <a:t>Heavy rail: 0.80</a:t>
            </a:r>
          </a:p>
          <a:p>
            <a:pPr lvl="1"/>
            <a:r>
              <a:rPr lang="da-DK" dirty="0" smtClean="0"/>
              <a:t>Light rail: 0.75</a:t>
            </a:r>
          </a:p>
          <a:p>
            <a:pPr lvl="1"/>
            <a:r>
              <a:rPr lang="da-DK" dirty="0" smtClean="0"/>
              <a:t>Commuter rail: 0.60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3" y="2447080"/>
            <a:ext cx="5367647" cy="38931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8834" y="5750496"/>
            <a:ext cx="360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i="1" dirty="0" smtClean="0">
                <a:latin typeface="Calibri" pitchFamily="34" charset="0"/>
              </a:rPr>
              <a:t>Derived from TCRP Report 13: Rail Transit Capacity</a:t>
            </a:r>
            <a:br>
              <a:rPr lang="da-DK" sz="1200" i="1" dirty="0" smtClean="0">
                <a:latin typeface="Calibri" pitchFamily="34" charset="0"/>
              </a:rPr>
            </a:br>
            <a:r>
              <a:rPr lang="da-DK" sz="1200" i="1" dirty="0" smtClean="0">
                <a:latin typeface="Calibri" pitchFamily="34" charset="0"/>
              </a:rPr>
              <a:t>Vancouver, BC, Broadway Station inbound, 10/27/94</a:t>
            </a:r>
            <a:endParaRPr lang="en-US" sz="1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smtClean="0"/>
              <a:t>Loading Diversity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Passengers do not arrive at </a:t>
            </a:r>
            <a:r>
              <a:rPr lang="en-US" dirty="0" smtClean="0"/>
              <a:t>an even </a:t>
            </a:r>
            <a:r>
              <a:rPr lang="en-US" dirty="0"/>
              <a:t>rate </a:t>
            </a:r>
            <a:r>
              <a:rPr lang="en-US" dirty="0" smtClean="0"/>
              <a:t>throughout an </a:t>
            </a:r>
            <a:r>
              <a:rPr lang="en-US" dirty="0"/>
              <a:t>hour</a:t>
            </a:r>
          </a:p>
          <a:p>
            <a:r>
              <a:rPr lang="en-US" dirty="0" smtClean="0"/>
              <a:t>Passengers </a:t>
            </a:r>
            <a:r>
              <a:rPr lang="en-US" dirty="0"/>
              <a:t>may not be spread out evenly among all cars of train due to:</a:t>
            </a:r>
          </a:p>
          <a:p>
            <a:pPr lvl="1"/>
            <a:r>
              <a:rPr lang="en-US" dirty="0"/>
              <a:t>Distribution of station entrance locations along line</a:t>
            </a:r>
          </a:p>
          <a:p>
            <a:pPr lvl="1"/>
            <a:r>
              <a:rPr lang="en-US" dirty="0"/>
              <a:t>Locations of connections at transfer stations</a:t>
            </a:r>
          </a:p>
          <a:p>
            <a:r>
              <a:rPr lang="en-US" dirty="0" smtClean="0"/>
              <a:t>Not </a:t>
            </a:r>
            <a:r>
              <a:rPr lang="en-US" dirty="0"/>
              <a:t>all </a:t>
            </a:r>
            <a:r>
              <a:rPr lang="en-US" dirty="0" smtClean="0"/>
              <a:t>offered capacity </a:t>
            </a:r>
            <a:r>
              <a:rPr lang="en-US" dirty="0"/>
              <a:t>will be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06" y="2885704"/>
            <a:ext cx="4811271" cy="3270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1337" y="5311094"/>
            <a:ext cx="360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i="1" dirty="0" smtClean="0">
                <a:latin typeface="Calibri" pitchFamily="34" charset="0"/>
              </a:rPr>
              <a:t>Toronto, Wellesley Station southbound, 1/11/95</a:t>
            </a:r>
            <a:br>
              <a:rPr lang="da-DK" sz="1200" i="1" dirty="0" smtClean="0">
                <a:latin typeface="Calibri" pitchFamily="34" charset="0"/>
              </a:rPr>
            </a:br>
            <a:r>
              <a:rPr lang="da-DK" sz="1200" i="1" dirty="0" smtClean="0">
                <a:latin typeface="Calibri" pitchFamily="34" charset="0"/>
              </a:rPr>
              <a:t>The rear two cars are closest to the platform exit at a major transfer </a:t>
            </a:r>
            <a:r>
              <a:rPr lang="da-DK" sz="1200" i="1" dirty="0">
                <a:latin typeface="Calibri" pitchFamily="34" charset="0"/>
              </a:rPr>
              <a:t>station.</a:t>
            </a:r>
            <a:br>
              <a:rPr lang="da-DK" sz="1200" i="1" dirty="0">
                <a:latin typeface="Calibri" pitchFamily="34" charset="0"/>
              </a:rPr>
            </a:br>
            <a:r>
              <a:rPr lang="da-DK" sz="1200" i="1" dirty="0" smtClean="0">
                <a:latin typeface="Calibri" pitchFamily="34" charset="0"/>
              </a:rPr>
              <a:t>Source: TCRP </a:t>
            </a:r>
            <a:r>
              <a:rPr lang="da-DK" sz="1200" i="1" dirty="0">
                <a:latin typeface="Calibri" pitchFamily="34" charset="0"/>
              </a:rPr>
              <a:t>Report 13: Rail Transit </a:t>
            </a:r>
            <a:r>
              <a:rPr lang="da-DK" sz="1200" i="1" dirty="0" smtClean="0">
                <a:latin typeface="Calibri" pitchFamily="34" charset="0"/>
              </a:rPr>
              <a:t>Capacity</a:t>
            </a:r>
            <a:endParaRPr lang="en-US" sz="1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0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Difference Between Maximum and Design Capacity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 smtClean="0"/>
              <a:t>Maximum (theoretical) capacity</a:t>
            </a:r>
            <a:endParaRPr lang="en-US" dirty="0"/>
          </a:p>
          <a:p>
            <a:pPr lvl="1"/>
            <a:r>
              <a:rPr lang="en-US" dirty="0" smtClean="0"/>
              <a:t>Based on the shortest </a:t>
            </a:r>
            <a:r>
              <a:rPr lang="en-US" dirty="0"/>
              <a:t>time a following train can pass a signal location at the same speed as the preceding train, based on train control and signal system characteristics and critical station dwell </a:t>
            </a:r>
            <a:r>
              <a:rPr lang="en-US" dirty="0" smtClean="0"/>
              <a:t>time</a:t>
            </a:r>
          </a:p>
          <a:p>
            <a:pPr lvl="1"/>
            <a:r>
              <a:rPr lang="da-DK" dirty="0" smtClean="0"/>
              <a:t>Maximum person capacity also assumes that every car of every train can be fully loaded with passengers</a:t>
            </a:r>
            <a:endParaRPr lang="en-US" dirty="0"/>
          </a:p>
          <a:p>
            <a:r>
              <a:rPr lang="en-US" dirty="0" smtClean="0"/>
              <a:t>Design (practical) capacity</a:t>
            </a:r>
            <a:endParaRPr lang="en-US" dirty="0"/>
          </a:p>
          <a:p>
            <a:pPr lvl="1"/>
            <a:r>
              <a:rPr lang="en-US" dirty="0" smtClean="0"/>
              <a:t>Design </a:t>
            </a:r>
            <a:r>
              <a:rPr lang="en-US" dirty="0"/>
              <a:t>capacity is less than </a:t>
            </a:r>
            <a:r>
              <a:rPr lang="en-US" dirty="0" smtClean="0"/>
              <a:t>maximum </a:t>
            </a:r>
            <a:r>
              <a:rPr lang="en-US" dirty="0"/>
              <a:t>capacity, due to variations in </a:t>
            </a:r>
            <a:r>
              <a:rPr lang="en-US" dirty="0" smtClean="0"/>
              <a:t>train operator </a:t>
            </a:r>
            <a:r>
              <a:rPr lang="en-US" dirty="0"/>
              <a:t>and equipment </a:t>
            </a:r>
            <a:r>
              <a:rPr lang="en-US" dirty="0" smtClean="0"/>
              <a:t>performance, the </a:t>
            </a:r>
            <a:r>
              <a:rPr lang="en-US" dirty="0"/>
              <a:t>need for recovery time to preserve the operational reliability of the </a:t>
            </a:r>
            <a:r>
              <a:rPr lang="en-US" dirty="0" smtClean="0"/>
              <a:t>system, and the need to allow for passenger loading diversity</a:t>
            </a:r>
          </a:p>
          <a:p>
            <a:pPr lvl="1"/>
            <a:r>
              <a:rPr lang="en-US" dirty="0" smtClean="0"/>
              <a:t>Capacity decreases with higher line speeds</a:t>
            </a:r>
            <a:r>
              <a:rPr lang="en-US" dirty="0"/>
              <a:t>, because of increasing safe stopping </a:t>
            </a:r>
            <a:r>
              <a:rPr lang="en-US" dirty="0" smtClean="0"/>
              <a:t>distances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4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4" y="1227138"/>
            <a:ext cx="3295651" cy="360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dirty="0" smtClean="0"/>
              <a:t>Generalized Rail Capacity Method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2693" y="4833938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Chicago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4098" name="Picture 2" descr="D:\Users\pryus\Pictures\jpegs\Chicago\Chicago 02-1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93" y="1431809"/>
            <a:ext cx="5156199" cy="34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9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Generalized Method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da-DK" dirty="0" smtClean="0"/>
              <a:t>Applicable to most types of rail transit</a:t>
            </a:r>
          </a:p>
          <a:p>
            <a:r>
              <a:rPr lang="da-DK" dirty="0" smtClean="0"/>
              <a:t>Modifications to the generalized  method (discussed later) for</a:t>
            </a:r>
          </a:p>
          <a:p>
            <a:pPr lvl="1"/>
            <a:r>
              <a:rPr lang="da-DK" dirty="0" smtClean="0"/>
              <a:t>Commuter rail</a:t>
            </a:r>
          </a:p>
          <a:p>
            <a:pPr lvl="1"/>
            <a:r>
              <a:rPr lang="da-DK" dirty="0" smtClean="0"/>
              <a:t>Automated guideway transit</a:t>
            </a:r>
          </a:p>
          <a:p>
            <a:r>
              <a:rPr lang="da-DK" dirty="0" smtClean="0"/>
              <a:t>Separate method for ropeways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 the factors that influence rail transit capacity</a:t>
            </a:r>
          </a:p>
          <a:p>
            <a:pPr eaLnBrk="1" hangingPunct="1"/>
            <a:r>
              <a:rPr lang="da-DK" dirty="0" smtClean="0"/>
              <a:t>Understand the differences between design (practical) capacity and maximum (theoretical capacity), and why the TCQSM focuses on design capacity</a:t>
            </a:r>
          </a:p>
          <a:p>
            <a:pPr eaLnBrk="1" hangingPunct="1"/>
            <a:r>
              <a:rPr lang="da-DK" dirty="0" smtClean="0"/>
              <a:t>Be familiar with the process used by the generalized rail capacity method</a:t>
            </a:r>
          </a:p>
          <a:p>
            <a:pPr eaLnBrk="1" hangingPunct="1"/>
            <a:r>
              <a:rPr lang="da-DK" dirty="0" smtClean="0"/>
              <a:t>Learn about situations when the generalized method needs to be modified, or other analysis tools used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1: </a:t>
            </a:r>
            <a:r>
              <a:rPr lang="en-US" dirty="0" smtClean="0"/>
              <a:t>Determine the Non-interference Headway 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dirty="0" smtClean="0"/>
              <a:t>the maximum </a:t>
            </a:r>
            <a:r>
              <a:rPr lang="en-US" dirty="0"/>
              <a:t>load point </a:t>
            </a:r>
            <a:r>
              <a:rPr lang="en-US" dirty="0" smtClean="0"/>
              <a:t>(critical) station</a:t>
            </a:r>
            <a:endParaRPr lang="en-US" dirty="0"/>
          </a:p>
          <a:p>
            <a:r>
              <a:rPr lang="en-US" dirty="0"/>
              <a:t>Determine </a:t>
            </a:r>
            <a:r>
              <a:rPr lang="en-US" dirty="0" smtClean="0"/>
              <a:t>the control </a:t>
            </a:r>
            <a:r>
              <a:rPr lang="en-US" dirty="0"/>
              <a:t>system’s minimum train separation</a:t>
            </a:r>
          </a:p>
          <a:p>
            <a:r>
              <a:rPr lang="en-US" dirty="0"/>
              <a:t>Determine </a:t>
            </a:r>
            <a:r>
              <a:rPr lang="en-US" dirty="0" smtClean="0"/>
              <a:t>the average </a:t>
            </a:r>
            <a:r>
              <a:rPr lang="en-US" dirty="0"/>
              <a:t>dwell time at </a:t>
            </a:r>
            <a:r>
              <a:rPr lang="en-US" dirty="0" smtClean="0"/>
              <a:t>the critical station</a:t>
            </a:r>
          </a:p>
          <a:p>
            <a:r>
              <a:rPr lang="da-DK" dirty="0" smtClean="0"/>
              <a:t>Select an operating margin</a:t>
            </a:r>
          </a:p>
          <a:p>
            <a:r>
              <a:rPr lang="da-DK" dirty="0" smtClean="0"/>
              <a:t>Non-inteference headway =</a:t>
            </a:r>
            <a:br>
              <a:rPr lang="da-DK" dirty="0" smtClean="0"/>
            </a:br>
            <a:r>
              <a:rPr lang="da-DK" dirty="0" smtClean="0"/>
              <a:t>Critical station average dwell time +</a:t>
            </a:r>
            <a:br>
              <a:rPr lang="da-DK" dirty="0" smtClean="0"/>
            </a:br>
            <a:r>
              <a:rPr lang="da-DK" dirty="0" smtClean="0"/>
              <a:t>Minimum train separation +</a:t>
            </a:r>
            <a:br>
              <a:rPr lang="da-DK" dirty="0" smtClean="0"/>
            </a:br>
            <a:r>
              <a:rPr lang="da-DK" dirty="0" smtClean="0"/>
              <a:t>Operating 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2: Determine the Minimum Headway Based on ROW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This step is skipped for grade-separated rail</a:t>
            </a:r>
          </a:p>
          <a:p>
            <a:r>
              <a:rPr lang="da-DK" dirty="0" smtClean="0"/>
              <a:t>Right-of-way (ROW) types considered:</a:t>
            </a:r>
          </a:p>
          <a:p>
            <a:pPr lvl="1"/>
            <a:r>
              <a:rPr lang="da-DK" dirty="0" smtClean="0"/>
              <a:t>Single-track, two-way operation headway</a:t>
            </a:r>
          </a:p>
          <a:p>
            <a:pPr lvl="2"/>
            <a:r>
              <a:rPr lang="da-DK" dirty="0" smtClean="0"/>
              <a:t>Two times (time for a train to traverse the section + operating margin + average station dwell time in section, if any)</a:t>
            </a:r>
          </a:p>
          <a:p>
            <a:pPr lvl="1"/>
            <a:r>
              <a:rPr lang="da-DK" dirty="0" smtClean="0"/>
              <a:t>On-street operation headway</a:t>
            </a:r>
          </a:p>
          <a:p>
            <a:pPr lvl="2"/>
            <a:r>
              <a:rPr lang="da-DK" dirty="0" smtClean="0"/>
              <a:t>Greater of (twice the traffic signal cycle length) or (headway based on average dwell time at critical station)</a:t>
            </a:r>
          </a:p>
          <a:p>
            <a:pPr lvl="1"/>
            <a:r>
              <a:rPr lang="da-DK" dirty="0" smtClean="0"/>
              <a:t>Station departures adjacent to grade crossings</a:t>
            </a:r>
          </a:p>
          <a:p>
            <a:pPr lvl="2"/>
            <a:r>
              <a:rPr lang="da-DK" dirty="0" smtClean="0"/>
              <a:t>May need to increase dwell time to account for gate-lowering time, when the gates are manually activated to minimize delay to cross-street traffic</a:t>
            </a:r>
          </a:p>
          <a:p>
            <a:r>
              <a:rPr lang="da-DK" dirty="0" smtClean="0"/>
              <a:t>Minimum headway is the highest of the applicable ROW headways </a:t>
            </a:r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7824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3: Determine the Limiting Junction Headway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This step is skipped when there are no at-grade (flat) junctions</a:t>
            </a:r>
          </a:p>
          <a:p>
            <a:r>
              <a:rPr lang="da-DK" dirty="0" smtClean="0"/>
              <a:t>Major factors influencing junction headways:</a:t>
            </a:r>
          </a:p>
          <a:p>
            <a:pPr lvl="1"/>
            <a:r>
              <a:rPr lang="da-DK" dirty="0" smtClean="0"/>
              <a:t>Train control separation</a:t>
            </a:r>
          </a:p>
          <a:p>
            <a:pPr lvl="1"/>
            <a:r>
              <a:rPr lang="da-DK" dirty="0" smtClean="0"/>
              <a:t>Train length</a:t>
            </a:r>
          </a:p>
          <a:p>
            <a:pPr lvl="1"/>
            <a:r>
              <a:rPr lang="da-DK" dirty="0" smtClean="0"/>
              <a:t>Maximum line speed</a:t>
            </a:r>
          </a:p>
          <a:p>
            <a:pPr lvl="1"/>
            <a:r>
              <a:rPr lang="da-DK" dirty="0" smtClean="0"/>
              <a:t>Switch angle (influences speed of trains switching to new track)</a:t>
            </a:r>
          </a:p>
          <a:p>
            <a:pPr lvl="1"/>
            <a:r>
              <a:rPr lang="da-DK" dirty="0" smtClean="0"/>
              <a:t>Operating margin </a:t>
            </a:r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6045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4: Check Power Supply Limitations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May be a factor when more frequent headways are being considered for an existing rail line</a:t>
            </a:r>
          </a:p>
          <a:p>
            <a:pPr lvl="1"/>
            <a:r>
              <a:rPr lang="da-DK" dirty="0" smtClean="0"/>
              <a:t>Quality of service improvements</a:t>
            </a:r>
          </a:p>
          <a:p>
            <a:pPr lvl="1"/>
            <a:r>
              <a:rPr lang="da-DK" dirty="0" smtClean="0"/>
              <a:t>Construction of a new branch that adds more service to an existing line</a:t>
            </a:r>
          </a:p>
          <a:p>
            <a:r>
              <a:rPr lang="da-DK" dirty="0" smtClean="0"/>
              <a:t>Original system may have been designed economically, with enough substations to meet short- and mid-term needs, but not enough to support the minimum headway allowed by the train control system</a:t>
            </a:r>
          </a:p>
          <a:p>
            <a:r>
              <a:rPr lang="da-DK" dirty="0" smtClean="0"/>
              <a:t>Each situation is unique</a:t>
            </a:r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19809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5: Determine the Controlling Headway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Controlling headway is the highest of the headways determined from</a:t>
            </a:r>
          </a:p>
          <a:p>
            <a:pPr lvl="1"/>
            <a:r>
              <a:rPr lang="da-DK" dirty="0" smtClean="0"/>
              <a:t>Step 1 (train control system)</a:t>
            </a:r>
          </a:p>
          <a:p>
            <a:pPr lvl="1"/>
            <a:r>
              <a:rPr lang="da-DK" dirty="0" smtClean="0"/>
              <a:t>Step 2 (right-of-way type)</a:t>
            </a:r>
          </a:p>
          <a:p>
            <a:pPr lvl="1"/>
            <a:r>
              <a:rPr lang="da-DK" dirty="0" smtClean="0"/>
              <a:t>Step 3 (limiting junction)</a:t>
            </a:r>
          </a:p>
          <a:p>
            <a:pPr lvl="1"/>
            <a:r>
              <a:rPr lang="da-DK" dirty="0" smtClean="0"/>
              <a:t>Step 4 (power supply)</a:t>
            </a:r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200536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6: Check Terminal Layover (Turnback) Time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Locations to check:</a:t>
            </a:r>
          </a:p>
          <a:p>
            <a:pPr lvl="1"/>
            <a:r>
              <a:rPr lang="da-DK" dirty="0" smtClean="0"/>
              <a:t>Terminal stations</a:t>
            </a:r>
          </a:p>
          <a:p>
            <a:pPr lvl="1"/>
            <a:r>
              <a:rPr lang="da-DK" dirty="0" smtClean="0"/>
              <a:t>Intermediate turnback points, if some trains will be short-turned (turned back before the end of the line)</a:t>
            </a:r>
          </a:p>
          <a:p>
            <a:r>
              <a:rPr lang="da-DK" dirty="0" smtClean="0"/>
              <a:t>Major factors:</a:t>
            </a:r>
          </a:p>
          <a:p>
            <a:pPr lvl="1"/>
            <a:r>
              <a:rPr lang="da-DK" dirty="0" smtClean="0"/>
              <a:t>Distance from crossover to the station</a:t>
            </a:r>
          </a:p>
          <a:p>
            <a:pPr lvl="1"/>
            <a:r>
              <a:rPr lang="da-DK" dirty="0" smtClean="0"/>
              <a:t>Platform length</a:t>
            </a:r>
          </a:p>
          <a:p>
            <a:pPr lvl="1"/>
            <a:r>
              <a:rPr lang="da-DK" dirty="0" smtClean="0"/>
              <a:t>Terminal layover time</a:t>
            </a:r>
          </a:p>
          <a:p>
            <a:pPr lvl="2"/>
            <a:r>
              <a:rPr lang="da-DK" dirty="0" smtClean="0"/>
              <a:t>Dwell time</a:t>
            </a:r>
          </a:p>
          <a:p>
            <a:pPr lvl="2"/>
            <a:r>
              <a:rPr lang="da-DK" dirty="0" smtClean="0"/>
              <a:t>Time for driver to change ends and perform necessary inspections</a:t>
            </a:r>
          </a:p>
          <a:p>
            <a:r>
              <a:rPr lang="da-DK" dirty="0" smtClean="0"/>
              <a:t>For a 2-berth station, if the time for train  maneuvers and terminal layover time is more than twice the controlling headway, then:</a:t>
            </a:r>
          </a:p>
          <a:p>
            <a:pPr lvl="1"/>
            <a:r>
              <a:rPr lang="da-DK" dirty="0" smtClean="0"/>
              <a:t>Consider operational or physical changes to improve turnback time</a:t>
            </a:r>
          </a:p>
          <a:p>
            <a:pPr lvl="1"/>
            <a:r>
              <a:rPr lang="da-DK" dirty="0" smtClean="0"/>
              <a:t>If changes aren’t possible, then the turnback time becomes the headway constraint </a:t>
            </a:r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1232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7: Determine Train Throughput (Line Capacity)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Line capacity = (3,600 / controlling headway), rounded down </a:t>
            </a:r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00855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8: Determine Person Capacity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capacity (persons per hour) =</a:t>
            </a:r>
            <a:br>
              <a:rPr lang="en-US" dirty="0" smtClean="0"/>
            </a:br>
            <a:r>
              <a:rPr lang="en-US" dirty="0" smtClean="0"/>
              <a:t>Line </a:t>
            </a:r>
            <a:r>
              <a:rPr lang="en-US" dirty="0"/>
              <a:t>capacity (trains per hour) ×</a:t>
            </a:r>
            <a:br>
              <a:rPr lang="en-US" dirty="0"/>
            </a:br>
            <a:r>
              <a:rPr lang="en-US" dirty="0"/>
              <a:t>Train length (cars per train) ×</a:t>
            </a:r>
            <a:br>
              <a:rPr lang="en-US" dirty="0"/>
            </a:br>
            <a:r>
              <a:rPr lang="en-US" dirty="0"/>
              <a:t>Car passenger capacity (persons per car) ×</a:t>
            </a:r>
            <a:br>
              <a:rPr lang="en-US" dirty="0"/>
            </a:br>
            <a:r>
              <a:rPr lang="en-US" dirty="0"/>
              <a:t>Peak hour factor (decimal</a:t>
            </a:r>
            <a:r>
              <a:rPr lang="en-US" dirty="0" smtClean="0"/>
              <a:t>)</a:t>
            </a:r>
            <a:endParaRPr lang="da-DK" dirty="0" smtClean="0"/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81288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4" y="1227138"/>
            <a:ext cx="3295651" cy="360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dirty="0" smtClean="0"/>
              <a:t>Specialized Rail Capacity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2693" y="4833938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MARC commuter rail, Baltimore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91" y="1223158"/>
            <a:ext cx="5413527" cy="36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0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Commuter Rail Capacity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Commuter rail capacity determination </a:t>
            </a:r>
            <a:r>
              <a:rPr lang="en-US" dirty="0" smtClean="0"/>
              <a:t>is </a:t>
            </a:r>
            <a:r>
              <a:rPr lang="en-US" dirty="0"/>
              <a:t>inexact </a:t>
            </a:r>
          </a:p>
          <a:p>
            <a:r>
              <a:rPr lang="en-US" dirty="0"/>
              <a:t>Many commuter rail operators do not own the  tracks they use; therefore the number of trains they can operate will depend on negotiations with the host </a:t>
            </a:r>
            <a:r>
              <a:rPr lang="en-US" dirty="0" smtClean="0"/>
              <a:t>railroad</a:t>
            </a:r>
            <a:endParaRPr lang="en-US" dirty="0"/>
          </a:p>
          <a:p>
            <a:r>
              <a:rPr lang="en-US" dirty="0"/>
              <a:t>Performance of diesel locomotives used by U.S. commuter operators varies </a:t>
            </a:r>
            <a:r>
              <a:rPr lang="en-US" dirty="0" smtClean="0"/>
              <a:t>considerably</a:t>
            </a:r>
            <a:endParaRPr lang="en-US" dirty="0"/>
          </a:p>
          <a:p>
            <a:r>
              <a:rPr lang="en-US" dirty="0"/>
              <a:t>The  number  of  platforms  available  at  terminal  stations may  constrain  </a:t>
            </a:r>
            <a:r>
              <a:rPr lang="en-US" dirty="0" smtClean="0"/>
              <a:t>capacity</a:t>
            </a:r>
          </a:p>
          <a:p>
            <a:r>
              <a:rPr lang="da-DK" dirty="0" smtClean="0"/>
              <a:t>In cases where lines are shared with other users (e.g., freight rail, intercity passenger rail) or where diesel locomotives are used, simulation may be the only way to determine capacity</a:t>
            </a:r>
          </a:p>
          <a:p>
            <a:r>
              <a:rPr lang="da-DK" dirty="0" smtClean="0"/>
              <a:t>TCQSM does not provide commuter rail capacity equations, but instead discusses the factors that affect capacity</a:t>
            </a:r>
            <a:endParaRPr lang="en-US" dirty="0"/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25518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Changes in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new material </a:t>
            </a:r>
            <a:r>
              <a:rPr lang="en-US" dirty="0" smtClean="0"/>
              <a:t>on </a:t>
            </a:r>
            <a:r>
              <a:rPr lang="en-US" dirty="0"/>
              <a:t>the respective roles of simulation and sketch planning tools in evaluating rail </a:t>
            </a:r>
            <a:r>
              <a:rPr lang="en-US" dirty="0" smtClean="0"/>
              <a:t>capacity</a:t>
            </a:r>
          </a:p>
          <a:p>
            <a:r>
              <a:rPr lang="da-DK" dirty="0" smtClean="0"/>
              <a:t>Discussion of the role of the </a:t>
            </a:r>
            <a:r>
              <a:rPr lang="en-US" dirty="0" smtClean="0"/>
              <a:t>vehicle–platform </a:t>
            </a:r>
            <a:r>
              <a:rPr lang="en-US" dirty="0"/>
              <a:t>interface in influencing </a:t>
            </a:r>
            <a:r>
              <a:rPr lang="en-US" dirty="0" smtClean="0"/>
              <a:t>capacity</a:t>
            </a:r>
          </a:p>
          <a:p>
            <a:r>
              <a:rPr lang="da-DK" dirty="0" smtClean="0"/>
              <a:t>Updated material on on-street rail preferential treatments</a:t>
            </a:r>
          </a:p>
          <a:p>
            <a:r>
              <a:rPr lang="da-DK" dirty="0" smtClean="0"/>
              <a:t>Capacity equations adjusted for consistent presentation with other parts of the manual </a:t>
            </a:r>
          </a:p>
          <a:p>
            <a:pPr lvl="1"/>
            <a:r>
              <a:rPr lang="da-DK" dirty="0" smtClean="0"/>
              <a:t>Equations produce the same results as before</a:t>
            </a:r>
            <a:endParaRPr lang="en-US" dirty="0"/>
          </a:p>
          <a:p>
            <a:r>
              <a:rPr lang="da-DK" dirty="0" smtClean="0"/>
              <a:t>Companion spreadsheets updated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Commuter Rail:</a:t>
            </a:r>
            <a:r>
              <a:rPr lang="en-US" baseline="0" dirty="0" smtClean="0"/>
              <a:t> </a:t>
            </a:r>
            <a:r>
              <a:rPr lang="en-US" dirty="0" smtClean="0"/>
              <a:t>Consumers of Track Capacity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Trains (not all use the same amount</a:t>
            </a:r>
            <a:r>
              <a:rPr lang="en-US" dirty="0" smtClean="0"/>
              <a:t>)</a:t>
            </a:r>
          </a:p>
          <a:p>
            <a:pPr lvl="1"/>
            <a:r>
              <a:rPr lang="da-DK" dirty="0" smtClean="0"/>
              <a:t>As the number of trains increases—particularly when only a single track is available—the average speed of all trains decreases</a:t>
            </a:r>
          </a:p>
          <a:p>
            <a:pPr lvl="1"/>
            <a:r>
              <a:rPr lang="da-DK" dirty="0" smtClean="0"/>
              <a:t>Train meets generate delay and increase the chances of additional meets</a:t>
            </a:r>
          </a:p>
          <a:p>
            <a:pPr lvl="1"/>
            <a:r>
              <a:rPr lang="da-DK" dirty="0" smtClean="0"/>
              <a:t>Impact of meets more severe when different classes of trains (e.g., passenger and freight) with diferent operating characteristics meet</a:t>
            </a:r>
            <a:endParaRPr lang="en-US" dirty="0"/>
          </a:p>
          <a:p>
            <a:pPr lvl="0"/>
            <a:r>
              <a:rPr lang="en-US" dirty="0"/>
              <a:t>Track </a:t>
            </a:r>
            <a:r>
              <a:rPr lang="en-US" dirty="0" smtClean="0"/>
              <a:t>patrols</a:t>
            </a:r>
            <a:endParaRPr lang="en-US" dirty="0"/>
          </a:p>
          <a:p>
            <a:pPr lvl="0"/>
            <a:r>
              <a:rPr lang="en-US" dirty="0"/>
              <a:t>Track </a:t>
            </a:r>
            <a:r>
              <a:rPr lang="en-US" dirty="0" smtClean="0"/>
              <a:t>maintenance</a:t>
            </a:r>
            <a:endParaRPr lang="en-US" dirty="0"/>
          </a:p>
          <a:p>
            <a:pPr lvl="0"/>
            <a:r>
              <a:rPr lang="en-US" dirty="0"/>
              <a:t>Track deterioration requiring temporary speed </a:t>
            </a:r>
            <a:r>
              <a:rPr lang="en-US" dirty="0" smtClean="0"/>
              <a:t>restrictions</a:t>
            </a:r>
            <a:endParaRPr lang="en-US" dirty="0"/>
          </a:p>
          <a:p>
            <a:pPr lvl="0"/>
            <a:r>
              <a:rPr lang="en-US" dirty="0"/>
              <a:t>Passenger station </a:t>
            </a:r>
            <a:r>
              <a:rPr lang="en-US" dirty="0" smtClean="0"/>
              <a:t>stops</a:t>
            </a:r>
            <a:endParaRPr lang="en-US" dirty="0"/>
          </a:p>
          <a:p>
            <a:pPr lvl="0"/>
            <a:r>
              <a:rPr lang="en-US" dirty="0"/>
              <a:t>Industrial </a:t>
            </a:r>
            <a:r>
              <a:rPr lang="en-US" dirty="0" smtClean="0"/>
              <a:t>switching</a:t>
            </a:r>
            <a:endParaRPr lang="en-US" dirty="0"/>
          </a:p>
          <a:p>
            <a:pPr lvl="0"/>
            <a:r>
              <a:rPr lang="en-US" dirty="0"/>
              <a:t>Freight yard </a:t>
            </a:r>
            <a:r>
              <a:rPr lang="en-US" dirty="0" smtClean="0"/>
              <a:t>interactions</a:t>
            </a:r>
            <a:endParaRPr lang="en-US" dirty="0"/>
          </a:p>
          <a:p>
            <a:pPr lvl="0"/>
            <a:r>
              <a:rPr lang="en-US" dirty="0"/>
              <a:t>Train or train control system </a:t>
            </a:r>
            <a:r>
              <a:rPr lang="en-US" dirty="0" smtClean="0"/>
              <a:t>failures</a:t>
            </a:r>
            <a:endParaRPr lang="en-US" dirty="0"/>
          </a:p>
          <a:p>
            <a:pPr lvl="0"/>
            <a:r>
              <a:rPr lang="en-US" dirty="0"/>
              <a:t>Incidents (e.g., crossing accidents, deer, and </a:t>
            </a:r>
            <a:r>
              <a:rPr lang="en-US" dirty="0" smtClean="0"/>
              <a:t>trespassers)</a:t>
            </a:r>
            <a:endParaRPr lang="en-US" dirty="0"/>
          </a:p>
          <a:p>
            <a:pPr lvl="0"/>
            <a:r>
              <a:rPr lang="en-US" dirty="0" smtClean="0"/>
              <a:t>Weather</a:t>
            </a:r>
            <a:endParaRPr lang="en-US" dirty="0"/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8888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Commuter Rail:</a:t>
            </a:r>
            <a:r>
              <a:rPr lang="en-US" baseline="0" dirty="0" smtClean="0"/>
              <a:t> </a:t>
            </a:r>
            <a:r>
              <a:rPr lang="en-US" dirty="0" smtClean="0"/>
              <a:t>Train Throughput Factors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Mix of trains on the line</a:t>
            </a:r>
          </a:p>
          <a:p>
            <a:pPr lvl="1"/>
            <a:r>
              <a:rPr lang="da-DK" dirty="0" smtClean="0"/>
              <a:t>Freight trains require longer signal blocks due to train length, resulting in longer times to traverse a block and thus lower capacity</a:t>
            </a:r>
          </a:p>
          <a:p>
            <a:pPr lvl="0"/>
            <a:r>
              <a:rPr lang="da-DK" dirty="0" smtClean="0"/>
              <a:t>Directionality of trains on the line</a:t>
            </a:r>
          </a:p>
          <a:p>
            <a:pPr lvl="1"/>
            <a:r>
              <a:rPr lang="da-DK" dirty="0" smtClean="0"/>
              <a:t>Unidirectional service</a:t>
            </a:r>
          </a:p>
          <a:p>
            <a:pPr lvl="1"/>
            <a:r>
              <a:rPr lang="da-DK" dirty="0" smtClean="0"/>
              <a:t>Service in both directions</a:t>
            </a:r>
          </a:p>
          <a:p>
            <a:pPr lvl="0"/>
            <a:r>
              <a:rPr lang="da-DK" dirty="0" smtClean="0"/>
              <a:t>Number of tracks</a:t>
            </a:r>
          </a:p>
          <a:p>
            <a:pPr lvl="0"/>
            <a:r>
              <a:rPr lang="da-DK" dirty="0" smtClean="0"/>
              <a:t>Number of available platforms at terminal stations</a:t>
            </a:r>
          </a:p>
          <a:p>
            <a:pPr lvl="0"/>
            <a:r>
              <a:rPr lang="da-DK" dirty="0" smtClean="0"/>
              <a:t>Operating practices</a:t>
            </a:r>
          </a:p>
          <a:p>
            <a:pPr lvl="1"/>
            <a:r>
              <a:rPr lang="da-DK" dirty="0" smtClean="0"/>
              <a:t>All-stop</a:t>
            </a:r>
          </a:p>
          <a:p>
            <a:pPr lvl="1"/>
            <a:r>
              <a:rPr lang="da-DK" dirty="0" smtClean="0"/>
              <a:t>Zoned express</a:t>
            </a:r>
          </a:p>
          <a:p>
            <a:r>
              <a:rPr lang="da-DK" dirty="0" smtClean="0"/>
              <a:t>Train storage capacity after terminal stations</a:t>
            </a:r>
          </a:p>
          <a:p>
            <a:r>
              <a:rPr lang="da-DK" dirty="0" smtClean="0"/>
              <a:t>Dwell time generally not as critical as for other types of rail transit</a:t>
            </a:r>
          </a:p>
          <a:p>
            <a:pPr lvl="1"/>
            <a:r>
              <a:rPr lang="da-DK" dirty="0" smtClean="0"/>
              <a:t>Generally unidirectional passenger flows</a:t>
            </a:r>
          </a:p>
          <a:p>
            <a:pPr lvl="1"/>
            <a:r>
              <a:rPr lang="da-DK" dirty="0" smtClean="0"/>
              <a:t>Longest dwells typically occur at stations with multiple platforms</a:t>
            </a:r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22883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Commuter Rail:</a:t>
            </a:r>
            <a:r>
              <a:rPr lang="en-US" baseline="0" dirty="0" smtClean="0"/>
              <a:t> </a:t>
            </a:r>
            <a:r>
              <a:rPr lang="en-US" dirty="0" smtClean="0"/>
              <a:t>Ways to Improve Capacity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Double tracking</a:t>
            </a:r>
          </a:p>
          <a:p>
            <a:pPr lvl="1"/>
            <a:r>
              <a:rPr lang="da-DK" dirty="0" smtClean="0"/>
              <a:t>Reduces the number of train meets</a:t>
            </a:r>
          </a:p>
          <a:p>
            <a:pPr lvl="1"/>
            <a:r>
              <a:rPr lang="da-DK" dirty="0" smtClean="0"/>
              <a:t>Needs to be at least 3 signal blocks in length (4.5–7.5 miles) to be effective</a:t>
            </a:r>
          </a:p>
          <a:p>
            <a:pPr lvl="1"/>
            <a:r>
              <a:rPr lang="da-DK" dirty="0" smtClean="0"/>
              <a:t>Can be very expensive when bridges, tunnels, or additional right-of-way is required</a:t>
            </a:r>
          </a:p>
          <a:p>
            <a:r>
              <a:rPr lang="da-DK" dirty="0" smtClean="0"/>
              <a:t>Adding and lengthening sidings</a:t>
            </a:r>
          </a:p>
          <a:p>
            <a:pPr lvl="1"/>
            <a:r>
              <a:rPr lang="da-DK" dirty="0" smtClean="0"/>
              <a:t>Relatively short lengths of double track where one train stops and waits for another</a:t>
            </a:r>
          </a:p>
          <a:p>
            <a:pPr lvl="1"/>
            <a:r>
              <a:rPr lang="da-DK" dirty="0" smtClean="0"/>
              <a:t>Reduces variable delay waiting for the other train to pass</a:t>
            </a:r>
          </a:p>
          <a:p>
            <a:r>
              <a:rPr lang="da-DK" dirty="0" smtClean="0"/>
              <a:t>Providing higher-speed siding entries and exits</a:t>
            </a:r>
          </a:p>
          <a:p>
            <a:pPr lvl="1"/>
            <a:r>
              <a:rPr lang="da-DK" dirty="0" smtClean="0"/>
              <a:t>Trains can enter and exit the mainline faster, reducing fixed delay</a:t>
            </a:r>
          </a:p>
          <a:p>
            <a:r>
              <a:rPr lang="da-DK" dirty="0" smtClean="0"/>
              <a:t>Train control system improvements</a:t>
            </a:r>
          </a:p>
          <a:p>
            <a:r>
              <a:rPr lang="da-DK" dirty="0" smtClean="0"/>
              <a:t>Infrastructure improvements</a:t>
            </a:r>
          </a:p>
          <a:p>
            <a:pPr lvl="1"/>
            <a:r>
              <a:rPr lang="da-DK" dirty="0" smtClean="0"/>
              <a:t>Track upgrades may permit higher speeds, but may not add capacity</a:t>
            </a:r>
          </a:p>
          <a:p>
            <a:pPr lvl="1"/>
            <a:r>
              <a:rPr lang="da-DK" dirty="0" smtClean="0"/>
              <a:t>Junctions, freight yards, switching operations</a:t>
            </a: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90060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Automated Guideway Transit (AGT) Capacity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All AGT systems are proprietary</a:t>
            </a:r>
          </a:p>
          <a:p>
            <a:pPr lvl="1"/>
            <a:r>
              <a:rPr lang="da-DK" dirty="0" smtClean="0"/>
              <a:t>Large variations in technology, acceleration characteristics, vehicle sizes</a:t>
            </a:r>
          </a:p>
          <a:p>
            <a:r>
              <a:rPr lang="da-DK" dirty="0" smtClean="0"/>
              <a:t>Non-transit AGT systems can have very different passenger demand and loading characteristics from public transit</a:t>
            </a:r>
          </a:p>
          <a:p>
            <a:pPr lvl="1"/>
            <a:r>
              <a:rPr lang="da-DK" dirty="0" smtClean="0"/>
              <a:t>Airport shuttles: Few seats, passengers with luggage, loading diversity fluctuates with flight arrivals (very crowded to nearly empty)</a:t>
            </a:r>
          </a:p>
          <a:p>
            <a:pPr lvl="1"/>
            <a:r>
              <a:rPr lang="en-US" dirty="0" smtClean="0"/>
              <a:t>“Leisure</a:t>
            </a:r>
            <a:r>
              <a:rPr lang="da-DK" dirty="0" smtClean="0"/>
              <a:t>” systems (amusement parks, casinos): All riders seated, passenger queues to board ensure that all seats are filled at peak times or even the entire service day</a:t>
            </a:r>
          </a:p>
          <a:p>
            <a:r>
              <a:rPr lang="da-DK" dirty="0" smtClean="0"/>
              <a:t>Possibility for off-line stations</a:t>
            </a:r>
          </a:p>
          <a:p>
            <a:pPr lvl="1"/>
            <a:r>
              <a:rPr lang="da-DK" dirty="0" smtClean="0"/>
              <a:t>Allows vehicles to overtake each other</a:t>
            </a:r>
            <a:br>
              <a:rPr lang="da-DK" dirty="0" smtClean="0"/>
            </a:br>
            <a:r>
              <a:rPr lang="da-DK" dirty="0" smtClean="0"/>
              <a:t>when not stopping</a:t>
            </a:r>
          </a:p>
          <a:p>
            <a:r>
              <a:rPr lang="da-DK" dirty="0" smtClean="0"/>
              <a:t>Generalized method can be applied with</a:t>
            </a:r>
            <a:br>
              <a:rPr lang="da-DK" dirty="0" smtClean="0"/>
            </a:br>
            <a:r>
              <a:rPr lang="da-DK" dirty="0" smtClean="0"/>
              <a:t>suitable modifications to account for</a:t>
            </a:r>
            <a:br>
              <a:rPr lang="da-DK" dirty="0" smtClean="0"/>
            </a:br>
            <a:r>
              <a:rPr lang="da-DK" dirty="0" smtClean="0"/>
              <a:t>these differences</a:t>
            </a:r>
            <a:endParaRPr lang="en-US" dirty="0"/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4" y="3749564"/>
            <a:ext cx="3398965" cy="2212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5193" y="5961908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Metromover, Miami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Ropeway Capacity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Vehicles are hauled by a rope (wire cable)</a:t>
            </a:r>
          </a:p>
          <a:p>
            <a:r>
              <a:rPr lang="da-DK" dirty="0" smtClean="0"/>
              <a:t>Two main types:</a:t>
            </a:r>
          </a:p>
          <a:p>
            <a:pPr lvl="1"/>
            <a:r>
              <a:rPr lang="da-DK" dirty="0" smtClean="0"/>
              <a:t>Reversible systems</a:t>
            </a:r>
          </a:p>
          <a:p>
            <a:pPr lvl="2"/>
            <a:r>
              <a:rPr lang="da-DK" dirty="0" smtClean="0"/>
              <a:t>Aerial trams, funiculars</a:t>
            </a:r>
          </a:p>
          <a:p>
            <a:pPr lvl="2"/>
            <a:r>
              <a:rPr lang="da-DK" dirty="0" smtClean="0"/>
              <a:t>One or two vehicles shuttle back and</a:t>
            </a:r>
            <a:br>
              <a:rPr lang="da-DK" dirty="0" smtClean="0"/>
            </a:br>
            <a:r>
              <a:rPr lang="da-DK" dirty="0" smtClean="0"/>
              <a:t>forth between the terminal stations</a:t>
            </a:r>
          </a:p>
          <a:p>
            <a:pPr lvl="2"/>
            <a:r>
              <a:rPr lang="da-DK" dirty="0" smtClean="0"/>
              <a:t>Capacity a function of dwell time,</a:t>
            </a:r>
            <a:br>
              <a:rPr lang="da-DK" dirty="0" smtClean="0"/>
            </a:br>
            <a:r>
              <a:rPr lang="da-DK" dirty="0" smtClean="0"/>
              <a:t>line length, line speed, number of vehicles</a:t>
            </a:r>
          </a:p>
          <a:p>
            <a:pPr lvl="1"/>
            <a:r>
              <a:rPr lang="da-DK" dirty="0" smtClean="0"/>
              <a:t>Continuously circulating systems</a:t>
            </a:r>
          </a:p>
          <a:p>
            <a:pPr lvl="2"/>
            <a:r>
              <a:rPr lang="da-DK" dirty="0" smtClean="0"/>
              <a:t>Gondolas, ski lifts, cable-propelled AGT</a:t>
            </a:r>
          </a:p>
          <a:p>
            <a:pPr lvl="2"/>
            <a:r>
              <a:rPr lang="da-DK" dirty="0" smtClean="0"/>
              <a:t>Fixed set of vehicles circulate around a loop</a:t>
            </a:r>
          </a:p>
          <a:p>
            <a:pPr lvl="2"/>
            <a:r>
              <a:rPr lang="da-DK" dirty="0" smtClean="0"/>
              <a:t>Capacity a function of line speed, spacing</a:t>
            </a:r>
            <a:br>
              <a:rPr lang="da-DK" dirty="0" smtClean="0"/>
            </a:br>
            <a:r>
              <a:rPr lang="da-DK" dirty="0" smtClean="0"/>
              <a:t>between vehicles/carriers</a:t>
            </a:r>
          </a:p>
          <a:p>
            <a:r>
              <a:rPr lang="da-DK" dirty="0" smtClean="0"/>
              <a:t>Generally difficult to add capacity once</a:t>
            </a:r>
            <a:br>
              <a:rPr lang="da-DK" dirty="0" smtClean="0"/>
            </a:br>
            <a:r>
              <a:rPr lang="da-DK" dirty="0" smtClean="0"/>
              <a:t>a system has been installed, without major</a:t>
            </a:r>
            <a:br>
              <a:rPr lang="da-DK" dirty="0" smtClean="0"/>
            </a:br>
            <a:r>
              <a:rPr lang="da-DK" dirty="0" smtClean="0"/>
              <a:t>reconstruction</a:t>
            </a:r>
            <a:endParaRPr lang="en-US" dirty="0"/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65616" y="5487390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Portland Aerial Tram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94" b="6494"/>
          <a:stretch/>
        </p:blipFill>
        <p:spPr>
          <a:xfrm>
            <a:off x="5440954" y="1294904"/>
            <a:ext cx="3441187" cy="41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3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Rail Transit Capacity Analysis Tools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</a:t>
            </a:r>
            <a:r>
              <a:rPr lang="en-US" dirty="0" smtClean="0"/>
              <a:t>planning tools (e.g., TCQSM)</a:t>
            </a:r>
            <a:endParaRPr lang="en-US" dirty="0"/>
          </a:p>
          <a:p>
            <a:pPr lvl="1"/>
            <a:r>
              <a:rPr lang="en-US" dirty="0"/>
              <a:t>Initial planning-level </a:t>
            </a:r>
            <a:r>
              <a:rPr lang="en-US" dirty="0" smtClean="0"/>
              <a:t>analysis</a:t>
            </a:r>
          </a:p>
          <a:p>
            <a:pPr lvl="2"/>
            <a:r>
              <a:rPr lang="da-DK" dirty="0" smtClean="0"/>
              <a:t>Get an </a:t>
            </a:r>
            <a:r>
              <a:rPr lang="en-US" dirty="0" smtClean="0"/>
              <a:t>“in</a:t>
            </a:r>
            <a:r>
              <a:rPr lang="da-DK" dirty="0" smtClean="0"/>
              <a:t>-the-ballpark” result that can be confirmed later with simulation</a:t>
            </a:r>
          </a:p>
          <a:p>
            <a:pPr lvl="2"/>
            <a:r>
              <a:rPr lang="da-DK" dirty="0" smtClean="0"/>
              <a:t>Rapidly reduce multiple alternatives to a small number of promising ones</a:t>
            </a:r>
            <a:endParaRPr lang="en-US" dirty="0"/>
          </a:p>
          <a:p>
            <a:pPr lvl="1"/>
            <a:r>
              <a:rPr lang="en-US" dirty="0"/>
              <a:t>Comparative analysis of multiple modes</a:t>
            </a:r>
          </a:p>
          <a:p>
            <a:pPr lvl="1"/>
            <a:r>
              <a:rPr lang="en-US" dirty="0"/>
              <a:t>Single-line networks or simple systems, without complex junctions</a:t>
            </a:r>
          </a:p>
          <a:p>
            <a:pPr lvl="1"/>
            <a:r>
              <a:rPr lang="en-US" dirty="0"/>
              <a:t>Projects with limited resources or rapid turnaround </a:t>
            </a:r>
            <a:r>
              <a:rPr lang="en-US" dirty="0" smtClean="0"/>
              <a:t>times</a:t>
            </a:r>
          </a:p>
          <a:p>
            <a:r>
              <a:rPr lang="en-US" dirty="0"/>
              <a:t>Dynamic </a:t>
            </a:r>
            <a:r>
              <a:rPr lang="en-US" dirty="0" smtClean="0"/>
              <a:t>simulation models</a:t>
            </a:r>
            <a:endParaRPr lang="en-US" dirty="0"/>
          </a:p>
          <a:p>
            <a:pPr lvl="1"/>
            <a:r>
              <a:rPr lang="en-US" dirty="0"/>
              <a:t>Complex networks, with multiple branch lines and junctions</a:t>
            </a:r>
          </a:p>
          <a:p>
            <a:pPr lvl="1"/>
            <a:r>
              <a:rPr lang="en-US" dirty="0"/>
              <a:t>Major or complex terminals</a:t>
            </a:r>
          </a:p>
          <a:p>
            <a:pPr lvl="1"/>
            <a:r>
              <a:rPr lang="en-US" dirty="0"/>
              <a:t>Multiple types of stopping </a:t>
            </a:r>
            <a:r>
              <a:rPr lang="en-US" dirty="0" smtClean="0"/>
              <a:t>patterns</a:t>
            </a:r>
          </a:p>
          <a:p>
            <a:pPr lvl="1"/>
            <a:r>
              <a:rPr lang="da-DK" dirty="0" smtClean="0"/>
              <a:t>Non-electric or shared-track commuter rail operations</a:t>
            </a:r>
            <a:endParaRPr lang="en-US" dirty="0"/>
          </a:p>
          <a:p>
            <a:pPr lvl="1"/>
            <a:r>
              <a:rPr lang="en-US" dirty="0" smtClean="0"/>
              <a:t>Investment-grade analysis</a:t>
            </a:r>
          </a:p>
          <a:p>
            <a:pPr lvl="1"/>
            <a:r>
              <a:rPr lang="en-US" dirty="0" smtClean="0"/>
              <a:t>Requires sufficient </a:t>
            </a:r>
            <a:r>
              <a:rPr lang="en-US" dirty="0"/>
              <a:t>time and resources for detailed analysis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da-DK" dirty="0" smtClean="0"/>
          </a:p>
          <a:p>
            <a:pPr lvl="2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69438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TCRP Report 165: TCQSM—Chapter 8, Rail Transit Capacity</a:t>
            </a:r>
          </a:p>
          <a:p>
            <a:pPr lvl="1"/>
            <a:r>
              <a:rPr lang="da-DK" dirty="0" smtClean="0"/>
              <a:t>Spreadsheets implementing the generalized method and for single-track, two-way operation provided on the accompanying CD-ROM</a:t>
            </a:r>
          </a:p>
          <a:p>
            <a:r>
              <a:rPr lang="da-DK" dirty="0" smtClean="0"/>
              <a:t>TCRP Report 13: Rail Transit Capacity</a:t>
            </a:r>
          </a:p>
          <a:p>
            <a:pPr lvl="1"/>
            <a:r>
              <a:rPr lang="da-DK" dirty="0" smtClean="0"/>
              <a:t>The basis for many of the TCQSM’s methods</a:t>
            </a:r>
          </a:p>
          <a:p>
            <a:endParaRPr lang="da-DK" dirty="0" smtClean="0"/>
          </a:p>
          <a:p>
            <a:r>
              <a:rPr lang="da-DK" dirty="0" smtClean="0"/>
              <a:t>The TCQSM is available as:</a:t>
            </a:r>
          </a:p>
          <a:p>
            <a:pPr lvl="1"/>
            <a:r>
              <a:rPr lang="da-DK" dirty="0" smtClean="0"/>
              <a:t>Free individual printed copies and PDF downloads through the TCRP Dissemination Program</a:t>
            </a:r>
            <a:br>
              <a:rPr lang="da-DK" dirty="0" smtClean="0"/>
            </a:br>
            <a:r>
              <a:rPr lang="da-DK" dirty="0" smtClean="0">
                <a:hlinkClick r:id="rId2"/>
              </a:rPr>
              <a:t>http://www.tcrponline.org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Free PDF downloads directly </a:t>
            </a:r>
            <a:r>
              <a:rPr lang="da-DK" dirty="0"/>
              <a:t>from TCRP</a:t>
            </a:r>
            <a:br>
              <a:rPr lang="da-DK" dirty="0"/>
            </a:br>
            <a:r>
              <a:rPr lang="da-DK" dirty="0">
                <a:hlinkClick r:id="rId3"/>
              </a:rPr>
              <a:t>http://</a:t>
            </a:r>
            <a:r>
              <a:rPr lang="da-DK" dirty="0" smtClean="0">
                <a:hlinkClick r:id="rId3"/>
              </a:rPr>
              <a:t>www.trb.org/TCRP/Public/TCRP.aspx</a:t>
            </a:r>
            <a:r>
              <a:rPr lang="da-DK" dirty="0" smtClean="0"/>
              <a:t> (Publications section)</a:t>
            </a:r>
            <a:br>
              <a:rPr lang="da-DK" dirty="0" smtClean="0"/>
            </a:br>
            <a:r>
              <a:rPr lang="da-DK" dirty="0" smtClean="0"/>
              <a:t>or simply do an Internet search for the report number (e.g., TCRP Report 165)</a:t>
            </a:r>
          </a:p>
          <a:p>
            <a:pPr lvl="1"/>
            <a:r>
              <a:rPr lang="da-DK" dirty="0"/>
              <a:t>Individual or multiple copy </a:t>
            </a:r>
            <a:r>
              <a:rPr lang="da-DK" dirty="0" smtClean="0"/>
              <a:t>purchases </a:t>
            </a:r>
            <a:r>
              <a:rPr lang="da-DK" dirty="0"/>
              <a:t>from the TRB Bookstore</a:t>
            </a:r>
            <a:br>
              <a:rPr lang="da-DK" dirty="0"/>
            </a:br>
            <a:r>
              <a:rPr lang="da-DK" dirty="0">
                <a:hlinkClick r:id="rId4"/>
              </a:rPr>
              <a:t>http://books.trbbookstore.org</a:t>
            </a:r>
            <a:r>
              <a:rPr lang="da-DK" dirty="0" smtClean="0">
                <a:hlinkClick r:id="rId4"/>
              </a:rPr>
              <a:t>/</a:t>
            </a:r>
            <a:r>
              <a:rPr lang="da-DK" dirty="0" smtClean="0"/>
              <a:t> </a:t>
            </a:r>
            <a:br>
              <a:rPr lang="da-DK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Acknowledgments and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Presentation authors</a:t>
            </a:r>
          </a:p>
          <a:p>
            <a:pPr lvl="1"/>
            <a:r>
              <a:rPr lang="da-DK" dirty="0" smtClean="0"/>
              <a:t>Foster Nichols (Parsons Brinkerhoff, Quade &amp; Douglass), based on an earlier presentation by Paul Ryus (Kittelson &amp; Associates, Inc.)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Photo credits</a:t>
            </a:r>
          </a:p>
          <a:p>
            <a:pPr lvl="1"/>
            <a:r>
              <a:rPr lang="da-DK" dirty="0" smtClean="0"/>
              <a:t>MARC train: Dorret Oosterhoff</a:t>
            </a:r>
          </a:p>
          <a:p>
            <a:pPr lvl="1"/>
            <a:r>
              <a:rPr lang="da-DK" dirty="0" smtClean="0"/>
              <a:t>All others: Paul Ryus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This presentation was developed through TCRP Project A-15C</a:t>
            </a:r>
          </a:p>
          <a:p>
            <a:pPr lvl="1"/>
            <a:r>
              <a:rPr lang="da-DK" dirty="0" smtClean="0"/>
              <a:t>Research team: Kittelson &amp; Associates; Parsons Brinkerhoff, Quade &amp; Douglass; KFH Group; Texas A&amp;M Transportation Institute; and Arup</a:t>
            </a:r>
          </a:p>
          <a:p>
            <a:pPr lvl="1"/>
            <a:r>
              <a:rPr lang="da-DK" dirty="0" smtClean="0"/>
              <a:t>This presentation and its contents may be freely distributed and used, with appropriate credit to the presentation authors and photographers, and the Transit Cooperative Research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4" y="1227138"/>
            <a:ext cx="3295651" cy="360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dirty="0" smtClean="0"/>
              <a:t>Rail Capacity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2693" y="4833938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Paris Metro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7" t="25316" r="27447" b="26382"/>
          <a:stretch/>
        </p:blipFill>
        <p:spPr>
          <a:xfrm>
            <a:off x="4728148" y="1157667"/>
            <a:ext cx="4261070" cy="36762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Capacity Defined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pPr eaLnBrk="1" hangingPunct="1"/>
            <a:r>
              <a:rPr lang="da-DK" dirty="0" smtClean="0"/>
              <a:t>Capacity concepts originally presented in the TCQSM Overview presentation</a:t>
            </a:r>
          </a:p>
          <a:p>
            <a:pPr eaLnBrk="1" hangingPunct="1"/>
            <a:r>
              <a:rPr lang="da-DK" dirty="0" smtClean="0"/>
              <a:t>Line capacity definition</a:t>
            </a:r>
          </a:p>
          <a:p>
            <a:pPr lvl="1"/>
            <a:r>
              <a:rPr lang="en-US" dirty="0"/>
              <a:t>The maximum number of </a:t>
            </a:r>
            <a:r>
              <a:rPr lang="en-US" dirty="0" smtClean="0"/>
              <a:t>trains </a:t>
            </a:r>
            <a:r>
              <a:rPr lang="en-US" dirty="0"/>
              <a:t>that can pass a given location during a given time period at a specified level of </a:t>
            </a:r>
            <a:r>
              <a:rPr lang="en-US" dirty="0" smtClean="0"/>
              <a:t>reliability</a:t>
            </a:r>
          </a:p>
          <a:p>
            <a:r>
              <a:rPr lang="da-DK" dirty="0" smtClean="0"/>
              <a:t>Person capacity definition</a:t>
            </a:r>
          </a:p>
          <a:p>
            <a:pPr lvl="1"/>
            <a:r>
              <a:rPr lang="en-US" dirty="0"/>
              <a:t>The maximum number of people that can be carried past a given location during a given time period under specified operating conditions; without unreasonable delay, hazard, or restriction; and with reasonable </a:t>
            </a:r>
            <a:r>
              <a:rPr lang="en-US" dirty="0" smtClean="0"/>
              <a:t>certainty</a:t>
            </a:r>
          </a:p>
          <a:p>
            <a:endParaRPr lang="da-DK" dirty="0"/>
          </a:p>
          <a:p>
            <a:r>
              <a:rPr lang="da-DK" dirty="0" smtClean="0"/>
              <a:t>Unless otherwise specified, whenever the TCQSM uses the term </a:t>
            </a:r>
            <a:r>
              <a:rPr lang="en-US" dirty="0" smtClean="0"/>
              <a:t>“capacity”, a design </a:t>
            </a:r>
            <a:r>
              <a:rPr lang="da-DK" dirty="0" smtClean="0"/>
              <a:t>(practical, achievable) </a:t>
            </a:r>
            <a:r>
              <a:rPr lang="en-US" dirty="0" smtClean="0"/>
              <a:t>capacity is meant</a:t>
            </a:r>
          </a:p>
          <a:p>
            <a:pPr lvl="1"/>
            <a:r>
              <a:rPr lang="da-DK" dirty="0" smtClean="0"/>
              <a:t>Maximum capacity is only achievable when </a:t>
            </a:r>
            <a:r>
              <a:rPr lang="en-US" dirty="0" smtClean="0"/>
              <a:t>service is 100</a:t>
            </a:r>
            <a:r>
              <a:rPr lang="en-US" dirty="0"/>
              <a:t>% reliable, passenger demand never </a:t>
            </a:r>
            <a:r>
              <a:rPr lang="en-US" dirty="0" smtClean="0"/>
              <a:t>varies, </a:t>
            </a:r>
            <a:r>
              <a:rPr lang="en-US" dirty="0"/>
              <a:t>passengers </a:t>
            </a:r>
            <a:r>
              <a:rPr lang="en-US" dirty="0" smtClean="0"/>
              <a:t>fill </a:t>
            </a:r>
            <a:r>
              <a:rPr lang="en-US" dirty="0"/>
              <a:t>every available space on every trip, </a:t>
            </a:r>
            <a:r>
              <a:rPr lang="en-US" dirty="0" smtClean="0"/>
              <a:t>etc.</a:t>
            </a:r>
          </a:p>
          <a:p>
            <a:pPr lvl="1"/>
            <a:r>
              <a:rPr lang="da-DK" dirty="0" smtClean="0"/>
              <a:t>Scheduling for maximum, instead of design, capacity results in unstable, unreliable service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Line Capacity Factors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Dwell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Signal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Operating </a:t>
            </a:r>
            <a:r>
              <a:rPr lang="en-US" dirty="0" smtClean="0"/>
              <a:t>margin</a:t>
            </a:r>
            <a:endParaRPr lang="en-US" dirty="0"/>
          </a:p>
          <a:p>
            <a:r>
              <a:rPr lang="en-US" dirty="0"/>
              <a:t>Minimum </a:t>
            </a:r>
            <a:r>
              <a:rPr lang="en-US" dirty="0" smtClean="0"/>
              <a:t>headway</a:t>
            </a:r>
            <a:endParaRPr lang="en-US" dirty="0"/>
          </a:p>
          <a:p>
            <a:r>
              <a:rPr lang="en-US" dirty="0"/>
              <a:t>Junctions</a:t>
            </a:r>
          </a:p>
          <a:p>
            <a:r>
              <a:rPr lang="en-US" dirty="0"/>
              <a:t>Turnbacks</a:t>
            </a:r>
          </a:p>
          <a:p>
            <a:r>
              <a:rPr lang="en-US" dirty="0"/>
              <a:t>Power </a:t>
            </a:r>
            <a:r>
              <a:rPr lang="en-US" dirty="0" smtClean="0"/>
              <a:t>supply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30" y="2363190"/>
            <a:ext cx="5336330" cy="345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9235" y="5819820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New York City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6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Dwell Time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4" y="1108075"/>
            <a:ext cx="8331302" cy="5035550"/>
          </a:xfrm>
        </p:spPr>
        <p:txBody>
          <a:bodyPr/>
          <a:lstStyle/>
          <a:p>
            <a:r>
              <a:rPr lang="en-US" dirty="0"/>
              <a:t>How long a train is stopped to serve passengers at a </a:t>
            </a:r>
            <a:r>
              <a:rPr lang="en-US" dirty="0" smtClean="0"/>
              <a:t>station</a:t>
            </a:r>
          </a:p>
          <a:p>
            <a:r>
              <a:rPr lang="en-US" dirty="0" smtClean="0"/>
              <a:t>Station </a:t>
            </a:r>
            <a:r>
              <a:rPr lang="en-US" dirty="0"/>
              <a:t>dwell times are the major component of headways at short </a:t>
            </a:r>
            <a:r>
              <a:rPr lang="en-US" dirty="0" smtClean="0"/>
              <a:t>frequencies</a:t>
            </a:r>
          </a:p>
          <a:p>
            <a:r>
              <a:rPr lang="da-DK" dirty="0" smtClean="0"/>
              <a:t>Contributing factors</a:t>
            </a:r>
          </a:p>
          <a:p>
            <a:pPr lvl="1"/>
            <a:r>
              <a:rPr lang="da-DK" dirty="0" smtClean="0"/>
              <a:t>Passenger volumes</a:t>
            </a:r>
          </a:p>
          <a:p>
            <a:pPr lvl="1"/>
            <a:r>
              <a:rPr lang="da-DK" dirty="0" smtClean="0"/>
              <a:t>Distribution of passengers along platform</a:t>
            </a:r>
          </a:p>
          <a:p>
            <a:pPr lvl="1"/>
            <a:r>
              <a:rPr lang="da-DK" dirty="0" smtClean="0"/>
              <a:t>Number and width of train doors</a:t>
            </a:r>
          </a:p>
          <a:p>
            <a:pPr lvl="1"/>
            <a:r>
              <a:rPr lang="da-DK" dirty="0" smtClean="0"/>
              <a:t>Vehicle height</a:t>
            </a:r>
          </a:p>
          <a:p>
            <a:pPr lvl="1"/>
            <a:r>
              <a:rPr lang="da-DK" dirty="0" smtClean="0"/>
              <a:t>Wheelchair lift/ramp deployment</a:t>
            </a:r>
          </a:p>
          <a:p>
            <a:pPr lvl="1"/>
            <a:r>
              <a:rPr lang="da-DK" dirty="0" smtClean="0"/>
              <a:t>On-board crowding</a:t>
            </a:r>
          </a:p>
          <a:p>
            <a:pPr lvl="1"/>
            <a:r>
              <a:rPr lang="da-DK" dirty="0" smtClean="0"/>
              <a:t>Passenger behavior</a:t>
            </a:r>
            <a:br>
              <a:rPr lang="da-DK" dirty="0" smtClean="0"/>
            </a:br>
            <a:r>
              <a:rPr lang="da-DK" dirty="0" smtClean="0"/>
              <a:t>(stepping aside, holding doors)</a:t>
            </a:r>
          </a:p>
          <a:p>
            <a:pPr lvl="1"/>
            <a:r>
              <a:rPr lang="da-DK" dirty="0" smtClean="0"/>
              <a:t>On-board fare collection, if used</a:t>
            </a:r>
          </a:p>
          <a:p>
            <a:pPr lvl="1"/>
            <a:r>
              <a:rPr lang="da-DK" dirty="0"/>
              <a:t>Unused time with doors open</a:t>
            </a:r>
          </a:p>
          <a:p>
            <a:pPr lvl="1"/>
            <a:r>
              <a:rPr lang="da-DK" dirty="0"/>
              <a:t>Waiting-to-depart time</a:t>
            </a:r>
            <a:br>
              <a:rPr lang="da-DK" dirty="0"/>
            </a:br>
            <a:r>
              <a:rPr lang="da-DK" dirty="0"/>
              <a:t>with doors </a:t>
            </a:r>
            <a:r>
              <a:rPr lang="da-DK" dirty="0" smtClean="0"/>
              <a:t>closed</a:t>
            </a:r>
          </a:p>
          <a:p>
            <a:pPr lvl="1"/>
            <a:endParaRPr lang="en-US" dirty="0"/>
          </a:p>
        </p:txBody>
      </p:sp>
      <p:pic>
        <p:nvPicPr>
          <p:cNvPr id="4" name="Picture 3" descr="San Diego 02-1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518" y="3291399"/>
            <a:ext cx="4070944" cy="2583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8937" y="5846866"/>
            <a:ext cx="521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smtClean="0">
                <a:latin typeface="Calibri" pitchFamily="34" charset="0"/>
              </a:rPr>
              <a:t>San Diego Trolley</a:t>
            </a:r>
            <a:endParaRPr lang="en-US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2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Illustrative Impact of Dwell Time on Line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244" y="5429864"/>
            <a:ext cx="752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latin typeface="Calibri" pitchFamily="34" charset="0"/>
              </a:rPr>
              <a:t>Base condition assumes 30-second dwell times, 20-second operating margin, 50-second minimum train separation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1" y="1107374"/>
            <a:ext cx="7048199" cy="431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61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QSM3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QSM3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TCQSM3</Template>
  <TotalTime>9548</TotalTime>
  <Words>3002</Words>
  <Application>Microsoft Office PowerPoint</Application>
  <PresentationFormat>On-screen Show (4:3)</PresentationFormat>
  <Paragraphs>431</Paragraphs>
  <Slides>47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TCQSM3</vt:lpstr>
      <vt:lpstr>1_TCQSM3</vt:lpstr>
      <vt:lpstr>Rail Transit Capacity </vt:lpstr>
      <vt:lpstr>Presentation Overview</vt:lpstr>
      <vt:lpstr>Learning Objectives</vt:lpstr>
      <vt:lpstr>Changes in 3rd Edition</vt:lpstr>
      <vt:lpstr>Rail Capacity Factors</vt:lpstr>
      <vt:lpstr>Capacity Defined</vt:lpstr>
      <vt:lpstr>Line Capacity Factors</vt:lpstr>
      <vt:lpstr>Dwell Time</vt:lpstr>
      <vt:lpstr>Illustrative Impact of Dwell Time on Line Capacity</vt:lpstr>
      <vt:lpstr>Train Signaling System</vt:lpstr>
      <vt:lpstr>Signal System Types</vt:lpstr>
      <vt:lpstr>Illustrative Impact of Signaling and Station Approach Speed on Line Capacity</vt:lpstr>
      <vt:lpstr>Operating Margin</vt:lpstr>
      <vt:lpstr>Illustrative Impact of Operating Margin on Line Capacity</vt:lpstr>
      <vt:lpstr>Minimum Non-interference Headway</vt:lpstr>
      <vt:lpstr>Distance–Time Plot of Two Successive Trains</vt:lpstr>
      <vt:lpstr>Junctions</vt:lpstr>
      <vt:lpstr>Line Merges</vt:lpstr>
      <vt:lpstr>Turnbacks</vt:lpstr>
      <vt:lpstr>Turnback Operation</vt:lpstr>
      <vt:lpstr>Alternative Turnback Configurations</vt:lpstr>
      <vt:lpstr>Propulsion Power Constraints </vt:lpstr>
      <vt:lpstr>Typical Line Capacity Values</vt:lpstr>
      <vt:lpstr>Person Capacity Factors</vt:lpstr>
      <vt:lpstr>Peak Hour Factor</vt:lpstr>
      <vt:lpstr>Loading Diversity</vt:lpstr>
      <vt:lpstr>Difference Between Maximum and Design Capacity</vt:lpstr>
      <vt:lpstr>Generalized Rail Capacity Method</vt:lpstr>
      <vt:lpstr>Generalized Method</vt:lpstr>
      <vt:lpstr>Step 1: Determine the Non-interference Headway </vt:lpstr>
      <vt:lpstr>Step 2: Determine the Minimum Headway Based on ROW</vt:lpstr>
      <vt:lpstr>Step 3: Determine the Limiting Junction Headway </vt:lpstr>
      <vt:lpstr>Step 4: Check Power Supply Limitations </vt:lpstr>
      <vt:lpstr>Step 5: Determine the Controlling Headway</vt:lpstr>
      <vt:lpstr>Step 6: Check Terminal Layover (Turnback) Time</vt:lpstr>
      <vt:lpstr>Step 7: Determine Train Throughput (Line Capacity)</vt:lpstr>
      <vt:lpstr>Step 8: Determine Person Capacity</vt:lpstr>
      <vt:lpstr>Specialized Rail Capacity Methods</vt:lpstr>
      <vt:lpstr>Commuter Rail Capacity</vt:lpstr>
      <vt:lpstr>Commuter Rail: Consumers of Track Capacity</vt:lpstr>
      <vt:lpstr>Commuter Rail: Train Throughput Factors </vt:lpstr>
      <vt:lpstr>Commuter Rail: Ways to Improve Capacity </vt:lpstr>
      <vt:lpstr>Automated Guideway Transit (AGT) Capacity</vt:lpstr>
      <vt:lpstr>Ropeway Capacity</vt:lpstr>
      <vt:lpstr>Rail Transit Capacity Analysis Tools</vt:lpstr>
      <vt:lpstr>More Information</vt:lpstr>
      <vt:lpstr>Acknowledgments and 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LOS IN THE 2010 HCM    Paul Ryus Kittelson &amp; Associates, Inc.</dc:title>
  <dc:creator>Paul Ryus</dc:creator>
  <cp:lastModifiedBy>SH</cp:lastModifiedBy>
  <cp:revision>404</cp:revision>
  <cp:lastPrinted>1601-01-01T00:00:00Z</cp:lastPrinted>
  <dcterms:created xsi:type="dcterms:W3CDTF">2002-02-22T20:19:22Z</dcterms:created>
  <dcterms:modified xsi:type="dcterms:W3CDTF">2013-07-10T19:01:58Z</dcterms:modified>
</cp:coreProperties>
</file>