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fntdata" ContentType="application/x-fontdata"/>
  <Default Extension="tiff" ContentType="image/tiff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4"/>
  </p:sldMasterIdLst>
  <p:notesMasterIdLst>
    <p:notesMasterId r:id="rId39"/>
  </p:notesMasterIdLst>
  <p:handoutMasterIdLst>
    <p:handoutMasterId r:id="rId40"/>
  </p:handoutMasterIdLst>
  <p:sldIdLst>
    <p:sldId id="258" r:id="rId5"/>
    <p:sldId id="272" r:id="rId6"/>
    <p:sldId id="278" r:id="rId7"/>
    <p:sldId id="303" r:id="rId8"/>
    <p:sldId id="302" r:id="rId9"/>
    <p:sldId id="279" r:id="rId10"/>
    <p:sldId id="305" r:id="rId11"/>
    <p:sldId id="280" r:id="rId12"/>
    <p:sldId id="299" r:id="rId13"/>
    <p:sldId id="312" r:id="rId14"/>
    <p:sldId id="300" r:id="rId15"/>
    <p:sldId id="301" r:id="rId16"/>
    <p:sldId id="283" r:id="rId17"/>
    <p:sldId id="304" r:id="rId18"/>
    <p:sldId id="284" r:id="rId19"/>
    <p:sldId id="285" r:id="rId20"/>
    <p:sldId id="286" r:id="rId21"/>
    <p:sldId id="307" r:id="rId22"/>
    <p:sldId id="290" r:id="rId23"/>
    <p:sldId id="291" r:id="rId24"/>
    <p:sldId id="292" r:id="rId25"/>
    <p:sldId id="293" r:id="rId26"/>
    <p:sldId id="294" r:id="rId27"/>
    <p:sldId id="296" r:id="rId28"/>
    <p:sldId id="295" r:id="rId29"/>
    <p:sldId id="308" r:id="rId30"/>
    <p:sldId id="309" r:id="rId31"/>
    <p:sldId id="310" r:id="rId32"/>
    <p:sldId id="311" r:id="rId33"/>
    <p:sldId id="282" r:id="rId34"/>
    <p:sldId id="287" r:id="rId35"/>
    <p:sldId id="288" r:id="rId36"/>
    <p:sldId id="289" r:id="rId37"/>
    <p:sldId id="265" r:id="rId38"/>
  </p:sldIdLst>
  <p:sldSz cx="12192000" cy="6858000"/>
  <p:notesSz cx="6858000" cy="9153525"/>
  <p:embeddedFontLst>
    <p:embeddedFont>
      <p:font typeface="Gentium Basic" panose="020B0604020202020204" charset="0"/>
      <p:regular r:id="rId41"/>
      <p:bold r:id="rId42"/>
      <p:italic r:id="rId43"/>
      <p:boldItalic r:id="rId44"/>
    </p:embeddedFont>
    <p:embeddedFont>
      <p:font typeface="Montserrat SemiBold" panose="020B0604020202020204" charset="0"/>
      <p:regular r:id="rId45"/>
      <p:bold r:id="rId46"/>
      <p:italic r:id="rId47"/>
      <p:boldItalic r:id="rId48"/>
    </p:embeddedFont>
    <p:embeddedFont>
      <p:font typeface="Montserrat" panose="020B0604020202020204" charset="0"/>
      <p:regular r:id="rId49"/>
      <p:bold r:id="rId50"/>
      <p:italic r:id="rId51"/>
      <p:boldItalic r:id="rId52"/>
    </p:embeddedFont>
  </p:embeddedFontLst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Covers" id="{72C47FDB-D128-7F4E-91AC-A20DEDB1EED8}">
          <p14:sldIdLst>
            <p14:sldId id="258"/>
            <p14:sldId id="272"/>
            <p14:sldId id="278"/>
            <p14:sldId id="303"/>
            <p14:sldId id="302"/>
            <p14:sldId id="279"/>
            <p14:sldId id="305"/>
            <p14:sldId id="280"/>
            <p14:sldId id="299"/>
            <p14:sldId id="312"/>
            <p14:sldId id="300"/>
            <p14:sldId id="301"/>
            <p14:sldId id="283"/>
            <p14:sldId id="304"/>
            <p14:sldId id="284"/>
            <p14:sldId id="285"/>
            <p14:sldId id="286"/>
            <p14:sldId id="307"/>
            <p14:sldId id="290"/>
            <p14:sldId id="291"/>
            <p14:sldId id="292"/>
            <p14:sldId id="293"/>
            <p14:sldId id="294"/>
            <p14:sldId id="296"/>
            <p14:sldId id="295"/>
            <p14:sldId id="308"/>
            <p14:sldId id="309"/>
            <p14:sldId id="310"/>
            <p14:sldId id="311"/>
            <p14:sldId id="282"/>
            <p14:sldId id="287"/>
            <p14:sldId id="288"/>
            <p14:sldId id="289"/>
            <p14:sldId id="265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4337"/>
    <a:srgbClr val="D9D9D6"/>
    <a:srgbClr val="1E242B"/>
    <a:srgbClr val="EEEBEA"/>
    <a:srgbClr val="D8E6F0"/>
    <a:srgbClr val="B3D6E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446" autoAdjust="0"/>
    <p:restoredTop sz="94570"/>
  </p:normalViewPr>
  <p:slideViewPr>
    <p:cSldViewPr snapToGrid="0" snapToObjects="1" showGuides="1">
      <p:cViewPr varScale="1">
        <p:scale>
          <a:sx n="63" d="100"/>
          <a:sy n="63" d="100"/>
        </p:scale>
        <p:origin x="804" y="78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 showGuides="1">
      <p:cViewPr varScale="1">
        <p:scale>
          <a:sx n="161" d="100"/>
          <a:sy n="161" d="100"/>
        </p:scale>
        <p:origin x="4904" y="20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font" Target="fonts/font2.fntdata"/><Relationship Id="rId47" Type="http://schemas.openxmlformats.org/officeDocument/2006/relationships/font" Target="fonts/font7.fntdata"/><Relationship Id="rId50" Type="http://schemas.openxmlformats.org/officeDocument/2006/relationships/font" Target="fonts/font10.fntdata"/><Relationship Id="rId55" Type="http://schemas.openxmlformats.org/officeDocument/2006/relationships/theme" Target="theme/theme1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handoutMaster" Target="handoutMasters/handoutMaster1.xml"/><Relationship Id="rId45" Type="http://schemas.openxmlformats.org/officeDocument/2006/relationships/font" Target="fonts/font5.fntdata"/><Relationship Id="rId53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font" Target="fonts/font4.fntdata"/><Relationship Id="rId52" Type="http://schemas.openxmlformats.org/officeDocument/2006/relationships/font" Target="fonts/font12.fntdata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font" Target="fonts/font3.fntdata"/><Relationship Id="rId48" Type="http://schemas.openxmlformats.org/officeDocument/2006/relationships/font" Target="fonts/font8.fntdata"/><Relationship Id="rId56" Type="http://schemas.openxmlformats.org/officeDocument/2006/relationships/tableStyles" Target="tableStyles.xml"/><Relationship Id="rId8" Type="http://schemas.openxmlformats.org/officeDocument/2006/relationships/slide" Target="slides/slide4.xml"/><Relationship Id="rId51" Type="http://schemas.openxmlformats.org/officeDocument/2006/relationships/font" Target="fonts/font11.fntdata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font" Target="fonts/font6.fntdata"/><Relationship Id="rId20" Type="http://schemas.openxmlformats.org/officeDocument/2006/relationships/slide" Target="slides/slide16.xml"/><Relationship Id="rId41" Type="http://schemas.openxmlformats.org/officeDocument/2006/relationships/font" Target="fonts/font1.fntdata"/><Relationship Id="rId54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font" Target="fonts/font9.fntdata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CA7C7BA-2B37-8049-A839-6AD6C852F03C}" type="doc">
      <dgm:prSet loTypeId="urn:microsoft.com/office/officeart/2005/8/layout/hierarchy1" loCatId="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B0C6C344-5AA6-4F4B-8DFB-72E76FF92DCF}">
      <dgm:prSet phldrT="[Text]"/>
      <dgm:spPr/>
      <dgm:t>
        <a:bodyPr/>
        <a:lstStyle/>
        <a:p>
          <a:r>
            <a:rPr lang="en-US" dirty="0"/>
            <a:t>Literature Review</a:t>
          </a:r>
        </a:p>
      </dgm:t>
    </dgm:pt>
    <dgm:pt modelId="{8D9FD8D8-532C-764E-AB53-A8609AEABA51}" type="parTrans" cxnId="{01BF6EC8-E80C-4F4D-B809-7D93C1766E86}">
      <dgm:prSet/>
      <dgm:spPr/>
      <dgm:t>
        <a:bodyPr/>
        <a:lstStyle/>
        <a:p>
          <a:endParaRPr lang="en-US"/>
        </a:p>
      </dgm:t>
    </dgm:pt>
    <dgm:pt modelId="{9F407B80-3838-2443-96B6-B30C26CDB60C}" type="sibTrans" cxnId="{01BF6EC8-E80C-4F4D-B809-7D93C1766E86}">
      <dgm:prSet/>
      <dgm:spPr/>
      <dgm:t>
        <a:bodyPr/>
        <a:lstStyle/>
        <a:p>
          <a:endParaRPr lang="en-US"/>
        </a:p>
      </dgm:t>
    </dgm:pt>
    <dgm:pt modelId="{7C71C2FB-DDA9-734A-8321-BEDF60E938CD}">
      <dgm:prSet phldrT="[Text]"/>
      <dgm:spPr/>
      <dgm:t>
        <a:bodyPr/>
        <a:lstStyle/>
        <a:p>
          <a:r>
            <a:rPr lang="en-US" dirty="0"/>
            <a:t>Guidebook</a:t>
          </a:r>
        </a:p>
      </dgm:t>
    </dgm:pt>
    <dgm:pt modelId="{06AEB679-7D19-C743-B1DA-5F45D40A4ACA}" type="parTrans" cxnId="{DB71700A-8E02-524F-8A94-E4EDB97ADB8E}">
      <dgm:prSet/>
      <dgm:spPr/>
      <dgm:t>
        <a:bodyPr/>
        <a:lstStyle/>
        <a:p>
          <a:endParaRPr lang="en-US"/>
        </a:p>
      </dgm:t>
    </dgm:pt>
    <dgm:pt modelId="{E900A8A3-BD8A-634B-8F7F-4553B6E803DA}" type="sibTrans" cxnId="{DB71700A-8E02-524F-8A94-E4EDB97ADB8E}">
      <dgm:prSet/>
      <dgm:spPr/>
      <dgm:t>
        <a:bodyPr/>
        <a:lstStyle/>
        <a:p>
          <a:endParaRPr lang="en-US"/>
        </a:p>
      </dgm:t>
    </dgm:pt>
    <dgm:pt modelId="{39FF450D-F816-0D4C-B094-A55F8EB9B26A}">
      <dgm:prSet phldrT="[Text]"/>
      <dgm:spPr/>
      <dgm:t>
        <a:bodyPr/>
        <a:lstStyle/>
        <a:p>
          <a:r>
            <a:rPr lang="en-US" dirty="0"/>
            <a:t>Final Report</a:t>
          </a:r>
        </a:p>
      </dgm:t>
    </dgm:pt>
    <dgm:pt modelId="{D0B1DB25-1935-9244-B0AA-2703E86E40FE}" type="parTrans" cxnId="{A51468A8-250D-0A44-8D23-30E58CD2D2E2}">
      <dgm:prSet/>
      <dgm:spPr/>
      <dgm:t>
        <a:bodyPr/>
        <a:lstStyle/>
        <a:p>
          <a:endParaRPr lang="en-US"/>
        </a:p>
      </dgm:t>
    </dgm:pt>
    <dgm:pt modelId="{DCD34853-2AFC-4F4C-868C-89A7EF231098}" type="sibTrans" cxnId="{A51468A8-250D-0A44-8D23-30E58CD2D2E2}">
      <dgm:prSet/>
      <dgm:spPr/>
      <dgm:t>
        <a:bodyPr/>
        <a:lstStyle/>
        <a:p>
          <a:endParaRPr lang="en-US"/>
        </a:p>
      </dgm:t>
    </dgm:pt>
    <dgm:pt modelId="{57C97A78-B136-6140-B6E7-8ED85F84B439}">
      <dgm:prSet phldrT="[Text]"/>
      <dgm:spPr/>
      <dgm:t>
        <a:bodyPr/>
        <a:lstStyle/>
        <a:p>
          <a:r>
            <a:rPr lang="en-US" dirty="0"/>
            <a:t>Case Studies</a:t>
          </a:r>
        </a:p>
      </dgm:t>
    </dgm:pt>
    <dgm:pt modelId="{4B776404-1CDC-AB4B-A145-3D6E7561B154}" type="sibTrans" cxnId="{3D96522E-E147-EC48-B911-30CD6F3C7D62}">
      <dgm:prSet/>
      <dgm:spPr/>
      <dgm:t>
        <a:bodyPr/>
        <a:lstStyle/>
        <a:p>
          <a:endParaRPr lang="en-US"/>
        </a:p>
      </dgm:t>
    </dgm:pt>
    <dgm:pt modelId="{C62803A8-AD4B-384B-A4BC-E2DA3CF2253B}" type="parTrans" cxnId="{3D96522E-E147-EC48-B911-30CD6F3C7D62}">
      <dgm:prSet/>
      <dgm:spPr/>
      <dgm:t>
        <a:bodyPr/>
        <a:lstStyle/>
        <a:p>
          <a:endParaRPr lang="en-US"/>
        </a:p>
      </dgm:t>
    </dgm:pt>
    <dgm:pt modelId="{0D145008-28C9-D24D-B0CE-018411CF44E7}">
      <dgm:prSet phldrT="[Text]"/>
      <dgm:spPr/>
      <dgm:t>
        <a:bodyPr/>
        <a:lstStyle/>
        <a:p>
          <a:r>
            <a:rPr lang="en-US" dirty="0"/>
            <a:t>Transit Agency Survey</a:t>
          </a:r>
        </a:p>
      </dgm:t>
    </dgm:pt>
    <dgm:pt modelId="{8E8F6250-E7A0-664D-BFA5-05C75BB101A6}" type="sibTrans" cxnId="{85CF32BC-A5CF-6949-919A-0449B3D58249}">
      <dgm:prSet/>
      <dgm:spPr/>
      <dgm:t>
        <a:bodyPr/>
        <a:lstStyle/>
        <a:p>
          <a:endParaRPr lang="en-US"/>
        </a:p>
      </dgm:t>
    </dgm:pt>
    <dgm:pt modelId="{10341334-1352-F849-8B66-C13C9CDBC836}" type="parTrans" cxnId="{85CF32BC-A5CF-6949-919A-0449B3D58249}">
      <dgm:prSet/>
      <dgm:spPr/>
      <dgm:t>
        <a:bodyPr/>
        <a:lstStyle/>
        <a:p>
          <a:endParaRPr lang="en-US"/>
        </a:p>
      </dgm:t>
    </dgm:pt>
    <dgm:pt modelId="{3A6F2908-BD13-4947-AAB6-198B0144DD6D}" type="pres">
      <dgm:prSet presAssocID="{ACA7C7BA-2B37-8049-A839-6AD6C852F03C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169356A7-E5F1-DF4E-B67F-53D1779C37F1}" type="pres">
      <dgm:prSet presAssocID="{B0C6C344-5AA6-4F4B-8DFB-72E76FF92DCF}" presName="hierRoot1" presStyleCnt="0"/>
      <dgm:spPr/>
    </dgm:pt>
    <dgm:pt modelId="{70DD7772-BC1F-CB49-9768-810934FCD975}" type="pres">
      <dgm:prSet presAssocID="{B0C6C344-5AA6-4F4B-8DFB-72E76FF92DCF}" presName="composite" presStyleCnt="0"/>
      <dgm:spPr/>
    </dgm:pt>
    <dgm:pt modelId="{C955F8F5-CBC2-F849-BCC1-CCCDCDBA0B52}" type="pres">
      <dgm:prSet presAssocID="{B0C6C344-5AA6-4F4B-8DFB-72E76FF92DCF}" presName="background" presStyleLbl="node0" presStyleIdx="0" presStyleCnt="2"/>
      <dgm:spPr/>
    </dgm:pt>
    <dgm:pt modelId="{B2496A7C-484A-8042-B415-9EC8D5E2A567}" type="pres">
      <dgm:prSet presAssocID="{B0C6C344-5AA6-4F4B-8DFB-72E76FF92DCF}" presName="text" presStyleLbl="fgAcc0" presStyleIdx="0" presStyleCnt="2" custLinFactNeighborX="-76172" custLinFactNeighborY="-247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37C2A3DC-F884-4744-8483-A08A261E0FE6}" type="pres">
      <dgm:prSet presAssocID="{B0C6C344-5AA6-4F4B-8DFB-72E76FF92DCF}" presName="hierChild2" presStyleCnt="0"/>
      <dgm:spPr/>
    </dgm:pt>
    <dgm:pt modelId="{BB124471-4FDC-1C4A-A9E1-19DDC84AF2E6}" type="pres">
      <dgm:prSet presAssocID="{06AEB679-7D19-C743-B1DA-5F45D40A4ACA}" presName="Name10" presStyleLbl="parChTrans1D2" presStyleIdx="0" presStyleCnt="2"/>
      <dgm:spPr/>
      <dgm:t>
        <a:bodyPr/>
        <a:lstStyle/>
        <a:p>
          <a:endParaRPr lang="en-US"/>
        </a:p>
      </dgm:t>
    </dgm:pt>
    <dgm:pt modelId="{F0F14698-12A0-6A4B-A277-31FAF590BB55}" type="pres">
      <dgm:prSet presAssocID="{7C71C2FB-DDA9-734A-8321-BEDF60E938CD}" presName="hierRoot2" presStyleCnt="0"/>
      <dgm:spPr/>
    </dgm:pt>
    <dgm:pt modelId="{5C14F8B9-AFB4-D949-A095-74B82035C180}" type="pres">
      <dgm:prSet presAssocID="{7C71C2FB-DDA9-734A-8321-BEDF60E938CD}" presName="composite2" presStyleCnt="0"/>
      <dgm:spPr/>
    </dgm:pt>
    <dgm:pt modelId="{6944978C-D82D-5E4C-B96E-C2E4306BCA74}" type="pres">
      <dgm:prSet presAssocID="{7C71C2FB-DDA9-734A-8321-BEDF60E938CD}" presName="background2" presStyleLbl="node2" presStyleIdx="0" presStyleCnt="2"/>
      <dgm:spPr/>
    </dgm:pt>
    <dgm:pt modelId="{B536E405-65EE-6E44-9EFD-C5462601ED41}" type="pres">
      <dgm:prSet presAssocID="{7C71C2FB-DDA9-734A-8321-BEDF60E938CD}" presName="text2" presStyleLbl="fgAcc2" presStyleIdx="0" presStyleCnt="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B36C59E4-64D0-E547-9787-1D5FE8382F78}" type="pres">
      <dgm:prSet presAssocID="{7C71C2FB-DDA9-734A-8321-BEDF60E938CD}" presName="hierChild3" presStyleCnt="0"/>
      <dgm:spPr/>
    </dgm:pt>
    <dgm:pt modelId="{5798722F-CD87-4D4B-B83B-6E69B84A100C}" type="pres">
      <dgm:prSet presAssocID="{D0B1DB25-1935-9244-B0AA-2703E86E40FE}" presName="Name17" presStyleLbl="parChTrans1D3" presStyleIdx="0" presStyleCnt="1"/>
      <dgm:spPr/>
      <dgm:t>
        <a:bodyPr/>
        <a:lstStyle/>
        <a:p>
          <a:endParaRPr lang="en-US"/>
        </a:p>
      </dgm:t>
    </dgm:pt>
    <dgm:pt modelId="{1AE528CD-7BC2-1947-AF0D-047A61DC74E3}" type="pres">
      <dgm:prSet presAssocID="{39FF450D-F816-0D4C-B094-A55F8EB9B26A}" presName="hierRoot3" presStyleCnt="0"/>
      <dgm:spPr/>
    </dgm:pt>
    <dgm:pt modelId="{2A1F9F11-EB8B-EA49-9DB7-17BDEE114B9D}" type="pres">
      <dgm:prSet presAssocID="{39FF450D-F816-0D4C-B094-A55F8EB9B26A}" presName="composite3" presStyleCnt="0"/>
      <dgm:spPr/>
    </dgm:pt>
    <dgm:pt modelId="{6EB6489C-E1E0-9D47-952E-00F46D54D3C8}" type="pres">
      <dgm:prSet presAssocID="{39FF450D-F816-0D4C-B094-A55F8EB9B26A}" presName="background3" presStyleLbl="node3" presStyleIdx="0" presStyleCnt="1"/>
      <dgm:spPr/>
    </dgm:pt>
    <dgm:pt modelId="{00FFEBA4-C995-B14C-853C-0D6D394904F1}" type="pres">
      <dgm:prSet presAssocID="{39FF450D-F816-0D4C-B094-A55F8EB9B26A}" presName="text3" presStyleLbl="fgAcc3" presStyleIdx="0" presStyleCnt="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56C5D356-4FF5-4B47-A2E8-F9CD738E77F4}" type="pres">
      <dgm:prSet presAssocID="{39FF450D-F816-0D4C-B094-A55F8EB9B26A}" presName="hierChild4" presStyleCnt="0"/>
      <dgm:spPr/>
    </dgm:pt>
    <dgm:pt modelId="{D3A22618-4A32-274F-B5B8-DC2447381B25}" type="pres">
      <dgm:prSet presAssocID="{0D145008-28C9-D24D-B0CE-018411CF44E7}" presName="hierRoot1" presStyleCnt="0"/>
      <dgm:spPr/>
    </dgm:pt>
    <dgm:pt modelId="{CF2F2BC1-CBDF-8F4F-8FD1-C00A7DA04C22}" type="pres">
      <dgm:prSet presAssocID="{0D145008-28C9-D24D-B0CE-018411CF44E7}" presName="composite" presStyleCnt="0"/>
      <dgm:spPr/>
    </dgm:pt>
    <dgm:pt modelId="{640CCA0E-B2E1-CB4B-B147-FC1C464EEA6C}" type="pres">
      <dgm:prSet presAssocID="{0D145008-28C9-D24D-B0CE-018411CF44E7}" presName="background" presStyleLbl="node0" presStyleIdx="1" presStyleCnt="2"/>
      <dgm:spPr/>
    </dgm:pt>
    <dgm:pt modelId="{5B92DF8C-02CB-D444-9A91-05195B72EF29}" type="pres">
      <dgm:prSet presAssocID="{0D145008-28C9-D24D-B0CE-018411CF44E7}" presName="text" presStyleLbl="fgAcc0" presStyleIdx="1" presStyleCnt="2" custLinFactNeighborX="-72375" custLinFactNeighborY="-521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E68F01EC-A781-A14B-B8C1-A1D197E5C6DA}" type="pres">
      <dgm:prSet presAssocID="{0D145008-28C9-D24D-B0CE-018411CF44E7}" presName="hierChild2" presStyleCnt="0"/>
      <dgm:spPr/>
    </dgm:pt>
    <dgm:pt modelId="{59A009EB-550E-3A4C-9D7B-703993481F9E}" type="pres">
      <dgm:prSet presAssocID="{C62803A8-AD4B-384B-A4BC-E2DA3CF2253B}" presName="Name10" presStyleLbl="parChTrans1D2" presStyleIdx="1" presStyleCnt="2"/>
      <dgm:spPr/>
      <dgm:t>
        <a:bodyPr/>
        <a:lstStyle/>
        <a:p>
          <a:endParaRPr lang="en-US"/>
        </a:p>
      </dgm:t>
    </dgm:pt>
    <dgm:pt modelId="{21BEB1FE-677D-A64E-A031-4131D2AF2E86}" type="pres">
      <dgm:prSet presAssocID="{57C97A78-B136-6140-B6E7-8ED85F84B439}" presName="hierRoot2" presStyleCnt="0"/>
      <dgm:spPr/>
    </dgm:pt>
    <dgm:pt modelId="{E9CD4090-D65F-F947-8A5A-93552905BBC3}" type="pres">
      <dgm:prSet presAssocID="{57C97A78-B136-6140-B6E7-8ED85F84B439}" presName="composite2" presStyleCnt="0"/>
      <dgm:spPr/>
    </dgm:pt>
    <dgm:pt modelId="{E9C2A73D-150E-384C-B25D-B1344D2AFEA6}" type="pres">
      <dgm:prSet presAssocID="{57C97A78-B136-6140-B6E7-8ED85F84B439}" presName="background2" presStyleLbl="node2" presStyleIdx="1" presStyleCnt="2"/>
      <dgm:spPr/>
    </dgm:pt>
    <dgm:pt modelId="{82E7F4E5-05E3-C542-9E9E-AC462E79B1EC}" type="pres">
      <dgm:prSet presAssocID="{57C97A78-B136-6140-B6E7-8ED85F84B439}" presName="text2" presStyleLbl="fgAcc2" presStyleIdx="1" presStyleCnt="2" custLinFactNeighborX="1273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FB50B524-7B6D-F345-A5F9-CA6CD4D2AB58}" type="pres">
      <dgm:prSet presAssocID="{57C97A78-B136-6140-B6E7-8ED85F84B439}" presName="hierChild3" presStyleCnt="0"/>
      <dgm:spPr/>
    </dgm:pt>
  </dgm:ptLst>
  <dgm:cxnLst>
    <dgm:cxn modelId="{01BF6EC8-E80C-4F4D-B809-7D93C1766E86}" srcId="{ACA7C7BA-2B37-8049-A839-6AD6C852F03C}" destId="{B0C6C344-5AA6-4F4B-8DFB-72E76FF92DCF}" srcOrd="0" destOrd="0" parTransId="{8D9FD8D8-532C-764E-AB53-A8609AEABA51}" sibTransId="{9F407B80-3838-2443-96B6-B30C26CDB60C}"/>
    <dgm:cxn modelId="{A51468A8-250D-0A44-8D23-30E58CD2D2E2}" srcId="{7C71C2FB-DDA9-734A-8321-BEDF60E938CD}" destId="{39FF450D-F816-0D4C-B094-A55F8EB9B26A}" srcOrd="0" destOrd="0" parTransId="{D0B1DB25-1935-9244-B0AA-2703E86E40FE}" sibTransId="{DCD34853-2AFC-4F4C-868C-89A7EF231098}"/>
    <dgm:cxn modelId="{9DD5B9B7-C1D1-CD4D-9F09-CD215304660B}" type="presOf" srcId="{0D145008-28C9-D24D-B0CE-018411CF44E7}" destId="{5B92DF8C-02CB-D444-9A91-05195B72EF29}" srcOrd="0" destOrd="0" presId="urn:microsoft.com/office/officeart/2005/8/layout/hierarchy1"/>
    <dgm:cxn modelId="{9B439CDC-2A6E-1F47-B918-11B5A8849C02}" type="presOf" srcId="{39FF450D-F816-0D4C-B094-A55F8EB9B26A}" destId="{00FFEBA4-C995-B14C-853C-0D6D394904F1}" srcOrd="0" destOrd="0" presId="urn:microsoft.com/office/officeart/2005/8/layout/hierarchy1"/>
    <dgm:cxn modelId="{E20D005C-4AAF-7849-BDAE-5740FA23B50E}" type="presOf" srcId="{ACA7C7BA-2B37-8049-A839-6AD6C852F03C}" destId="{3A6F2908-BD13-4947-AAB6-198B0144DD6D}" srcOrd="0" destOrd="0" presId="urn:microsoft.com/office/officeart/2005/8/layout/hierarchy1"/>
    <dgm:cxn modelId="{6155D5E6-EBB7-7448-9049-669CDD03D24D}" type="presOf" srcId="{57C97A78-B136-6140-B6E7-8ED85F84B439}" destId="{82E7F4E5-05E3-C542-9E9E-AC462E79B1EC}" srcOrd="0" destOrd="0" presId="urn:microsoft.com/office/officeart/2005/8/layout/hierarchy1"/>
    <dgm:cxn modelId="{E9615E5F-62A2-2D44-ABBC-BAC47EF1E423}" type="presOf" srcId="{D0B1DB25-1935-9244-B0AA-2703E86E40FE}" destId="{5798722F-CD87-4D4B-B83B-6E69B84A100C}" srcOrd="0" destOrd="0" presId="urn:microsoft.com/office/officeart/2005/8/layout/hierarchy1"/>
    <dgm:cxn modelId="{6B1B4D15-49F3-534E-9953-D6EF8ADCAEBA}" type="presOf" srcId="{C62803A8-AD4B-384B-A4BC-E2DA3CF2253B}" destId="{59A009EB-550E-3A4C-9D7B-703993481F9E}" srcOrd="0" destOrd="0" presId="urn:microsoft.com/office/officeart/2005/8/layout/hierarchy1"/>
    <dgm:cxn modelId="{85CF32BC-A5CF-6949-919A-0449B3D58249}" srcId="{ACA7C7BA-2B37-8049-A839-6AD6C852F03C}" destId="{0D145008-28C9-D24D-B0CE-018411CF44E7}" srcOrd="1" destOrd="0" parTransId="{10341334-1352-F849-8B66-C13C9CDBC836}" sibTransId="{8E8F6250-E7A0-664D-BFA5-05C75BB101A6}"/>
    <dgm:cxn modelId="{A74CD749-E290-3A49-8F20-FF2852F42B38}" type="presOf" srcId="{B0C6C344-5AA6-4F4B-8DFB-72E76FF92DCF}" destId="{B2496A7C-484A-8042-B415-9EC8D5E2A567}" srcOrd="0" destOrd="0" presId="urn:microsoft.com/office/officeart/2005/8/layout/hierarchy1"/>
    <dgm:cxn modelId="{DB71700A-8E02-524F-8A94-E4EDB97ADB8E}" srcId="{B0C6C344-5AA6-4F4B-8DFB-72E76FF92DCF}" destId="{7C71C2FB-DDA9-734A-8321-BEDF60E938CD}" srcOrd="0" destOrd="0" parTransId="{06AEB679-7D19-C743-B1DA-5F45D40A4ACA}" sibTransId="{E900A8A3-BD8A-634B-8F7F-4553B6E803DA}"/>
    <dgm:cxn modelId="{8882F7C1-83DF-8342-BD60-48B7A6A0E1D4}" type="presOf" srcId="{06AEB679-7D19-C743-B1DA-5F45D40A4ACA}" destId="{BB124471-4FDC-1C4A-A9E1-19DDC84AF2E6}" srcOrd="0" destOrd="0" presId="urn:microsoft.com/office/officeart/2005/8/layout/hierarchy1"/>
    <dgm:cxn modelId="{1F388ACE-1785-4D44-9F25-63F4D2FE24A9}" type="presOf" srcId="{7C71C2FB-DDA9-734A-8321-BEDF60E938CD}" destId="{B536E405-65EE-6E44-9EFD-C5462601ED41}" srcOrd="0" destOrd="0" presId="urn:microsoft.com/office/officeart/2005/8/layout/hierarchy1"/>
    <dgm:cxn modelId="{3D96522E-E147-EC48-B911-30CD6F3C7D62}" srcId="{0D145008-28C9-D24D-B0CE-018411CF44E7}" destId="{57C97A78-B136-6140-B6E7-8ED85F84B439}" srcOrd="0" destOrd="0" parTransId="{C62803A8-AD4B-384B-A4BC-E2DA3CF2253B}" sibTransId="{4B776404-1CDC-AB4B-A145-3D6E7561B154}"/>
    <dgm:cxn modelId="{EBF7728C-3F06-FF4A-832B-884B5BF32E3E}" type="presParOf" srcId="{3A6F2908-BD13-4947-AAB6-198B0144DD6D}" destId="{169356A7-E5F1-DF4E-B67F-53D1779C37F1}" srcOrd="0" destOrd="0" presId="urn:microsoft.com/office/officeart/2005/8/layout/hierarchy1"/>
    <dgm:cxn modelId="{2A4A020C-98F1-F141-B9C1-2537D07AE876}" type="presParOf" srcId="{169356A7-E5F1-DF4E-B67F-53D1779C37F1}" destId="{70DD7772-BC1F-CB49-9768-810934FCD975}" srcOrd="0" destOrd="0" presId="urn:microsoft.com/office/officeart/2005/8/layout/hierarchy1"/>
    <dgm:cxn modelId="{1122AA03-0DCE-8045-B864-8E8B3B02972F}" type="presParOf" srcId="{70DD7772-BC1F-CB49-9768-810934FCD975}" destId="{C955F8F5-CBC2-F849-BCC1-CCCDCDBA0B52}" srcOrd="0" destOrd="0" presId="urn:microsoft.com/office/officeart/2005/8/layout/hierarchy1"/>
    <dgm:cxn modelId="{A5BF63F6-3AE6-F646-8710-AE7AD98516FB}" type="presParOf" srcId="{70DD7772-BC1F-CB49-9768-810934FCD975}" destId="{B2496A7C-484A-8042-B415-9EC8D5E2A567}" srcOrd="1" destOrd="0" presId="urn:microsoft.com/office/officeart/2005/8/layout/hierarchy1"/>
    <dgm:cxn modelId="{A52607E1-E749-8C4F-8C53-1E4D0C482D65}" type="presParOf" srcId="{169356A7-E5F1-DF4E-B67F-53D1779C37F1}" destId="{37C2A3DC-F884-4744-8483-A08A261E0FE6}" srcOrd="1" destOrd="0" presId="urn:microsoft.com/office/officeart/2005/8/layout/hierarchy1"/>
    <dgm:cxn modelId="{F8A9EE77-63D7-8E4E-A2AD-083CB32468C0}" type="presParOf" srcId="{37C2A3DC-F884-4744-8483-A08A261E0FE6}" destId="{BB124471-4FDC-1C4A-A9E1-19DDC84AF2E6}" srcOrd="0" destOrd="0" presId="urn:microsoft.com/office/officeart/2005/8/layout/hierarchy1"/>
    <dgm:cxn modelId="{54D98B81-2224-C045-A989-B4A7C72D1B67}" type="presParOf" srcId="{37C2A3DC-F884-4744-8483-A08A261E0FE6}" destId="{F0F14698-12A0-6A4B-A277-31FAF590BB55}" srcOrd="1" destOrd="0" presId="urn:microsoft.com/office/officeart/2005/8/layout/hierarchy1"/>
    <dgm:cxn modelId="{1A39F3FE-C37D-9B44-8A30-C47D4C90A20A}" type="presParOf" srcId="{F0F14698-12A0-6A4B-A277-31FAF590BB55}" destId="{5C14F8B9-AFB4-D949-A095-74B82035C180}" srcOrd="0" destOrd="0" presId="urn:microsoft.com/office/officeart/2005/8/layout/hierarchy1"/>
    <dgm:cxn modelId="{7952D44C-3529-734C-AEFC-D17D20D0E10F}" type="presParOf" srcId="{5C14F8B9-AFB4-D949-A095-74B82035C180}" destId="{6944978C-D82D-5E4C-B96E-C2E4306BCA74}" srcOrd="0" destOrd="0" presId="urn:microsoft.com/office/officeart/2005/8/layout/hierarchy1"/>
    <dgm:cxn modelId="{F22FEE08-75D7-E24B-9D6F-39692314BAE3}" type="presParOf" srcId="{5C14F8B9-AFB4-D949-A095-74B82035C180}" destId="{B536E405-65EE-6E44-9EFD-C5462601ED41}" srcOrd="1" destOrd="0" presId="urn:microsoft.com/office/officeart/2005/8/layout/hierarchy1"/>
    <dgm:cxn modelId="{669A3324-0B18-1F48-91DA-76EB57D2806D}" type="presParOf" srcId="{F0F14698-12A0-6A4B-A277-31FAF590BB55}" destId="{B36C59E4-64D0-E547-9787-1D5FE8382F78}" srcOrd="1" destOrd="0" presId="urn:microsoft.com/office/officeart/2005/8/layout/hierarchy1"/>
    <dgm:cxn modelId="{48FCC346-E430-714B-92B0-7B3B4D62D6AA}" type="presParOf" srcId="{B36C59E4-64D0-E547-9787-1D5FE8382F78}" destId="{5798722F-CD87-4D4B-B83B-6E69B84A100C}" srcOrd="0" destOrd="0" presId="urn:microsoft.com/office/officeart/2005/8/layout/hierarchy1"/>
    <dgm:cxn modelId="{3B56D901-4B97-7148-BEFE-9344497A0C00}" type="presParOf" srcId="{B36C59E4-64D0-E547-9787-1D5FE8382F78}" destId="{1AE528CD-7BC2-1947-AF0D-047A61DC74E3}" srcOrd="1" destOrd="0" presId="urn:microsoft.com/office/officeart/2005/8/layout/hierarchy1"/>
    <dgm:cxn modelId="{F739FB49-94DC-324E-8931-8532ECC7A9A3}" type="presParOf" srcId="{1AE528CD-7BC2-1947-AF0D-047A61DC74E3}" destId="{2A1F9F11-EB8B-EA49-9DB7-17BDEE114B9D}" srcOrd="0" destOrd="0" presId="urn:microsoft.com/office/officeart/2005/8/layout/hierarchy1"/>
    <dgm:cxn modelId="{4F52EDB2-3788-E840-B021-F9F0FC1489DF}" type="presParOf" srcId="{2A1F9F11-EB8B-EA49-9DB7-17BDEE114B9D}" destId="{6EB6489C-E1E0-9D47-952E-00F46D54D3C8}" srcOrd="0" destOrd="0" presId="urn:microsoft.com/office/officeart/2005/8/layout/hierarchy1"/>
    <dgm:cxn modelId="{1D9BFBCC-E64B-AC4D-938F-1CABACBE49B0}" type="presParOf" srcId="{2A1F9F11-EB8B-EA49-9DB7-17BDEE114B9D}" destId="{00FFEBA4-C995-B14C-853C-0D6D394904F1}" srcOrd="1" destOrd="0" presId="urn:microsoft.com/office/officeart/2005/8/layout/hierarchy1"/>
    <dgm:cxn modelId="{14CF37FE-7C2A-FC4B-803E-CBE320D53F8A}" type="presParOf" srcId="{1AE528CD-7BC2-1947-AF0D-047A61DC74E3}" destId="{56C5D356-4FF5-4B47-A2E8-F9CD738E77F4}" srcOrd="1" destOrd="0" presId="urn:microsoft.com/office/officeart/2005/8/layout/hierarchy1"/>
    <dgm:cxn modelId="{FBC01C49-9C70-DD4F-93FF-3C6AA6BAC8FD}" type="presParOf" srcId="{3A6F2908-BD13-4947-AAB6-198B0144DD6D}" destId="{D3A22618-4A32-274F-B5B8-DC2447381B25}" srcOrd="1" destOrd="0" presId="urn:microsoft.com/office/officeart/2005/8/layout/hierarchy1"/>
    <dgm:cxn modelId="{E5D9FBAB-568F-714B-A008-0680AD78C515}" type="presParOf" srcId="{D3A22618-4A32-274F-B5B8-DC2447381B25}" destId="{CF2F2BC1-CBDF-8F4F-8FD1-C00A7DA04C22}" srcOrd="0" destOrd="0" presId="urn:microsoft.com/office/officeart/2005/8/layout/hierarchy1"/>
    <dgm:cxn modelId="{50B5785D-2A18-884A-8E0C-3D04EE635E5E}" type="presParOf" srcId="{CF2F2BC1-CBDF-8F4F-8FD1-C00A7DA04C22}" destId="{640CCA0E-B2E1-CB4B-B147-FC1C464EEA6C}" srcOrd="0" destOrd="0" presId="urn:microsoft.com/office/officeart/2005/8/layout/hierarchy1"/>
    <dgm:cxn modelId="{CAD58835-638C-5A41-B8F8-8667ECC33276}" type="presParOf" srcId="{CF2F2BC1-CBDF-8F4F-8FD1-C00A7DA04C22}" destId="{5B92DF8C-02CB-D444-9A91-05195B72EF29}" srcOrd="1" destOrd="0" presId="urn:microsoft.com/office/officeart/2005/8/layout/hierarchy1"/>
    <dgm:cxn modelId="{371C4AF9-CFFC-E64C-893A-BA3F9CC5416C}" type="presParOf" srcId="{D3A22618-4A32-274F-B5B8-DC2447381B25}" destId="{E68F01EC-A781-A14B-B8C1-A1D197E5C6DA}" srcOrd="1" destOrd="0" presId="urn:microsoft.com/office/officeart/2005/8/layout/hierarchy1"/>
    <dgm:cxn modelId="{BB3C59C6-162A-6A4D-BF65-DC7DCE0C8D46}" type="presParOf" srcId="{E68F01EC-A781-A14B-B8C1-A1D197E5C6DA}" destId="{59A009EB-550E-3A4C-9D7B-703993481F9E}" srcOrd="0" destOrd="0" presId="urn:microsoft.com/office/officeart/2005/8/layout/hierarchy1"/>
    <dgm:cxn modelId="{61859366-C750-8446-93A6-6712AAE59EE7}" type="presParOf" srcId="{E68F01EC-A781-A14B-B8C1-A1D197E5C6DA}" destId="{21BEB1FE-677D-A64E-A031-4131D2AF2E86}" srcOrd="1" destOrd="0" presId="urn:microsoft.com/office/officeart/2005/8/layout/hierarchy1"/>
    <dgm:cxn modelId="{1AF41342-E77B-A941-A8F4-B5C9062F23A7}" type="presParOf" srcId="{21BEB1FE-677D-A64E-A031-4131D2AF2E86}" destId="{E9CD4090-D65F-F947-8A5A-93552905BBC3}" srcOrd="0" destOrd="0" presId="urn:microsoft.com/office/officeart/2005/8/layout/hierarchy1"/>
    <dgm:cxn modelId="{1976DECB-BCE5-EA48-839D-3B1B5346EFFD}" type="presParOf" srcId="{E9CD4090-D65F-F947-8A5A-93552905BBC3}" destId="{E9C2A73D-150E-384C-B25D-B1344D2AFEA6}" srcOrd="0" destOrd="0" presId="urn:microsoft.com/office/officeart/2005/8/layout/hierarchy1"/>
    <dgm:cxn modelId="{0BE7AEE3-7DE7-414B-B312-2F5E1143A45F}" type="presParOf" srcId="{E9CD4090-D65F-F947-8A5A-93552905BBC3}" destId="{82E7F4E5-05E3-C542-9E9E-AC462E79B1EC}" srcOrd="1" destOrd="0" presId="urn:microsoft.com/office/officeart/2005/8/layout/hierarchy1"/>
    <dgm:cxn modelId="{1A708D2E-68AD-E441-9E77-9ADECBE258C7}" type="presParOf" srcId="{21BEB1FE-677D-A64E-A031-4131D2AF2E86}" destId="{FB50B524-7B6D-F345-A5F9-CA6CD4D2AB58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9A009EB-550E-3A4C-9D7B-703993481F9E}">
      <dsp:nvSpPr>
        <dsp:cNvPr id="0" name=""/>
        <dsp:cNvSpPr/>
      </dsp:nvSpPr>
      <dsp:spPr>
        <a:xfrm>
          <a:off x="3755204" y="1106459"/>
          <a:ext cx="1562516" cy="59471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24636"/>
              </a:lnTo>
              <a:lnTo>
                <a:pt x="1562516" y="424636"/>
              </a:lnTo>
              <a:lnTo>
                <a:pt x="1562516" y="59471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798722F-CD87-4D4B-B83B-6E69B84A100C}">
      <dsp:nvSpPr>
        <dsp:cNvPr id="0" name=""/>
        <dsp:cNvSpPr/>
      </dsp:nvSpPr>
      <dsp:spPr>
        <a:xfrm>
          <a:off x="2794317" y="2867000"/>
          <a:ext cx="91440" cy="533953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533953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B124471-4FDC-1C4A-A9E1-19DDC84AF2E6}">
      <dsp:nvSpPr>
        <dsp:cNvPr id="0" name=""/>
        <dsp:cNvSpPr/>
      </dsp:nvSpPr>
      <dsp:spPr>
        <a:xfrm>
          <a:off x="1441562" y="1138414"/>
          <a:ext cx="1398475" cy="562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92681"/>
              </a:lnTo>
              <a:lnTo>
                <a:pt x="1398475" y="392681"/>
              </a:lnTo>
              <a:lnTo>
                <a:pt x="1398475" y="562761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955F8F5-CBC2-F849-BCC1-CCCDCDBA0B52}">
      <dsp:nvSpPr>
        <dsp:cNvPr id="0" name=""/>
        <dsp:cNvSpPr/>
      </dsp:nvSpPr>
      <dsp:spPr>
        <a:xfrm>
          <a:off x="523590" y="-27409"/>
          <a:ext cx="1835943" cy="116582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2496A7C-484A-8042-B415-9EC8D5E2A567}">
      <dsp:nvSpPr>
        <dsp:cNvPr id="0" name=""/>
        <dsp:cNvSpPr/>
      </dsp:nvSpPr>
      <dsp:spPr>
        <a:xfrm>
          <a:off x="727584" y="166384"/>
          <a:ext cx="1835943" cy="116582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/>
            <a:t>Literature Review</a:t>
          </a:r>
        </a:p>
      </dsp:txBody>
      <dsp:txXfrm>
        <a:off x="761730" y="200530"/>
        <a:ext cx="1767651" cy="1097532"/>
      </dsp:txXfrm>
    </dsp:sp>
    <dsp:sp modelId="{6944978C-D82D-5E4C-B96E-C2E4306BCA74}">
      <dsp:nvSpPr>
        <dsp:cNvPr id="0" name=""/>
        <dsp:cNvSpPr/>
      </dsp:nvSpPr>
      <dsp:spPr>
        <a:xfrm>
          <a:off x="1922065" y="1701175"/>
          <a:ext cx="1835943" cy="116582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536E405-65EE-6E44-9EFD-C5462601ED41}">
      <dsp:nvSpPr>
        <dsp:cNvPr id="0" name=""/>
        <dsp:cNvSpPr/>
      </dsp:nvSpPr>
      <dsp:spPr>
        <a:xfrm>
          <a:off x="2126059" y="1894969"/>
          <a:ext cx="1835943" cy="116582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/>
            <a:t>Guidebook</a:t>
          </a:r>
        </a:p>
      </dsp:txBody>
      <dsp:txXfrm>
        <a:off x="2160205" y="1929115"/>
        <a:ext cx="1767651" cy="1097532"/>
      </dsp:txXfrm>
    </dsp:sp>
    <dsp:sp modelId="{6EB6489C-E1E0-9D47-952E-00F46D54D3C8}">
      <dsp:nvSpPr>
        <dsp:cNvPr id="0" name=""/>
        <dsp:cNvSpPr/>
      </dsp:nvSpPr>
      <dsp:spPr>
        <a:xfrm>
          <a:off x="1922065" y="3400953"/>
          <a:ext cx="1835943" cy="116582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0FFEBA4-C995-B14C-853C-0D6D394904F1}">
      <dsp:nvSpPr>
        <dsp:cNvPr id="0" name=""/>
        <dsp:cNvSpPr/>
      </dsp:nvSpPr>
      <dsp:spPr>
        <a:xfrm>
          <a:off x="2126059" y="3594747"/>
          <a:ext cx="1835943" cy="116582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/>
            <a:t>Final Report</a:t>
          </a:r>
        </a:p>
      </dsp:txBody>
      <dsp:txXfrm>
        <a:off x="2160205" y="3628893"/>
        <a:ext cx="1767651" cy="1097532"/>
      </dsp:txXfrm>
    </dsp:sp>
    <dsp:sp modelId="{640CCA0E-B2E1-CB4B-B147-FC1C464EEA6C}">
      <dsp:nvSpPr>
        <dsp:cNvPr id="0" name=""/>
        <dsp:cNvSpPr/>
      </dsp:nvSpPr>
      <dsp:spPr>
        <a:xfrm>
          <a:off x="2837232" y="-59364"/>
          <a:ext cx="1835943" cy="116582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B92DF8C-02CB-D444-9A91-05195B72EF29}">
      <dsp:nvSpPr>
        <dsp:cNvPr id="0" name=""/>
        <dsp:cNvSpPr/>
      </dsp:nvSpPr>
      <dsp:spPr>
        <a:xfrm>
          <a:off x="3041226" y="134429"/>
          <a:ext cx="1835943" cy="116582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/>
            <a:t>Transit Agency Survey</a:t>
          </a:r>
        </a:p>
      </dsp:txBody>
      <dsp:txXfrm>
        <a:off x="3075372" y="168575"/>
        <a:ext cx="1767651" cy="1097532"/>
      </dsp:txXfrm>
    </dsp:sp>
    <dsp:sp modelId="{E9C2A73D-150E-384C-B25D-B1344D2AFEA6}">
      <dsp:nvSpPr>
        <dsp:cNvPr id="0" name=""/>
        <dsp:cNvSpPr/>
      </dsp:nvSpPr>
      <dsp:spPr>
        <a:xfrm>
          <a:off x="4399749" y="1701175"/>
          <a:ext cx="1835943" cy="116582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2E7F4E5-05E3-C542-9E9E-AC462E79B1EC}">
      <dsp:nvSpPr>
        <dsp:cNvPr id="0" name=""/>
        <dsp:cNvSpPr/>
      </dsp:nvSpPr>
      <dsp:spPr>
        <a:xfrm>
          <a:off x="4603742" y="1894969"/>
          <a:ext cx="1835943" cy="116582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/>
            <a:t>Case Studies</a:t>
          </a:r>
        </a:p>
      </dsp:txBody>
      <dsp:txXfrm>
        <a:off x="4637888" y="1929115"/>
        <a:ext cx="1767651" cy="109753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en-tête 1"/>
          <p:cNvSpPr>
            <a:spLocks noGrp="1"/>
          </p:cNvSpPr>
          <p:nvPr>
            <p:ph type="hdr" sz="quarter"/>
          </p:nvPr>
        </p:nvSpPr>
        <p:spPr>
          <a:xfrm>
            <a:off x="0" y="2"/>
            <a:ext cx="2971800" cy="459266"/>
          </a:xfrm>
          <a:prstGeom prst="rect">
            <a:avLst/>
          </a:prstGeom>
        </p:spPr>
        <p:txBody>
          <a:bodyPr vert="horz" lIns="91481" tIns="45741" rIns="91481" bIns="45741" rtlCol="0"/>
          <a:lstStyle>
            <a:lvl1pPr algn="l">
              <a:defRPr sz="1200"/>
            </a:lvl1pPr>
          </a:lstStyle>
          <a:p>
            <a:endParaRPr lang="fr-FR">
              <a:latin typeface="Montserrat" panose="00000500000000000000" pitchFamily="2" charset="0"/>
            </a:endParaRP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84613" y="2"/>
            <a:ext cx="2971800" cy="459266"/>
          </a:xfrm>
          <a:prstGeom prst="rect">
            <a:avLst/>
          </a:prstGeom>
        </p:spPr>
        <p:txBody>
          <a:bodyPr vert="horz" lIns="91481" tIns="45741" rIns="91481" bIns="45741" rtlCol="0"/>
          <a:lstStyle>
            <a:lvl1pPr algn="r">
              <a:defRPr sz="1200"/>
            </a:lvl1pPr>
          </a:lstStyle>
          <a:p>
            <a:fld id="{BA312493-3EF0-F140-9DE3-73B6E60D87D3}" type="datetimeFigureOut">
              <a:rPr lang="fr-FR" smtClean="0">
                <a:latin typeface="Montserrat" panose="00000500000000000000" pitchFamily="2" charset="0"/>
              </a:rPr>
              <a:t>20/02/2020</a:t>
            </a:fld>
            <a:endParaRPr lang="fr-FR">
              <a:latin typeface="Montserrat" panose="00000500000000000000" pitchFamily="2" charset="0"/>
            </a:endParaRP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8694260"/>
            <a:ext cx="2971800" cy="459265"/>
          </a:xfrm>
          <a:prstGeom prst="rect">
            <a:avLst/>
          </a:prstGeom>
        </p:spPr>
        <p:txBody>
          <a:bodyPr vert="horz" lIns="91481" tIns="45741" rIns="91481" bIns="45741" rtlCol="0" anchor="b"/>
          <a:lstStyle>
            <a:lvl1pPr algn="l">
              <a:defRPr sz="1200"/>
            </a:lvl1pPr>
          </a:lstStyle>
          <a:p>
            <a:endParaRPr lang="fr-FR">
              <a:latin typeface="Montserrat" panose="00000500000000000000" pitchFamily="2" charset="0"/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84613" y="8694260"/>
            <a:ext cx="2971800" cy="459265"/>
          </a:xfrm>
          <a:prstGeom prst="rect">
            <a:avLst/>
          </a:prstGeom>
        </p:spPr>
        <p:txBody>
          <a:bodyPr vert="horz" lIns="91481" tIns="45741" rIns="91481" bIns="45741" rtlCol="0" anchor="b"/>
          <a:lstStyle>
            <a:lvl1pPr algn="r">
              <a:defRPr sz="1200"/>
            </a:lvl1pPr>
          </a:lstStyle>
          <a:p>
            <a:fld id="{78B393B7-D41B-414F-B16D-BEE219EAF2BF}" type="slidenum">
              <a:rPr lang="fr-FR" smtClean="0">
                <a:latin typeface="Montserrat" panose="00000500000000000000" pitchFamily="2" charset="0"/>
              </a:rPr>
              <a:t>‹#›</a:t>
            </a:fld>
            <a:endParaRPr lang="fr-FR">
              <a:latin typeface="Montserrat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559565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en-tête 1"/>
          <p:cNvSpPr>
            <a:spLocks noGrp="1"/>
          </p:cNvSpPr>
          <p:nvPr>
            <p:ph type="hdr" sz="quarter"/>
          </p:nvPr>
        </p:nvSpPr>
        <p:spPr>
          <a:xfrm>
            <a:off x="0" y="2"/>
            <a:ext cx="2971800" cy="459266"/>
          </a:xfrm>
          <a:prstGeom prst="rect">
            <a:avLst/>
          </a:prstGeom>
        </p:spPr>
        <p:txBody>
          <a:bodyPr vert="horz" lIns="91481" tIns="45741" rIns="91481" bIns="45741" rtlCol="0"/>
          <a:lstStyle>
            <a:lvl1pPr algn="l">
              <a:defRPr sz="1200">
                <a:latin typeface="Montserrat" panose="00000500000000000000" pitchFamily="2" charset="0"/>
              </a:defRPr>
            </a:lvl1pPr>
          </a:lstStyle>
          <a:p>
            <a:endParaRPr lang="en-CA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2"/>
            <a:ext cx="2971800" cy="459266"/>
          </a:xfrm>
          <a:prstGeom prst="rect">
            <a:avLst/>
          </a:prstGeom>
        </p:spPr>
        <p:txBody>
          <a:bodyPr vert="horz" lIns="91481" tIns="45741" rIns="91481" bIns="45741" rtlCol="0"/>
          <a:lstStyle>
            <a:lvl1pPr algn="r">
              <a:defRPr sz="1200">
                <a:latin typeface="Montserrat" panose="00000500000000000000" pitchFamily="2" charset="0"/>
              </a:defRPr>
            </a:lvl1pPr>
          </a:lstStyle>
          <a:p>
            <a:fld id="{6EABAEEB-E490-AF48-B0D1-7B00A0A50865}" type="datetimeFigureOut">
              <a:rPr lang="en-CA" smtClean="0"/>
              <a:pPr/>
              <a:t>2020-02-20</a:t>
            </a:fld>
            <a:endParaRPr lang="en-CA" dirty="0"/>
          </a:p>
        </p:txBody>
      </p:sp>
      <p:sp>
        <p:nvSpPr>
          <p:cNvPr id="4" name="Espace réservé de l’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4213" y="1144588"/>
            <a:ext cx="5489575" cy="30892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81" tIns="45741" rIns="91481" bIns="45741" rtlCol="0" anchor="ctr"/>
          <a:lstStyle/>
          <a:p>
            <a:endParaRPr lang="fr-FR">
              <a:latin typeface="Montserrat" panose="00000500000000000000" pitchFamily="2" charset="0"/>
            </a:endParaRPr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405133"/>
            <a:ext cx="5486400" cy="3604201"/>
          </a:xfrm>
          <a:prstGeom prst="rect">
            <a:avLst/>
          </a:prstGeom>
        </p:spPr>
        <p:txBody>
          <a:bodyPr vert="horz" lIns="91481" tIns="45741" rIns="91481" bIns="45741" rtlCol="0"/>
          <a:lstStyle/>
          <a:p>
            <a:pPr lvl="0"/>
            <a:r>
              <a:rPr lang="en-CA" dirty="0" err="1"/>
              <a:t>Cliquez</a:t>
            </a:r>
            <a:r>
              <a:rPr lang="en-CA" dirty="0"/>
              <a:t> pour modifier les styles du </a:t>
            </a:r>
            <a:r>
              <a:rPr lang="en-CA" dirty="0" err="1"/>
              <a:t>texte</a:t>
            </a:r>
            <a:r>
              <a:rPr lang="en-CA" dirty="0"/>
              <a:t> du masque</a:t>
            </a:r>
          </a:p>
          <a:p>
            <a:pPr lvl="1"/>
            <a:r>
              <a:rPr lang="en-CA" dirty="0" err="1"/>
              <a:t>Deuxième</a:t>
            </a:r>
            <a:r>
              <a:rPr lang="en-CA" dirty="0"/>
              <a:t> </a:t>
            </a:r>
            <a:r>
              <a:rPr lang="en-CA" dirty="0" err="1"/>
              <a:t>niveau</a:t>
            </a:r>
            <a:endParaRPr lang="en-CA" dirty="0"/>
          </a:p>
          <a:p>
            <a:pPr lvl="2"/>
            <a:r>
              <a:rPr lang="en-CA" dirty="0" err="1"/>
              <a:t>Troisième</a:t>
            </a:r>
            <a:r>
              <a:rPr lang="en-CA" dirty="0"/>
              <a:t> </a:t>
            </a:r>
            <a:r>
              <a:rPr lang="en-CA" dirty="0" err="1"/>
              <a:t>niveau</a:t>
            </a:r>
            <a:endParaRPr lang="en-CA" dirty="0"/>
          </a:p>
          <a:p>
            <a:pPr lvl="3"/>
            <a:r>
              <a:rPr lang="en-CA" dirty="0" err="1"/>
              <a:t>Quatrième</a:t>
            </a:r>
            <a:r>
              <a:rPr lang="en-CA" dirty="0"/>
              <a:t> </a:t>
            </a:r>
            <a:r>
              <a:rPr lang="en-CA" dirty="0" err="1"/>
              <a:t>niveau</a:t>
            </a:r>
            <a:endParaRPr lang="en-CA" dirty="0"/>
          </a:p>
          <a:p>
            <a:pPr lvl="4"/>
            <a:r>
              <a:rPr lang="en-CA" dirty="0" err="1"/>
              <a:t>Cinquième</a:t>
            </a:r>
            <a:r>
              <a:rPr lang="en-CA" dirty="0"/>
              <a:t> </a:t>
            </a:r>
            <a:r>
              <a:rPr lang="en-CA" dirty="0" err="1"/>
              <a:t>niveau</a:t>
            </a:r>
            <a:endParaRPr lang="en-CA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94260"/>
            <a:ext cx="2971800" cy="459265"/>
          </a:xfrm>
          <a:prstGeom prst="rect">
            <a:avLst/>
          </a:prstGeom>
        </p:spPr>
        <p:txBody>
          <a:bodyPr vert="horz" lIns="91481" tIns="45741" rIns="91481" bIns="45741" rtlCol="0" anchor="b"/>
          <a:lstStyle>
            <a:lvl1pPr algn="l">
              <a:defRPr sz="1200">
                <a:latin typeface="Montserrat" panose="00000500000000000000" pitchFamily="2" charset="0"/>
              </a:defRPr>
            </a:lvl1pPr>
          </a:lstStyle>
          <a:p>
            <a:endParaRPr lang="en-CA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94260"/>
            <a:ext cx="2971800" cy="459265"/>
          </a:xfrm>
          <a:prstGeom prst="rect">
            <a:avLst/>
          </a:prstGeom>
        </p:spPr>
        <p:txBody>
          <a:bodyPr vert="horz" lIns="91481" tIns="45741" rIns="91481" bIns="45741" rtlCol="0" anchor="b"/>
          <a:lstStyle>
            <a:lvl1pPr algn="r">
              <a:defRPr sz="1200">
                <a:latin typeface="Montserrat" panose="00000500000000000000" pitchFamily="2" charset="0"/>
              </a:defRPr>
            </a:lvl1pPr>
          </a:lstStyle>
          <a:p>
            <a:fld id="{523C7FC6-2EB7-DC4F-9390-156888BAA8A2}" type="slidenum">
              <a:rPr lang="en-CA" smtClean="0"/>
              <a:pPr/>
              <a:t>‹#›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3899982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Montserrat" panose="000005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Montserrat" panose="000005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Montserrat" panose="000005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Montserrat" panose="000005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Montserrat" panose="000005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>
              <a:latin typeface="Montserrat" panose="00000500000000000000" pitchFamily="2" charset="0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3C7FC6-2EB7-DC4F-9390-156888BAA8A2}" type="slidenum">
              <a:rPr lang="en-CA" smtClean="0">
                <a:latin typeface="Montserrat" panose="00000500000000000000" pitchFamily="2" charset="0"/>
              </a:rPr>
              <a:t>1</a:t>
            </a:fld>
            <a:endParaRPr lang="en-CA" dirty="0">
              <a:latin typeface="Montserrat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77426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>
              <a:latin typeface="Montserrat" panose="00000500000000000000" pitchFamily="2" charset="0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3C7FC6-2EB7-DC4F-9390-156888BAA8A2}" type="slidenum">
              <a:rPr lang="en-CA" smtClean="0">
                <a:latin typeface="Montserrat" panose="00000500000000000000" pitchFamily="2" charset="0"/>
              </a:rPr>
              <a:t>10</a:t>
            </a:fld>
            <a:endParaRPr lang="en-CA" dirty="0">
              <a:latin typeface="Montserrat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667922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>
              <a:latin typeface="Montserrat" panose="00000500000000000000" pitchFamily="2" charset="0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3C7FC6-2EB7-DC4F-9390-156888BAA8A2}" type="slidenum">
              <a:rPr lang="en-CA" smtClean="0">
                <a:latin typeface="Montserrat" panose="00000500000000000000" pitchFamily="2" charset="0"/>
              </a:rPr>
              <a:t>11</a:t>
            </a:fld>
            <a:endParaRPr lang="en-CA" dirty="0">
              <a:latin typeface="Montserrat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006552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>
              <a:latin typeface="Montserrat" panose="00000500000000000000" pitchFamily="2" charset="0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3C7FC6-2EB7-DC4F-9390-156888BAA8A2}" type="slidenum">
              <a:rPr lang="en-CA" smtClean="0">
                <a:latin typeface="Montserrat" panose="00000500000000000000" pitchFamily="2" charset="0"/>
              </a:rPr>
              <a:t>12</a:t>
            </a:fld>
            <a:endParaRPr lang="en-CA" dirty="0">
              <a:latin typeface="Montserrat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315921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>
              <a:latin typeface="Montserrat" panose="00000500000000000000" pitchFamily="2" charset="0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3C7FC6-2EB7-DC4F-9390-156888BAA8A2}" type="slidenum">
              <a:rPr lang="en-CA" smtClean="0">
                <a:latin typeface="Montserrat" panose="00000500000000000000" pitchFamily="2" charset="0"/>
              </a:rPr>
              <a:t>13</a:t>
            </a:fld>
            <a:endParaRPr lang="en-CA" dirty="0">
              <a:latin typeface="Montserrat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659693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>
              <a:latin typeface="Montserrat" panose="00000500000000000000" pitchFamily="2" charset="0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3C7FC6-2EB7-DC4F-9390-156888BAA8A2}" type="slidenum">
              <a:rPr lang="en-CA" smtClean="0">
                <a:latin typeface="Montserrat" panose="00000500000000000000" pitchFamily="2" charset="0"/>
              </a:rPr>
              <a:t>14</a:t>
            </a:fld>
            <a:endParaRPr lang="en-CA" dirty="0">
              <a:latin typeface="Montserrat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345809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>
              <a:latin typeface="Montserrat" panose="00000500000000000000" pitchFamily="2" charset="0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3C7FC6-2EB7-DC4F-9390-156888BAA8A2}" type="slidenum">
              <a:rPr lang="en-CA" smtClean="0">
                <a:latin typeface="Montserrat" panose="00000500000000000000" pitchFamily="2" charset="0"/>
              </a:rPr>
              <a:t>15</a:t>
            </a:fld>
            <a:endParaRPr lang="en-CA" dirty="0">
              <a:latin typeface="Montserrat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1161456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>
              <a:latin typeface="Montserrat" panose="00000500000000000000" pitchFamily="2" charset="0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3C7FC6-2EB7-DC4F-9390-156888BAA8A2}" type="slidenum">
              <a:rPr lang="en-CA" smtClean="0">
                <a:latin typeface="Montserrat" panose="00000500000000000000" pitchFamily="2" charset="0"/>
              </a:rPr>
              <a:t>16</a:t>
            </a:fld>
            <a:endParaRPr lang="en-CA" dirty="0">
              <a:latin typeface="Montserrat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973148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>
              <a:latin typeface="Montserrat" panose="00000500000000000000" pitchFamily="2" charset="0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3C7FC6-2EB7-DC4F-9390-156888BAA8A2}" type="slidenum">
              <a:rPr lang="en-CA" smtClean="0">
                <a:latin typeface="Montserrat" panose="00000500000000000000" pitchFamily="2" charset="0"/>
              </a:rPr>
              <a:t>17</a:t>
            </a:fld>
            <a:endParaRPr lang="en-CA" dirty="0">
              <a:latin typeface="Montserrat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073627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>
              <a:latin typeface="Montserrat" panose="00000500000000000000" pitchFamily="2" charset="0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3C7FC6-2EB7-DC4F-9390-156888BAA8A2}" type="slidenum">
              <a:rPr lang="en-CA" smtClean="0">
                <a:latin typeface="Montserrat" panose="00000500000000000000" pitchFamily="2" charset="0"/>
              </a:rPr>
              <a:t>18</a:t>
            </a:fld>
            <a:endParaRPr lang="en-CA" dirty="0">
              <a:latin typeface="Montserrat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613048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>
              <a:latin typeface="Montserrat" panose="00000500000000000000" pitchFamily="2" charset="0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3C7FC6-2EB7-DC4F-9390-156888BAA8A2}" type="slidenum">
              <a:rPr lang="en-CA" smtClean="0">
                <a:latin typeface="Montserrat" panose="00000500000000000000" pitchFamily="2" charset="0"/>
              </a:rPr>
              <a:t>19</a:t>
            </a:fld>
            <a:endParaRPr lang="en-CA" dirty="0">
              <a:latin typeface="Montserrat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75532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>
              <a:latin typeface="Montserrat" panose="00000500000000000000" pitchFamily="2" charset="0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3C7FC6-2EB7-DC4F-9390-156888BAA8A2}" type="slidenum">
              <a:rPr lang="en-CA" smtClean="0">
                <a:latin typeface="Montserrat" panose="00000500000000000000" pitchFamily="2" charset="0"/>
              </a:rPr>
              <a:t>2</a:t>
            </a:fld>
            <a:endParaRPr lang="en-CA" dirty="0">
              <a:latin typeface="Montserrat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477044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>
              <a:latin typeface="Montserrat" panose="00000500000000000000" pitchFamily="2" charset="0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3C7FC6-2EB7-DC4F-9390-156888BAA8A2}" type="slidenum">
              <a:rPr lang="en-CA" smtClean="0">
                <a:latin typeface="Montserrat" panose="00000500000000000000" pitchFamily="2" charset="0"/>
              </a:rPr>
              <a:t>20</a:t>
            </a:fld>
            <a:endParaRPr lang="en-CA" dirty="0">
              <a:latin typeface="Montserrat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859955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>
              <a:latin typeface="Montserrat" panose="00000500000000000000" pitchFamily="2" charset="0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3C7FC6-2EB7-DC4F-9390-156888BAA8A2}" type="slidenum">
              <a:rPr lang="en-CA" smtClean="0">
                <a:latin typeface="Montserrat" panose="00000500000000000000" pitchFamily="2" charset="0"/>
              </a:rPr>
              <a:t>21</a:t>
            </a:fld>
            <a:endParaRPr lang="en-CA" dirty="0">
              <a:latin typeface="Montserrat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600640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>
              <a:latin typeface="Montserrat" panose="00000500000000000000" pitchFamily="2" charset="0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3C7FC6-2EB7-DC4F-9390-156888BAA8A2}" type="slidenum">
              <a:rPr lang="en-CA" smtClean="0">
                <a:latin typeface="Montserrat" panose="00000500000000000000" pitchFamily="2" charset="0"/>
              </a:rPr>
              <a:t>22</a:t>
            </a:fld>
            <a:endParaRPr lang="en-CA" dirty="0">
              <a:latin typeface="Montserrat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588451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>
              <a:latin typeface="Montserrat" panose="00000500000000000000" pitchFamily="2" charset="0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3C7FC6-2EB7-DC4F-9390-156888BAA8A2}" type="slidenum">
              <a:rPr lang="en-CA" smtClean="0">
                <a:latin typeface="Montserrat" panose="00000500000000000000" pitchFamily="2" charset="0"/>
              </a:rPr>
              <a:t>23</a:t>
            </a:fld>
            <a:endParaRPr lang="en-CA" dirty="0">
              <a:latin typeface="Montserrat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518658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>
              <a:latin typeface="Montserrat" panose="00000500000000000000" pitchFamily="2" charset="0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3C7FC6-2EB7-DC4F-9390-156888BAA8A2}" type="slidenum">
              <a:rPr lang="en-CA" smtClean="0">
                <a:latin typeface="Montserrat" panose="00000500000000000000" pitchFamily="2" charset="0"/>
              </a:rPr>
              <a:t>24</a:t>
            </a:fld>
            <a:endParaRPr lang="en-CA" dirty="0">
              <a:latin typeface="Montserrat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810437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>
              <a:latin typeface="Montserrat" panose="00000500000000000000" pitchFamily="2" charset="0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3C7FC6-2EB7-DC4F-9390-156888BAA8A2}" type="slidenum">
              <a:rPr lang="en-CA" smtClean="0">
                <a:latin typeface="Montserrat" panose="00000500000000000000" pitchFamily="2" charset="0"/>
              </a:rPr>
              <a:t>25</a:t>
            </a:fld>
            <a:endParaRPr lang="en-CA" dirty="0">
              <a:latin typeface="Montserrat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009934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>
              <a:latin typeface="Montserrat" panose="00000500000000000000" pitchFamily="2" charset="0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3C7FC6-2EB7-DC4F-9390-156888BAA8A2}" type="slidenum">
              <a:rPr lang="en-CA" smtClean="0">
                <a:latin typeface="Montserrat" panose="00000500000000000000" pitchFamily="2" charset="0"/>
              </a:rPr>
              <a:t>26</a:t>
            </a:fld>
            <a:endParaRPr lang="en-CA" dirty="0">
              <a:latin typeface="Montserrat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895252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>
              <a:latin typeface="Montserrat" panose="00000500000000000000" pitchFamily="2" charset="0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3C7FC6-2EB7-DC4F-9390-156888BAA8A2}" type="slidenum">
              <a:rPr lang="en-CA" smtClean="0">
                <a:latin typeface="Montserrat" panose="00000500000000000000" pitchFamily="2" charset="0"/>
              </a:rPr>
              <a:t>27</a:t>
            </a:fld>
            <a:endParaRPr lang="en-CA" dirty="0">
              <a:latin typeface="Montserrat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720261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>
              <a:latin typeface="Montserrat" panose="00000500000000000000" pitchFamily="2" charset="0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3C7FC6-2EB7-DC4F-9390-156888BAA8A2}" type="slidenum">
              <a:rPr lang="en-CA" smtClean="0">
                <a:latin typeface="Montserrat" panose="00000500000000000000" pitchFamily="2" charset="0"/>
              </a:rPr>
              <a:t>28</a:t>
            </a:fld>
            <a:endParaRPr lang="en-CA" dirty="0">
              <a:latin typeface="Montserrat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4433746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>
              <a:latin typeface="Montserrat" panose="00000500000000000000" pitchFamily="2" charset="0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3C7FC6-2EB7-DC4F-9390-156888BAA8A2}" type="slidenum">
              <a:rPr lang="en-CA" smtClean="0">
                <a:latin typeface="Montserrat" panose="00000500000000000000" pitchFamily="2" charset="0"/>
              </a:rPr>
              <a:t>29</a:t>
            </a:fld>
            <a:endParaRPr lang="en-CA" dirty="0">
              <a:latin typeface="Montserrat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2708719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>
              <a:latin typeface="Montserrat" panose="00000500000000000000" pitchFamily="2" charset="0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3C7FC6-2EB7-DC4F-9390-156888BAA8A2}" type="slidenum">
              <a:rPr lang="en-CA" smtClean="0">
                <a:latin typeface="Montserrat" panose="00000500000000000000" pitchFamily="2" charset="0"/>
              </a:rPr>
              <a:t>3</a:t>
            </a:fld>
            <a:endParaRPr lang="en-CA" dirty="0">
              <a:latin typeface="Montserrat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2933348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>
              <a:latin typeface="Montserrat" panose="00000500000000000000" pitchFamily="2" charset="0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3C7FC6-2EB7-DC4F-9390-156888BAA8A2}" type="slidenum">
              <a:rPr lang="en-CA" smtClean="0">
                <a:latin typeface="Montserrat" panose="00000500000000000000" pitchFamily="2" charset="0"/>
              </a:rPr>
              <a:t>30</a:t>
            </a:fld>
            <a:endParaRPr lang="en-CA" dirty="0">
              <a:latin typeface="Montserrat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079524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>
              <a:latin typeface="Montserrat" panose="00000500000000000000" pitchFamily="2" charset="0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3C7FC6-2EB7-DC4F-9390-156888BAA8A2}" type="slidenum">
              <a:rPr lang="en-CA" smtClean="0">
                <a:latin typeface="Montserrat" panose="00000500000000000000" pitchFamily="2" charset="0"/>
              </a:rPr>
              <a:t>31</a:t>
            </a:fld>
            <a:endParaRPr lang="en-CA" dirty="0">
              <a:latin typeface="Montserrat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1686863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>
              <a:latin typeface="Montserrat" panose="00000500000000000000" pitchFamily="2" charset="0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3C7FC6-2EB7-DC4F-9390-156888BAA8A2}" type="slidenum">
              <a:rPr lang="en-CA" smtClean="0">
                <a:latin typeface="Montserrat" panose="00000500000000000000" pitchFamily="2" charset="0"/>
              </a:rPr>
              <a:t>32</a:t>
            </a:fld>
            <a:endParaRPr lang="en-CA" dirty="0">
              <a:latin typeface="Montserrat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4370759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>
              <a:latin typeface="Montserrat" panose="00000500000000000000" pitchFamily="2" charset="0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3C7FC6-2EB7-DC4F-9390-156888BAA8A2}" type="slidenum">
              <a:rPr lang="en-CA" smtClean="0">
                <a:latin typeface="Montserrat" panose="00000500000000000000" pitchFamily="2" charset="0"/>
              </a:rPr>
              <a:t>33</a:t>
            </a:fld>
            <a:endParaRPr lang="en-CA" dirty="0">
              <a:latin typeface="Montserrat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1480859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>
              <a:latin typeface="Montserrat" panose="00000500000000000000" pitchFamily="2" charset="0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3C7FC6-2EB7-DC4F-9390-156888BAA8A2}" type="slidenum">
              <a:rPr lang="en-CA" smtClean="0">
                <a:latin typeface="Montserrat" panose="00000500000000000000" pitchFamily="2" charset="0"/>
              </a:rPr>
              <a:t>34</a:t>
            </a:fld>
            <a:endParaRPr lang="en-CA" dirty="0">
              <a:latin typeface="Montserrat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24312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>
              <a:latin typeface="Montserrat" panose="00000500000000000000" pitchFamily="2" charset="0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3C7FC6-2EB7-DC4F-9390-156888BAA8A2}" type="slidenum">
              <a:rPr lang="en-CA" smtClean="0">
                <a:latin typeface="Montserrat" panose="00000500000000000000" pitchFamily="2" charset="0"/>
              </a:rPr>
              <a:t>4</a:t>
            </a:fld>
            <a:endParaRPr lang="en-CA" dirty="0">
              <a:latin typeface="Montserrat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093912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>
              <a:latin typeface="Montserrat" panose="00000500000000000000" pitchFamily="2" charset="0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3C7FC6-2EB7-DC4F-9390-156888BAA8A2}" type="slidenum">
              <a:rPr lang="en-CA" smtClean="0">
                <a:latin typeface="Montserrat" panose="00000500000000000000" pitchFamily="2" charset="0"/>
              </a:rPr>
              <a:t>5</a:t>
            </a:fld>
            <a:endParaRPr lang="en-CA" dirty="0">
              <a:latin typeface="Montserrat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879315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>
              <a:latin typeface="Montserrat" panose="00000500000000000000" pitchFamily="2" charset="0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3C7FC6-2EB7-DC4F-9390-156888BAA8A2}" type="slidenum">
              <a:rPr lang="en-CA" smtClean="0">
                <a:latin typeface="Montserrat" panose="00000500000000000000" pitchFamily="2" charset="0"/>
              </a:rPr>
              <a:t>6</a:t>
            </a:fld>
            <a:endParaRPr lang="en-CA" dirty="0">
              <a:latin typeface="Montserrat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097467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>
              <a:latin typeface="Montserrat" panose="00000500000000000000" pitchFamily="2" charset="0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3C7FC6-2EB7-DC4F-9390-156888BAA8A2}" type="slidenum">
              <a:rPr lang="en-CA" smtClean="0">
                <a:latin typeface="Montserrat" panose="00000500000000000000" pitchFamily="2" charset="0"/>
              </a:rPr>
              <a:t>7</a:t>
            </a:fld>
            <a:endParaRPr lang="en-CA" dirty="0">
              <a:latin typeface="Montserrat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570466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>
              <a:latin typeface="Montserrat" panose="00000500000000000000" pitchFamily="2" charset="0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3C7FC6-2EB7-DC4F-9390-156888BAA8A2}" type="slidenum">
              <a:rPr lang="en-CA" smtClean="0">
                <a:latin typeface="Montserrat" panose="00000500000000000000" pitchFamily="2" charset="0"/>
              </a:rPr>
              <a:t>8</a:t>
            </a:fld>
            <a:endParaRPr lang="en-CA" dirty="0">
              <a:latin typeface="Montserrat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207431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>
              <a:latin typeface="Montserrat" panose="00000500000000000000" pitchFamily="2" charset="0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3C7FC6-2EB7-DC4F-9390-156888BAA8A2}" type="slidenum">
              <a:rPr lang="en-CA" smtClean="0">
                <a:latin typeface="Montserrat" panose="00000500000000000000" pitchFamily="2" charset="0"/>
              </a:rPr>
              <a:t>9</a:t>
            </a:fld>
            <a:endParaRPr lang="en-CA" dirty="0">
              <a:latin typeface="Montserrat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72635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Title: Hero Red logo +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ce réservé pour une image  5"/>
          <p:cNvSpPr>
            <a:spLocks noGrp="1"/>
          </p:cNvSpPr>
          <p:nvPr>
            <p:ph type="pic" sz="quarter" idx="12" hasCustomPrompt="1"/>
          </p:nvPr>
        </p:nvSpPr>
        <p:spPr>
          <a:xfrm>
            <a:off x="7104063" y="0"/>
            <a:ext cx="5087937" cy="6858000"/>
          </a:xfrm>
          <a:gradFill flip="none" rotWithShape="1">
            <a:gsLst>
              <a:gs pos="0">
                <a:srgbClr val="B3D6EC"/>
              </a:gs>
              <a:gs pos="39000">
                <a:srgbClr val="D8E6F0"/>
              </a:gs>
              <a:gs pos="100000">
                <a:schemeClr val="bg1"/>
              </a:gs>
            </a:gsLst>
            <a:path path="circle">
              <a:fillToRect t="100000" r="100000"/>
            </a:path>
            <a:tileRect l="-100000" b="-100000"/>
          </a:gradFill>
        </p:spPr>
        <p:txBody>
          <a:bodyPr anchor="t">
            <a:normAutofit/>
          </a:bodyPr>
          <a:lstStyle>
            <a:lvl1pPr marL="0" indent="0" algn="l">
              <a:buNone/>
              <a:defRPr sz="1000">
                <a:solidFill>
                  <a:schemeClr val="bg1"/>
                </a:solidFill>
              </a:defRPr>
            </a:lvl1pPr>
          </a:lstStyle>
          <a:p>
            <a:pPr marL="0" lvl="0" indent="0">
              <a:buNone/>
            </a:pPr>
            <a:r>
              <a:rPr lang="en-CA" dirty="0"/>
              <a:t>Insert hero image here</a:t>
            </a:r>
          </a:p>
        </p:txBody>
      </p:sp>
      <p:pic>
        <p:nvPicPr>
          <p:cNvPr id="12" name="Image 11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159575" y="0"/>
            <a:ext cx="3032425" cy="5949194"/>
          </a:xfrm>
          <a:prstGeom prst="rect">
            <a:avLst/>
          </a:prstGeom>
        </p:spPr>
      </p:pic>
      <p:sp>
        <p:nvSpPr>
          <p:cNvPr id="8" name="Espace réservé pour une image  5"/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7104063" cy="6858000"/>
          </a:xfrm>
          <a:gradFill>
            <a:gsLst>
              <a:gs pos="0">
                <a:srgbClr val="B3D6EC"/>
              </a:gs>
              <a:gs pos="39000">
                <a:srgbClr val="D8E6F0"/>
              </a:gs>
              <a:gs pos="100000">
                <a:schemeClr val="bg1"/>
              </a:gs>
            </a:gsLst>
            <a:path path="circle">
              <a:fillToRect r="100000" b="100000"/>
            </a:path>
          </a:gradFill>
        </p:spPr>
        <p:txBody>
          <a:bodyPr vert="horz" lIns="91440" tIns="45720" rIns="91440" bIns="45720" rtlCol="0" anchor="t">
            <a:normAutofit/>
          </a:bodyPr>
          <a:lstStyle>
            <a:lvl1pPr>
              <a:defRPr lang="fr-FR" sz="1000" dirty="0">
                <a:solidFill>
                  <a:schemeClr val="bg1"/>
                </a:solidFill>
              </a:defRPr>
            </a:lvl1pPr>
          </a:lstStyle>
          <a:p>
            <a:pPr marL="0" lvl="0" indent="0">
              <a:buNone/>
            </a:pPr>
            <a:r>
              <a:rPr lang="en-CA" dirty="0"/>
              <a:t>Insert hero image here</a:t>
            </a:r>
          </a:p>
        </p:txBody>
      </p:sp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227013" y="4182035"/>
            <a:ext cx="5832475" cy="1889251"/>
          </a:xfrm>
        </p:spPr>
        <p:txBody>
          <a:bodyPr anchor="b">
            <a:normAutofit/>
          </a:bodyPr>
          <a:lstStyle>
            <a:lvl1pPr algn="l">
              <a:defRPr sz="2800" baseline="0"/>
            </a:lvl1pPr>
          </a:lstStyle>
          <a:p>
            <a:r>
              <a:rPr lang="en-CA" dirty="0"/>
              <a:t>Insert presentation title here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 hasCustomPrompt="1"/>
          </p:nvPr>
        </p:nvSpPr>
        <p:spPr>
          <a:xfrm>
            <a:off x="227013" y="6071286"/>
            <a:ext cx="5832475" cy="557770"/>
          </a:xfrm>
        </p:spPr>
        <p:txBody>
          <a:bodyPr anchor="b">
            <a:normAutofit/>
          </a:bodyPr>
          <a:lstStyle>
            <a:lvl1pPr marL="0" indent="0" algn="l">
              <a:buNone/>
              <a:defRPr sz="1600" b="0" i="1">
                <a:solidFill>
                  <a:srgbClr val="FF4337"/>
                </a:solidFill>
                <a:latin typeface="Montserrat" charset="0"/>
                <a:ea typeface="Montserrat" charset="0"/>
                <a:cs typeface="Montserrat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CA" dirty="0"/>
              <a:t>Insert sub-title here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227013" y="225425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rgbClr val="FF4337"/>
                </a:solidFill>
                <a:latin typeface="Montserrat" charset="0"/>
                <a:ea typeface="Montserrat" charset="0"/>
                <a:cs typeface="Montserrat" charset="0"/>
              </a:defRPr>
            </a:lvl1pPr>
          </a:lstStyle>
          <a:p>
            <a:endParaRPr lang="en-CA" dirty="0"/>
          </a:p>
        </p:txBody>
      </p:sp>
      <p:pic>
        <p:nvPicPr>
          <p:cNvPr id="10" name="Image 9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00087" y="2250830"/>
            <a:ext cx="5127644" cy="24386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 Section: Sky Gradi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227013" y="225425"/>
            <a:ext cx="1404937" cy="755650"/>
          </a:xfrm>
          <a:prstGeom prst="rect">
            <a:avLst/>
          </a:prstGeom>
        </p:spPr>
        <p:txBody>
          <a:bodyPr/>
          <a:lstStyle/>
          <a:p>
            <a:r>
              <a:rPr lang="en-CA" dirty="0"/>
              <a:t>At a glance</a:t>
            </a:r>
          </a:p>
        </p:txBody>
      </p:sp>
      <p:sp>
        <p:nvSpPr>
          <p:cNvPr id="4" name="Titre 3"/>
          <p:cNvSpPr>
            <a:spLocks noGrp="1"/>
          </p:cNvSpPr>
          <p:nvPr>
            <p:ph type="title" hasCustomPrompt="1"/>
          </p:nvPr>
        </p:nvSpPr>
        <p:spPr>
          <a:xfrm>
            <a:off x="227013" y="1052513"/>
            <a:ext cx="2376487" cy="3132137"/>
          </a:xfrm>
        </p:spPr>
        <p:txBody>
          <a:bodyPr/>
          <a:lstStyle>
            <a:lvl1pPr>
              <a:defRPr baseline="0"/>
            </a:lvl1pPr>
          </a:lstStyle>
          <a:p>
            <a:r>
              <a:rPr lang="en-CA" dirty="0"/>
              <a:t>Insert section title here</a:t>
            </a:r>
          </a:p>
        </p:txBody>
      </p:sp>
      <p:sp>
        <p:nvSpPr>
          <p:cNvPr id="6" name="Rectangle 5"/>
          <p:cNvSpPr/>
          <p:nvPr userDrawn="1"/>
        </p:nvSpPr>
        <p:spPr>
          <a:xfrm>
            <a:off x="3190662" y="0"/>
            <a:ext cx="9001338" cy="6875248"/>
          </a:xfrm>
          <a:prstGeom prst="rect">
            <a:avLst/>
          </a:prstGeom>
          <a:gradFill flip="none" rotWithShape="1">
            <a:gsLst>
              <a:gs pos="0">
                <a:srgbClr val="B3D6EC"/>
              </a:gs>
              <a:gs pos="25000">
                <a:srgbClr val="D8E6F0"/>
              </a:gs>
              <a:gs pos="82000">
                <a:schemeClr val="bg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pic>
        <p:nvPicPr>
          <p:cNvPr id="9" name="Image 8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159575" y="0"/>
            <a:ext cx="3032425" cy="5949194"/>
          </a:xfrm>
          <a:prstGeom prst="rect">
            <a:avLst/>
          </a:prstGeom>
        </p:spPr>
      </p:pic>
    </p:spTree>
    <p:extLst/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7" orient="horz" pos="142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 Project: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Espace réservé pour une image  5"/>
          <p:cNvSpPr>
            <a:spLocks noGrp="1"/>
          </p:cNvSpPr>
          <p:nvPr>
            <p:ph type="pic" sz="quarter" idx="15" hasCustomPrompt="1"/>
          </p:nvPr>
        </p:nvSpPr>
        <p:spPr>
          <a:xfrm>
            <a:off x="1703388" y="0"/>
            <a:ext cx="10488612" cy="6876364"/>
          </a:xfrm>
          <a:gradFill>
            <a:gsLst>
              <a:gs pos="0">
                <a:srgbClr val="B3D6EC"/>
              </a:gs>
              <a:gs pos="39000">
                <a:srgbClr val="D8E6F0"/>
              </a:gs>
              <a:gs pos="100000">
                <a:schemeClr val="bg1"/>
              </a:gs>
            </a:gsLst>
            <a:path path="circle">
              <a:fillToRect r="100000" b="100000"/>
            </a:path>
          </a:gradFill>
        </p:spPr>
        <p:txBody>
          <a:bodyPr vert="horz" lIns="91440" tIns="45720" rIns="91440" bIns="45720" rtlCol="0" anchor="t">
            <a:normAutofit/>
          </a:bodyPr>
          <a:lstStyle>
            <a:lvl1pPr>
              <a:defRPr lang="fr-FR" sz="1000" dirty="0">
                <a:solidFill>
                  <a:schemeClr val="bg1"/>
                </a:solidFill>
              </a:defRPr>
            </a:lvl1pPr>
          </a:lstStyle>
          <a:p>
            <a:pPr marL="0" lvl="0" indent="0">
              <a:buNone/>
            </a:pPr>
            <a:r>
              <a:rPr lang="en-CA" dirty="0"/>
              <a:t>Insert project image here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227013" y="225425"/>
            <a:ext cx="1404937" cy="755650"/>
          </a:xfrm>
          <a:prstGeom prst="rect">
            <a:avLst/>
          </a:prstGeom>
        </p:spPr>
        <p:txBody>
          <a:bodyPr/>
          <a:lstStyle/>
          <a:p>
            <a:r>
              <a:rPr lang="en-CA" dirty="0"/>
              <a:t>At a glance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26D77-2960-1A4A-B5CA-B95B3484A035}" type="slidenum">
              <a:rPr lang="en-CA" smtClean="0"/>
              <a:t>‹#›</a:t>
            </a:fld>
            <a:endParaRPr lang="en-CA" dirty="0"/>
          </a:p>
        </p:txBody>
      </p:sp>
      <p:sp>
        <p:nvSpPr>
          <p:cNvPr id="13" name="Titre 12"/>
          <p:cNvSpPr>
            <a:spLocks noGrp="1"/>
          </p:cNvSpPr>
          <p:nvPr>
            <p:ph type="title" hasCustomPrompt="1"/>
          </p:nvPr>
        </p:nvSpPr>
        <p:spPr>
          <a:xfrm>
            <a:off x="2208214" y="620713"/>
            <a:ext cx="9251949" cy="1152526"/>
          </a:xfrm>
        </p:spPr>
        <p:txBody>
          <a:bodyPr/>
          <a:lstStyle>
            <a:lvl1pPr>
              <a:defRPr baseline="0"/>
            </a:lvl1pPr>
          </a:lstStyle>
          <a:p>
            <a:r>
              <a:rPr lang="en-CA" dirty="0"/>
              <a:t>Insert project title here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7" orient="horz" pos="142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 Project: 1 Photo + Descri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Espace réservé pour une image  5"/>
          <p:cNvSpPr>
            <a:spLocks noGrp="1"/>
          </p:cNvSpPr>
          <p:nvPr>
            <p:ph type="pic" sz="quarter" idx="15" hasCustomPrompt="1"/>
          </p:nvPr>
        </p:nvSpPr>
        <p:spPr>
          <a:xfrm>
            <a:off x="1703388" y="0"/>
            <a:ext cx="6805612" cy="6903695"/>
          </a:xfrm>
          <a:gradFill>
            <a:gsLst>
              <a:gs pos="0">
                <a:srgbClr val="B3D6EC"/>
              </a:gs>
              <a:gs pos="39000">
                <a:srgbClr val="D8E6F0"/>
              </a:gs>
              <a:gs pos="100000">
                <a:schemeClr val="bg1"/>
              </a:gs>
            </a:gsLst>
            <a:path path="circle">
              <a:fillToRect r="100000" b="100000"/>
            </a:path>
          </a:gradFill>
        </p:spPr>
        <p:txBody>
          <a:bodyPr vert="horz" lIns="91440" tIns="45720" rIns="91440" bIns="45720" rtlCol="0" anchor="t">
            <a:normAutofit/>
          </a:bodyPr>
          <a:lstStyle>
            <a:lvl1pPr>
              <a:defRPr lang="fr-FR" sz="1000" baseline="0" dirty="0">
                <a:solidFill>
                  <a:schemeClr val="bg1"/>
                </a:solidFill>
              </a:defRPr>
            </a:lvl1pPr>
          </a:lstStyle>
          <a:p>
            <a:pPr marL="0" lvl="0" indent="0">
              <a:buNone/>
            </a:pPr>
            <a:r>
              <a:rPr lang="en-CA" dirty="0"/>
              <a:t>Insert project image here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227013" y="225425"/>
            <a:ext cx="1404937" cy="755650"/>
          </a:xfrm>
          <a:prstGeom prst="rect">
            <a:avLst/>
          </a:prstGeom>
        </p:spPr>
        <p:txBody>
          <a:bodyPr/>
          <a:lstStyle/>
          <a:p>
            <a:r>
              <a:rPr lang="en-CA" dirty="0"/>
              <a:t>At a glance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26D77-2960-1A4A-B5CA-B95B3484A035}" type="slidenum">
              <a:rPr lang="en-CA" smtClean="0"/>
              <a:t>‹#›</a:t>
            </a:fld>
            <a:endParaRPr lang="en-CA" dirty="0"/>
          </a:p>
        </p:txBody>
      </p:sp>
      <p:sp>
        <p:nvSpPr>
          <p:cNvPr id="13" name="Titre 12"/>
          <p:cNvSpPr>
            <a:spLocks noGrp="1"/>
          </p:cNvSpPr>
          <p:nvPr>
            <p:ph type="title" hasCustomPrompt="1"/>
          </p:nvPr>
        </p:nvSpPr>
        <p:spPr>
          <a:xfrm>
            <a:off x="8580438" y="620713"/>
            <a:ext cx="3384550" cy="1152526"/>
          </a:xfrm>
        </p:spPr>
        <p:txBody>
          <a:bodyPr/>
          <a:lstStyle>
            <a:lvl1pPr algn="l">
              <a:defRPr baseline="0"/>
            </a:lvl1pPr>
          </a:lstStyle>
          <a:p>
            <a:r>
              <a:rPr lang="en-CA" dirty="0"/>
              <a:t>Insert project title here</a:t>
            </a:r>
            <a:br>
              <a:rPr lang="en-CA" dirty="0"/>
            </a:br>
            <a:endParaRPr lang="en-CA" dirty="0"/>
          </a:p>
        </p:txBody>
      </p:sp>
      <p:sp>
        <p:nvSpPr>
          <p:cNvPr id="3" name="Espace réservé du contenu 2"/>
          <p:cNvSpPr>
            <a:spLocks noGrp="1"/>
          </p:cNvSpPr>
          <p:nvPr>
            <p:ph sz="quarter" idx="16" hasCustomPrompt="1"/>
          </p:nvPr>
        </p:nvSpPr>
        <p:spPr>
          <a:xfrm>
            <a:off x="8580438" y="1844675"/>
            <a:ext cx="3384549" cy="4358875"/>
          </a:xfrm>
        </p:spPr>
        <p:txBody>
          <a:bodyPr anchor="b">
            <a:normAutofit/>
          </a:bodyPr>
          <a:lstStyle>
            <a:lvl1pPr marL="0" indent="0">
              <a:buNone/>
              <a:defRPr sz="14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4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lvl="0"/>
            <a:r>
              <a:rPr lang="en-CA" dirty="0"/>
              <a:t>Insert project description here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7" orient="horz" pos="142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 Project: 2 Photos + Descri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Espace réservé pour une image  5"/>
          <p:cNvSpPr>
            <a:spLocks noGrp="1"/>
          </p:cNvSpPr>
          <p:nvPr>
            <p:ph type="pic" sz="quarter" idx="15" hasCustomPrompt="1"/>
          </p:nvPr>
        </p:nvSpPr>
        <p:spPr>
          <a:xfrm>
            <a:off x="6794219" y="225425"/>
            <a:ext cx="5170769" cy="2771776"/>
          </a:xfrm>
          <a:gradFill>
            <a:gsLst>
              <a:gs pos="0">
                <a:srgbClr val="B3D6EC"/>
              </a:gs>
              <a:gs pos="39000">
                <a:srgbClr val="D8E6F0"/>
              </a:gs>
              <a:gs pos="100000">
                <a:schemeClr val="bg1"/>
              </a:gs>
            </a:gsLst>
            <a:path path="circle">
              <a:fillToRect r="100000" b="100000"/>
            </a:path>
          </a:gradFill>
        </p:spPr>
        <p:txBody>
          <a:bodyPr vert="horz" lIns="91440" tIns="45720" rIns="91440" bIns="45720" rtlCol="0" anchor="t">
            <a:normAutofit/>
          </a:bodyPr>
          <a:lstStyle>
            <a:lvl1pPr>
              <a:defRPr lang="fr-FR" sz="1000" baseline="0" dirty="0">
                <a:solidFill>
                  <a:schemeClr val="bg1"/>
                </a:solidFill>
              </a:defRPr>
            </a:lvl1pPr>
          </a:lstStyle>
          <a:p>
            <a:pPr marL="0" lvl="0" indent="0">
              <a:buNone/>
            </a:pPr>
            <a:r>
              <a:rPr lang="en-CA" dirty="0"/>
              <a:t>Insert project image here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227013" y="225425"/>
            <a:ext cx="1404937" cy="755650"/>
          </a:xfrm>
          <a:prstGeom prst="rect">
            <a:avLst/>
          </a:prstGeom>
        </p:spPr>
        <p:txBody>
          <a:bodyPr/>
          <a:lstStyle/>
          <a:p>
            <a:r>
              <a:rPr lang="en-CA" dirty="0"/>
              <a:t>At a glance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26D77-2960-1A4A-B5CA-B95B3484A035}" type="slidenum">
              <a:rPr lang="en-CA" smtClean="0"/>
              <a:t>‹#›</a:t>
            </a:fld>
            <a:endParaRPr lang="en-CA" dirty="0"/>
          </a:p>
        </p:txBody>
      </p:sp>
      <p:sp>
        <p:nvSpPr>
          <p:cNvPr id="13" name="Titre 12"/>
          <p:cNvSpPr>
            <a:spLocks noGrp="1"/>
          </p:cNvSpPr>
          <p:nvPr>
            <p:ph type="title" hasCustomPrompt="1"/>
          </p:nvPr>
        </p:nvSpPr>
        <p:spPr>
          <a:xfrm>
            <a:off x="1930400" y="3281137"/>
            <a:ext cx="4597400" cy="754748"/>
          </a:xfrm>
        </p:spPr>
        <p:txBody>
          <a:bodyPr/>
          <a:lstStyle>
            <a:lvl1pPr algn="l">
              <a:defRPr baseline="0"/>
            </a:lvl1pPr>
          </a:lstStyle>
          <a:p>
            <a:r>
              <a:rPr lang="en-CA" dirty="0"/>
              <a:t>Insert project title here</a:t>
            </a:r>
            <a:br>
              <a:rPr lang="en-CA" dirty="0"/>
            </a:br>
            <a:endParaRPr lang="en-CA" dirty="0"/>
          </a:p>
        </p:txBody>
      </p:sp>
      <p:sp>
        <p:nvSpPr>
          <p:cNvPr id="3" name="Espace réservé du contenu 2"/>
          <p:cNvSpPr>
            <a:spLocks noGrp="1"/>
          </p:cNvSpPr>
          <p:nvPr>
            <p:ph sz="quarter" idx="16" hasCustomPrompt="1"/>
          </p:nvPr>
        </p:nvSpPr>
        <p:spPr>
          <a:xfrm>
            <a:off x="1930400" y="4257675"/>
            <a:ext cx="4597400" cy="1945876"/>
          </a:xfrm>
        </p:spPr>
        <p:txBody>
          <a:bodyPr anchor="b">
            <a:normAutofit/>
          </a:bodyPr>
          <a:lstStyle>
            <a:lvl1pPr marL="0" indent="0">
              <a:buNone/>
              <a:defRPr sz="14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4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lvl="0"/>
            <a:r>
              <a:rPr lang="en-CA" dirty="0"/>
              <a:t>Insert project description here</a:t>
            </a:r>
          </a:p>
        </p:txBody>
      </p:sp>
      <p:sp>
        <p:nvSpPr>
          <p:cNvPr id="10" name="Espace réservé pour une image  5"/>
          <p:cNvSpPr>
            <a:spLocks noGrp="1"/>
          </p:cNvSpPr>
          <p:nvPr>
            <p:ph type="pic" sz="quarter" idx="17" hasCustomPrompt="1"/>
          </p:nvPr>
        </p:nvSpPr>
        <p:spPr>
          <a:xfrm>
            <a:off x="1703389" y="225425"/>
            <a:ext cx="5090830" cy="2771776"/>
          </a:xfrm>
          <a:gradFill>
            <a:gsLst>
              <a:gs pos="0">
                <a:srgbClr val="B3D6EC"/>
              </a:gs>
              <a:gs pos="39000">
                <a:srgbClr val="D8E6F0"/>
              </a:gs>
              <a:gs pos="100000">
                <a:schemeClr val="bg1"/>
              </a:gs>
            </a:gsLst>
            <a:path path="circle">
              <a:fillToRect r="100000" b="100000"/>
            </a:path>
          </a:gradFill>
        </p:spPr>
        <p:txBody>
          <a:bodyPr vert="horz" lIns="91440" tIns="45720" rIns="91440" bIns="45720" rtlCol="0" anchor="t">
            <a:normAutofit/>
          </a:bodyPr>
          <a:lstStyle>
            <a:lvl1pPr>
              <a:defRPr lang="fr-FR" sz="1000" baseline="0" dirty="0">
                <a:solidFill>
                  <a:schemeClr val="bg1"/>
                </a:solidFill>
              </a:defRPr>
            </a:lvl1pPr>
          </a:lstStyle>
          <a:p>
            <a:pPr marL="0" lvl="0" indent="0">
              <a:buNone/>
            </a:pPr>
            <a:r>
              <a:rPr lang="en-CA" dirty="0"/>
              <a:t>Insert project image here</a:t>
            </a:r>
          </a:p>
        </p:txBody>
      </p:sp>
      <p:sp>
        <p:nvSpPr>
          <p:cNvPr id="14" name="Espace réservé du contenu 2"/>
          <p:cNvSpPr>
            <a:spLocks noGrp="1"/>
          </p:cNvSpPr>
          <p:nvPr>
            <p:ph sz="quarter" idx="18" hasCustomPrompt="1"/>
          </p:nvPr>
        </p:nvSpPr>
        <p:spPr>
          <a:xfrm>
            <a:off x="7104063" y="4257675"/>
            <a:ext cx="4860925" cy="1945876"/>
          </a:xfrm>
        </p:spPr>
        <p:txBody>
          <a:bodyPr anchor="b">
            <a:normAutofit/>
          </a:bodyPr>
          <a:lstStyle>
            <a:lvl1pPr marL="0" indent="0">
              <a:buNone/>
              <a:defRPr sz="14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4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lvl="0"/>
            <a:r>
              <a:rPr lang="en-CA" dirty="0"/>
              <a:t>Insert project description here</a:t>
            </a:r>
          </a:p>
        </p:txBody>
      </p:sp>
      <p:cxnSp>
        <p:nvCxnSpPr>
          <p:cNvPr id="16" name="Connecteur droit 15"/>
          <p:cNvCxnSpPr/>
          <p:nvPr userDrawn="1"/>
        </p:nvCxnSpPr>
        <p:spPr>
          <a:xfrm>
            <a:off x="6794219" y="3254188"/>
            <a:ext cx="0" cy="2949363"/>
          </a:xfrm>
          <a:prstGeom prst="line">
            <a:avLst/>
          </a:prstGeom>
          <a:ln>
            <a:solidFill>
              <a:srgbClr val="FF433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Espace réservé du texte 18"/>
          <p:cNvSpPr>
            <a:spLocks noGrp="1"/>
          </p:cNvSpPr>
          <p:nvPr>
            <p:ph type="body" sz="quarter" idx="19" hasCustomPrompt="1"/>
          </p:nvPr>
        </p:nvSpPr>
        <p:spPr>
          <a:xfrm>
            <a:off x="7104063" y="3281363"/>
            <a:ext cx="4860925" cy="754062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kumimoji="0" lang="en-CA" sz="2800" b="1" i="0" u="none" strike="noStrike" kern="1200" cap="none" spc="0" normalizeH="0" baseline="0" noProof="0" dirty="0">
                <a:ln>
                  <a:noFill/>
                </a:ln>
                <a:solidFill>
                  <a:srgbClr val="FF4337"/>
                </a:solidFill>
                <a:effectLst/>
                <a:uLnTx/>
                <a:uFillTx/>
                <a:latin typeface="Montserrat SemiBold" charset="0"/>
                <a:ea typeface="Montserrat SemiBold" charset="0"/>
                <a:cs typeface="Montserrat SemiBold" charset="0"/>
              </a:rPr>
              <a:t>Insert project title here</a:t>
            </a:r>
            <a:br>
              <a:rPr kumimoji="0" lang="en-CA" sz="2800" b="1" i="0" u="none" strike="noStrike" kern="1200" cap="none" spc="0" normalizeH="0" baseline="0" noProof="0" dirty="0">
                <a:ln>
                  <a:noFill/>
                </a:ln>
                <a:solidFill>
                  <a:srgbClr val="FF4337"/>
                </a:solidFill>
                <a:effectLst/>
                <a:uLnTx/>
                <a:uFillTx/>
                <a:latin typeface="Montserrat SemiBold" charset="0"/>
                <a:ea typeface="Montserrat SemiBold" charset="0"/>
                <a:cs typeface="Montserrat SemiBold" charset="0"/>
              </a:rPr>
            </a:br>
            <a:endParaRPr lang="en-C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7" orient="horz" pos="142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 Content :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1" y="0"/>
            <a:ext cx="1703387" cy="6863984"/>
          </a:xfrm>
          <a:prstGeom prst="rect">
            <a:avLst/>
          </a:prstGeom>
          <a:gradFill flip="none" rotWithShape="1">
            <a:gsLst>
              <a:gs pos="0">
                <a:srgbClr val="B3D6EC"/>
              </a:gs>
              <a:gs pos="39000">
                <a:srgbClr val="D8E6F0"/>
              </a:gs>
              <a:gs pos="100000">
                <a:schemeClr val="bg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227013" y="225425"/>
            <a:ext cx="1404937" cy="755650"/>
          </a:xfrm>
          <a:prstGeom prst="rect">
            <a:avLst/>
          </a:prstGeom>
        </p:spPr>
        <p:txBody>
          <a:bodyPr/>
          <a:lstStyle/>
          <a:p>
            <a:r>
              <a:rPr lang="en-CA" dirty="0"/>
              <a:t>At a glance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26D77-2960-1A4A-B5CA-B95B3484A035}" type="slidenum">
              <a:rPr lang="en-CA" smtClean="0"/>
              <a:t>‹#›</a:t>
            </a:fld>
            <a:endParaRPr lang="en-CA" dirty="0"/>
          </a:p>
        </p:txBody>
      </p:sp>
      <p:sp>
        <p:nvSpPr>
          <p:cNvPr id="3" name="Espace réservé du contenu 2"/>
          <p:cNvSpPr>
            <a:spLocks noGrp="1"/>
          </p:cNvSpPr>
          <p:nvPr>
            <p:ph sz="quarter" idx="13"/>
          </p:nvPr>
        </p:nvSpPr>
        <p:spPr>
          <a:xfrm>
            <a:off x="2208213" y="1844675"/>
            <a:ext cx="9251950" cy="4356100"/>
          </a:xfrm>
        </p:spPr>
        <p:txBody>
          <a:bodyPr/>
          <a:lstStyle/>
          <a:p>
            <a:pPr lvl="0"/>
            <a:r>
              <a:rPr lang="en-CA" dirty="0" err="1"/>
              <a:t>Cliquez</a:t>
            </a:r>
            <a:r>
              <a:rPr lang="en-CA" dirty="0"/>
              <a:t> pour modifier les styles du </a:t>
            </a:r>
            <a:r>
              <a:rPr lang="en-CA" dirty="0" err="1"/>
              <a:t>texte</a:t>
            </a:r>
            <a:r>
              <a:rPr lang="en-CA" dirty="0"/>
              <a:t> du masque</a:t>
            </a:r>
          </a:p>
          <a:p>
            <a:pPr lvl="1"/>
            <a:r>
              <a:rPr lang="en-CA" dirty="0" err="1"/>
              <a:t>Deuxième</a:t>
            </a:r>
            <a:r>
              <a:rPr lang="en-CA" dirty="0"/>
              <a:t> </a:t>
            </a:r>
            <a:r>
              <a:rPr lang="en-CA" dirty="0" err="1"/>
              <a:t>niveau</a:t>
            </a:r>
            <a:endParaRPr lang="en-CA" dirty="0"/>
          </a:p>
          <a:p>
            <a:pPr lvl="2"/>
            <a:r>
              <a:rPr lang="en-CA" dirty="0" err="1"/>
              <a:t>Troisième</a:t>
            </a:r>
            <a:r>
              <a:rPr lang="en-CA" dirty="0"/>
              <a:t> </a:t>
            </a:r>
            <a:r>
              <a:rPr lang="en-CA" dirty="0" err="1"/>
              <a:t>niveau</a:t>
            </a:r>
            <a:endParaRPr lang="en-CA" dirty="0"/>
          </a:p>
          <a:p>
            <a:pPr lvl="3"/>
            <a:r>
              <a:rPr lang="en-CA" dirty="0" err="1"/>
              <a:t>Quatrième</a:t>
            </a:r>
            <a:r>
              <a:rPr lang="en-CA" dirty="0"/>
              <a:t> </a:t>
            </a:r>
            <a:r>
              <a:rPr lang="en-CA" dirty="0" err="1"/>
              <a:t>niveau</a:t>
            </a:r>
            <a:endParaRPr lang="en-CA" dirty="0"/>
          </a:p>
          <a:p>
            <a:pPr lvl="4"/>
            <a:r>
              <a:rPr lang="en-CA" dirty="0" err="1"/>
              <a:t>Cinquième</a:t>
            </a:r>
            <a:r>
              <a:rPr lang="en-CA" dirty="0"/>
              <a:t> </a:t>
            </a:r>
            <a:r>
              <a:rPr lang="en-CA" dirty="0" err="1"/>
              <a:t>niveau</a:t>
            </a:r>
            <a:endParaRPr lang="en-C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7" orient="horz" pos="142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 Content :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1" y="0"/>
            <a:ext cx="1703387" cy="6863984"/>
          </a:xfrm>
          <a:prstGeom prst="rect">
            <a:avLst/>
          </a:prstGeom>
          <a:gradFill flip="none" rotWithShape="1">
            <a:gsLst>
              <a:gs pos="0">
                <a:srgbClr val="B3D6EC"/>
              </a:gs>
              <a:gs pos="39000">
                <a:srgbClr val="D8E6F0"/>
              </a:gs>
              <a:gs pos="100000">
                <a:schemeClr val="bg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227013" y="225425"/>
            <a:ext cx="1404937" cy="755650"/>
          </a:xfrm>
          <a:prstGeom prst="rect">
            <a:avLst/>
          </a:prstGeom>
        </p:spPr>
        <p:txBody>
          <a:bodyPr/>
          <a:lstStyle/>
          <a:p>
            <a:r>
              <a:rPr lang="en-CA" dirty="0"/>
              <a:t>At a glance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26D77-2960-1A4A-B5CA-B95B3484A035}" type="slidenum">
              <a:rPr lang="en-CA" smtClean="0"/>
              <a:t>‹#›</a:t>
            </a:fld>
            <a:endParaRPr lang="en-CA" dirty="0"/>
          </a:p>
        </p:txBody>
      </p:sp>
      <p:sp>
        <p:nvSpPr>
          <p:cNvPr id="13" name="Titre 12"/>
          <p:cNvSpPr>
            <a:spLocks noGrp="1"/>
          </p:cNvSpPr>
          <p:nvPr>
            <p:ph type="title" hasCustomPrompt="1"/>
          </p:nvPr>
        </p:nvSpPr>
        <p:spPr>
          <a:xfrm>
            <a:off x="2208214" y="620713"/>
            <a:ext cx="9251949" cy="1152526"/>
          </a:xfrm>
        </p:spPr>
        <p:txBody>
          <a:bodyPr/>
          <a:lstStyle/>
          <a:p>
            <a:r>
              <a:rPr lang="en-CA" dirty="0"/>
              <a:t>Insert slide title here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quarter" idx="13"/>
          </p:nvPr>
        </p:nvSpPr>
        <p:spPr>
          <a:xfrm>
            <a:off x="2208213" y="1844675"/>
            <a:ext cx="4319587" cy="4356100"/>
          </a:xfrm>
        </p:spPr>
        <p:txBody>
          <a:bodyPr/>
          <a:lstStyle/>
          <a:p>
            <a:pPr lvl="0"/>
            <a:r>
              <a:rPr lang="en-CA" dirty="0" err="1"/>
              <a:t>Cliquez</a:t>
            </a:r>
            <a:r>
              <a:rPr lang="en-CA" dirty="0"/>
              <a:t> pour modifier les styles du </a:t>
            </a:r>
            <a:r>
              <a:rPr lang="en-CA" dirty="0" err="1"/>
              <a:t>texte</a:t>
            </a:r>
            <a:r>
              <a:rPr lang="en-CA" dirty="0"/>
              <a:t> du masque</a:t>
            </a:r>
          </a:p>
          <a:p>
            <a:pPr lvl="1"/>
            <a:r>
              <a:rPr lang="en-CA" dirty="0" err="1"/>
              <a:t>Deuxième</a:t>
            </a:r>
            <a:r>
              <a:rPr lang="en-CA" dirty="0"/>
              <a:t> </a:t>
            </a:r>
            <a:r>
              <a:rPr lang="en-CA" dirty="0" err="1"/>
              <a:t>niveau</a:t>
            </a:r>
            <a:endParaRPr lang="en-CA" dirty="0"/>
          </a:p>
          <a:p>
            <a:pPr lvl="2"/>
            <a:r>
              <a:rPr lang="en-CA" dirty="0" err="1"/>
              <a:t>Troisième</a:t>
            </a:r>
            <a:r>
              <a:rPr lang="en-CA" dirty="0"/>
              <a:t> </a:t>
            </a:r>
            <a:r>
              <a:rPr lang="en-CA" dirty="0" err="1"/>
              <a:t>niveau</a:t>
            </a:r>
            <a:endParaRPr lang="en-CA" dirty="0"/>
          </a:p>
          <a:p>
            <a:pPr lvl="3"/>
            <a:r>
              <a:rPr lang="en-CA" dirty="0" err="1"/>
              <a:t>Quatrième</a:t>
            </a:r>
            <a:r>
              <a:rPr lang="en-CA" dirty="0"/>
              <a:t> </a:t>
            </a:r>
            <a:r>
              <a:rPr lang="en-CA" dirty="0" err="1"/>
              <a:t>niveau</a:t>
            </a:r>
            <a:endParaRPr lang="en-CA" dirty="0"/>
          </a:p>
          <a:p>
            <a:pPr lvl="4"/>
            <a:r>
              <a:rPr lang="en-CA" dirty="0" err="1"/>
              <a:t>Cinquième</a:t>
            </a:r>
            <a:r>
              <a:rPr lang="en-CA" dirty="0"/>
              <a:t> </a:t>
            </a:r>
            <a:r>
              <a:rPr lang="en-CA" dirty="0" err="1"/>
              <a:t>niveau</a:t>
            </a:r>
            <a:endParaRPr lang="en-CA" dirty="0"/>
          </a:p>
        </p:txBody>
      </p:sp>
      <p:sp>
        <p:nvSpPr>
          <p:cNvPr id="9" name="Espace réservé du contenu 2"/>
          <p:cNvSpPr>
            <a:spLocks noGrp="1"/>
          </p:cNvSpPr>
          <p:nvPr>
            <p:ph sz="quarter" idx="14"/>
          </p:nvPr>
        </p:nvSpPr>
        <p:spPr>
          <a:xfrm>
            <a:off x="7104064" y="1844675"/>
            <a:ext cx="4356100" cy="4356100"/>
          </a:xfrm>
        </p:spPr>
        <p:txBody>
          <a:bodyPr/>
          <a:lstStyle/>
          <a:p>
            <a:pPr lvl="0"/>
            <a:r>
              <a:rPr lang="en-CA" dirty="0" err="1"/>
              <a:t>Cliquez</a:t>
            </a:r>
            <a:r>
              <a:rPr lang="en-CA" dirty="0"/>
              <a:t> pour modifier les styles du </a:t>
            </a:r>
            <a:r>
              <a:rPr lang="en-CA" dirty="0" err="1"/>
              <a:t>texte</a:t>
            </a:r>
            <a:r>
              <a:rPr lang="en-CA" dirty="0"/>
              <a:t> du masque</a:t>
            </a:r>
          </a:p>
          <a:p>
            <a:pPr lvl="1"/>
            <a:r>
              <a:rPr lang="en-CA" dirty="0" err="1"/>
              <a:t>Deuxième</a:t>
            </a:r>
            <a:r>
              <a:rPr lang="en-CA" dirty="0"/>
              <a:t> </a:t>
            </a:r>
            <a:r>
              <a:rPr lang="en-CA" dirty="0" err="1"/>
              <a:t>niveau</a:t>
            </a:r>
            <a:endParaRPr lang="en-CA" dirty="0"/>
          </a:p>
          <a:p>
            <a:pPr lvl="2"/>
            <a:r>
              <a:rPr lang="en-CA" dirty="0" err="1"/>
              <a:t>Troisième</a:t>
            </a:r>
            <a:r>
              <a:rPr lang="en-CA" dirty="0"/>
              <a:t> </a:t>
            </a:r>
            <a:r>
              <a:rPr lang="en-CA" dirty="0" err="1"/>
              <a:t>niveau</a:t>
            </a:r>
            <a:endParaRPr lang="en-CA" dirty="0"/>
          </a:p>
          <a:p>
            <a:pPr lvl="3"/>
            <a:r>
              <a:rPr lang="en-CA" dirty="0" err="1"/>
              <a:t>Quatrième</a:t>
            </a:r>
            <a:r>
              <a:rPr lang="en-CA" dirty="0"/>
              <a:t> </a:t>
            </a:r>
            <a:r>
              <a:rPr lang="en-CA" dirty="0" err="1"/>
              <a:t>niveau</a:t>
            </a:r>
            <a:endParaRPr lang="en-CA" dirty="0"/>
          </a:p>
          <a:p>
            <a:pPr lvl="4"/>
            <a:r>
              <a:rPr lang="en-CA" dirty="0" err="1"/>
              <a:t>Cinquième</a:t>
            </a:r>
            <a:r>
              <a:rPr lang="en-CA" dirty="0"/>
              <a:t> </a:t>
            </a:r>
            <a:r>
              <a:rPr lang="en-CA" dirty="0" err="1"/>
              <a:t>niveau</a:t>
            </a:r>
            <a:endParaRPr lang="en-CA" dirty="0"/>
          </a:p>
        </p:txBody>
      </p:sp>
      <p:cxnSp>
        <p:nvCxnSpPr>
          <p:cNvPr id="4" name="Connecteur droit 3"/>
          <p:cNvCxnSpPr>
            <a:stCxn id="13" idx="2"/>
          </p:cNvCxnSpPr>
          <p:nvPr userDrawn="1"/>
        </p:nvCxnSpPr>
        <p:spPr>
          <a:xfrm flipH="1">
            <a:off x="6790765" y="1773239"/>
            <a:ext cx="43424" cy="4427536"/>
          </a:xfrm>
          <a:prstGeom prst="line">
            <a:avLst/>
          </a:prstGeom>
          <a:ln>
            <a:solidFill>
              <a:srgbClr val="FF433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7" orient="horz" pos="142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Title: Hero White logo +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pour une image  5"/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7104063" cy="6858000"/>
          </a:xfrm>
          <a:gradFill>
            <a:gsLst>
              <a:gs pos="0">
                <a:srgbClr val="B3D6EC"/>
              </a:gs>
              <a:gs pos="39000">
                <a:srgbClr val="D8E6F0"/>
              </a:gs>
              <a:gs pos="100000">
                <a:schemeClr val="bg1"/>
              </a:gs>
            </a:gsLst>
            <a:path path="circle">
              <a:fillToRect r="100000" b="100000"/>
            </a:path>
          </a:gradFill>
        </p:spPr>
        <p:txBody>
          <a:bodyPr vert="horz" lIns="91440" tIns="45720" rIns="91440" bIns="45720" rtlCol="0" anchor="t">
            <a:normAutofit/>
          </a:bodyPr>
          <a:lstStyle>
            <a:lvl1pPr>
              <a:defRPr lang="fr-FR" sz="1000" dirty="0">
                <a:solidFill>
                  <a:schemeClr val="bg1"/>
                </a:solidFill>
              </a:defRPr>
            </a:lvl1pPr>
          </a:lstStyle>
          <a:p>
            <a:pPr marL="0" lvl="0" indent="0">
              <a:buNone/>
            </a:pPr>
            <a:r>
              <a:rPr lang="en-CA" dirty="0"/>
              <a:t>Insert hero image here</a:t>
            </a:r>
          </a:p>
        </p:txBody>
      </p:sp>
      <p:sp>
        <p:nvSpPr>
          <p:cNvPr id="9" name="Espace réservé pour une image  5"/>
          <p:cNvSpPr>
            <a:spLocks noGrp="1"/>
          </p:cNvSpPr>
          <p:nvPr>
            <p:ph type="pic" sz="quarter" idx="12" hasCustomPrompt="1"/>
          </p:nvPr>
        </p:nvSpPr>
        <p:spPr>
          <a:xfrm>
            <a:off x="7104063" y="0"/>
            <a:ext cx="5087937" cy="6858000"/>
          </a:xfrm>
          <a:gradFill flip="none" rotWithShape="1">
            <a:gsLst>
              <a:gs pos="0">
                <a:srgbClr val="B3D6EC"/>
              </a:gs>
              <a:gs pos="39000">
                <a:srgbClr val="D8E6F0"/>
              </a:gs>
              <a:gs pos="100000">
                <a:schemeClr val="bg1"/>
              </a:gs>
            </a:gsLst>
            <a:path path="circle">
              <a:fillToRect t="100000" r="100000"/>
            </a:path>
            <a:tileRect l="-100000" b="-100000"/>
          </a:gradFill>
        </p:spPr>
        <p:txBody>
          <a:bodyPr anchor="t">
            <a:normAutofit/>
          </a:bodyPr>
          <a:lstStyle>
            <a:lvl1pPr marL="0" indent="0" algn="l">
              <a:buNone/>
              <a:defRPr sz="1000">
                <a:solidFill>
                  <a:schemeClr val="bg1"/>
                </a:solidFill>
              </a:defRPr>
            </a:lvl1pPr>
          </a:lstStyle>
          <a:p>
            <a:pPr marL="0" lvl="0" indent="0">
              <a:buNone/>
            </a:pPr>
            <a:r>
              <a:rPr lang="en-CA" dirty="0"/>
              <a:t>Insert hero image here</a:t>
            </a:r>
          </a:p>
        </p:txBody>
      </p:sp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227013" y="4168589"/>
            <a:ext cx="5832475" cy="1902698"/>
          </a:xfrm>
        </p:spPr>
        <p:txBody>
          <a:bodyPr anchor="b">
            <a:normAutofit/>
          </a:bodyPr>
          <a:lstStyle>
            <a:lvl1pPr algn="l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CA" dirty="0"/>
              <a:t>Insert presentation title here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 hasCustomPrompt="1"/>
          </p:nvPr>
        </p:nvSpPr>
        <p:spPr>
          <a:xfrm>
            <a:off x="227013" y="6071286"/>
            <a:ext cx="5832475" cy="557770"/>
          </a:xfrm>
        </p:spPr>
        <p:txBody>
          <a:bodyPr anchor="b">
            <a:normAutofit/>
          </a:bodyPr>
          <a:lstStyle>
            <a:lvl1pPr marL="0" indent="0" algn="l">
              <a:buNone/>
              <a:defRPr sz="1600" b="0" i="1">
                <a:solidFill>
                  <a:schemeClr val="bg1"/>
                </a:solidFill>
                <a:latin typeface="Montserrat" charset="0"/>
                <a:ea typeface="Montserrat" charset="0"/>
                <a:cs typeface="Montserrat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CA" dirty="0"/>
              <a:t>Insert sub-title here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227013" y="225425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Montserrat" charset="0"/>
                <a:ea typeface="Montserrat" charset="0"/>
                <a:cs typeface="Montserrat" charset="0"/>
              </a:defRPr>
            </a:lvl1pPr>
          </a:lstStyle>
          <a:p>
            <a:endParaRPr lang="en-CA" dirty="0"/>
          </a:p>
        </p:txBody>
      </p:sp>
      <p:pic>
        <p:nvPicPr>
          <p:cNvPr id="10" name="Image 9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159575" y="0"/>
            <a:ext cx="3032425" cy="5949194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0995" y="2241550"/>
            <a:ext cx="5173385" cy="246039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Title: Hero Red logo + Sky Gradi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0"/>
            <a:ext cx="7104063" cy="6875248"/>
          </a:xfrm>
          <a:prstGeom prst="rect">
            <a:avLst/>
          </a:prstGeom>
          <a:gradFill flip="none" rotWithShape="1">
            <a:gsLst>
              <a:gs pos="0">
                <a:srgbClr val="B3D6EC"/>
              </a:gs>
              <a:gs pos="25000">
                <a:srgbClr val="D8E6F0"/>
              </a:gs>
              <a:gs pos="82000">
                <a:schemeClr val="bg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pic>
        <p:nvPicPr>
          <p:cNvPr id="14" name="Image 13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49"/>
          <a:stretch/>
        </p:blipFill>
        <p:spPr>
          <a:xfrm>
            <a:off x="0" y="1047583"/>
            <a:ext cx="3270722" cy="5843209"/>
          </a:xfrm>
          <a:prstGeom prst="rect">
            <a:avLst/>
          </a:prstGeom>
        </p:spPr>
      </p:pic>
      <p:sp>
        <p:nvSpPr>
          <p:cNvPr id="12" name="Rectangle 11"/>
          <p:cNvSpPr/>
          <p:nvPr userDrawn="1"/>
        </p:nvSpPr>
        <p:spPr>
          <a:xfrm>
            <a:off x="7104063" y="0"/>
            <a:ext cx="5087938" cy="6875248"/>
          </a:xfrm>
          <a:prstGeom prst="rect">
            <a:avLst/>
          </a:prstGeom>
          <a:gradFill flip="none" rotWithShape="1">
            <a:gsLst>
              <a:gs pos="0">
                <a:srgbClr val="B3D6EC"/>
              </a:gs>
              <a:gs pos="39000">
                <a:srgbClr val="D8E6F0"/>
              </a:gs>
              <a:gs pos="100000">
                <a:schemeClr val="bg1"/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pic>
        <p:nvPicPr>
          <p:cNvPr id="5" name="Image 4"/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159575" y="-6093"/>
            <a:ext cx="3032425" cy="5949194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227013" y="4689475"/>
            <a:ext cx="5832475" cy="1381811"/>
          </a:xfrm>
        </p:spPr>
        <p:txBody>
          <a:bodyPr anchor="b">
            <a:normAutofit/>
          </a:bodyPr>
          <a:lstStyle>
            <a:lvl1pPr algn="l">
              <a:defRPr sz="2800" baseline="0"/>
            </a:lvl1pPr>
          </a:lstStyle>
          <a:p>
            <a:r>
              <a:rPr lang="en-CA" dirty="0"/>
              <a:t>Insert presentation title here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 hasCustomPrompt="1"/>
          </p:nvPr>
        </p:nvSpPr>
        <p:spPr>
          <a:xfrm>
            <a:off x="227013" y="6071286"/>
            <a:ext cx="5832475" cy="557770"/>
          </a:xfrm>
        </p:spPr>
        <p:txBody>
          <a:bodyPr anchor="b">
            <a:normAutofit/>
          </a:bodyPr>
          <a:lstStyle>
            <a:lvl1pPr marL="0" indent="0" algn="l">
              <a:buNone/>
              <a:defRPr sz="1600" b="0" i="1" baseline="0">
                <a:solidFill>
                  <a:srgbClr val="FF4337"/>
                </a:solidFill>
                <a:latin typeface="Montserrat" charset="0"/>
                <a:ea typeface="Montserrat" charset="0"/>
                <a:cs typeface="Montserrat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CA" dirty="0"/>
              <a:t>Insert sub-title here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227013" y="225425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rgbClr val="FF4337"/>
                </a:solidFill>
                <a:latin typeface="Montserrat" charset="0"/>
                <a:ea typeface="Montserrat" charset="0"/>
                <a:cs typeface="Montserrat" charset="0"/>
              </a:defRPr>
            </a:lvl1pPr>
          </a:lstStyle>
          <a:p>
            <a:endParaRPr lang="en-CA" dirty="0"/>
          </a:p>
        </p:txBody>
      </p:sp>
      <p:pic>
        <p:nvPicPr>
          <p:cNvPr id="10" name="Image 9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00087" y="2250830"/>
            <a:ext cx="5127644" cy="24386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Title: Red Text +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pour une image  5"/>
          <p:cNvSpPr>
            <a:spLocks noGrp="1"/>
          </p:cNvSpPr>
          <p:nvPr>
            <p:ph type="pic" sz="quarter" idx="11" hasCustomPrompt="1"/>
          </p:nvPr>
        </p:nvSpPr>
        <p:spPr>
          <a:xfrm>
            <a:off x="1703388" y="0"/>
            <a:ext cx="10488612" cy="6858000"/>
          </a:xfrm>
          <a:gradFill>
            <a:gsLst>
              <a:gs pos="0">
                <a:srgbClr val="B3D6EC"/>
              </a:gs>
              <a:gs pos="39000">
                <a:srgbClr val="D8E6F0"/>
              </a:gs>
              <a:gs pos="100000">
                <a:schemeClr val="bg1"/>
              </a:gs>
            </a:gsLst>
            <a:path path="circle">
              <a:fillToRect r="100000" b="100000"/>
            </a:path>
          </a:gradFill>
        </p:spPr>
        <p:txBody>
          <a:bodyPr vert="horz" lIns="91440" tIns="45720" rIns="91440" bIns="45720" rtlCol="0" anchor="t">
            <a:normAutofit/>
          </a:bodyPr>
          <a:lstStyle>
            <a:lvl1pPr>
              <a:defRPr lang="fr-FR" sz="1000" dirty="0">
                <a:solidFill>
                  <a:schemeClr val="bg1"/>
                </a:solidFill>
              </a:defRPr>
            </a:lvl1pPr>
          </a:lstStyle>
          <a:p>
            <a:pPr marL="0" lvl="0" indent="0">
              <a:buNone/>
            </a:pPr>
            <a:r>
              <a:rPr lang="en-CA" dirty="0"/>
              <a:t>Insert hero image here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227013" y="225426"/>
            <a:ext cx="1404937" cy="323850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rgbClr val="FF4337"/>
                </a:solidFill>
                <a:latin typeface="Montserrat" charset="0"/>
                <a:ea typeface="Montserrat" charset="0"/>
                <a:cs typeface="Montserrat" charset="0"/>
              </a:defRPr>
            </a:lvl1pPr>
          </a:lstStyle>
          <a:p>
            <a:endParaRPr lang="en-CA" dirty="0"/>
          </a:p>
        </p:txBody>
      </p:sp>
      <p:pic>
        <p:nvPicPr>
          <p:cNvPr id="6" name="Image 5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167339" y="-6093"/>
            <a:ext cx="3032425" cy="5949194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2208213" y="620713"/>
            <a:ext cx="9251950" cy="5038682"/>
          </a:xfrm>
        </p:spPr>
        <p:txBody>
          <a:bodyPr anchor="ctr">
            <a:normAutofit/>
          </a:bodyPr>
          <a:lstStyle>
            <a:lvl1pPr algn="ctr">
              <a:defRPr sz="5400" b="0" i="0">
                <a:latin typeface="Montserrat" charset="0"/>
                <a:ea typeface="Montserrat" charset="0"/>
                <a:cs typeface="Montserrat" charset="0"/>
              </a:defRPr>
            </a:lvl1pPr>
          </a:lstStyle>
          <a:p>
            <a:r>
              <a:rPr lang="en-CA" dirty="0"/>
              <a:t>Insert presentation title here</a:t>
            </a:r>
          </a:p>
        </p:txBody>
      </p:sp>
      <p:sp>
        <p:nvSpPr>
          <p:cNvPr id="8" name="Sous-titre 2"/>
          <p:cNvSpPr>
            <a:spLocks noGrp="1"/>
          </p:cNvSpPr>
          <p:nvPr>
            <p:ph type="subTitle" idx="1" hasCustomPrompt="1"/>
          </p:nvPr>
        </p:nvSpPr>
        <p:spPr>
          <a:xfrm>
            <a:off x="2224216" y="5651157"/>
            <a:ext cx="9242854" cy="541294"/>
          </a:xfrm>
        </p:spPr>
        <p:txBody>
          <a:bodyPr anchor="b">
            <a:normAutofit/>
          </a:bodyPr>
          <a:lstStyle>
            <a:lvl1pPr marL="0" indent="0" algn="ctr">
              <a:buNone/>
              <a:defRPr sz="1600" b="0" i="1">
                <a:solidFill>
                  <a:srgbClr val="FF4337"/>
                </a:solidFill>
                <a:latin typeface="Montserrat" charset="0"/>
                <a:ea typeface="Montserrat" charset="0"/>
                <a:cs typeface="Montserrat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CA" dirty="0"/>
              <a:t>Insert sub-title here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Title: Red Text + Sky Gradi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1703388" y="0"/>
            <a:ext cx="10488611" cy="6875248"/>
          </a:xfrm>
          <a:prstGeom prst="rect">
            <a:avLst/>
          </a:prstGeom>
          <a:gradFill flip="none" rotWithShape="1">
            <a:gsLst>
              <a:gs pos="0">
                <a:srgbClr val="B3D6EC"/>
              </a:gs>
              <a:gs pos="25000">
                <a:srgbClr val="D8E6F0"/>
              </a:gs>
              <a:gs pos="82000">
                <a:schemeClr val="bg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pic>
        <p:nvPicPr>
          <p:cNvPr id="5" name="Image 4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159575" y="0"/>
            <a:ext cx="3032425" cy="5949194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49"/>
          <a:stretch/>
        </p:blipFill>
        <p:spPr>
          <a:xfrm>
            <a:off x="1706148" y="1052513"/>
            <a:ext cx="3267962" cy="5838279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2208213" y="620713"/>
            <a:ext cx="9251950" cy="5022206"/>
          </a:xfrm>
        </p:spPr>
        <p:txBody>
          <a:bodyPr anchor="ctr">
            <a:normAutofit/>
          </a:bodyPr>
          <a:lstStyle>
            <a:lvl1pPr algn="ctr">
              <a:defRPr sz="5400" b="0" i="0">
                <a:latin typeface="Montserrat" charset="0"/>
                <a:ea typeface="Montserrat" charset="0"/>
                <a:cs typeface="Montserrat" charset="0"/>
              </a:defRPr>
            </a:lvl1pPr>
          </a:lstStyle>
          <a:p>
            <a:r>
              <a:rPr lang="en-CA" dirty="0"/>
              <a:t>Insert presentation title here</a:t>
            </a:r>
          </a:p>
        </p:txBody>
      </p:sp>
      <p:sp>
        <p:nvSpPr>
          <p:cNvPr id="9" name="Sous-titre 2"/>
          <p:cNvSpPr>
            <a:spLocks noGrp="1"/>
          </p:cNvSpPr>
          <p:nvPr>
            <p:ph type="subTitle" idx="1" hasCustomPrompt="1"/>
          </p:nvPr>
        </p:nvSpPr>
        <p:spPr>
          <a:xfrm>
            <a:off x="2224216" y="5651157"/>
            <a:ext cx="9242854" cy="541294"/>
          </a:xfrm>
        </p:spPr>
        <p:txBody>
          <a:bodyPr anchor="b">
            <a:normAutofit/>
          </a:bodyPr>
          <a:lstStyle>
            <a:lvl1pPr marL="0" indent="0" algn="ctr">
              <a:buNone/>
              <a:defRPr sz="1600" b="0" i="1">
                <a:solidFill>
                  <a:srgbClr val="FF4337"/>
                </a:solidFill>
                <a:latin typeface="Montserrat" charset="0"/>
                <a:ea typeface="Montserrat" charset="0"/>
                <a:cs typeface="Montserrat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CA" dirty="0"/>
              <a:t>Insert sub-title here</a:t>
            </a:r>
          </a:p>
        </p:txBody>
      </p:sp>
      <p:sp>
        <p:nvSpPr>
          <p:cNvPr id="12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227013" y="225426"/>
            <a:ext cx="1404937" cy="323850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rgbClr val="FF4337"/>
                </a:solidFill>
                <a:latin typeface="Montserrat" charset="0"/>
                <a:ea typeface="Montserrat" charset="0"/>
                <a:cs typeface="Montserrat" charset="0"/>
              </a:defRPr>
            </a:lvl1pPr>
          </a:lstStyle>
          <a:p>
            <a:endParaRPr lang="en-C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Title: White Text + Red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1703388" y="0"/>
            <a:ext cx="10488611" cy="6875248"/>
          </a:xfrm>
          <a:prstGeom prst="rect">
            <a:avLst/>
          </a:prstGeom>
          <a:solidFill>
            <a:srgbClr val="FF43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>
              <a:solidFill>
                <a:srgbClr val="FF4337"/>
              </a:solidFill>
            </a:endParaRPr>
          </a:p>
        </p:txBody>
      </p:sp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2208213" y="620713"/>
            <a:ext cx="9251950" cy="5038682"/>
          </a:xfrm>
        </p:spPr>
        <p:txBody>
          <a:bodyPr anchor="ctr">
            <a:normAutofit/>
          </a:bodyPr>
          <a:lstStyle>
            <a:lvl1pPr algn="ctr">
              <a:defRPr sz="5400" b="0" i="0" baseline="0">
                <a:solidFill>
                  <a:schemeClr val="bg1"/>
                </a:solidFill>
                <a:latin typeface="Montserrat" charset="0"/>
                <a:ea typeface="Montserrat" charset="0"/>
                <a:cs typeface="Montserrat" charset="0"/>
              </a:defRPr>
            </a:lvl1pPr>
          </a:lstStyle>
          <a:p>
            <a:r>
              <a:rPr lang="en-CA" dirty="0"/>
              <a:t>Insert presentation title </a:t>
            </a:r>
            <a:br>
              <a:rPr lang="en-CA" dirty="0"/>
            </a:br>
            <a:r>
              <a:rPr lang="en-CA" dirty="0"/>
              <a:t>here</a:t>
            </a:r>
          </a:p>
        </p:txBody>
      </p:sp>
      <p:sp>
        <p:nvSpPr>
          <p:cNvPr id="6" name="Sous-titre 2"/>
          <p:cNvSpPr>
            <a:spLocks noGrp="1"/>
          </p:cNvSpPr>
          <p:nvPr>
            <p:ph type="subTitle" idx="1" hasCustomPrompt="1"/>
          </p:nvPr>
        </p:nvSpPr>
        <p:spPr>
          <a:xfrm>
            <a:off x="2224216" y="5651157"/>
            <a:ext cx="9242854" cy="541294"/>
          </a:xfrm>
        </p:spPr>
        <p:txBody>
          <a:bodyPr anchor="b">
            <a:normAutofit/>
          </a:bodyPr>
          <a:lstStyle>
            <a:lvl1pPr marL="0" indent="0" algn="ctr">
              <a:buNone/>
              <a:defRPr sz="1600" b="0" i="1">
                <a:solidFill>
                  <a:schemeClr val="bg1"/>
                </a:solidFill>
                <a:latin typeface="Montserrat" charset="0"/>
                <a:ea typeface="Montserrat" charset="0"/>
                <a:cs typeface="Montserrat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CA" dirty="0"/>
              <a:t>Insert sub-title here</a:t>
            </a:r>
          </a:p>
        </p:txBody>
      </p:sp>
      <p:sp>
        <p:nvSpPr>
          <p:cNvPr id="7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227013" y="225426"/>
            <a:ext cx="1404937" cy="323850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rgbClr val="FF4337"/>
                </a:solidFill>
                <a:latin typeface="Montserrat" charset="0"/>
                <a:ea typeface="Montserrat" charset="0"/>
                <a:cs typeface="Montserrat" charset="0"/>
              </a:defRPr>
            </a:lvl1pPr>
          </a:lstStyle>
          <a:p>
            <a:endParaRPr lang="en-C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 Title: White Text + Image Gradi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pour une image  5"/>
          <p:cNvSpPr>
            <a:spLocks noGrp="1"/>
          </p:cNvSpPr>
          <p:nvPr>
            <p:ph type="pic" sz="quarter" idx="11" hasCustomPrompt="1"/>
          </p:nvPr>
        </p:nvSpPr>
        <p:spPr>
          <a:xfrm>
            <a:off x="1703388" y="0"/>
            <a:ext cx="10488612" cy="6858000"/>
          </a:xfrm>
          <a:gradFill>
            <a:gsLst>
              <a:gs pos="0">
                <a:srgbClr val="B3D6EC"/>
              </a:gs>
              <a:gs pos="39000">
                <a:srgbClr val="D8E6F0"/>
              </a:gs>
              <a:gs pos="100000">
                <a:schemeClr val="bg1"/>
              </a:gs>
            </a:gsLst>
            <a:path path="circle">
              <a:fillToRect r="100000" b="100000"/>
            </a:path>
          </a:gradFill>
        </p:spPr>
        <p:txBody>
          <a:bodyPr vert="horz" lIns="91440" tIns="45720" rIns="91440" bIns="45720" rtlCol="0" anchor="t">
            <a:normAutofit/>
          </a:bodyPr>
          <a:lstStyle>
            <a:lvl1pPr>
              <a:defRPr lang="fr-FR" sz="1000" dirty="0">
                <a:solidFill>
                  <a:schemeClr val="bg1"/>
                </a:solidFill>
              </a:defRPr>
            </a:lvl1pPr>
          </a:lstStyle>
          <a:p>
            <a:pPr marL="0" lvl="0" indent="0">
              <a:buNone/>
            </a:pPr>
            <a:r>
              <a:rPr lang="en-CA" dirty="0"/>
              <a:t>Insert hero image here</a:t>
            </a:r>
          </a:p>
        </p:txBody>
      </p:sp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2208213" y="620713"/>
            <a:ext cx="9251950" cy="5038682"/>
          </a:xfrm>
        </p:spPr>
        <p:txBody>
          <a:bodyPr anchor="ctr">
            <a:normAutofit/>
          </a:bodyPr>
          <a:lstStyle>
            <a:lvl1pPr algn="ctr">
              <a:defRPr sz="5400" b="0" i="0" baseline="0">
                <a:solidFill>
                  <a:schemeClr val="bg1"/>
                </a:solidFill>
                <a:latin typeface="Montserrat" charset="0"/>
                <a:ea typeface="Montserrat" charset="0"/>
                <a:cs typeface="Montserrat" charset="0"/>
              </a:defRPr>
            </a:lvl1pPr>
          </a:lstStyle>
          <a:p>
            <a:r>
              <a:rPr lang="en-CA" dirty="0"/>
              <a:t>Insert presentation title here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227013" y="225426"/>
            <a:ext cx="1404937" cy="323850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rgbClr val="FF4337"/>
                </a:solidFill>
                <a:latin typeface="Montserrat" charset="0"/>
                <a:ea typeface="Montserrat" charset="0"/>
                <a:cs typeface="Montserrat" charset="0"/>
              </a:defRPr>
            </a:lvl1pPr>
          </a:lstStyle>
          <a:p>
            <a:endParaRPr lang="en-CA" dirty="0"/>
          </a:p>
        </p:txBody>
      </p:sp>
      <p:sp>
        <p:nvSpPr>
          <p:cNvPr id="6" name="Sous-titre 2"/>
          <p:cNvSpPr>
            <a:spLocks noGrp="1"/>
          </p:cNvSpPr>
          <p:nvPr>
            <p:ph type="subTitle" idx="1" hasCustomPrompt="1"/>
          </p:nvPr>
        </p:nvSpPr>
        <p:spPr>
          <a:xfrm>
            <a:off x="2224216" y="5651157"/>
            <a:ext cx="9242854" cy="541294"/>
          </a:xfrm>
        </p:spPr>
        <p:txBody>
          <a:bodyPr anchor="b">
            <a:normAutofit/>
          </a:bodyPr>
          <a:lstStyle>
            <a:lvl1pPr marL="0" indent="0" algn="ctr">
              <a:buNone/>
              <a:defRPr sz="1600" b="0" i="1">
                <a:solidFill>
                  <a:schemeClr val="bg1"/>
                </a:solidFill>
                <a:latin typeface="Montserrat" charset="0"/>
                <a:ea typeface="Montserrat" charset="0"/>
                <a:cs typeface="Montserrat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CA" dirty="0"/>
              <a:t>Insert sub-title here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 Section: 2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227013" y="225425"/>
            <a:ext cx="1404937" cy="755650"/>
          </a:xfrm>
          <a:prstGeom prst="rect">
            <a:avLst/>
          </a:prstGeom>
        </p:spPr>
        <p:txBody>
          <a:bodyPr/>
          <a:lstStyle/>
          <a:p>
            <a:r>
              <a:rPr lang="en-CA" dirty="0"/>
              <a:t>At a glance</a:t>
            </a:r>
          </a:p>
        </p:txBody>
      </p:sp>
      <p:sp>
        <p:nvSpPr>
          <p:cNvPr id="10" name="Espace réservé pour une image  5"/>
          <p:cNvSpPr>
            <a:spLocks noGrp="1"/>
          </p:cNvSpPr>
          <p:nvPr>
            <p:ph type="pic" sz="quarter" idx="13" hasCustomPrompt="1"/>
          </p:nvPr>
        </p:nvSpPr>
        <p:spPr>
          <a:xfrm>
            <a:off x="3179763" y="0"/>
            <a:ext cx="5832475" cy="6858000"/>
          </a:xfrm>
          <a:gradFill>
            <a:gsLst>
              <a:gs pos="0">
                <a:srgbClr val="B3D6EC"/>
              </a:gs>
              <a:gs pos="39000">
                <a:srgbClr val="D8E6F0"/>
              </a:gs>
              <a:gs pos="100000">
                <a:schemeClr val="bg1"/>
              </a:gs>
            </a:gsLst>
            <a:path path="circle">
              <a:fillToRect r="100000" b="100000"/>
            </a:path>
          </a:gradFill>
        </p:spPr>
        <p:txBody>
          <a:bodyPr vert="horz" lIns="91440" tIns="45720" rIns="91440" bIns="45720" rtlCol="0" anchor="t">
            <a:normAutofit/>
          </a:bodyPr>
          <a:lstStyle>
            <a:lvl1pPr>
              <a:defRPr lang="fr-FR" sz="1000" dirty="0">
                <a:solidFill>
                  <a:schemeClr val="bg1"/>
                </a:solidFill>
              </a:defRPr>
            </a:lvl1pPr>
          </a:lstStyle>
          <a:p>
            <a:pPr marL="0" lvl="0" indent="0">
              <a:buNone/>
            </a:pPr>
            <a:r>
              <a:rPr lang="en-CA" dirty="0"/>
              <a:t>Insert hero image here</a:t>
            </a:r>
          </a:p>
        </p:txBody>
      </p:sp>
      <p:sp>
        <p:nvSpPr>
          <p:cNvPr id="4" name="Titre 3"/>
          <p:cNvSpPr>
            <a:spLocks noGrp="1"/>
          </p:cNvSpPr>
          <p:nvPr>
            <p:ph type="title" hasCustomPrompt="1"/>
          </p:nvPr>
        </p:nvSpPr>
        <p:spPr>
          <a:xfrm>
            <a:off x="227013" y="1052513"/>
            <a:ext cx="2376487" cy="3132137"/>
          </a:xfrm>
        </p:spPr>
        <p:txBody>
          <a:bodyPr/>
          <a:lstStyle>
            <a:lvl1pPr>
              <a:defRPr/>
            </a:lvl1pPr>
          </a:lstStyle>
          <a:p>
            <a:r>
              <a:rPr lang="en-CA" dirty="0"/>
              <a:t>Insert section title here</a:t>
            </a:r>
          </a:p>
        </p:txBody>
      </p:sp>
      <p:sp>
        <p:nvSpPr>
          <p:cNvPr id="14" name="Espace réservé pour une image  5"/>
          <p:cNvSpPr>
            <a:spLocks noGrp="1"/>
          </p:cNvSpPr>
          <p:nvPr>
            <p:ph type="pic" sz="quarter" idx="14" hasCustomPrompt="1"/>
          </p:nvPr>
        </p:nvSpPr>
        <p:spPr>
          <a:xfrm>
            <a:off x="9010651" y="0"/>
            <a:ext cx="3181349" cy="6858000"/>
          </a:xfrm>
          <a:gradFill>
            <a:gsLst>
              <a:gs pos="0">
                <a:srgbClr val="B3D6EC"/>
              </a:gs>
              <a:gs pos="39000">
                <a:srgbClr val="D8E6F0"/>
              </a:gs>
              <a:gs pos="100000">
                <a:schemeClr val="bg1"/>
              </a:gs>
            </a:gsLst>
            <a:path path="circle">
              <a:fillToRect r="100000" b="100000"/>
            </a:path>
          </a:gradFill>
        </p:spPr>
        <p:txBody>
          <a:bodyPr vert="horz" lIns="91440" tIns="45720" rIns="91440" bIns="45720" rtlCol="0" anchor="t">
            <a:normAutofit/>
          </a:bodyPr>
          <a:lstStyle>
            <a:lvl1pPr>
              <a:defRPr lang="fr-FR" sz="1000" dirty="0">
                <a:solidFill>
                  <a:schemeClr val="bg1"/>
                </a:solidFill>
              </a:defRPr>
            </a:lvl1pPr>
          </a:lstStyle>
          <a:p>
            <a:pPr marL="0" lvl="0" indent="0">
              <a:buNone/>
            </a:pPr>
            <a:r>
              <a:rPr lang="en-CA" dirty="0"/>
              <a:t>Insert hero image here</a:t>
            </a:r>
          </a:p>
        </p:txBody>
      </p:sp>
      <p:pic>
        <p:nvPicPr>
          <p:cNvPr id="7" name="Image 6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159575" y="0"/>
            <a:ext cx="3032425" cy="59491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8241360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7" orient="horz" pos="142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 Section: 1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227013" y="225425"/>
            <a:ext cx="1404937" cy="755650"/>
          </a:xfrm>
          <a:prstGeom prst="rect">
            <a:avLst/>
          </a:prstGeom>
        </p:spPr>
        <p:txBody>
          <a:bodyPr/>
          <a:lstStyle/>
          <a:p>
            <a:r>
              <a:rPr lang="en-CA" dirty="0"/>
              <a:t>At a glance</a:t>
            </a:r>
          </a:p>
        </p:txBody>
      </p:sp>
      <p:sp>
        <p:nvSpPr>
          <p:cNvPr id="10" name="Espace réservé pour une image  5"/>
          <p:cNvSpPr>
            <a:spLocks noGrp="1"/>
          </p:cNvSpPr>
          <p:nvPr>
            <p:ph type="pic" sz="quarter" idx="13" hasCustomPrompt="1"/>
          </p:nvPr>
        </p:nvSpPr>
        <p:spPr>
          <a:xfrm>
            <a:off x="3179763" y="0"/>
            <a:ext cx="9012237" cy="6858000"/>
          </a:xfrm>
          <a:gradFill>
            <a:gsLst>
              <a:gs pos="0">
                <a:srgbClr val="B3D6EC"/>
              </a:gs>
              <a:gs pos="39000">
                <a:srgbClr val="D8E6F0"/>
              </a:gs>
              <a:gs pos="100000">
                <a:schemeClr val="bg1"/>
              </a:gs>
            </a:gsLst>
            <a:path path="circle">
              <a:fillToRect r="100000" b="100000"/>
            </a:path>
          </a:gradFill>
        </p:spPr>
        <p:txBody>
          <a:bodyPr vert="horz" lIns="91440" tIns="45720" rIns="91440" bIns="45720" rtlCol="0" anchor="t">
            <a:normAutofit/>
          </a:bodyPr>
          <a:lstStyle>
            <a:lvl1pPr>
              <a:defRPr lang="fr-FR" sz="1000" dirty="0">
                <a:solidFill>
                  <a:schemeClr val="bg1"/>
                </a:solidFill>
              </a:defRPr>
            </a:lvl1pPr>
          </a:lstStyle>
          <a:p>
            <a:pPr marL="0" lvl="0" indent="0">
              <a:buNone/>
            </a:pPr>
            <a:r>
              <a:rPr lang="en-CA" dirty="0"/>
              <a:t>Insert hero image here</a:t>
            </a:r>
          </a:p>
        </p:txBody>
      </p:sp>
      <p:sp>
        <p:nvSpPr>
          <p:cNvPr id="4" name="Titre 3"/>
          <p:cNvSpPr>
            <a:spLocks noGrp="1"/>
          </p:cNvSpPr>
          <p:nvPr>
            <p:ph type="title" hasCustomPrompt="1"/>
          </p:nvPr>
        </p:nvSpPr>
        <p:spPr>
          <a:xfrm>
            <a:off x="227013" y="1052513"/>
            <a:ext cx="2376487" cy="3132137"/>
          </a:xfrm>
        </p:spPr>
        <p:txBody>
          <a:bodyPr/>
          <a:lstStyle/>
          <a:p>
            <a:r>
              <a:rPr lang="en-CA" dirty="0"/>
              <a:t>Insert section title here</a:t>
            </a:r>
          </a:p>
        </p:txBody>
      </p:sp>
      <p:pic>
        <p:nvPicPr>
          <p:cNvPr id="6" name="Image 5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159575" y="0"/>
            <a:ext cx="3032425" cy="5949194"/>
          </a:xfrm>
          <a:prstGeom prst="rect">
            <a:avLst/>
          </a:prstGeom>
        </p:spPr>
      </p:pic>
    </p:spTree>
    <p:extLst/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7" orient="horz" pos="142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1703388" y="2231048"/>
            <a:ext cx="9756775" cy="396972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CA" dirty="0" err="1"/>
              <a:t>Cliquez</a:t>
            </a:r>
            <a:r>
              <a:rPr lang="en-CA" dirty="0"/>
              <a:t> pour modifier les styles du </a:t>
            </a:r>
            <a:r>
              <a:rPr lang="en-CA" dirty="0" err="1"/>
              <a:t>texte</a:t>
            </a:r>
            <a:r>
              <a:rPr lang="en-CA" dirty="0"/>
              <a:t> du masque</a:t>
            </a:r>
          </a:p>
          <a:p>
            <a:pPr lvl="1"/>
            <a:r>
              <a:rPr lang="en-CA" dirty="0" err="1"/>
              <a:t>Deuxième</a:t>
            </a:r>
            <a:r>
              <a:rPr lang="en-CA" dirty="0"/>
              <a:t> </a:t>
            </a:r>
            <a:r>
              <a:rPr lang="en-CA" dirty="0" err="1"/>
              <a:t>niveau</a:t>
            </a:r>
            <a:endParaRPr lang="en-CA" dirty="0"/>
          </a:p>
          <a:p>
            <a:pPr lvl="2"/>
            <a:r>
              <a:rPr lang="en-CA" dirty="0" err="1"/>
              <a:t>Troisième</a:t>
            </a:r>
            <a:r>
              <a:rPr lang="en-CA" dirty="0"/>
              <a:t> </a:t>
            </a:r>
            <a:r>
              <a:rPr lang="en-CA" dirty="0" err="1"/>
              <a:t>niveau</a:t>
            </a:r>
            <a:endParaRPr lang="en-CA" dirty="0"/>
          </a:p>
          <a:p>
            <a:pPr lvl="3"/>
            <a:r>
              <a:rPr lang="en-CA" dirty="0" err="1"/>
              <a:t>Quatrième</a:t>
            </a:r>
            <a:r>
              <a:rPr lang="en-CA" dirty="0"/>
              <a:t> </a:t>
            </a:r>
            <a:r>
              <a:rPr lang="en-CA" dirty="0" err="1"/>
              <a:t>niveau</a:t>
            </a:r>
            <a:endParaRPr lang="en-CA" dirty="0"/>
          </a:p>
          <a:p>
            <a:pPr lvl="4"/>
            <a:r>
              <a:rPr lang="en-CA" dirty="0" err="1"/>
              <a:t>Cinquième</a:t>
            </a:r>
            <a:r>
              <a:rPr lang="en-CA" dirty="0"/>
              <a:t> </a:t>
            </a:r>
            <a:r>
              <a:rPr lang="en-CA" dirty="0" err="1"/>
              <a:t>niveau</a:t>
            </a:r>
            <a:endParaRPr lang="en-CA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227014" y="3465513"/>
            <a:ext cx="1404936" cy="3238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rgbClr val="FF4337"/>
                </a:solidFill>
                <a:latin typeface="Montserrat" charset="0"/>
                <a:ea typeface="Montserrat" charset="0"/>
                <a:cs typeface="Montserrat" charset="0"/>
              </a:defRPr>
            </a:lvl1pPr>
          </a:lstStyle>
          <a:p>
            <a:fld id="{52326D77-2960-1A4A-B5CA-B95B3484A035}" type="slidenum">
              <a:rPr lang="en-CA" smtClean="0"/>
              <a:pPr/>
              <a:t>‹#›</a:t>
            </a:fld>
            <a:endParaRPr lang="en-CA" dirty="0"/>
          </a:p>
        </p:txBody>
      </p:sp>
      <p:sp>
        <p:nvSpPr>
          <p:cNvPr id="11" name="Espace réservé du pied de page 10"/>
          <p:cNvSpPr>
            <a:spLocks noGrp="1"/>
          </p:cNvSpPr>
          <p:nvPr>
            <p:ph type="ftr" sz="quarter" idx="3"/>
          </p:nvPr>
        </p:nvSpPr>
        <p:spPr>
          <a:xfrm>
            <a:off x="227014" y="225425"/>
            <a:ext cx="1326016" cy="75564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>
                <a:solidFill>
                  <a:srgbClr val="FF4337"/>
                </a:solidFill>
                <a:latin typeface="Montserrat" charset="0"/>
                <a:ea typeface="Montserrat" charset="0"/>
                <a:cs typeface="Montserrat" charset="0"/>
              </a:defRPr>
            </a:lvl1pPr>
          </a:lstStyle>
          <a:p>
            <a:r>
              <a:rPr lang="en-CA" dirty="0"/>
              <a:t>At a glance</a:t>
            </a:r>
          </a:p>
        </p:txBody>
      </p:sp>
      <p:sp>
        <p:nvSpPr>
          <p:cNvPr id="13" name="Espace réservé du titre 12"/>
          <p:cNvSpPr>
            <a:spLocks noGrp="1"/>
          </p:cNvSpPr>
          <p:nvPr>
            <p:ph type="title"/>
          </p:nvPr>
        </p:nvSpPr>
        <p:spPr>
          <a:xfrm>
            <a:off x="1703388" y="620713"/>
            <a:ext cx="9756775" cy="115252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5619615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  <p:sldLayoutId id="2147483659" r:id="rId4"/>
    <p:sldLayoutId id="2147483658" r:id="rId5"/>
    <p:sldLayoutId id="2147483666" r:id="rId6"/>
    <p:sldLayoutId id="2147483661" r:id="rId7"/>
    <p:sldLayoutId id="2147483649" r:id="rId8"/>
    <p:sldLayoutId id="2147483664" r:id="rId9"/>
    <p:sldLayoutId id="2147483662" r:id="rId10"/>
    <p:sldLayoutId id="2147483663" r:id="rId11"/>
    <p:sldLayoutId id="2147483665" r:id="rId12"/>
    <p:sldLayoutId id="2147483668" r:id="rId13"/>
    <p:sldLayoutId id="2147483650" r:id="rId14"/>
    <p:sldLayoutId id="2147483660" r:id="rId15"/>
  </p:sldLayoutIdLst>
  <p:timing>
    <p:tnLst>
      <p:par>
        <p:cTn id="1" dur="indefinite" restart="never" nodeType="tmRoot"/>
      </p:par>
    </p:tnLst>
  </p:timing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b="1" i="0" kern="1200">
          <a:solidFill>
            <a:srgbClr val="FF4337"/>
          </a:solidFill>
          <a:latin typeface="Montserrat SemiBold" charset="0"/>
          <a:ea typeface="Montserrat SemiBold" charset="0"/>
          <a:cs typeface="Montserrat SemiBold" charset="0"/>
        </a:defRPr>
      </a:lvl1pPr>
    </p:titleStyle>
    <p:bodyStyle>
      <a:lvl1pPr marL="403225" indent="-403225" algn="l" defTabSz="914400" rtl="0" eaLnBrk="1" latinLnBrk="0" hangingPunct="1">
        <a:lnSpc>
          <a:spcPct val="90000"/>
        </a:lnSpc>
        <a:spcBef>
          <a:spcPts val="1000"/>
        </a:spcBef>
        <a:buFont typeface=".HelveticaNeueDeskInterface-Regular" charset="0"/>
        <a:buChar char="—"/>
        <a:tabLst/>
        <a:defRPr sz="2400" kern="1200">
          <a:solidFill>
            <a:srgbClr val="1E242B"/>
          </a:solidFill>
          <a:latin typeface="Montserrat" panose="00000500000000000000" pitchFamily="2" charset="0"/>
          <a:ea typeface="Montserrat" panose="00000500000000000000" pitchFamily="2" charset="0"/>
          <a:cs typeface="Montserrat" panose="00000500000000000000" pitchFamily="2" charset="0"/>
        </a:defRPr>
      </a:lvl1pPr>
      <a:lvl2pPr marL="800100" indent="-342900" algn="l" defTabSz="914400" rtl="0" eaLnBrk="1" latinLnBrk="0" hangingPunct="1">
        <a:lnSpc>
          <a:spcPct val="90000"/>
        </a:lnSpc>
        <a:spcBef>
          <a:spcPts val="500"/>
        </a:spcBef>
        <a:buFont typeface=".HelveticaNeueDeskInterface-Regular" charset="0"/>
        <a:buChar char="—"/>
        <a:tabLst/>
        <a:defRPr sz="2000" b="0" i="1" kern="1200">
          <a:solidFill>
            <a:srgbClr val="1E242B"/>
          </a:solidFill>
          <a:latin typeface="Montserrat" panose="00000500000000000000" pitchFamily="2" charset="0"/>
          <a:ea typeface="Montserrat" panose="00000500000000000000" pitchFamily="2" charset="0"/>
          <a:cs typeface="Montserrat" panose="00000500000000000000" pitchFamily="2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.HelveticaNeueDeskInterface-Regular" charset="0"/>
        <a:buChar char="—"/>
        <a:defRPr sz="1600" b="0" i="0" kern="1200">
          <a:solidFill>
            <a:srgbClr val="1E242B"/>
          </a:solidFill>
          <a:latin typeface="Montserrat" panose="00000500000000000000" pitchFamily="2" charset="0"/>
          <a:ea typeface="Montserrat" panose="00000500000000000000" pitchFamily="2" charset="0"/>
          <a:cs typeface="Montserrat" panose="00000500000000000000" pitchFamily="2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.HelveticaNeueDeskInterface-Regular" charset="0"/>
        <a:buChar char="—"/>
        <a:defRPr sz="1600" b="0" i="0" kern="1200">
          <a:solidFill>
            <a:srgbClr val="1E242B"/>
          </a:solidFill>
          <a:latin typeface="Montserrat" panose="00000500000000000000" pitchFamily="2" charset="0"/>
          <a:ea typeface="Montserrat" panose="00000500000000000000" pitchFamily="2" charset="0"/>
          <a:cs typeface="Montserrat" panose="00000500000000000000" pitchFamily="2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.HelveticaNeueDeskInterface-Regular" charset="0"/>
        <a:buChar char="—"/>
        <a:defRPr sz="1600" b="0" i="0" kern="1200">
          <a:solidFill>
            <a:srgbClr val="1E242B"/>
          </a:solidFill>
          <a:latin typeface="Montserrat" panose="00000500000000000000" pitchFamily="2" charset="0"/>
          <a:ea typeface="Montserrat" panose="00000500000000000000" pitchFamily="2" charset="0"/>
          <a:cs typeface="Montserrat" panose="00000500000000000000" pitchFamily="2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143">
          <p15:clr>
            <a:srgbClr val="F26B43"/>
          </p15:clr>
        </p15:guide>
        <p15:guide id="2" pos="7537">
          <p15:clr>
            <a:srgbClr val="F26B43"/>
          </p15:clr>
        </p15:guide>
        <p15:guide id="3" pos="3863">
          <p15:clr>
            <a:srgbClr val="F26B43"/>
          </p15:clr>
        </p15:guide>
        <p15:guide id="4" pos="3817">
          <p15:clr>
            <a:srgbClr val="F26B43"/>
          </p15:clr>
        </p15:guide>
        <p15:guide id="5" pos="415">
          <p15:clr>
            <a:srgbClr val="F26B43"/>
          </p15:clr>
        </p15:guide>
        <p15:guide id="6" pos="710">
          <p15:clr>
            <a:srgbClr val="F26B43"/>
          </p15:clr>
        </p15:guide>
        <p15:guide id="7" pos="756">
          <p15:clr>
            <a:srgbClr val="F26B43"/>
          </p15:clr>
        </p15:guide>
        <p15:guide id="8" pos="461">
          <p15:clr>
            <a:srgbClr val="F26B43"/>
          </p15:clr>
        </p15:guide>
        <p15:guide id="9" pos="1028">
          <p15:clr>
            <a:srgbClr val="F26B43"/>
          </p15:clr>
        </p15:guide>
        <p15:guide id="10" pos="1073">
          <p15:clr>
            <a:srgbClr val="F26B43"/>
          </p15:clr>
        </p15:guide>
        <p15:guide id="11" pos="1345">
          <p15:clr>
            <a:srgbClr val="F26B43"/>
          </p15:clr>
        </p15:guide>
        <p15:guide id="12" pos="1391">
          <p15:clr>
            <a:srgbClr val="F26B43"/>
          </p15:clr>
        </p15:guide>
        <p15:guide id="13" pos="1640">
          <p15:clr>
            <a:srgbClr val="F26B43"/>
          </p15:clr>
        </p15:guide>
        <p15:guide id="14" pos="1685">
          <p15:clr>
            <a:srgbClr val="F26B43"/>
          </p15:clr>
        </p15:guide>
        <p15:guide id="15" pos="1958">
          <p15:clr>
            <a:srgbClr val="F26B43"/>
          </p15:clr>
        </p15:guide>
        <p15:guide id="16" pos="2003">
          <p15:clr>
            <a:srgbClr val="F26B43"/>
          </p15:clr>
        </p15:guide>
        <p15:guide id="17" pos="2275">
          <p15:clr>
            <a:srgbClr val="F26B43"/>
          </p15:clr>
        </p15:guide>
        <p15:guide id="18" pos="2320">
          <p15:clr>
            <a:srgbClr val="F26B43"/>
          </p15:clr>
        </p15:guide>
        <p15:guide id="19" pos="2570">
          <p15:clr>
            <a:srgbClr val="F26B43"/>
          </p15:clr>
        </p15:guide>
        <p15:guide id="20" pos="2615">
          <p15:clr>
            <a:srgbClr val="F26B43"/>
          </p15:clr>
        </p15:guide>
        <p15:guide id="21" pos="2865">
          <p15:clr>
            <a:srgbClr val="F26B43"/>
          </p15:clr>
        </p15:guide>
        <p15:guide id="22" pos="2933">
          <p15:clr>
            <a:srgbClr val="F26B43"/>
          </p15:clr>
        </p15:guide>
        <p15:guide id="23" pos="3205">
          <p15:clr>
            <a:srgbClr val="F26B43"/>
          </p15:clr>
        </p15:guide>
        <p15:guide id="24" pos="3250">
          <p15:clr>
            <a:srgbClr val="F26B43"/>
          </p15:clr>
        </p15:guide>
        <p15:guide id="25" pos="3500">
          <p15:clr>
            <a:srgbClr val="F26B43"/>
          </p15:clr>
        </p15:guide>
        <p15:guide id="26" pos="3545">
          <p15:clr>
            <a:srgbClr val="F26B43"/>
          </p15:clr>
        </p15:guide>
        <p15:guide id="27" pos="4112">
          <p15:clr>
            <a:srgbClr val="F26B43"/>
          </p15:clr>
        </p15:guide>
        <p15:guide id="28" pos="4158">
          <p15:clr>
            <a:srgbClr val="F26B43"/>
          </p15:clr>
        </p15:guide>
        <p15:guide id="29" pos="4430">
          <p15:clr>
            <a:srgbClr val="F26B43"/>
          </p15:clr>
        </p15:guide>
        <p15:guide id="30" pos="4475">
          <p15:clr>
            <a:srgbClr val="F26B43"/>
          </p15:clr>
        </p15:guide>
        <p15:guide id="31" pos="4747">
          <p15:clr>
            <a:srgbClr val="F26B43"/>
          </p15:clr>
        </p15:guide>
        <p15:guide id="32" pos="4793">
          <p15:clr>
            <a:srgbClr val="F26B43"/>
          </p15:clr>
        </p15:guide>
        <p15:guide id="33" pos="5042">
          <p15:clr>
            <a:srgbClr val="F26B43"/>
          </p15:clr>
        </p15:guide>
        <p15:guide id="34" pos="5087">
          <p15:clr>
            <a:srgbClr val="F26B43"/>
          </p15:clr>
        </p15:guide>
        <p15:guide id="35" pos="5360">
          <p15:clr>
            <a:srgbClr val="F26B43"/>
          </p15:clr>
        </p15:guide>
        <p15:guide id="36" pos="5677">
          <p15:clr>
            <a:srgbClr val="F26B43"/>
          </p15:clr>
        </p15:guide>
        <p15:guide id="37" pos="5722">
          <p15:clr>
            <a:srgbClr val="F26B43"/>
          </p15:clr>
        </p15:guide>
        <p15:guide id="38" pos="5405">
          <p15:clr>
            <a:srgbClr val="F26B43"/>
          </p15:clr>
        </p15:guide>
        <p15:guide id="39" pos="5972">
          <p15:clr>
            <a:srgbClr val="F26B43"/>
          </p15:clr>
        </p15:guide>
        <p15:guide id="40" pos="6017">
          <p15:clr>
            <a:srgbClr val="F26B43"/>
          </p15:clr>
        </p15:guide>
        <p15:guide id="41" pos="6289">
          <p15:clr>
            <a:srgbClr val="F26B43"/>
          </p15:clr>
        </p15:guide>
        <p15:guide id="42" pos="6335">
          <p15:clr>
            <a:srgbClr val="F26B43"/>
          </p15:clr>
        </p15:guide>
        <p15:guide id="43" pos="6607">
          <p15:clr>
            <a:srgbClr val="F26B43"/>
          </p15:clr>
        </p15:guide>
        <p15:guide id="44" pos="6652">
          <p15:clr>
            <a:srgbClr val="F26B43"/>
          </p15:clr>
        </p15:guide>
        <p15:guide id="45" pos="6902">
          <p15:clr>
            <a:srgbClr val="F26B43"/>
          </p15:clr>
        </p15:guide>
        <p15:guide id="46" pos="6947">
          <p15:clr>
            <a:srgbClr val="F26B43"/>
          </p15:clr>
        </p15:guide>
        <p15:guide id="47" pos="7219">
          <p15:clr>
            <a:srgbClr val="F26B43"/>
          </p15:clr>
        </p15:guide>
        <p15:guide id="48" pos="7265">
          <p15:clr>
            <a:srgbClr val="F26B43"/>
          </p15:clr>
        </p15:guide>
        <p15:guide id="49" orient="horz" pos="142">
          <p15:clr>
            <a:srgbClr val="F26B43"/>
          </p15:clr>
        </p15:guide>
        <p15:guide id="50" orient="horz" pos="346">
          <p15:clr>
            <a:srgbClr val="F26B43"/>
          </p15:clr>
        </p15:guide>
        <p15:guide id="51" orient="horz" pos="391">
          <p15:clr>
            <a:srgbClr val="F26B43"/>
          </p15:clr>
        </p15:guide>
        <p15:guide id="52" orient="horz" pos="618">
          <p15:clr>
            <a:srgbClr val="F26B43"/>
          </p15:clr>
        </p15:guide>
        <p15:guide id="53" orient="horz" pos="663">
          <p15:clr>
            <a:srgbClr val="F26B43"/>
          </p15:clr>
        </p15:guide>
        <p15:guide id="54" orient="horz" pos="867">
          <p15:clr>
            <a:srgbClr val="F26B43"/>
          </p15:clr>
        </p15:guide>
        <p15:guide id="55" orient="horz" pos="913">
          <p15:clr>
            <a:srgbClr val="F26B43"/>
          </p15:clr>
        </p15:guide>
        <p15:guide id="56" orient="horz" pos="1117">
          <p15:clr>
            <a:srgbClr val="F26B43"/>
          </p15:clr>
        </p15:guide>
        <p15:guide id="57" orient="horz" pos="1162">
          <p15:clr>
            <a:srgbClr val="F26B43"/>
          </p15:clr>
        </p15:guide>
        <p15:guide id="58" orient="horz" pos="1366">
          <p15:clr>
            <a:srgbClr val="F26B43"/>
          </p15:clr>
        </p15:guide>
        <p15:guide id="59" orient="horz" pos="1412">
          <p15:clr>
            <a:srgbClr val="F26B43"/>
          </p15:clr>
        </p15:guide>
        <p15:guide id="60" orient="horz" pos="1616">
          <p15:clr>
            <a:srgbClr val="F26B43"/>
          </p15:clr>
        </p15:guide>
        <p15:guide id="61" orient="horz" pos="1684">
          <p15:clr>
            <a:srgbClr val="F26B43"/>
          </p15:clr>
        </p15:guide>
        <p15:guide id="62" orient="horz" pos="1888">
          <p15:clr>
            <a:srgbClr val="F26B43"/>
          </p15:clr>
        </p15:guide>
        <p15:guide id="63" orient="horz" pos="1933">
          <p15:clr>
            <a:srgbClr val="F26B43"/>
          </p15:clr>
        </p15:guide>
        <p15:guide id="64" orient="horz" pos="2137">
          <p15:clr>
            <a:srgbClr val="F26B43"/>
          </p15:clr>
        </p15:guide>
        <p15:guide id="65" orient="horz" pos="2183">
          <p15:clr>
            <a:srgbClr val="F26B43"/>
          </p15:clr>
        </p15:guide>
        <p15:guide id="66" orient="horz" pos="2387">
          <p15:clr>
            <a:srgbClr val="F26B43"/>
          </p15:clr>
        </p15:guide>
        <p15:guide id="67" orient="horz" pos="2432">
          <p15:clr>
            <a:srgbClr val="F26B43"/>
          </p15:clr>
        </p15:guide>
        <p15:guide id="68" orient="horz" pos="2636">
          <p15:clr>
            <a:srgbClr val="F26B43"/>
          </p15:clr>
        </p15:guide>
        <p15:guide id="69" orient="horz" pos="2682">
          <p15:clr>
            <a:srgbClr val="F26B43"/>
          </p15:clr>
        </p15:guide>
        <p15:guide id="70" orient="horz" pos="2908">
          <p15:clr>
            <a:srgbClr val="F26B43"/>
          </p15:clr>
        </p15:guide>
        <p15:guide id="71" orient="horz" pos="2954">
          <p15:clr>
            <a:srgbClr val="F26B43"/>
          </p15:clr>
        </p15:guide>
        <p15:guide id="72" orient="horz" pos="3158">
          <p15:clr>
            <a:srgbClr val="F26B43"/>
          </p15:clr>
        </p15:guide>
        <p15:guide id="73" orient="horz" pos="3203">
          <p15:clr>
            <a:srgbClr val="F26B43"/>
          </p15:clr>
        </p15:guide>
        <p15:guide id="74" orient="horz" pos="3407">
          <p15:clr>
            <a:srgbClr val="F26B43"/>
          </p15:clr>
        </p15:guide>
        <p15:guide id="75" orient="horz" pos="3453">
          <p15:clr>
            <a:srgbClr val="F26B43"/>
          </p15:clr>
        </p15:guide>
        <p15:guide id="76" orient="horz" pos="3657">
          <p15:clr>
            <a:srgbClr val="F26B43"/>
          </p15:clr>
        </p15:guide>
        <p15:guide id="77" orient="horz" pos="3702">
          <p15:clr>
            <a:srgbClr val="F26B43"/>
          </p15:clr>
        </p15:guide>
        <p15:guide id="78" orient="horz" pos="3906">
          <p15:clr>
            <a:srgbClr val="F26B43"/>
          </p15:clr>
        </p15:guide>
        <p15:guide id="79" orient="horz" pos="3952">
          <p15:clr>
            <a:srgbClr val="F26B43"/>
          </p15:clr>
        </p15:guide>
        <p15:guide id="80" orient="horz" pos="4178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jpeg"/><Relationship Id="rId7" Type="http://schemas.openxmlformats.org/officeDocument/2006/relationships/image" Target="../media/image16.png"/><Relationship Id="rId12" Type="http://schemas.openxmlformats.org/officeDocument/2006/relationships/image" Target="../media/image2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15.jpeg"/><Relationship Id="rId11" Type="http://schemas.openxmlformats.org/officeDocument/2006/relationships/image" Target="../media/image20.png"/><Relationship Id="rId5" Type="http://schemas.openxmlformats.org/officeDocument/2006/relationships/image" Target="../media/image14.png"/><Relationship Id="rId10" Type="http://schemas.openxmlformats.org/officeDocument/2006/relationships/image" Target="../media/image19.png"/><Relationship Id="rId4" Type="http://schemas.openxmlformats.org/officeDocument/2006/relationships/image" Target="../media/image13.jpeg"/><Relationship Id="rId9" Type="http://schemas.openxmlformats.org/officeDocument/2006/relationships/image" Target="../media/image18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em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emf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31.emf"/><Relationship Id="rId4" Type="http://schemas.openxmlformats.org/officeDocument/2006/relationships/image" Target="../media/image30.em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emf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33.em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emf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35.em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emf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37.em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4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tiff"/><Relationship Id="rId13" Type="http://schemas.openxmlformats.org/officeDocument/2006/relationships/image" Target="../media/image48.tiff"/><Relationship Id="rId3" Type="http://schemas.openxmlformats.org/officeDocument/2006/relationships/image" Target="../media/image38.png"/><Relationship Id="rId7" Type="http://schemas.openxmlformats.org/officeDocument/2006/relationships/image" Target="../media/image42.tiff"/><Relationship Id="rId12" Type="http://schemas.openxmlformats.org/officeDocument/2006/relationships/image" Target="../media/image47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41.tiff"/><Relationship Id="rId11" Type="http://schemas.openxmlformats.org/officeDocument/2006/relationships/image" Target="../media/image46.tiff"/><Relationship Id="rId5" Type="http://schemas.openxmlformats.org/officeDocument/2006/relationships/image" Target="../media/image40.tiff"/><Relationship Id="rId10" Type="http://schemas.openxmlformats.org/officeDocument/2006/relationships/image" Target="../media/image45.tiff"/><Relationship Id="rId4" Type="http://schemas.openxmlformats.org/officeDocument/2006/relationships/image" Target="../media/image39.tiff"/><Relationship Id="rId9" Type="http://schemas.openxmlformats.org/officeDocument/2006/relationships/image" Target="../media/image44.tiff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4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6780179" y="0"/>
            <a:ext cx="5411821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7" name="Espace réservé pour une image  26"/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/>
      </p:pic>
      <p:sp>
        <p:nvSpPr>
          <p:cNvPr id="4" name="Titre 3"/>
          <p:cNvSpPr>
            <a:spLocks noGrp="1"/>
          </p:cNvSpPr>
          <p:nvPr>
            <p:ph type="ctrTitle"/>
          </p:nvPr>
        </p:nvSpPr>
        <p:spPr>
          <a:xfrm>
            <a:off x="77243" y="316793"/>
            <a:ext cx="6702936" cy="918620"/>
          </a:xfrm>
        </p:spPr>
        <p:txBody>
          <a:bodyPr>
            <a:normAutofit fontScale="90000"/>
          </a:bodyPr>
          <a:lstStyle/>
          <a:p>
            <a:r>
              <a:rPr lang="en-CA" dirty="0">
                <a:latin typeface="Montserrat" panose="00000500000000000000" pitchFamily="2" charset="0"/>
              </a:rPr>
              <a:t>TCRP A-42</a:t>
            </a:r>
            <a:br>
              <a:rPr lang="en-CA" dirty="0">
                <a:latin typeface="Montserrat" panose="00000500000000000000" pitchFamily="2" charset="0"/>
              </a:rPr>
            </a:br>
            <a:r>
              <a:rPr lang="en-CA" i="1" dirty="0">
                <a:latin typeface="Montserrat" panose="00000500000000000000" pitchFamily="2" charset="0"/>
              </a:rPr>
              <a:t>Minutes Matter: A Guide to Bus Transit Service Reliability</a:t>
            </a:r>
            <a:endParaRPr lang="en-CA" i="1" dirty="0">
              <a:latin typeface="Gentium Basic" panose="02000503060000020004" pitchFamily="2" charset="0"/>
            </a:endParaRPr>
          </a:p>
        </p:txBody>
      </p:sp>
      <p:sp>
        <p:nvSpPr>
          <p:cNvPr id="5" name="Sous-titre 4"/>
          <p:cNvSpPr>
            <a:spLocks noGrp="1"/>
          </p:cNvSpPr>
          <p:nvPr>
            <p:ph type="subTitle" idx="1"/>
          </p:nvPr>
        </p:nvSpPr>
        <p:spPr>
          <a:xfrm>
            <a:off x="77243" y="1235413"/>
            <a:ext cx="5832475" cy="557770"/>
          </a:xfrm>
        </p:spPr>
        <p:txBody>
          <a:bodyPr>
            <a:normAutofit fontScale="92500" lnSpcReduction="20000"/>
          </a:bodyPr>
          <a:lstStyle/>
          <a:p>
            <a:endParaRPr lang="en-CA" dirty="0"/>
          </a:p>
          <a:p>
            <a:r>
              <a:rPr lang="en-CA" dirty="0"/>
              <a:t>Alan Danaher, PE, PTOE, AICP, PTP</a:t>
            </a:r>
          </a:p>
          <a:p>
            <a:endParaRPr lang="en-CA" dirty="0"/>
          </a:p>
        </p:txBody>
      </p:sp>
      <p:pic>
        <p:nvPicPr>
          <p:cNvPr id="1028" name="Picture 4" descr="Image may contain: sky and outdoor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913" b="2270"/>
          <a:stretch/>
        </p:blipFill>
        <p:spPr bwMode="auto">
          <a:xfrm>
            <a:off x="7351586" y="4572743"/>
            <a:ext cx="4571999" cy="2023103"/>
          </a:xfrm>
          <a:prstGeom prst="rect">
            <a:avLst/>
          </a:prstGeom>
          <a:noFill/>
          <a:effectLst>
            <a:glow>
              <a:schemeClr val="accent1"/>
            </a:glow>
            <a:softEdge rad="1397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Image result for bus reliability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155"/>
          <a:stretch/>
        </p:blipFill>
        <p:spPr bwMode="auto">
          <a:xfrm>
            <a:off x="7351586" y="284615"/>
            <a:ext cx="4571999" cy="2284856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6502019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pied de page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dirty="0"/>
              <a:t>Overview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26D77-2960-1A4A-B5CA-B95B3484A035}" type="slidenum">
              <a:rPr lang="en-CA" smtClean="0"/>
              <a:t>10</a:t>
            </a:fld>
            <a:endParaRPr lang="en-CA" dirty="0"/>
          </a:p>
        </p:txBody>
      </p:sp>
      <p:sp>
        <p:nvSpPr>
          <p:cNvPr id="2" name="Titre 1"/>
          <p:cNvSpPr>
            <a:spLocks noGrp="1"/>
          </p:cNvSpPr>
          <p:nvPr>
            <p:ph type="title" idx="4294967295"/>
          </p:nvPr>
        </p:nvSpPr>
        <p:spPr>
          <a:xfrm>
            <a:off x="2208214" y="620713"/>
            <a:ext cx="9251949" cy="1152526"/>
          </a:xfrm>
        </p:spPr>
        <p:txBody>
          <a:bodyPr/>
          <a:lstStyle/>
          <a:p>
            <a:r>
              <a:rPr lang="en-CA" dirty="0"/>
              <a:t>Transit Agency Survey Report: </a:t>
            </a:r>
            <a:br>
              <a:rPr lang="en-CA" dirty="0"/>
            </a:br>
            <a:r>
              <a:rPr lang="en-CA" dirty="0"/>
              <a:t>Reliability Measurement</a:t>
            </a:r>
          </a:p>
        </p:txBody>
      </p:sp>
      <p:sp>
        <p:nvSpPr>
          <p:cNvPr id="14" name="Espace réservé du pied de page 6"/>
          <p:cNvSpPr txBox="1">
            <a:spLocks/>
          </p:cNvSpPr>
          <p:nvPr/>
        </p:nvSpPr>
        <p:spPr>
          <a:xfrm>
            <a:off x="7277101" y="171452"/>
            <a:ext cx="4489450" cy="755650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defPPr>
              <a:defRPr lang="fr-FR"/>
            </a:defPPr>
            <a:lvl1pPr marL="0" algn="l" defTabSz="914400" rtl="0" eaLnBrk="1" latinLnBrk="0" hangingPunct="1">
              <a:defRPr sz="1000" kern="1200">
                <a:solidFill>
                  <a:srgbClr val="FF4337"/>
                </a:solidFill>
                <a:latin typeface="Montserrat" charset="0"/>
                <a:ea typeface="Montserrat" charset="0"/>
                <a:cs typeface="Montserrat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CA" dirty="0"/>
              <a:t>TCRP A-42: Minutes Matter: </a:t>
            </a:r>
            <a:r>
              <a:rPr lang="en-CA" i="1" dirty="0">
                <a:latin typeface="Montserrat" panose="00000500000000000000" pitchFamily="2" charset="0"/>
              </a:rPr>
              <a:t>A Guide to Bus Transit Service Reliability</a:t>
            </a:r>
            <a:endParaRPr lang="en-CA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83637" y="1773239"/>
            <a:ext cx="7901101" cy="45114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956296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pied de page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dirty="0"/>
              <a:t>Overview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26D77-2960-1A4A-B5CA-B95B3484A035}" type="slidenum">
              <a:rPr lang="en-CA" smtClean="0"/>
              <a:t>11</a:t>
            </a:fld>
            <a:endParaRPr lang="en-CA" dirty="0"/>
          </a:p>
        </p:txBody>
      </p:sp>
      <p:sp>
        <p:nvSpPr>
          <p:cNvPr id="2" name="Titre 1"/>
          <p:cNvSpPr>
            <a:spLocks noGrp="1"/>
          </p:cNvSpPr>
          <p:nvPr>
            <p:ph type="title" idx="4294967295"/>
          </p:nvPr>
        </p:nvSpPr>
        <p:spPr>
          <a:xfrm>
            <a:off x="2208214" y="620713"/>
            <a:ext cx="9251949" cy="1152526"/>
          </a:xfrm>
        </p:spPr>
        <p:txBody>
          <a:bodyPr/>
          <a:lstStyle/>
          <a:p>
            <a:r>
              <a:rPr lang="en-CA" dirty="0"/>
              <a:t>Transit Agency Survey Report: </a:t>
            </a:r>
            <a:br>
              <a:rPr lang="en-CA" dirty="0"/>
            </a:br>
            <a:r>
              <a:rPr lang="en-CA" dirty="0"/>
              <a:t>Reliability Improvement Strategies</a:t>
            </a:r>
          </a:p>
        </p:txBody>
      </p:sp>
      <p:sp>
        <p:nvSpPr>
          <p:cNvPr id="12" name="Espace réservé du contenu 2"/>
          <p:cNvSpPr>
            <a:spLocks noGrp="1"/>
          </p:cNvSpPr>
          <p:nvPr>
            <p:ph sz="quarter" idx="13"/>
          </p:nvPr>
        </p:nvSpPr>
        <p:spPr>
          <a:xfrm>
            <a:off x="2208213" y="1844675"/>
            <a:ext cx="9251950" cy="4356100"/>
          </a:xfrm>
        </p:spPr>
        <p:txBody>
          <a:bodyPr>
            <a:normAutofit fontScale="92500" lnSpcReduction="10000"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u="sng" dirty="0"/>
              <a:t>Operational Strategies</a:t>
            </a:r>
            <a:r>
              <a:rPr lang="en-US" dirty="0"/>
              <a:t>: Schedule changes, route </a:t>
            </a:r>
            <a:r>
              <a:rPr lang="en-US" dirty="0" smtClean="0"/>
              <a:t>realignment, </a:t>
            </a:r>
            <a:r>
              <a:rPr lang="en-US" dirty="0"/>
              <a:t>and re-training drivers 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dirty="0"/>
              <a:t>Some agencies have not used any strategies.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u="sng" dirty="0"/>
              <a:t>Priority Treatments</a:t>
            </a:r>
            <a:r>
              <a:rPr lang="en-US" dirty="0"/>
              <a:t>: Transit signal priority, semi/exclusive bus lanes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/>
              <a:t>Majority of treatments proved more successful in larger agencies, while smaller agencies had more “mixed” or “unknown” results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/>
              <a:t>Many more agencies have undertaken strategies to increase the </a:t>
            </a:r>
            <a:r>
              <a:rPr lang="en-US" u="sng" dirty="0"/>
              <a:t>perception of reliability data</a:t>
            </a:r>
            <a:endParaRPr lang="en-US" dirty="0"/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/>
              <a:t>Real-time arrival information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/>
              <a:t>Definition of on-time performance. Adding or changing measures - most common actions to change the </a:t>
            </a:r>
            <a:r>
              <a:rPr lang="en-US" u="sng" dirty="0"/>
              <a:t>definition of reliability</a:t>
            </a:r>
            <a:endParaRPr lang="en-CA" dirty="0"/>
          </a:p>
        </p:txBody>
      </p:sp>
      <p:sp>
        <p:nvSpPr>
          <p:cNvPr id="6" name="Espace réservé du pied de page 6"/>
          <p:cNvSpPr txBox="1">
            <a:spLocks/>
          </p:cNvSpPr>
          <p:nvPr/>
        </p:nvSpPr>
        <p:spPr>
          <a:xfrm>
            <a:off x="7277101" y="171452"/>
            <a:ext cx="4489450" cy="755650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defPPr>
              <a:defRPr lang="fr-FR"/>
            </a:defPPr>
            <a:lvl1pPr marL="0" algn="l" defTabSz="914400" rtl="0" eaLnBrk="1" latinLnBrk="0" hangingPunct="1">
              <a:defRPr sz="1000" kern="1200">
                <a:solidFill>
                  <a:srgbClr val="FF4337"/>
                </a:solidFill>
                <a:latin typeface="Montserrat" charset="0"/>
                <a:ea typeface="Montserrat" charset="0"/>
                <a:cs typeface="Montserrat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CA" dirty="0"/>
              <a:t>TCRP A-42: Minutes Matter: </a:t>
            </a:r>
            <a:r>
              <a:rPr lang="en-CA" i="1" dirty="0">
                <a:latin typeface="Montserrat" panose="00000500000000000000" pitchFamily="2" charset="0"/>
              </a:rPr>
              <a:t>A Guide to Bus Transit Service Reliability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48046492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pied de page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dirty="0"/>
              <a:t>Overview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26D77-2960-1A4A-B5CA-B95B3484A035}" type="slidenum">
              <a:rPr lang="en-CA" smtClean="0"/>
              <a:t>12</a:t>
            </a:fld>
            <a:endParaRPr lang="en-CA" dirty="0"/>
          </a:p>
        </p:txBody>
      </p:sp>
      <p:sp>
        <p:nvSpPr>
          <p:cNvPr id="2" name="Titre 1"/>
          <p:cNvSpPr>
            <a:spLocks noGrp="1"/>
          </p:cNvSpPr>
          <p:nvPr>
            <p:ph type="title" idx="4294967295"/>
          </p:nvPr>
        </p:nvSpPr>
        <p:spPr>
          <a:xfrm>
            <a:off x="2208214" y="620713"/>
            <a:ext cx="9251949" cy="1152526"/>
          </a:xfrm>
        </p:spPr>
        <p:txBody>
          <a:bodyPr/>
          <a:lstStyle/>
          <a:p>
            <a:r>
              <a:rPr lang="en-CA" dirty="0"/>
              <a:t>Transit Agency Survey Report: </a:t>
            </a:r>
            <a:br>
              <a:rPr lang="en-CA" dirty="0"/>
            </a:br>
            <a:r>
              <a:rPr lang="en-CA" dirty="0"/>
              <a:t>Demonstration Studies</a:t>
            </a:r>
          </a:p>
        </p:txBody>
      </p:sp>
      <p:sp>
        <p:nvSpPr>
          <p:cNvPr id="12" name="Espace réservé du contenu 2"/>
          <p:cNvSpPr>
            <a:spLocks noGrp="1"/>
          </p:cNvSpPr>
          <p:nvPr>
            <p:ph sz="quarter" idx="13"/>
          </p:nvPr>
        </p:nvSpPr>
        <p:spPr>
          <a:xfrm>
            <a:off x="2208213" y="1844675"/>
            <a:ext cx="9251950" cy="4356100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dirty="0"/>
              <a:t>Most agencies have undertaken before and after studies to assess improvements, with many seeing improvements to on-time performance, travel time, and ridership.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 smtClean="0"/>
              <a:t>Eleven </a:t>
            </a:r>
            <a:r>
              <a:rPr lang="en-US" dirty="0"/>
              <a:t>potential strategies identified for potential demonstration studies.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/>
              <a:t>Supplemental agency contacts revealed little interest in undertaking demo studies.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/>
              <a:t>A-42 panel decided to refocus on case studies in general.</a:t>
            </a:r>
            <a:endParaRPr lang="en-CA" dirty="0"/>
          </a:p>
        </p:txBody>
      </p:sp>
      <p:sp>
        <p:nvSpPr>
          <p:cNvPr id="6" name="Espace réservé du pied de page 6"/>
          <p:cNvSpPr txBox="1">
            <a:spLocks/>
          </p:cNvSpPr>
          <p:nvPr/>
        </p:nvSpPr>
        <p:spPr>
          <a:xfrm>
            <a:off x="7277101" y="171452"/>
            <a:ext cx="4489450" cy="755650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defPPr>
              <a:defRPr lang="fr-FR"/>
            </a:defPPr>
            <a:lvl1pPr marL="0" algn="l" defTabSz="914400" rtl="0" eaLnBrk="1" latinLnBrk="0" hangingPunct="1">
              <a:defRPr sz="1000" kern="1200">
                <a:solidFill>
                  <a:srgbClr val="FF4337"/>
                </a:solidFill>
                <a:latin typeface="Montserrat" charset="0"/>
                <a:ea typeface="Montserrat" charset="0"/>
                <a:cs typeface="Montserrat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CA" dirty="0"/>
              <a:t>TCRP A-42: Minutes Matter: </a:t>
            </a:r>
            <a:r>
              <a:rPr lang="en-CA" i="1" dirty="0">
                <a:latin typeface="Montserrat" panose="00000500000000000000" pitchFamily="2" charset="0"/>
              </a:rPr>
              <a:t>A Guide to Bus Transit Service Reliability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4706399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pied de page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dirty="0"/>
              <a:t>Overview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26D77-2960-1A4A-B5CA-B95B3484A035}" type="slidenum">
              <a:rPr lang="en-CA" smtClean="0"/>
              <a:t>13</a:t>
            </a:fld>
            <a:endParaRPr lang="en-CA" dirty="0"/>
          </a:p>
        </p:txBody>
      </p:sp>
      <p:sp>
        <p:nvSpPr>
          <p:cNvPr id="2" name="Titre 1"/>
          <p:cNvSpPr>
            <a:spLocks noGrp="1"/>
          </p:cNvSpPr>
          <p:nvPr>
            <p:ph type="title" idx="4294967295"/>
          </p:nvPr>
        </p:nvSpPr>
        <p:spPr>
          <a:xfrm>
            <a:off x="2208214" y="620713"/>
            <a:ext cx="9251949" cy="1152526"/>
          </a:xfrm>
        </p:spPr>
        <p:txBody>
          <a:bodyPr/>
          <a:lstStyle/>
          <a:p>
            <a:r>
              <a:rPr lang="en-CA" dirty="0"/>
              <a:t>Case Study Summary Report (Final Report, Appendix C)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dirty="0"/>
              <a:t>Case studies were used to understand transit reliability assessment </a:t>
            </a:r>
            <a:r>
              <a:rPr lang="en-US" dirty="0" smtClean="0"/>
              <a:t>process, including:</a:t>
            </a:r>
            <a:endParaRPr lang="en-US" dirty="0"/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High-level measures that agencies use to determine reliability, including traditional and non-traditional </a:t>
            </a:r>
            <a:r>
              <a:rPr lang="en-US" dirty="0" smtClean="0"/>
              <a:t>measures;</a:t>
            </a:r>
            <a:endParaRPr lang="en-US" dirty="0"/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Standards used in assessing and communicating transit </a:t>
            </a:r>
            <a:r>
              <a:rPr lang="en-US" dirty="0" smtClean="0"/>
              <a:t>performance;</a:t>
            </a:r>
            <a:endParaRPr lang="en-US" dirty="0"/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How specific causes of unreliability are determined through more specific data collection and diagnostic </a:t>
            </a:r>
            <a:r>
              <a:rPr lang="en-US" dirty="0" smtClean="0"/>
              <a:t>tools;</a:t>
            </a:r>
            <a:endParaRPr lang="en-US" dirty="0"/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How improvement actions are </a:t>
            </a:r>
            <a:r>
              <a:rPr lang="en-US" dirty="0" smtClean="0"/>
              <a:t>taken; and</a:t>
            </a:r>
            <a:endParaRPr lang="en-US" dirty="0"/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How the response to improvement actions is measured to evaluate the level of success.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/>
              <a:t>Interviews not intended to be prescriptive to allow open discussions from agency to agency.</a:t>
            </a:r>
            <a:endParaRPr lang="en-CA" dirty="0"/>
          </a:p>
        </p:txBody>
      </p:sp>
      <p:sp>
        <p:nvSpPr>
          <p:cNvPr id="6" name="Espace réservé du pied de page 6"/>
          <p:cNvSpPr txBox="1">
            <a:spLocks/>
          </p:cNvSpPr>
          <p:nvPr/>
        </p:nvSpPr>
        <p:spPr>
          <a:xfrm>
            <a:off x="7277101" y="171452"/>
            <a:ext cx="4489450" cy="755650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defPPr>
              <a:defRPr lang="fr-FR"/>
            </a:defPPr>
            <a:lvl1pPr marL="0" algn="l" defTabSz="914400" rtl="0" eaLnBrk="1" latinLnBrk="0" hangingPunct="1">
              <a:defRPr sz="1000" kern="1200">
                <a:solidFill>
                  <a:srgbClr val="FF4337"/>
                </a:solidFill>
                <a:latin typeface="Montserrat" charset="0"/>
                <a:ea typeface="Montserrat" charset="0"/>
                <a:cs typeface="Montserrat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CA" dirty="0"/>
              <a:t>TCRP A-42: Minutes Matter: </a:t>
            </a:r>
            <a:r>
              <a:rPr lang="en-CA" i="1" dirty="0">
                <a:latin typeface="Montserrat" panose="00000500000000000000" pitchFamily="2" charset="0"/>
              </a:rPr>
              <a:t>A Guide to Bus Transit Service Reliability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88944029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pied de page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dirty="0"/>
              <a:t>Overview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26D77-2960-1A4A-B5CA-B95B3484A035}" type="slidenum">
              <a:rPr lang="en-CA" smtClean="0"/>
              <a:t>14</a:t>
            </a:fld>
            <a:endParaRPr lang="en-CA" dirty="0"/>
          </a:p>
        </p:txBody>
      </p:sp>
      <p:sp>
        <p:nvSpPr>
          <p:cNvPr id="2" name="Titre 1"/>
          <p:cNvSpPr>
            <a:spLocks noGrp="1"/>
          </p:cNvSpPr>
          <p:nvPr>
            <p:ph type="title" idx="4294967295"/>
          </p:nvPr>
        </p:nvSpPr>
        <p:spPr>
          <a:xfrm>
            <a:off x="2208214" y="620713"/>
            <a:ext cx="9251949" cy="1152526"/>
          </a:xfrm>
        </p:spPr>
        <p:txBody>
          <a:bodyPr/>
          <a:lstStyle/>
          <a:p>
            <a:r>
              <a:rPr lang="en-CA" dirty="0"/>
              <a:t>Case Study Agencies</a:t>
            </a:r>
          </a:p>
        </p:txBody>
      </p:sp>
      <p:sp>
        <p:nvSpPr>
          <p:cNvPr id="6" name="Espace réservé du pied de page 6"/>
          <p:cNvSpPr txBox="1">
            <a:spLocks/>
          </p:cNvSpPr>
          <p:nvPr/>
        </p:nvSpPr>
        <p:spPr>
          <a:xfrm>
            <a:off x="7277101" y="171452"/>
            <a:ext cx="4489450" cy="755650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defPPr>
              <a:defRPr lang="fr-FR"/>
            </a:defPPr>
            <a:lvl1pPr marL="0" algn="l" defTabSz="914400" rtl="0" eaLnBrk="1" latinLnBrk="0" hangingPunct="1">
              <a:defRPr sz="1000" kern="1200">
                <a:solidFill>
                  <a:srgbClr val="FF4337"/>
                </a:solidFill>
                <a:latin typeface="Montserrat" charset="0"/>
                <a:ea typeface="Montserrat" charset="0"/>
                <a:cs typeface="Montserrat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CA" dirty="0"/>
              <a:t>TCRP A-42: Minutes Matter: </a:t>
            </a:r>
            <a:r>
              <a:rPr lang="en-CA" i="1" dirty="0">
                <a:latin typeface="Montserrat" panose="00000500000000000000" pitchFamily="2" charset="0"/>
              </a:rPr>
              <a:t>A Guide to Bus Transit Service Reliability</a:t>
            </a:r>
            <a:endParaRPr lang="en-CA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63FBAB54-2B33-9346-8E5A-08AAB559A34D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911234" y="1291012"/>
            <a:ext cx="3033537" cy="4356100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sz="2000" b="1" dirty="0"/>
              <a:t>Small (&lt; 100 buses)</a:t>
            </a:r>
          </a:p>
          <a:p>
            <a:pPr marL="457200" lvl="1" indent="0">
              <a:buNone/>
            </a:pPr>
            <a:endParaRPr lang="en-US" dirty="0"/>
          </a:p>
          <a:p>
            <a:pPr marL="457200" lvl="1" indent="0">
              <a:buNone/>
            </a:pPr>
            <a:r>
              <a:rPr lang="en-US" dirty="0"/>
              <a:t>Manatee County Area Transit (MCAT)</a:t>
            </a:r>
          </a:p>
          <a:p>
            <a:pPr marL="457200" lvl="1" indent="0">
              <a:buNone/>
            </a:pPr>
            <a:endParaRPr lang="en-US" dirty="0"/>
          </a:p>
          <a:p>
            <a:pPr marL="457200" lvl="1" indent="0">
              <a:buNone/>
            </a:pPr>
            <a:r>
              <a:rPr lang="en-US" dirty="0"/>
              <a:t>Kingston, CA Transit</a:t>
            </a:r>
          </a:p>
          <a:p>
            <a:pPr marL="0" indent="0">
              <a:buNone/>
            </a:pPr>
            <a:endParaRPr lang="en-US" sz="2000" b="1" dirty="0"/>
          </a:p>
          <a:p>
            <a:pPr marL="0" indent="0">
              <a:buNone/>
            </a:pPr>
            <a:r>
              <a:rPr lang="en-US" sz="2000" b="1" dirty="0"/>
              <a:t>Medium (100 -300 buses)</a:t>
            </a:r>
          </a:p>
          <a:p>
            <a:pPr marL="457200" lvl="1" indent="0">
              <a:buNone/>
            </a:pPr>
            <a:endParaRPr lang="en-US" b="1" dirty="0"/>
          </a:p>
          <a:p>
            <a:pPr marL="457200" lvl="1" indent="0">
              <a:buNone/>
            </a:pPr>
            <a:r>
              <a:rPr lang="en-US" dirty="0"/>
              <a:t>Pierce Transit (WA)</a:t>
            </a:r>
          </a:p>
          <a:p>
            <a:pPr marL="457200" lvl="1" indent="0">
              <a:buNone/>
            </a:pPr>
            <a:endParaRPr lang="en-US" dirty="0"/>
          </a:p>
          <a:p>
            <a:pPr marL="457200" lvl="1" indent="0">
              <a:buNone/>
            </a:pPr>
            <a:r>
              <a:rPr lang="en-US" dirty="0"/>
              <a:t>Southwest Ohio Regional Transit Agency (SORTA)</a:t>
            </a:r>
          </a:p>
          <a:p>
            <a:pPr marL="457200" lvl="1" indent="0">
              <a:buNone/>
            </a:pPr>
            <a:endParaRPr lang="en-US" dirty="0"/>
          </a:p>
          <a:p>
            <a:pPr marL="457200" lvl="1" indent="0">
              <a:buNone/>
            </a:pPr>
            <a:endParaRPr lang="en-US" dirty="0"/>
          </a:p>
        </p:txBody>
      </p:sp>
      <p:sp>
        <p:nvSpPr>
          <p:cNvPr id="10" name="Content Placeholder 7">
            <a:extLst>
              <a:ext uri="{FF2B5EF4-FFF2-40B4-BE49-F238E27FC236}">
                <a16:creationId xmlns:a16="http://schemas.microsoft.com/office/drawing/2014/main" id="{DF22668A-3BE1-FD48-A918-A495EE2F127A}"/>
              </a:ext>
            </a:extLst>
          </p:cNvPr>
          <p:cNvSpPr txBox="1">
            <a:spLocks/>
          </p:cNvSpPr>
          <p:nvPr/>
        </p:nvSpPr>
        <p:spPr>
          <a:xfrm>
            <a:off x="8666950" y="1291012"/>
            <a:ext cx="3255067" cy="4828499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403225" indent="-403225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.HelveticaNeueDeskInterface-Regular" charset="0"/>
              <a:buChar char="—"/>
              <a:tabLst/>
              <a:defRPr sz="2400" kern="1200">
                <a:solidFill>
                  <a:srgbClr val="1E242B"/>
                </a:solidFill>
                <a:latin typeface="Montserrat" panose="00000500000000000000" pitchFamily="2" charset="0"/>
                <a:ea typeface="Montserrat" panose="00000500000000000000" pitchFamily="2" charset="0"/>
                <a:cs typeface="Montserrat" panose="00000500000000000000" pitchFamily="2" charset="0"/>
              </a:defRPr>
            </a:lvl1pPr>
            <a:lvl2pPr marL="800100" indent="-3429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.HelveticaNeueDeskInterface-Regular" charset="0"/>
              <a:buChar char="—"/>
              <a:tabLst/>
              <a:defRPr sz="2000" b="0" i="1" kern="1200">
                <a:solidFill>
                  <a:srgbClr val="1E242B"/>
                </a:solidFill>
                <a:latin typeface="Montserrat" panose="00000500000000000000" pitchFamily="2" charset="0"/>
                <a:ea typeface="Montserrat" panose="00000500000000000000" pitchFamily="2" charset="0"/>
                <a:cs typeface="Montserrat" panose="00000500000000000000" pitchFamily="2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.HelveticaNeueDeskInterface-Regular" charset="0"/>
              <a:buChar char="—"/>
              <a:defRPr sz="1600" b="0" i="0" kern="1200">
                <a:solidFill>
                  <a:srgbClr val="1E242B"/>
                </a:solidFill>
                <a:latin typeface="Montserrat" panose="00000500000000000000" pitchFamily="2" charset="0"/>
                <a:ea typeface="Montserrat" panose="00000500000000000000" pitchFamily="2" charset="0"/>
                <a:cs typeface="Montserrat" panose="00000500000000000000" pitchFamily="2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.HelveticaNeueDeskInterface-Regular" charset="0"/>
              <a:buChar char="—"/>
              <a:defRPr sz="1600" b="0" i="0" kern="1200">
                <a:solidFill>
                  <a:srgbClr val="1E242B"/>
                </a:solidFill>
                <a:latin typeface="Montserrat" panose="00000500000000000000" pitchFamily="2" charset="0"/>
                <a:ea typeface="Montserrat" panose="00000500000000000000" pitchFamily="2" charset="0"/>
                <a:cs typeface="Montserrat" panose="00000500000000000000" pitchFamily="2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.HelveticaNeueDeskInterface-Regular" charset="0"/>
              <a:buChar char="—"/>
              <a:defRPr sz="1600" b="0" i="0" kern="1200">
                <a:solidFill>
                  <a:srgbClr val="1E242B"/>
                </a:solidFill>
                <a:latin typeface="Montserrat" panose="00000500000000000000" pitchFamily="2" charset="0"/>
                <a:ea typeface="Montserrat" panose="00000500000000000000" pitchFamily="2" charset="0"/>
                <a:cs typeface="Montserrat" panose="00000500000000000000" pitchFamily="2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200" b="1" dirty="0"/>
              <a:t>Large (&gt; 300 buses)</a:t>
            </a:r>
          </a:p>
          <a:p>
            <a:pPr marL="457200" lvl="1" indent="0">
              <a:buNone/>
            </a:pPr>
            <a:endParaRPr lang="en-US" dirty="0"/>
          </a:p>
          <a:p>
            <a:pPr marL="457200" lvl="1" indent="0">
              <a:buNone/>
            </a:pPr>
            <a:endParaRPr lang="en-US" dirty="0"/>
          </a:p>
          <a:p>
            <a:pPr marL="457200" lvl="1" indent="0">
              <a:buNone/>
            </a:pPr>
            <a:r>
              <a:rPr lang="en-US" dirty="0"/>
              <a:t>Chicago Transit Authority (CTA)</a:t>
            </a:r>
          </a:p>
          <a:p>
            <a:pPr marL="457200" lvl="1" indent="0">
              <a:buNone/>
            </a:pPr>
            <a:endParaRPr lang="en-US" dirty="0"/>
          </a:p>
          <a:p>
            <a:pPr marL="457200" lvl="1" indent="0">
              <a:buNone/>
            </a:pPr>
            <a:r>
              <a:rPr lang="en-US" dirty="0"/>
              <a:t>Denver RTD</a:t>
            </a:r>
          </a:p>
          <a:p>
            <a:pPr marL="457200" lvl="1" indent="0">
              <a:buNone/>
            </a:pPr>
            <a:endParaRPr lang="en-US" dirty="0"/>
          </a:p>
          <a:p>
            <a:pPr marL="457200" lvl="1" indent="0">
              <a:buNone/>
            </a:pPr>
            <a:r>
              <a:rPr lang="en-US" dirty="0"/>
              <a:t>LA Metro</a:t>
            </a:r>
          </a:p>
          <a:p>
            <a:pPr marL="457200" lvl="1" indent="0">
              <a:buNone/>
            </a:pPr>
            <a:endParaRPr lang="en-US" dirty="0"/>
          </a:p>
          <a:p>
            <a:pPr marL="457200" lvl="1" indent="0">
              <a:buNone/>
            </a:pPr>
            <a:r>
              <a:rPr lang="en-US" dirty="0"/>
              <a:t>New York City Transit</a:t>
            </a:r>
          </a:p>
          <a:p>
            <a:pPr marL="457200" lvl="1" indent="0">
              <a:buNone/>
            </a:pPr>
            <a:endParaRPr lang="en-US" dirty="0"/>
          </a:p>
          <a:p>
            <a:pPr marL="457200" lvl="1" indent="0">
              <a:buNone/>
            </a:pPr>
            <a:r>
              <a:rPr lang="en-US" dirty="0"/>
              <a:t>Transport for London</a:t>
            </a:r>
          </a:p>
          <a:p>
            <a:pPr marL="457200" lvl="1" indent="0">
              <a:buNone/>
            </a:pPr>
            <a:endParaRPr lang="en-US" dirty="0"/>
          </a:p>
          <a:p>
            <a:pPr marL="457200" lvl="1" indent="0">
              <a:buNone/>
            </a:pPr>
            <a:r>
              <a:rPr lang="en-US" dirty="0"/>
              <a:t>VIA Transit (San Antonio)</a:t>
            </a:r>
          </a:p>
        </p:txBody>
      </p:sp>
      <p:pic>
        <p:nvPicPr>
          <p:cNvPr id="2050" name="Picture 2" descr="Image result for manatee area county transit 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9968" y="1519204"/>
            <a:ext cx="1508711" cy="8745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AutoShape 4" descr="Image result for pierce transit logo"/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056" name="Picture 8" descr="Image result for pierce transit logo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0081" y="4165631"/>
            <a:ext cx="1914030" cy="639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SORTA Metro logo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6367" y="5114013"/>
            <a:ext cx="1190625" cy="1047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AutoShape 12" descr="Image result for CTA logo"/>
          <p:cNvSpPr>
            <a:spLocks noChangeAspect="1" noChangeArrowheads="1"/>
          </p:cNvSpPr>
          <p:nvPr/>
        </p:nvSpPr>
        <p:spPr bwMode="auto">
          <a:xfrm>
            <a:off x="6096000" y="34290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AutoShape 14" descr="Image result for CTA logo"/>
          <p:cNvSpPr>
            <a:spLocks noChangeAspect="1" noChangeArrowheads="1"/>
          </p:cNvSpPr>
          <p:nvPr/>
        </p:nvSpPr>
        <p:spPr bwMode="auto">
          <a:xfrm>
            <a:off x="6248400" y="35814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066" name="Picture 18" descr="Image result for CTA logo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0099" y="1262491"/>
            <a:ext cx="1144702" cy="11447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8" name="Picture 20" descr="Image result for denver RTD logo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84520" y="2530489"/>
            <a:ext cx="1036261" cy="8109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AutoShape 22" descr="Image result for la metro logo"/>
          <p:cNvSpPr>
            <a:spLocks noChangeAspect="1" noChangeArrowheads="1"/>
          </p:cNvSpPr>
          <p:nvPr/>
        </p:nvSpPr>
        <p:spPr bwMode="auto">
          <a:xfrm>
            <a:off x="6400800" y="37338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072" name="Picture 24" descr="Image result for la metro logo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2180" y="2825577"/>
            <a:ext cx="1035591" cy="10355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4" name="Picture 26" descr="Image result for new york city transit logo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9064" y="3525227"/>
            <a:ext cx="1133859" cy="1133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8" name="Picture 30" descr="Image result for via transit logo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6646" y="5790942"/>
            <a:ext cx="1578178" cy="9037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80" name="Picture 32" descr="Image result for transport for london logo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3661" y="4794022"/>
            <a:ext cx="928207" cy="7580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82" name="Picture 34" descr="Image result for kingston transit"/>
          <p:cNvPicPr>
            <a:picLocks noChangeAspect="1" noChangeArrowheads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823" b="32047"/>
          <a:stretch/>
        </p:blipFill>
        <p:spPr bwMode="auto">
          <a:xfrm>
            <a:off x="4385243" y="2584365"/>
            <a:ext cx="1892553" cy="721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3381320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pied de page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dirty="0"/>
              <a:t>Overview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26D77-2960-1A4A-B5CA-B95B3484A035}" type="slidenum">
              <a:rPr lang="en-CA" smtClean="0"/>
              <a:t>15</a:t>
            </a:fld>
            <a:endParaRPr lang="en-CA" dirty="0"/>
          </a:p>
        </p:txBody>
      </p:sp>
      <p:sp>
        <p:nvSpPr>
          <p:cNvPr id="2" name="Titre 1"/>
          <p:cNvSpPr>
            <a:spLocks noGrp="1"/>
          </p:cNvSpPr>
          <p:nvPr>
            <p:ph type="title" idx="4294967295"/>
          </p:nvPr>
        </p:nvSpPr>
        <p:spPr>
          <a:xfrm>
            <a:off x="2208214" y="620713"/>
            <a:ext cx="9251949" cy="1152526"/>
          </a:xfrm>
        </p:spPr>
        <p:txBody>
          <a:bodyPr>
            <a:normAutofit/>
          </a:bodyPr>
          <a:lstStyle/>
          <a:p>
            <a:r>
              <a:rPr lang="en-CA" dirty="0"/>
              <a:t>Case Study Summary </a:t>
            </a:r>
            <a:r>
              <a:rPr lang="en-CA" dirty="0" smtClean="0"/>
              <a:t>Report : </a:t>
            </a:r>
            <a:r>
              <a:rPr lang="en-CA" dirty="0"/>
              <a:t/>
            </a:r>
            <a:br>
              <a:rPr lang="en-CA" dirty="0"/>
            </a:br>
            <a:r>
              <a:rPr lang="en-CA" dirty="0"/>
              <a:t>Major Findings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quarter" idx="13"/>
          </p:nvPr>
        </p:nvSpPr>
        <p:spPr/>
        <p:txBody>
          <a:bodyPr>
            <a:normAutofit fontScale="92500" lnSpcReduction="20000"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dirty="0"/>
              <a:t>Reliability Program Organizational Structure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/>
              <a:t>In most agencies, bus transit reliability is a shared responsibility, most notably Service Planning, Operations, Performance Management and IT.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/>
              <a:t>Largest agencies have developed processes - on-time performance review; analysis of routes with issues through running time analysis; and addressing issues using a combination of resources and departments.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/>
              <a:t>Most agencies produce reliability reports on a regular basis for Board review.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/>
              <a:t>Reliability Measures and Standards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/>
              <a:t>Most agencies rely on On-Time Performance as their primary measure to assess bus service reliability.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/>
              <a:t>For on-time performance, most agencies agreed on an “on-time” definition of 1 minute early to 5 minutes late.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/>
              <a:t>Agencies were less similar in their reliability goals, with system size not being a major factor.</a:t>
            </a:r>
            <a:endParaRPr lang="en-CA" dirty="0"/>
          </a:p>
        </p:txBody>
      </p:sp>
      <p:sp>
        <p:nvSpPr>
          <p:cNvPr id="6" name="Espace réservé du pied de page 6"/>
          <p:cNvSpPr txBox="1">
            <a:spLocks/>
          </p:cNvSpPr>
          <p:nvPr/>
        </p:nvSpPr>
        <p:spPr>
          <a:xfrm>
            <a:off x="7277101" y="171452"/>
            <a:ext cx="4489450" cy="755650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defPPr>
              <a:defRPr lang="fr-FR"/>
            </a:defPPr>
            <a:lvl1pPr marL="0" algn="l" defTabSz="914400" rtl="0" eaLnBrk="1" latinLnBrk="0" hangingPunct="1">
              <a:defRPr sz="1000" kern="1200">
                <a:solidFill>
                  <a:srgbClr val="FF4337"/>
                </a:solidFill>
                <a:latin typeface="Montserrat" charset="0"/>
                <a:ea typeface="Montserrat" charset="0"/>
                <a:cs typeface="Montserrat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CA" dirty="0"/>
              <a:t>TCRP A-42: Minutes Matter: </a:t>
            </a:r>
            <a:r>
              <a:rPr lang="en-CA" i="1" dirty="0">
                <a:latin typeface="Montserrat" panose="00000500000000000000" pitchFamily="2" charset="0"/>
              </a:rPr>
              <a:t>A Guide to Bus Transit Service Reliability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16041525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pied de page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dirty="0"/>
              <a:t>Overview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26D77-2960-1A4A-B5CA-B95B3484A035}" type="slidenum">
              <a:rPr lang="en-CA" smtClean="0"/>
              <a:t>16</a:t>
            </a:fld>
            <a:endParaRPr lang="en-CA" dirty="0"/>
          </a:p>
        </p:txBody>
      </p:sp>
      <p:sp>
        <p:nvSpPr>
          <p:cNvPr id="2" name="Titre 1"/>
          <p:cNvSpPr>
            <a:spLocks noGrp="1"/>
          </p:cNvSpPr>
          <p:nvPr>
            <p:ph type="title" idx="4294967295"/>
          </p:nvPr>
        </p:nvSpPr>
        <p:spPr>
          <a:xfrm>
            <a:off x="2208214" y="620713"/>
            <a:ext cx="9251949" cy="1152526"/>
          </a:xfrm>
        </p:spPr>
        <p:txBody>
          <a:bodyPr/>
          <a:lstStyle/>
          <a:p>
            <a:r>
              <a:rPr lang="en-CA" dirty="0"/>
              <a:t>Case Study Summary Report: </a:t>
            </a:r>
            <a:br>
              <a:rPr lang="en-CA" dirty="0"/>
            </a:br>
            <a:r>
              <a:rPr lang="en-CA" dirty="0"/>
              <a:t>Major Findings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quarter" idx="13"/>
          </p:nvPr>
        </p:nvSpPr>
        <p:spPr>
          <a:xfrm>
            <a:off x="2208214" y="1844674"/>
            <a:ext cx="3721789" cy="4624219"/>
          </a:xfrm>
        </p:spPr>
        <p:txBody>
          <a:bodyPr>
            <a:normAutofit fontScale="92500" lnSpcReduction="20000"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dirty="0"/>
              <a:t>Reliability Data Collection Analysis and Reporting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/>
              <a:t>Most of the agencies rely upon the collection of CAD/AVL and APC data, recorded at timepoints.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/>
              <a:t>Reliability and performance are reviewed on a daily, </a:t>
            </a:r>
            <a:r>
              <a:rPr lang="en-US" dirty="0" smtClean="0"/>
              <a:t>weekly, </a:t>
            </a:r>
            <a:r>
              <a:rPr lang="en-US" dirty="0"/>
              <a:t>or monthly basis.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/>
              <a:t>Data is used in real-time by supervisors and control centers to manage day-to-day operations.</a:t>
            </a:r>
          </a:p>
          <a:p>
            <a:endParaRPr lang="en-CA" dirty="0"/>
          </a:p>
        </p:txBody>
      </p:sp>
      <p:sp>
        <p:nvSpPr>
          <p:cNvPr id="6" name="Espace réservé du pied de page 6"/>
          <p:cNvSpPr txBox="1">
            <a:spLocks/>
          </p:cNvSpPr>
          <p:nvPr/>
        </p:nvSpPr>
        <p:spPr>
          <a:xfrm>
            <a:off x="7277101" y="171452"/>
            <a:ext cx="4489450" cy="755650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defPPr>
              <a:defRPr lang="fr-FR"/>
            </a:defPPr>
            <a:lvl1pPr marL="0" algn="l" defTabSz="914400" rtl="0" eaLnBrk="1" latinLnBrk="0" hangingPunct="1">
              <a:defRPr sz="1000" kern="1200">
                <a:solidFill>
                  <a:srgbClr val="FF4337"/>
                </a:solidFill>
                <a:latin typeface="Montserrat" charset="0"/>
                <a:ea typeface="Montserrat" charset="0"/>
                <a:cs typeface="Montserrat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CA" dirty="0"/>
              <a:t>TCRP A-42: Minutes Matter: </a:t>
            </a:r>
            <a:r>
              <a:rPr lang="en-CA" i="1" dirty="0">
                <a:latin typeface="Montserrat" panose="00000500000000000000" pitchFamily="2" charset="0"/>
              </a:rPr>
              <a:t>A Guide to Bus Transit Service Reliability</a:t>
            </a:r>
            <a:endParaRPr lang="en-CA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30003" y="2222500"/>
            <a:ext cx="6138108" cy="3040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297547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pied de page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dirty="0"/>
              <a:t>Overview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26D77-2960-1A4A-B5CA-B95B3484A035}" type="slidenum">
              <a:rPr lang="en-CA" smtClean="0"/>
              <a:t>17</a:t>
            </a:fld>
            <a:endParaRPr lang="en-CA" dirty="0"/>
          </a:p>
        </p:txBody>
      </p:sp>
      <p:sp>
        <p:nvSpPr>
          <p:cNvPr id="2" name="Titre 1"/>
          <p:cNvSpPr>
            <a:spLocks noGrp="1"/>
          </p:cNvSpPr>
          <p:nvPr>
            <p:ph type="title" idx="4294967295"/>
          </p:nvPr>
        </p:nvSpPr>
        <p:spPr>
          <a:xfrm>
            <a:off x="2208214" y="620713"/>
            <a:ext cx="9251949" cy="1152526"/>
          </a:xfrm>
        </p:spPr>
        <p:txBody>
          <a:bodyPr/>
          <a:lstStyle/>
          <a:p>
            <a:r>
              <a:rPr lang="en-CA" dirty="0"/>
              <a:t>Case Study Summary Report: </a:t>
            </a:r>
            <a:br>
              <a:rPr lang="en-CA" dirty="0"/>
            </a:br>
            <a:r>
              <a:rPr lang="en-CA" dirty="0"/>
              <a:t>Major Findings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quarter" idx="13"/>
          </p:nvPr>
        </p:nvSpPr>
        <p:spPr>
          <a:xfrm>
            <a:off x="2208213" y="1844675"/>
            <a:ext cx="4978867" cy="4517214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dirty="0"/>
              <a:t>Diagnosing and Treating Reliability Issues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/>
              <a:t>Most agencies lack specific rules to trigger an immediate response to real-time reliability problems.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/>
              <a:t>At most agencies, first step to address recurring reliability is to conduct a running time analysis.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/>
              <a:t>Schedule adjustments to address reliability problems are typically only made at scheduled operator picks.</a:t>
            </a:r>
          </a:p>
        </p:txBody>
      </p:sp>
      <p:sp>
        <p:nvSpPr>
          <p:cNvPr id="6" name="Espace réservé du pied de page 6"/>
          <p:cNvSpPr txBox="1">
            <a:spLocks/>
          </p:cNvSpPr>
          <p:nvPr/>
        </p:nvSpPr>
        <p:spPr>
          <a:xfrm>
            <a:off x="7277101" y="171452"/>
            <a:ext cx="4489450" cy="755650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defPPr>
              <a:defRPr lang="fr-FR"/>
            </a:defPPr>
            <a:lvl1pPr marL="0" algn="l" defTabSz="914400" rtl="0" eaLnBrk="1" latinLnBrk="0" hangingPunct="1">
              <a:defRPr sz="1000" kern="1200">
                <a:solidFill>
                  <a:srgbClr val="FF4337"/>
                </a:solidFill>
                <a:latin typeface="Montserrat" charset="0"/>
                <a:ea typeface="Montserrat" charset="0"/>
                <a:cs typeface="Montserrat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CA" dirty="0"/>
              <a:t>TCRP A-42: Minutes Matter: </a:t>
            </a:r>
            <a:r>
              <a:rPr lang="en-CA" i="1" dirty="0">
                <a:latin typeface="Montserrat" panose="00000500000000000000" pitchFamily="2" charset="0"/>
              </a:rPr>
              <a:t>A Guide to Bus Transit Service Reliability</a:t>
            </a:r>
            <a:endParaRPr lang="en-CA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87080" y="2222500"/>
            <a:ext cx="4669492" cy="27760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789257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pied de page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dirty="0"/>
              <a:t>Overview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26D77-2960-1A4A-B5CA-B95B3484A035}" type="slidenum">
              <a:rPr lang="en-CA" smtClean="0"/>
              <a:t>18</a:t>
            </a:fld>
            <a:endParaRPr lang="en-CA" dirty="0"/>
          </a:p>
        </p:txBody>
      </p:sp>
      <p:sp>
        <p:nvSpPr>
          <p:cNvPr id="2" name="Titre 1"/>
          <p:cNvSpPr>
            <a:spLocks noGrp="1"/>
          </p:cNvSpPr>
          <p:nvPr>
            <p:ph type="title" idx="4294967295"/>
          </p:nvPr>
        </p:nvSpPr>
        <p:spPr>
          <a:xfrm>
            <a:off x="2208214" y="620713"/>
            <a:ext cx="9251949" cy="1152526"/>
          </a:xfrm>
        </p:spPr>
        <p:txBody>
          <a:bodyPr/>
          <a:lstStyle/>
          <a:p>
            <a:r>
              <a:rPr lang="en-CA" dirty="0"/>
              <a:t>Case Study Summary Report: </a:t>
            </a:r>
            <a:br>
              <a:rPr lang="en-CA" dirty="0"/>
            </a:br>
            <a:r>
              <a:rPr lang="en-CA" dirty="0"/>
              <a:t>Major Findings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dirty="0"/>
              <a:t>Evaluating the Reliability Improvement Program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/>
              <a:t>Little documentation by agencies regarding any reassessment of reliability measures, standards, and goals, and overall reliability assessment process.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/>
              <a:t>Strategies to address reliability largely focus on long-standing procedures</a:t>
            </a:r>
          </a:p>
          <a:p>
            <a:pPr lvl="2">
              <a:buFont typeface="Arial" panose="020B0604020202020204" pitchFamily="34" charset="0"/>
              <a:buChar char="•"/>
            </a:pPr>
            <a:r>
              <a:rPr lang="en-US" sz="2000" dirty="0"/>
              <a:t>Supervisors to manage daily street operations</a:t>
            </a:r>
          </a:p>
          <a:p>
            <a:pPr lvl="2">
              <a:buFont typeface="Arial" panose="020B0604020202020204" pitchFamily="34" charset="0"/>
              <a:buChar char="•"/>
            </a:pPr>
            <a:r>
              <a:rPr lang="en-US" sz="2000" dirty="0"/>
              <a:t>Schedulers adjusting running times in the next pick if problems persist.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/>
              <a:t>Some agencies conduct “before” and “after” evaluations of specific reliability improvements to assess their effectiveness.</a:t>
            </a:r>
            <a:endParaRPr lang="en-CA" dirty="0"/>
          </a:p>
        </p:txBody>
      </p:sp>
      <p:sp>
        <p:nvSpPr>
          <p:cNvPr id="6" name="Espace réservé du pied de page 6"/>
          <p:cNvSpPr txBox="1">
            <a:spLocks/>
          </p:cNvSpPr>
          <p:nvPr/>
        </p:nvSpPr>
        <p:spPr>
          <a:xfrm>
            <a:off x="7277101" y="171452"/>
            <a:ext cx="4489450" cy="755650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defPPr>
              <a:defRPr lang="fr-FR"/>
            </a:defPPr>
            <a:lvl1pPr marL="0" algn="l" defTabSz="914400" rtl="0" eaLnBrk="1" latinLnBrk="0" hangingPunct="1">
              <a:defRPr sz="1000" kern="1200">
                <a:solidFill>
                  <a:srgbClr val="FF4337"/>
                </a:solidFill>
                <a:latin typeface="Montserrat" charset="0"/>
                <a:ea typeface="Montserrat" charset="0"/>
                <a:cs typeface="Montserrat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CA" dirty="0"/>
              <a:t>TCRP A-42: Minutes Matter: </a:t>
            </a:r>
            <a:r>
              <a:rPr lang="en-CA" i="1" dirty="0">
                <a:latin typeface="Montserrat" panose="00000500000000000000" pitchFamily="2" charset="0"/>
              </a:rPr>
              <a:t>A Guide to Bus Transit Service Reliability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88730865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pied de page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dirty="0"/>
              <a:t>Guidebook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26D77-2960-1A4A-B5CA-B95B3484A035}" type="slidenum">
              <a:rPr lang="en-CA" smtClean="0"/>
              <a:t>19</a:t>
            </a:fld>
            <a:endParaRPr lang="en-CA" dirty="0"/>
          </a:p>
        </p:txBody>
      </p:sp>
      <p:sp>
        <p:nvSpPr>
          <p:cNvPr id="2" name="Titre 1"/>
          <p:cNvSpPr>
            <a:spLocks noGrp="1"/>
          </p:cNvSpPr>
          <p:nvPr>
            <p:ph type="title" idx="4294967295"/>
          </p:nvPr>
        </p:nvSpPr>
        <p:spPr>
          <a:xfrm>
            <a:off x="2208214" y="620713"/>
            <a:ext cx="9251949" cy="1152526"/>
          </a:xfrm>
        </p:spPr>
        <p:txBody>
          <a:bodyPr/>
          <a:lstStyle/>
          <a:p>
            <a:r>
              <a:rPr lang="en-CA" dirty="0"/>
              <a:t>Guidebook: Addressing Bus Transit Reliability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dirty="0"/>
              <a:t>Reliability Points of View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/>
              <a:t>Why Does Reliability Matter?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/>
              <a:t>Developing an Effective Reliability Improvement Program </a:t>
            </a:r>
          </a:p>
          <a:p>
            <a:endParaRPr lang="en-CA" dirty="0"/>
          </a:p>
        </p:txBody>
      </p:sp>
      <p:sp>
        <p:nvSpPr>
          <p:cNvPr id="6" name="Espace réservé du pied de page 6"/>
          <p:cNvSpPr txBox="1">
            <a:spLocks/>
          </p:cNvSpPr>
          <p:nvPr/>
        </p:nvSpPr>
        <p:spPr>
          <a:xfrm>
            <a:off x="7277101" y="171452"/>
            <a:ext cx="4489450" cy="755650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defPPr>
              <a:defRPr lang="fr-FR"/>
            </a:defPPr>
            <a:lvl1pPr marL="0" algn="l" defTabSz="914400" rtl="0" eaLnBrk="1" latinLnBrk="0" hangingPunct="1">
              <a:defRPr sz="1000" kern="1200">
                <a:solidFill>
                  <a:srgbClr val="FF4337"/>
                </a:solidFill>
                <a:latin typeface="Montserrat" charset="0"/>
                <a:ea typeface="Montserrat" charset="0"/>
                <a:cs typeface="Montserrat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CA" dirty="0"/>
              <a:t>TCRP A-42: Minutes Matter: </a:t>
            </a:r>
            <a:r>
              <a:rPr lang="en-CA" i="1" dirty="0">
                <a:latin typeface="Montserrat" panose="00000500000000000000" pitchFamily="2" charset="0"/>
              </a:rPr>
              <a:t>A Guide to Bus Transit Service Reliability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47882036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pied de page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dirty="0"/>
              <a:t>Overview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26D77-2960-1A4A-B5CA-B95B3484A035}" type="slidenum">
              <a:rPr lang="en-CA" smtClean="0"/>
              <a:t>2</a:t>
            </a:fld>
            <a:endParaRPr lang="en-CA" dirty="0"/>
          </a:p>
        </p:txBody>
      </p:sp>
      <p:sp>
        <p:nvSpPr>
          <p:cNvPr id="2" name="Titre 1"/>
          <p:cNvSpPr>
            <a:spLocks noGrp="1"/>
          </p:cNvSpPr>
          <p:nvPr>
            <p:ph type="title" idx="4294967295"/>
          </p:nvPr>
        </p:nvSpPr>
        <p:spPr>
          <a:xfrm>
            <a:off x="2208214" y="620713"/>
            <a:ext cx="9251949" cy="1152526"/>
          </a:xfrm>
        </p:spPr>
        <p:txBody>
          <a:bodyPr/>
          <a:lstStyle/>
          <a:p>
            <a:r>
              <a:rPr lang="en-CA" dirty="0"/>
              <a:t>Overview of Research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Ø"/>
            </a:pPr>
            <a:r>
              <a:rPr lang="en-CA" b="1" dirty="0"/>
              <a:t>TCRP A-42 </a:t>
            </a:r>
            <a:r>
              <a:rPr lang="en-CA" dirty="0" smtClean="0"/>
              <a:t>provides a </a:t>
            </a:r>
            <a:r>
              <a:rPr lang="en-CA" dirty="0"/>
              <a:t>comprehensive assessment of fixed-route bus service reliability, the predominant type of transit service in North America and around the world.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CA" dirty="0"/>
              <a:t>Research focused on identifying: 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CA" b="1" dirty="0"/>
              <a:t>Factors</a:t>
            </a:r>
            <a:r>
              <a:rPr lang="en-CA" dirty="0"/>
              <a:t> impacting fixed-route bus service </a:t>
            </a:r>
            <a:r>
              <a:rPr lang="en-CA" dirty="0" smtClean="0"/>
              <a:t>reliability</a:t>
            </a:r>
            <a:endParaRPr lang="en-CA" dirty="0"/>
          </a:p>
          <a:p>
            <a:pPr lvl="1">
              <a:buFont typeface="Arial" panose="020B0604020202020204" pitchFamily="34" charset="0"/>
              <a:buChar char="•"/>
            </a:pPr>
            <a:r>
              <a:rPr lang="en-CA" b="1" dirty="0"/>
              <a:t>Measures</a:t>
            </a:r>
            <a:r>
              <a:rPr lang="en-CA" dirty="0"/>
              <a:t> to estimate degree of </a:t>
            </a:r>
            <a:r>
              <a:rPr lang="en-CA" dirty="0" smtClean="0"/>
              <a:t>unreliability</a:t>
            </a:r>
            <a:r>
              <a:rPr lang="en-CA" dirty="0"/>
              <a:t>;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CA" b="1" dirty="0"/>
              <a:t>Diagnostic tools </a:t>
            </a:r>
            <a:r>
              <a:rPr lang="en-CA" dirty="0"/>
              <a:t>to assess extent of reliability </a:t>
            </a:r>
            <a:r>
              <a:rPr lang="en-CA" dirty="0" smtClean="0"/>
              <a:t>problems</a:t>
            </a:r>
            <a:r>
              <a:rPr lang="en-CA" dirty="0"/>
              <a:t>;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CA" b="1" dirty="0"/>
              <a:t>Potential </a:t>
            </a:r>
            <a:r>
              <a:rPr lang="en-CA" b="1" dirty="0" smtClean="0"/>
              <a:t>treatments</a:t>
            </a:r>
            <a:r>
              <a:rPr lang="en-CA" dirty="0"/>
              <a:t>;</a:t>
            </a:r>
            <a:r>
              <a:rPr lang="en-CA" dirty="0" smtClean="0"/>
              <a:t> </a:t>
            </a:r>
            <a:r>
              <a:rPr lang="en-CA" dirty="0"/>
              <a:t>and 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CA" dirty="0"/>
              <a:t>How to implement an overall </a:t>
            </a:r>
            <a:r>
              <a:rPr lang="en-CA" b="1" dirty="0"/>
              <a:t>reliability improvement program</a:t>
            </a:r>
            <a:r>
              <a:rPr lang="en-CA" dirty="0"/>
              <a:t>.  </a:t>
            </a:r>
          </a:p>
        </p:txBody>
      </p:sp>
      <p:sp>
        <p:nvSpPr>
          <p:cNvPr id="6" name="Espace réservé du pied de page 6"/>
          <p:cNvSpPr txBox="1">
            <a:spLocks/>
          </p:cNvSpPr>
          <p:nvPr/>
        </p:nvSpPr>
        <p:spPr>
          <a:xfrm>
            <a:off x="7277101" y="171452"/>
            <a:ext cx="4489450" cy="755650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defPPr>
              <a:defRPr lang="fr-FR"/>
            </a:defPPr>
            <a:lvl1pPr marL="0" algn="l" defTabSz="914400" rtl="0" eaLnBrk="1" latinLnBrk="0" hangingPunct="1">
              <a:defRPr sz="1000" kern="1200">
                <a:solidFill>
                  <a:srgbClr val="FF4337"/>
                </a:solidFill>
                <a:latin typeface="Montserrat" charset="0"/>
                <a:ea typeface="Montserrat" charset="0"/>
                <a:cs typeface="Montserrat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CA" dirty="0"/>
              <a:t>TCRP A-42: Minutes Matter: </a:t>
            </a:r>
            <a:r>
              <a:rPr lang="en-CA" i="1" dirty="0">
                <a:latin typeface="Montserrat" panose="00000500000000000000" pitchFamily="2" charset="0"/>
              </a:rPr>
              <a:t>A Guide to Bus Transit Service Reliability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69444929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pied de page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dirty="0"/>
              <a:t>Guidebook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26D77-2960-1A4A-B5CA-B95B3484A035}" type="slidenum">
              <a:rPr lang="en-CA" smtClean="0"/>
              <a:t>20</a:t>
            </a:fld>
            <a:endParaRPr lang="en-CA" dirty="0"/>
          </a:p>
        </p:txBody>
      </p:sp>
      <p:sp>
        <p:nvSpPr>
          <p:cNvPr id="2" name="Titre 1"/>
          <p:cNvSpPr>
            <a:spLocks noGrp="1"/>
          </p:cNvSpPr>
          <p:nvPr>
            <p:ph type="title" idx="4294967295"/>
          </p:nvPr>
        </p:nvSpPr>
        <p:spPr>
          <a:xfrm>
            <a:off x="2208214" y="620713"/>
            <a:ext cx="9251949" cy="1152526"/>
          </a:xfrm>
        </p:spPr>
        <p:txBody>
          <a:bodyPr/>
          <a:lstStyle/>
          <a:p>
            <a:r>
              <a:rPr lang="en-CA" dirty="0"/>
              <a:t>Guidebook: Developing a Bus Service Reliability Improvement Program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dirty="0"/>
              <a:t>The Guidebook develops a framework for a transit agency to develop a bus service reliability improvement program</a:t>
            </a:r>
            <a:endParaRPr lang="en-CA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/>
          <a:srcRect l="71888" t="54679" r="9521" b="30669"/>
          <a:stretch/>
        </p:blipFill>
        <p:spPr>
          <a:xfrm>
            <a:off x="1992086" y="3046324"/>
            <a:ext cx="10198585" cy="2260738"/>
          </a:xfrm>
          <a:prstGeom prst="rect">
            <a:avLst/>
          </a:prstGeom>
        </p:spPr>
      </p:pic>
      <p:sp>
        <p:nvSpPr>
          <p:cNvPr id="8" name="Espace réservé du pied de page 6"/>
          <p:cNvSpPr txBox="1">
            <a:spLocks/>
          </p:cNvSpPr>
          <p:nvPr/>
        </p:nvSpPr>
        <p:spPr>
          <a:xfrm>
            <a:off x="7277101" y="171452"/>
            <a:ext cx="4489450" cy="755650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defPPr>
              <a:defRPr lang="fr-FR"/>
            </a:defPPr>
            <a:lvl1pPr marL="0" algn="l" defTabSz="914400" rtl="0" eaLnBrk="1" latinLnBrk="0" hangingPunct="1">
              <a:defRPr sz="1000" kern="1200">
                <a:solidFill>
                  <a:srgbClr val="FF4337"/>
                </a:solidFill>
                <a:latin typeface="Montserrat" charset="0"/>
                <a:ea typeface="Montserrat" charset="0"/>
                <a:cs typeface="Montserrat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CA" dirty="0"/>
              <a:t>TCRP A-42: Minutes Matter: </a:t>
            </a:r>
            <a:r>
              <a:rPr lang="en-CA" i="1" dirty="0">
                <a:latin typeface="Montserrat" panose="00000500000000000000" pitchFamily="2" charset="0"/>
              </a:rPr>
              <a:t>A Guide to Bus Transit Service Reliability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59686529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pied de page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dirty="0"/>
              <a:t>Guidebook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26D77-2960-1A4A-B5CA-B95B3484A035}" type="slidenum">
              <a:rPr lang="en-CA" smtClean="0"/>
              <a:t>21</a:t>
            </a:fld>
            <a:endParaRPr lang="en-CA" dirty="0"/>
          </a:p>
        </p:txBody>
      </p:sp>
      <p:sp>
        <p:nvSpPr>
          <p:cNvPr id="2" name="Titre 1"/>
          <p:cNvSpPr>
            <a:spLocks noGrp="1"/>
          </p:cNvSpPr>
          <p:nvPr>
            <p:ph type="title" idx="4294967295"/>
          </p:nvPr>
        </p:nvSpPr>
        <p:spPr>
          <a:xfrm>
            <a:off x="2208214" y="620713"/>
            <a:ext cx="9251949" cy="1152526"/>
          </a:xfrm>
        </p:spPr>
        <p:txBody>
          <a:bodyPr/>
          <a:lstStyle/>
          <a:p>
            <a:r>
              <a:rPr lang="en-CA" dirty="0"/>
              <a:t>Guidebook: Reliability Measurement Tools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quarter" idx="13"/>
          </p:nvPr>
        </p:nvSpPr>
        <p:spPr>
          <a:xfrm>
            <a:off x="2208213" y="1844675"/>
            <a:ext cx="4827587" cy="4356100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dirty="0"/>
              <a:t>Comprehensive list of measures from the literature review, transit agency </a:t>
            </a:r>
            <a:r>
              <a:rPr lang="en-US" dirty="0" smtClean="0"/>
              <a:t>survey, </a:t>
            </a:r>
            <a:r>
              <a:rPr lang="en-US" dirty="0"/>
              <a:t>and case studies.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/>
              <a:t>Must relate to standards or targets to measure whether a specific goal is being accomplished. </a:t>
            </a:r>
            <a:endParaRPr lang="en-CA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/>
          <a:srcRect l="70830" t="33704" r="8333" b="21681"/>
          <a:stretch/>
        </p:blipFill>
        <p:spPr>
          <a:xfrm>
            <a:off x="7135812" y="2026994"/>
            <a:ext cx="5056188" cy="3045069"/>
          </a:xfrm>
          <a:prstGeom prst="rect">
            <a:avLst/>
          </a:prstGeom>
        </p:spPr>
      </p:pic>
      <p:sp>
        <p:nvSpPr>
          <p:cNvPr id="8" name="Espace réservé du pied de page 6"/>
          <p:cNvSpPr txBox="1">
            <a:spLocks/>
          </p:cNvSpPr>
          <p:nvPr/>
        </p:nvSpPr>
        <p:spPr>
          <a:xfrm>
            <a:off x="7277101" y="171452"/>
            <a:ext cx="4489450" cy="755650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defPPr>
              <a:defRPr lang="fr-FR"/>
            </a:defPPr>
            <a:lvl1pPr marL="0" algn="l" defTabSz="914400" rtl="0" eaLnBrk="1" latinLnBrk="0" hangingPunct="1">
              <a:defRPr sz="1000" kern="1200">
                <a:solidFill>
                  <a:srgbClr val="FF4337"/>
                </a:solidFill>
                <a:latin typeface="Montserrat" charset="0"/>
                <a:ea typeface="Montserrat" charset="0"/>
                <a:cs typeface="Montserrat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CA" dirty="0"/>
              <a:t>TCRP A-42: Minutes Matter: </a:t>
            </a:r>
            <a:r>
              <a:rPr lang="en-CA" i="1" dirty="0">
                <a:latin typeface="Montserrat" panose="00000500000000000000" pitchFamily="2" charset="0"/>
              </a:rPr>
              <a:t>A Guide to Bus Transit Service Reliability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59972371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pied de page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dirty="0"/>
              <a:t>Guidebook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26D77-2960-1A4A-B5CA-B95B3484A035}" type="slidenum">
              <a:rPr lang="en-CA" smtClean="0"/>
              <a:t>22</a:t>
            </a:fld>
            <a:endParaRPr lang="en-CA" dirty="0"/>
          </a:p>
        </p:txBody>
      </p:sp>
      <p:sp>
        <p:nvSpPr>
          <p:cNvPr id="2" name="Titre 1"/>
          <p:cNvSpPr>
            <a:spLocks noGrp="1"/>
          </p:cNvSpPr>
          <p:nvPr>
            <p:ph type="title" idx="4294967295"/>
          </p:nvPr>
        </p:nvSpPr>
        <p:spPr>
          <a:xfrm>
            <a:off x="2208214" y="620713"/>
            <a:ext cx="9251949" cy="1152526"/>
          </a:xfrm>
        </p:spPr>
        <p:txBody>
          <a:bodyPr/>
          <a:lstStyle/>
          <a:p>
            <a:r>
              <a:rPr lang="en-CA" dirty="0"/>
              <a:t>Guidebook: Reliability Diagnostic Assessment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quarter" idx="13"/>
          </p:nvPr>
        </p:nvSpPr>
        <p:spPr>
          <a:xfrm>
            <a:off x="2208213" y="1844675"/>
            <a:ext cx="4625975" cy="4356100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dirty="0"/>
              <a:t>Analysis framework developed for root causes of unreliability to identify treatments based on causes</a:t>
            </a:r>
          </a:p>
          <a:p>
            <a:endParaRPr lang="en-CA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/>
          <a:srcRect l="72054" t="31060" r="11072" b="12222"/>
          <a:stretch/>
        </p:blipFill>
        <p:spPr>
          <a:xfrm>
            <a:off x="6834188" y="1665514"/>
            <a:ext cx="4713514" cy="4455667"/>
          </a:xfrm>
          <a:prstGeom prst="rect">
            <a:avLst/>
          </a:prstGeom>
        </p:spPr>
      </p:pic>
      <p:sp>
        <p:nvSpPr>
          <p:cNvPr id="8" name="Espace réservé du pied de page 6"/>
          <p:cNvSpPr txBox="1">
            <a:spLocks/>
          </p:cNvSpPr>
          <p:nvPr/>
        </p:nvSpPr>
        <p:spPr>
          <a:xfrm>
            <a:off x="7277101" y="171452"/>
            <a:ext cx="4489450" cy="755650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defPPr>
              <a:defRPr lang="fr-FR"/>
            </a:defPPr>
            <a:lvl1pPr marL="0" algn="l" defTabSz="914400" rtl="0" eaLnBrk="1" latinLnBrk="0" hangingPunct="1">
              <a:defRPr sz="1000" kern="1200">
                <a:solidFill>
                  <a:srgbClr val="FF4337"/>
                </a:solidFill>
                <a:latin typeface="Montserrat" charset="0"/>
                <a:ea typeface="Montserrat" charset="0"/>
                <a:cs typeface="Montserrat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CA" dirty="0"/>
              <a:t>TCRP A-42: Minutes Matter: </a:t>
            </a:r>
            <a:r>
              <a:rPr lang="en-CA" i="1" dirty="0">
                <a:latin typeface="Montserrat" panose="00000500000000000000" pitchFamily="2" charset="0"/>
              </a:rPr>
              <a:t>A Guide to Bus Transit Service Reliability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23114351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pied de page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dirty="0"/>
              <a:t>Guidebook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26D77-2960-1A4A-B5CA-B95B3484A035}" type="slidenum">
              <a:rPr lang="en-CA" smtClean="0"/>
              <a:t>23</a:t>
            </a:fld>
            <a:endParaRPr lang="en-CA" dirty="0"/>
          </a:p>
        </p:txBody>
      </p:sp>
      <p:sp>
        <p:nvSpPr>
          <p:cNvPr id="2" name="Titre 1"/>
          <p:cNvSpPr>
            <a:spLocks noGrp="1"/>
          </p:cNvSpPr>
          <p:nvPr>
            <p:ph type="title" idx="4294967295"/>
          </p:nvPr>
        </p:nvSpPr>
        <p:spPr>
          <a:xfrm>
            <a:off x="2208214" y="620713"/>
            <a:ext cx="9251949" cy="1152526"/>
          </a:xfrm>
        </p:spPr>
        <p:txBody>
          <a:bodyPr/>
          <a:lstStyle/>
          <a:p>
            <a:r>
              <a:rPr lang="en-CA" dirty="0"/>
              <a:t>Guidebook: Reliability Diagnostic Assessment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quarter" idx="13"/>
          </p:nvPr>
        </p:nvSpPr>
        <p:spPr>
          <a:xfrm>
            <a:off x="2208213" y="1844675"/>
            <a:ext cx="5183187" cy="4356100"/>
          </a:xfrm>
        </p:spPr>
        <p:txBody>
          <a:bodyPr>
            <a:normAutofit fontScale="92500" lnSpcReduction="10000"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dirty="0"/>
              <a:t>Framework identifies possible factors for a given measure of poor reliability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/>
              <a:t>Approach asks four basic questions: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/>
              <a:t>Are there enough buses and operators available to provide the scheduled service?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/>
              <a:t>Are vehicles and operators available to start each trip on-time?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/>
              <a:t>Are operators starting each trip on-time?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/>
              <a:t>Are operators able to meet scheduled timepoints?</a:t>
            </a:r>
          </a:p>
          <a:p>
            <a:endParaRPr lang="en-CA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/>
          <a:srcRect l="73021" t="23131" r="11146" b="3394"/>
          <a:stretch/>
        </p:blipFill>
        <p:spPr>
          <a:xfrm>
            <a:off x="8089900" y="1358900"/>
            <a:ext cx="3810000" cy="4972593"/>
          </a:xfrm>
          <a:prstGeom prst="rect">
            <a:avLst/>
          </a:prstGeom>
        </p:spPr>
      </p:pic>
      <p:sp>
        <p:nvSpPr>
          <p:cNvPr id="8" name="Espace réservé du pied de page 6"/>
          <p:cNvSpPr txBox="1">
            <a:spLocks/>
          </p:cNvSpPr>
          <p:nvPr/>
        </p:nvSpPr>
        <p:spPr>
          <a:xfrm>
            <a:off x="7277101" y="171452"/>
            <a:ext cx="4489450" cy="755650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defPPr>
              <a:defRPr lang="fr-FR"/>
            </a:defPPr>
            <a:lvl1pPr marL="0" algn="l" defTabSz="914400" rtl="0" eaLnBrk="1" latinLnBrk="0" hangingPunct="1">
              <a:defRPr sz="1000" kern="1200">
                <a:solidFill>
                  <a:srgbClr val="FF4337"/>
                </a:solidFill>
                <a:latin typeface="Montserrat" charset="0"/>
                <a:ea typeface="Montserrat" charset="0"/>
                <a:cs typeface="Montserrat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CA" dirty="0"/>
              <a:t>TCRP A-42: Minutes Matter: </a:t>
            </a:r>
            <a:r>
              <a:rPr lang="en-CA" i="1" dirty="0">
                <a:latin typeface="Montserrat" panose="00000500000000000000" pitchFamily="2" charset="0"/>
              </a:rPr>
              <a:t>A Guide to Bus Transit Service Reliability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32549245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pied de page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dirty="0"/>
              <a:t>Guidebook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26D77-2960-1A4A-B5CA-B95B3484A035}" type="slidenum">
              <a:rPr lang="en-CA" smtClean="0"/>
              <a:t>24</a:t>
            </a:fld>
            <a:endParaRPr lang="en-CA" dirty="0"/>
          </a:p>
        </p:txBody>
      </p:sp>
      <p:sp>
        <p:nvSpPr>
          <p:cNvPr id="2" name="Titre 1"/>
          <p:cNvSpPr>
            <a:spLocks noGrp="1"/>
          </p:cNvSpPr>
          <p:nvPr>
            <p:ph type="title" idx="4294967295"/>
          </p:nvPr>
        </p:nvSpPr>
        <p:spPr>
          <a:xfrm>
            <a:off x="2208214" y="620713"/>
            <a:ext cx="9251949" cy="1152526"/>
          </a:xfrm>
        </p:spPr>
        <p:txBody>
          <a:bodyPr/>
          <a:lstStyle/>
          <a:p>
            <a:r>
              <a:rPr lang="en-CA" dirty="0"/>
              <a:t>Guidebook: Reliability Improvement Tools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quarter" idx="13"/>
          </p:nvPr>
        </p:nvSpPr>
        <p:spPr>
          <a:xfrm>
            <a:off x="2208213" y="1844675"/>
            <a:ext cx="5183187" cy="4356100"/>
          </a:xfrm>
        </p:spPr>
        <p:txBody>
          <a:bodyPr>
            <a:normAutofit lnSpcReduction="10000"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dirty="0"/>
              <a:t>The Guidebook develops a list of reliability improvement treatments in four categories.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/>
              <a:t>Each improvement is evaluated against several factors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/>
              <a:t>Causes of unreliability addressed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/>
              <a:t>Treatment tradeoffs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/>
              <a:t>Expected effect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/>
              <a:t>Capital cost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/>
              <a:t>Operating cost 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/>
              <a:t>Ease of implementation</a:t>
            </a:r>
            <a:endParaRPr lang="en-CA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/>
          <a:srcRect l="72037" t="25313" r="10417" b="7483"/>
          <a:stretch/>
        </p:blipFill>
        <p:spPr>
          <a:xfrm>
            <a:off x="7391399" y="1196976"/>
            <a:ext cx="4645027" cy="5003800"/>
          </a:xfrm>
          <a:prstGeom prst="rect">
            <a:avLst/>
          </a:prstGeom>
        </p:spPr>
      </p:pic>
      <p:sp>
        <p:nvSpPr>
          <p:cNvPr id="8" name="Espace réservé du pied de page 6"/>
          <p:cNvSpPr txBox="1">
            <a:spLocks/>
          </p:cNvSpPr>
          <p:nvPr/>
        </p:nvSpPr>
        <p:spPr>
          <a:xfrm>
            <a:off x="7277101" y="171452"/>
            <a:ext cx="4489450" cy="755650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defPPr>
              <a:defRPr lang="fr-FR"/>
            </a:defPPr>
            <a:lvl1pPr marL="0" algn="l" defTabSz="914400" rtl="0" eaLnBrk="1" latinLnBrk="0" hangingPunct="1">
              <a:defRPr sz="1000" kern="1200">
                <a:solidFill>
                  <a:srgbClr val="FF4337"/>
                </a:solidFill>
                <a:latin typeface="Montserrat" charset="0"/>
                <a:ea typeface="Montserrat" charset="0"/>
                <a:cs typeface="Montserrat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CA" dirty="0"/>
              <a:t>TCRP A-42: Minutes Matter: </a:t>
            </a:r>
            <a:r>
              <a:rPr lang="en-CA" i="1" dirty="0">
                <a:latin typeface="Montserrat" panose="00000500000000000000" pitchFamily="2" charset="0"/>
              </a:rPr>
              <a:t>A Guide to Bus Transit Service Reliability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78305855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pied de page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dirty="0"/>
              <a:t>Guidebook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26D77-2960-1A4A-B5CA-B95B3484A035}" type="slidenum">
              <a:rPr lang="en-CA" smtClean="0"/>
              <a:t>25</a:t>
            </a:fld>
            <a:endParaRPr lang="en-CA" dirty="0"/>
          </a:p>
        </p:txBody>
      </p:sp>
      <p:sp>
        <p:nvSpPr>
          <p:cNvPr id="2" name="Titre 1"/>
          <p:cNvSpPr>
            <a:spLocks noGrp="1"/>
          </p:cNvSpPr>
          <p:nvPr>
            <p:ph type="title" idx="4294967295"/>
          </p:nvPr>
        </p:nvSpPr>
        <p:spPr>
          <a:xfrm>
            <a:off x="2208214" y="620713"/>
            <a:ext cx="9251949" cy="1152526"/>
          </a:xfrm>
        </p:spPr>
        <p:txBody>
          <a:bodyPr/>
          <a:lstStyle/>
          <a:p>
            <a:r>
              <a:rPr lang="en-CA" dirty="0"/>
              <a:t>Guidebook: Reliability Treatment Menus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quarter" idx="13"/>
          </p:nvPr>
        </p:nvSpPr>
        <p:spPr/>
        <p:txBody>
          <a:bodyPr>
            <a:normAutofit lnSpcReduction="10000"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dirty="0"/>
              <a:t>Final chapter presents menus for reader to select reliability measures and improvement treatments.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/>
              <a:t>Measures relate to the three aspects of reliability 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/>
              <a:t>Punctuality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/>
              <a:t>Variability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/>
              <a:t>Non-Operation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/>
              <a:t>Treatments relate to the five reliability elements and factors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/>
              <a:t>Non-Operation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/>
              <a:t>Early/Late Start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/>
              <a:t>Variable Travel Speed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/>
              <a:t>Variable Dwell Times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/>
              <a:t>Variable Transfer Times</a:t>
            </a:r>
            <a:endParaRPr lang="en-CA" dirty="0"/>
          </a:p>
        </p:txBody>
      </p:sp>
      <p:sp>
        <p:nvSpPr>
          <p:cNvPr id="6" name="Espace réservé du pied de page 6"/>
          <p:cNvSpPr txBox="1">
            <a:spLocks/>
          </p:cNvSpPr>
          <p:nvPr/>
        </p:nvSpPr>
        <p:spPr>
          <a:xfrm>
            <a:off x="7277101" y="171452"/>
            <a:ext cx="4489450" cy="755650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defPPr>
              <a:defRPr lang="fr-FR"/>
            </a:defPPr>
            <a:lvl1pPr marL="0" algn="l" defTabSz="914400" rtl="0" eaLnBrk="1" latinLnBrk="0" hangingPunct="1">
              <a:defRPr sz="1000" kern="1200">
                <a:solidFill>
                  <a:srgbClr val="FF4337"/>
                </a:solidFill>
                <a:latin typeface="Montserrat" charset="0"/>
                <a:ea typeface="Montserrat" charset="0"/>
                <a:cs typeface="Montserrat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CA" dirty="0"/>
              <a:t>TCRP A-42: Minutes Matter: </a:t>
            </a:r>
            <a:r>
              <a:rPr lang="en-CA" i="1" dirty="0">
                <a:latin typeface="Montserrat" panose="00000500000000000000" pitchFamily="2" charset="0"/>
              </a:rPr>
              <a:t>A Guide to Bus Transit Service Reliability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50503018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pied de page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dirty="0"/>
              <a:t>Guidebook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26D77-2960-1A4A-B5CA-B95B3484A035}" type="slidenum">
              <a:rPr lang="en-CA" smtClean="0"/>
              <a:t>26</a:t>
            </a:fld>
            <a:endParaRPr lang="en-CA" dirty="0"/>
          </a:p>
        </p:txBody>
      </p:sp>
      <p:sp>
        <p:nvSpPr>
          <p:cNvPr id="2" name="Titre 1"/>
          <p:cNvSpPr>
            <a:spLocks noGrp="1"/>
          </p:cNvSpPr>
          <p:nvPr>
            <p:ph type="title" idx="4294967295"/>
          </p:nvPr>
        </p:nvSpPr>
        <p:spPr>
          <a:xfrm>
            <a:off x="2208214" y="620713"/>
            <a:ext cx="9251949" cy="1152526"/>
          </a:xfrm>
        </p:spPr>
        <p:txBody>
          <a:bodyPr/>
          <a:lstStyle/>
          <a:p>
            <a:r>
              <a:rPr lang="en-CA" dirty="0"/>
              <a:t>Guidebook: Reliability Treatment Menus</a:t>
            </a:r>
            <a:br>
              <a:rPr lang="en-CA" dirty="0"/>
            </a:br>
            <a:r>
              <a:rPr lang="en-CA" dirty="0"/>
              <a:t>Operational</a:t>
            </a:r>
          </a:p>
        </p:txBody>
      </p:sp>
      <p:sp>
        <p:nvSpPr>
          <p:cNvPr id="6" name="Espace réservé du pied de page 6"/>
          <p:cNvSpPr txBox="1">
            <a:spLocks/>
          </p:cNvSpPr>
          <p:nvPr/>
        </p:nvSpPr>
        <p:spPr>
          <a:xfrm>
            <a:off x="7277101" y="171452"/>
            <a:ext cx="4489450" cy="755650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defPPr>
              <a:defRPr lang="fr-FR"/>
            </a:defPPr>
            <a:lvl1pPr marL="0" algn="l" defTabSz="914400" rtl="0" eaLnBrk="1" latinLnBrk="0" hangingPunct="1">
              <a:defRPr sz="1000" kern="1200">
                <a:solidFill>
                  <a:srgbClr val="FF4337"/>
                </a:solidFill>
                <a:latin typeface="Montserrat" charset="0"/>
                <a:ea typeface="Montserrat" charset="0"/>
                <a:cs typeface="Montserrat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CA" dirty="0"/>
              <a:t>TCRP A-42: Minutes Matter: </a:t>
            </a:r>
            <a:r>
              <a:rPr lang="en-CA" i="1" dirty="0">
                <a:latin typeface="Montserrat" panose="00000500000000000000" pitchFamily="2" charset="0"/>
              </a:rPr>
              <a:t>A Guide to Bus Transit Service Reliability</a:t>
            </a:r>
            <a:endParaRPr lang="en-CA" dirty="0"/>
          </a:p>
        </p:txBody>
      </p:sp>
      <p:sp>
        <p:nvSpPr>
          <p:cNvPr id="8" name="Espace réservé du contenu 2"/>
          <p:cNvSpPr>
            <a:spLocks noGrp="1"/>
          </p:cNvSpPr>
          <p:nvPr>
            <p:ph sz="quarter" idx="13"/>
          </p:nvPr>
        </p:nvSpPr>
        <p:spPr>
          <a:xfrm>
            <a:off x="2208213" y="1844674"/>
            <a:ext cx="9474706" cy="4682585"/>
          </a:xfrm>
        </p:spPr>
        <p:txBody>
          <a:bodyPr>
            <a:normAutofit fontScale="62500" lnSpcReduction="20000"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dirty="0"/>
              <a:t>Enhanced Route Operational Control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/>
              <a:t>Introduce Standby Buses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/>
              <a:t>Introduce Scheduled Short-Turns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/>
              <a:t>Limited-Stop Service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/>
              <a:t>Bus Stop Consolidation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/>
              <a:t>Right-Sizing Bus Stops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/>
              <a:t>Route Network Adjustments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/>
              <a:t>Divide Very Long Bus Routes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/>
              <a:t>Schedule and Headway Optimization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/>
              <a:t>Coordinate Schedules at Transfer Points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/>
              <a:t>Bus Operator Training, Incentives and Monitoring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/>
              <a:t>Route Contingency Plans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/>
              <a:t>Increase Fleet Size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/>
              <a:t>Employ More Full-Time Bus Operators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/>
              <a:t>Coordinate with Roadway Agencies to Anticipate Construction Impacts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/>
              <a:t>Coordinate with Traffic and Parking Enforcement</a:t>
            </a:r>
            <a:endParaRPr lang="en-CA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7980" y="1442970"/>
            <a:ext cx="1062209" cy="3051067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11923" y="1641904"/>
            <a:ext cx="4096502" cy="1386502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25179" y="3465513"/>
            <a:ext cx="3869990" cy="1735803"/>
          </a:xfrm>
          <a:prstGeom prst="rect">
            <a:avLst/>
          </a:prstGeom>
          <a:effectLst>
            <a:softEdge rad="88900"/>
          </a:effectLst>
        </p:spPr>
      </p:pic>
    </p:spTree>
    <p:extLst>
      <p:ext uri="{BB962C8B-B14F-4D97-AF65-F5344CB8AC3E}">
        <p14:creationId xmlns:p14="http://schemas.microsoft.com/office/powerpoint/2010/main" val="334252263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pied de page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dirty="0"/>
              <a:t>Guidebook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26D77-2960-1A4A-B5CA-B95B3484A035}" type="slidenum">
              <a:rPr lang="en-CA" smtClean="0"/>
              <a:t>27</a:t>
            </a:fld>
            <a:endParaRPr lang="en-CA" dirty="0"/>
          </a:p>
        </p:txBody>
      </p:sp>
      <p:sp>
        <p:nvSpPr>
          <p:cNvPr id="2" name="Titre 1"/>
          <p:cNvSpPr>
            <a:spLocks noGrp="1"/>
          </p:cNvSpPr>
          <p:nvPr>
            <p:ph type="title" idx="4294967295"/>
          </p:nvPr>
        </p:nvSpPr>
        <p:spPr>
          <a:xfrm>
            <a:off x="2208214" y="620713"/>
            <a:ext cx="9251949" cy="1152526"/>
          </a:xfrm>
        </p:spPr>
        <p:txBody>
          <a:bodyPr/>
          <a:lstStyle/>
          <a:p>
            <a:r>
              <a:rPr lang="en-CA" dirty="0"/>
              <a:t>Guidebook: Reliability Treatment Menus</a:t>
            </a:r>
            <a:br>
              <a:rPr lang="en-CA" dirty="0"/>
            </a:br>
            <a:r>
              <a:rPr lang="en-CA" dirty="0"/>
              <a:t>Physical</a:t>
            </a:r>
          </a:p>
        </p:txBody>
      </p:sp>
      <p:sp>
        <p:nvSpPr>
          <p:cNvPr id="6" name="Espace réservé du pied de page 6"/>
          <p:cNvSpPr txBox="1">
            <a:spLocks/>
          </p:cNvSpPr>
          <p:nvPr/>
        </p:nvSpPr>
        <p:spPr>
          <a:xfrm>
            <a:off x="7277101" y="171452"/>
            <a:ext cx="4489450" cy="755650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defPPr>
              <a:defRPr lang="fr-FR"/>
            </a:defPPr>
            <a:lvl1pPr marL="0" algn="l" defTabSz="914400" rtl="0" eaLnBrk="1" latinLnBrk="0" hangingPunct="1">
              <a:defRPr sz="1000" kern="1200">
                <a:solidFill>
                  <a:srgbClr val="FF4337"/>
                </a:solidFill>
                <a:latin typeface="Montserrat" charset="0"/>
                <a:ea typeface="Montserrat" charset="0"/>
                <a:cs typeface="Montserrat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CA" dirty="0"/>
              <a:t>TCRP A-42: Minutes Matter: </a:t>
            </a:r>
            <a:r>
              <a:rPr lang="en-CA" i="1" dirty="0">
                <a:latin typeface="Montserrat" panose="00000500000000000000" pitchFamily="2" charset="0"/>
              </a:rPr>
              <a:t>A Guide to Bus Transit Service Reliability</a:t>
            </a:r>
            <a:endParaRPr lang="en-CA" dirty="0"/>
          </a:p>
        </p:txBody>
      </p:sp>
      <p:sp>
        <p:nvSpPr>
          <p:cNvPr id="8" name="Espace réservé du contenu 2"/>
          <p:cNvSpPr>
            <a:spLocks noGrp="1"/>
          </p:cNvSpPr>
          <p:nvPr>
            <p:ph sz="quarter" idx="13"/>
          </p:nvPr>
        </p:nvSpPr>
        <p:spPr>
          <a:xfrm>
            <a:off x="2208213" y="1844675"/>
            <a:ext cx="5346473" cy="4356100"/>
          </a:xfrm>
        </p:spPr>
        <p:txBody>
          <a:bodyPr>
            <a:normAutofit fontScale="92500" lnSpcReduction="10000"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dirty="0"/>
              <a:t>Dedicated Transitways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/>
              <a:t>Queue Jump Lanes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/>
              <a:t>Level Boarding and Low-Floor Buses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/>
              <a:t>Articulated Buses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/>
              <a:t>Right-Sized Terminals and Layovers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/>
              <a:t>Far-Side Stop Placement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/>
              <a:t>Curb Extensions at Bus Stops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/>
              <a:t>Coordinate with Roadway Agencies to Incorporate Bus-Supportive Features</a:t>
            </a:r>
            <a:endParaRPr lang="en-CA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t="4283" b="3251"/>
          <a:stretch/>
        </p:blipFill>
        <p:spPr>
          <a:xfrm>
            <a:off x="7249775" y="1773239"/>
            <a:ext cx="4363582" cy="1962151"/>
          </a:xfrm>
          <a:prstGeom prst="rect">
            <a:avLst/>
          </a:prstGeom>
          <a:effectLst>
            <a:softEdge rad="50800"/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65378" y="3806826"/>
            <a:ext cx="4094785" cy="2547257"/>
          </a:xfrm>
          <a:prstGeom prst="rect">
            <a:avLst/>
          </a:prstGeom>
          <a:effectLst>
            <a:softEdge rad="76200"/>
          </a:effectLst>
        </p:spPr>
      </p:pic>
    </p:spTree>
    <p:extLst>
      <p:ext uri="{BB962C8B-B14F-4D97-AF65-F5344CB8AC3E}">
        <p14:creationId xmlns:p14="http://schemas.microsoft.com/office/powerpoint/2010/main" val="240829885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pied de page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dirty="0"/>
              <a:t>Guidebook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26D77-2960-1A4A-B5CA-B95B3484A035}" type="slidenum">
              <a:rPr lang="en-CA" smtClean="0"/>
              <a:t>28</a:t>
            </a:fld>
            <a:endParaRPr lang="en-CA" dirty="0"/>
          </a:p>
        </p:txBody>
      </p:sp>
      <p:sp>
        <p:nvSpPr>
          <p:cNvPr id="2" name="Titre 1"/>
          <p:cNvSpPr>
            <a:spLocks noGrp="1"/>
          </p:cNvSpPr>
          <p:nvPr>
            <p:ph type="title" idx="4294967295"/>
          </p:nvPr>
        </p:nvSpPr>
        <p:spPr>
          <a:xfrm>
            <a:off x="2208214" y="620713"/>
            <a:ext cx="9251949" cy="1152526"/>
          </a:xfrm>
        </p:spPr>
        <p:txBody>
          <a:bodyPr/>
          <a:lstStyle/>
          <a:p>
            <a:r>
              <a:rPr lang="en-CA" dirty="0"/>
              <a:t>Guidebook: Reliability Treatment Menus</a:t>
            </a:r>
            <a:br>
              <a:rPr lang="en-CA" dirty="0"/>
            </a:br>
            <a:r>
              <a:rPr lang="en-CA" dirty="0"/>
              <a:t>Technology</a:t>
            </a:r>
          </a:p>
        </p:txBody>
      </p:sp>
      <p:sp>
        <p:nvSpPr>
          <p:cNvPr id="6" name="Espace réservé du pied de page 6"/>
          <p:cNvSpPr txBox="1">
            <a:spLocks/>
          </p:cNvSpPr>
          <p:nvPr/>
        </p:nvSpPr>
        <p:spPr>
          <a:xfrm>
            <a:off x="7277101" y="171452"/>
            <a:ext cx="4489450" cy="755650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defPPr>
              <a:defRPr lang="fr-FR"/>
            </a:defPPr>
            <a:lvl1pPr marL="0" algn="l" defTabSz="914400" rtl="0" eaLnBrk="1" latinLnBrk="0" hangingPunct="1">
              <a:defRPr sz="1000" kern="1200">
                <a:solidFill>
                  <a:srgbClr val="FF4337"/>
                </a:solidFill>
                <a:latin typeface="Montserrat" charset="0"/>
                <a:ea typeface="Montserrat" charset="0"/>
                <a:cs typeface="Montserrat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CA" dirty="0"/>
              <a:t>TCRP A-42: Minutes Matter: </a:t>
            </a:r>
            <a:r>
              <a:rPr lang="en-CA" i="1" dirty="0">
                <a:latin typeface="Montserrat" panose="00000500000000000000" pitchFamily="2" charset="0"/>
              </a:rPr>
              <a:t>A Guide to Bus Transit Service Reliability</a:t>
            </a:r>
            <a:endParaRPr lang="en-CA" dirty="0"/>
          </a:p>
        </p:txBody>
      </p:sp>
      <p:sp>
        <p:nvSpPr>
          <p:cNvPr id="8" name="Espace réservé du contenu 2"/>
          <p:cNvSpPr>
            <a:spLocks noGrp="1"/>
          </p:cNvSpPr>
          <p:nvPr>
            <p:ph sz="quarter" idx="13"/>
          </p:nvPr>
        </p:nvSpPr>
        <p:spPr>
          <a:xfrm>
            <a:off x="2208213" y="1844675"/>
            <a:ext cx="5068888" cy="4356100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dirty="0"/>
              <a:t>More Effective Use of Bus Control Center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/>
              <a:t>Traffic Signal Optimization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/>
              <a:t>Transit Signal Priority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/>
              <a:t>Real-Time Information Systems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/>
              <a:t>Fare Innovations for Dwell Time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/>
              <a:t>Improved Customer Communications</a:t>
            </a:r>
            <a:endParaRPr lang="en-CA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b="23692"/>
          <a:stretch/>
        </p:blipFill>
        <p:spPr>
          <a:xfrm>
            <a:off x="7513343" y="1619705"/>
            <a:ext cx="3946820" cy="1917502"/>
          </a:xfrm>
          <a:prstGeom prst="rect">
            <a:avLst/>
          </a:prstGeom>
          <a:effectLst>
            <a:softEdge rad="114300"/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/>
          <a:srcRect l="13269" r="4450"/>
          <a:stretch/>
        </p:blipFill>
        <p:spPr>
          <a:xfrm>
            <a:off x="7638597" y="3789363"/>
            <a:ext cx="3766457" cy="2198028"/>
          </a:xfrm>
          <a:prstGeom prst="rect">
            <a:avLst/>
          </a:prstGeom>
          <a:effectLst>
            <a:softEdge rad="76200"/>
          </a:effectLst>
        </p:spPr>
      </p:pic>
    </p:spTree>
    <p:extLst>
      <p:ext uri="{BB962C8B-B14F-4D97-AF65-F5344CB8AC3E}">
        <p14:creationId xmlns:p14="http://schemas.microsoft.com/office/powerpoint/2010/main" val="398758860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pied de page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dirty="0"/>
              <a:t>Guidebook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26D77-2960-1A4A-B5CA-B95B3484A035}" type="slidenum">
              <a:rPr lang="en-CA" smtClean="0"/>
              <a:t>29</a:t>
            </a:fld>
            <a:endParaRPr lang="en-CA" dirty="0"/>
          </a:p>
        </p:txBody>
      </p:sp>
      <p:sp>
        <p:nvSpPr>
          <p:cNvPr id="2" name="Titre 1"/>
          <p:cNvSpPr>
            <a:spLocks noGrp="1"/>
          </p:cNvSpPr>
          <p:nvPr>
            <p:ph type="title" idx="4294967295"/>
          </p:nvPr>
        </p:nvSpPr>
        <p:spPr>
          <a:xfrm>
            <a:off x="2208214" y="620713"/>
            <a:ext cx="9251949" cy="1152526"/>
          </a:xfrm>
        </p:spPr>
        <p:txBody>
          <a:bodyPr/>
          <a:lstStyle/>
          <a:p>
            <a:r>
              <a:rPr lang="en-CA" dirty="0"/>
              <a:t>Guidebook: Reliability Treatment Menus</a:t>
            </a:r>
            <a:br>
              <a:rPr lang="en-CA" dirty="0"/>
            </a:br>
            <a:r>
              <a:rPr lang="en-CA" dirty="0"/>
              <a:t>Policy</a:t>
            </a:r>
          </a:p>
        </p:txBody>
      </p:sp>
      <p:sp>
        <p:nvSpPr>
          <p:cNvPr id="6" name="Espace réservé du pied de page 6"/>
          <p:cNvSpPr txBox="1">
            <a:spLocks/>
          </p:cNvSpPr>
          <p:nvPr/>
        </p:nvSpPr>
        <p:spPr>
          <a:xfrm>
            <a:off x="7277101" y="171452"/>
            <a:ext cx="4489450" cy="755650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defPPr>
              <a:defRPr lang="fr-FR"/>
            </a:defPPr>
            <a:lvl1pPr marL="0" algn="l" defTabSz="914400" rtl="0" eaLnBrk="1" latinLnBrk="0" hangingPunct="1">
              <a:defRPr sz="1000" kern="1200">
                <a:solidFill>
                  <a:srgbClr val="FF4337"/>
                </a:solidFill>
                <a:latin typeface="Montserrat" charset="0"/>
                <a:ea typeface="Montserrat" charset="0"/>
                <a:cs typeface="Montserrat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CA" dirty="0"/>
              <a:t>TCRP A-42: Minutes Matter: </a:t>
            </a:r>
            <a:r>
              <a:rPr lang="en-CA" i="1" dirty="0">
                <a:latin typeface="Montserrat" panose="00000500000000000000" pitchFamily="2" charset="0"/>
              </a:rPr>
              <a:t>A Guide to Bus Transit Service Reliability</a:t>
            </a:r>
            <a:endParaRPr lang="en-CA" dirty="0"/>
          </a:p>
        </p:txBody>
      </p:sp>
      <p:sp>
        <p:nvSpPr>
          <p:cNvPr id="8" name="Espace réservé du contenu 2"/>
          <p:cNvSpPr>
            <a:spLocks noGrp="1"/>
          </p:cNvSpPr>
          <p:nvPr>
            <p:ph sz="quarter" idx="13"/>
          </p:nvPr>
        </p:nvSpPr>
        <p:spPr>
          <a:xfrm>
            <a:off x="2208213" y="1844675"/>
            <a:ext cx="4943701" cy="4356100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dirty="0"/>
              <a:t>Yield to Bus Laws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/>
              <a:t>Bus-on-Shoulder Operation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/>
              <a:t>Reliability-Based Fleet Maintenance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/>
              <a:t>Boarding Limits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/>
              <a:t>Public Education</a:t>
            </a:r>
            <a:endParaRPr lang="en-CA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68123" y="1513093"/>
            <a:ext cx="3396333" cy="2276270"/>
          </a:xfrm>
          <a:prstGeom prst="rect">
            <a:avLst/>
          </a:prstGeom>
          <a:effectLst>
            <a:softEdge rad="139700"/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66029" y="4022725"/>
            <a:ext cx="5200522" cy="1871284"/>
          </a:xfrm>
          <a:prstGeom prst="rect">
            <a:avLst/>
          </a:prstGeom>
          <a:effectLst>
            <a:softEdge rad="0"/>
          </a:effectLst>
        </p:spPr>
      </p:pic>
    </p:spTree>
    <p:extLst>
      <p:ext uri="{BB962C8B-B14F-4D97-AF65-F5344CB8AC3E}">
        <p14:creationId xmlns:p14="http://schemas.microsoft.com/office/powerpoint/2010/main" val="189744689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pied de page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dirty="0"/>
              <a:t>Overview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26D77-2960-1A4A-B5CA-B95B3484A035}" type="slidenum">
              <a:rPr lang="en-CA" smtClean="0"/>
              <a:t>3</a:t>
            </a:fld>
            <a:endParaRPr lang="en-CA" dirty="0"/>
          </a:p>
        </p:txBody>
      </p:sp>
      <p:sp>
        <p:nvSpPr>
          <p:cNvPr id="2" name="Titre 1"/>
          <p:cNvSpPr>
            <a:spLocks noGrp="1"/>
          </p:cNvSpPr>
          <p:nvPr>
            <p:ph type="title" idx="4294967295"/>
          </p:nvPr>
        </p:nvSpPr>
        <p:spPr>
          <a:xfrm>
            <a:off x="2208214" y="620713"/>
            <a:ext cx="9251949" cy="1152526"/>
          </a:xfrm>
        </p:spPr>
        <p:txBody>
          <a:bodyPr/>
          <a:lstStyle/>
          <a:p>
            <a:r>
              <a:rPr lang="en-CA" dirty="0"/>
              <a:t>Research Team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quarter" idx="13"/>
          </p:nvPr>
        </p:nvSpPr>
        <p:spPr>
          <a:xfrm>
            <a:off x="2208213" y="1844675"/>
            <a:ext cx="8423211" cy="4356100"/>
          </a:xfrm>
        </p:spPr>
        <p:txBody>
          <a:bodyPr>
            <a:normAutofit lnSpcReduction="10000"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b="1" dirty="0"/>
              <a:t>WSP – Prime Consultant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/>
              <a:t>Alan Danaher, Principal Investigator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/>
              <a:t>Jim </a:t>
            </a:r>
            <a:r>
              <a:rPr lang="en-US" dirty="0" err="1"/>
              <a:t>Wensley</a:t>
            </a:r>
            <a:r>
              <a:rPr lang="en-US" dirty="0"/>
              <a:t>, Co-Investigator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/>
              <a:t>Amy Dunham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/>
              <a:t>Ted Orosz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/>
              <a:t>Kenneth Cobb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/>
              <a:t>Ryan Avery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b="1" dirty="0"/>
              <a:t>Georgia Tech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/>
              <a:t>Dr. Kari Watkins, Co-Investigator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/>
              <a:t>Simon Berrebi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b="1" dirty="0"/>
              <a:t>Marlene Connor Associates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/>
              <a:t>Marlene Connor, Co-Investigator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/>
              <a:t>Jim McLaughlin</a:t>
            </a:r>
          </a:p>
          <a:p>
            <a:pPr lvl="1"/>
            <a:endParaRPr lang="en-US" dirty="0"/>
          </a:p>
        </p:txBody>
      </p:sp>
      <p:sp>
        <p:nvSpPr>
          <p:cNvPr id="6" name="Espace réservé du pied de page 6"/>
          <p:cNvSpPr txBox="1">
            <a:spLocks/>
          </p:cNvSpPr>
          <p:nvPr/>
        </p:nvSpPr>
        <p:spPr>
          <a:xfrm>
            <a:off x="7277101" y="171452"/>
            <a:ext cx="4489450" cy="755650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defPPr>
              <a:defRPr lang="fr-FR"/>
            </a:defPPr>
            <a:lvl1pPr marL="0" algn="l" defTabSz="914400" rtl="0" eaLnBrk="1" latinLnBrk="0" hangingPunct="1">
              <a:defRPr sz="1000" kern="1200">
                <a:solidFill>
                  <a:srgbClr val="FF4337"/>
                </a:solidFill>
                <a:latin typeface="Montserrat" charset="0"/>
                <a:ea typeface="Montserrat" charset="0"/>
                <a:cs typeface="Montserrat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CA" dirty="0"/>
              <a:t>TCRP A-42: Minutes Matter: </a:t>
            </a:r>
            <a:r>
              <a:rPr lang="en-CA" i="1" dirty="0">
                <a:latin typeface="Montserrat" panose="00000500000000000000" pitchFamily="2" charset="0"/>
              </a:rPr>
              <a:t>A Guide to Bus Transit Service Reliability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26134562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pied de page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dirty="0"/>
              <a:t>Implementation Plan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26D77-2960-1A4A-B5CA-B95B3484A035}" type="slidenum">
              <a:rPr lang="en-CA" smtClean="0"/>
              <a:t>30</a:t>
            </a:fld>
            <a:endParaRPr lang="en-CA" dirty="0"/>
          </a:p>
        </p:txBody>
      </p:sp>
      <p:sp>
        <p:nvSpPr>
          <p:cNvPr id="2" name="Titre 1"/>
          <p:cNvSpPr>
            <a:spLocks noGrp="1"/>
          </p:cNvSpPr>
          <p:nvPr>
            <p:ph type="title" idx="4294967295"/>
          </p:nvPr>
        </p:nvSpPr>
        <p:spPr>
          <a:xfrm>
            <a:off x="2208214" y="620713"/>
            <a:ext cx="9251949" cy="1152526"/>
          </a:xfrm>
        </p:spPr>
        <p:txBody>
          <a:bodyPr/>
          <a:lstStyle/>
          <a:p>
            <a:r>
              <a:rPr lang="en-CA" dirty="0"/>
              <a:t>Implementation Plan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dirty="0"/>
              <a:t>The TCRP A-42 Amplified Research Plan identified the need to develop a framework for promoting use of the Guidebook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/>
              <a:t>Three Components:</a:t>
            </a:r>
          </a:p>
          <a:p>
            <a:pPr marL="854075" lvl="1" indent="-457200">
              <a:buFont typeface="+mj-lt"/>
              <a:buAutoNum type="arabicPeriod"/>
            </a:pPr>
            <a:r>
              <a:rPr lang="en-US" dirty="0"/>
              <a:t>Institutions that can take leadership in applying the research findings and products.</a:t>
            </a:r>
          </a:p>
          <a:p>
            <a:pPr marL="854075" lvl="1" indent="-457200">
              <a:buFont typeface="+mj-lt"/>
              <a:buAutoNum type="arabicPeriod"/>
            </a:pPr>
            <a:r>
              <a:rPr lang="en-US" dirty="0"/>
              <a:t>Issues that could impact implementation of the research finds and products.</a:t>
            </a:r>
          </a:p>
          <a:p>
            <a:pPr marL="854075" lvl="1" indent="-457200">
              <a:buFont typeface="+mj-lt"/>
              <a:buAutoNum type="arabicPeriod"/>
            </a:pPr>
            <a:r>
              <a:rPr lang="en-US" dirty="0"/>
              <a:t>Methods for identifying and measuring impacts associated with the implementation of findings and products.</a:t>
            </a:r>
            <a:endParaRPr lang="en-CA" dirty="0"/>
          </a:p>
        </p:txBody>
      </p:sp>
      <p:sp>
        <p:nvSpPr>
          <p:cNvPr id="6" name="Espace réservé du pied de page 6"/>
          <p:cNvSpPr txBox="1">
            <a:spLocks/>
          </p:cNvSpPr>
          <p:nvPr/>
        </p:nvSpPr>
        <p:spPr>
          <a:xfrm>
            <a:off x="7277101" y="171452"/>
            <a:ext cx="4489450" cy="755650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defPPr>
              <a:defRPr lang="fr-FR"/>
            </a:defPPr>
            <a:lvl1pPr marL="0" algn="l" defTabSz="914400" rtl="0" eaLnBrk="1" latinLnBrk="0" hangingPunct="1">
              <a:defRPr sz="1000" kern="1200">
                <a:solidFill>
                  <a:srgbClr val="FF4337"/>
                </a:solidFill>
                <a:latin typeface="Montserrat" charset="0"/>
                <a:ea typeface="Montserrat" charset="0"/>
                <a:cs typeface="Montserrat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CA" dirty="0"/>
              <a:t>TCRP A-42: Minutes Matter: </a:t>
            </a:r>
            <a:r>
              <a:rPr lang="en-CA" i="1" dirty="0">
                <a:latin typeface="Montserrat" panose="00000500000000000000" pitchFamily="2" charset="0"/>
              </a:rPr>
              <a:t>A Guide to Bus Transit Service Reliability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87506941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/>
          <a:srcRect l="22148" r="20697"/>
          <a:stretch/>
        </p:blipFill>
        <p:spPr>
          <a:xfrm>
            <a:off x="7977647" y="4141250"/>
            <a:ext cx="1229400" cy="1075484"/>
          </a:xfrm>
          <a:prstGeom prst="rect">
            <a:avLst/>
          </a:prstGeom>
        </p:spPr>
      </p:pic>
      <p:sp>
        <p:nvSpPr>
          <p:cNvPr id="7" name="Espace réservé du pied de page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dirty="0"/>
              <a:t>Implementation Plan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26D77-2960-1A4A-B5CA-B95B3484A035}" type="slidenum">
              <a:rPr lang="en-CA" smtClean="0"/>
              <a:t>31</a:t>
            </a:fld>
            <a:endParaRPr lang="en-CA" dirty="0"/>
          </a:p>
        </p:txBody>
      </p:sp>
      <p:sp>
        <p:nvSpPr>
          <p:cNvPr id="2" name="Titre 1"/>
          <p:cNvSpPr>
            <a:spLocks noGrp="1"/>
          </p:cNvSpPr>
          <p:nvPr>
            <p:ph type="title" idx="4294967295"/>
          </p:nvPr>
        </p:nvSpPr>
        <p:spPr>
          <a:xfrm>
            <a:off x="2208214" y="620713"/>
            <a:ext cx="9251949" cy="1152526"/>
          </a:xfrm>
        </p:spPr>
        <p:txBody>
          <a:bodyPr/>
          <a:lstStyle/>
          <a:p>
            <a:r>
              <a:rPr lang="en-CA" dirty="0"/>
              <a:t>Implementation Plan: </a:t>
            </a:r>
            <a:br>
              <a:rPr lang="en-CA" dirty="0"/>
            </a:br>
            <a:r>
              <a:rPr lang="en-CA" dirty="0"/>
              <a:t>Institutional Involvement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quarter" idx="13"/>
          </p:nvPr>
        </p:nvSpPr>
        <p:spPr>
          <a:xfrm>
            <a:off x="1917305" y="1708945"/>
            <a:ext cx="6389687" cy="4759325"/>
          </a:xfrm>
        </p:spPr>
        <p:txBody>
          <a:bodyPr>
            <a:normAutofit fontScale="85000" lnSpcReduction="20000"/>
          </a:bodyPr>
          <a:lstStyle/>
          <a:p>
            <a:pPr lvl="0"/>
            <a:r>
              <a:rPr lang="en-US" dirty="0"/>
              <a:t>Amalgamated Transit Union (ATU) </a:t>
            </a:r>
          </a:p>
          <a:p>
            <a:pPr lvl="0"/>
            <a:r>
              <a:rPr lang="en-US" dirty="0"/>
              <a:t>American Planning Association (APA)</a:t>
            </a:r>
          </a:p>
          <a:p>
            <a:pPr lvl="0"/>
            <a:r>
              <a:rPr lang="en-US" dirty="0"/>
              <a:t>American Public Transportation Association (APTA) </a:t>
            </a:r>
          </a:p>
          <a:p>
            <a:pPr lvl="0"/>
            <a:r>
              <a:rPr lang="en-US" dirty="0"/>
              <a:t>Canadian Urban Transit Association (CUTA)</a:t>
            </a:r>
          </a:p>
          <a:p>
            <a:pPr lvl="0"/>
            <a:r>
              <a:rPr lang="en-US" dirty="0"/>
              <a:t>Community Transportation Association of America (CTAA)</a:t>
            </a:r>
          </a:p>
          <a:p>
            <a:pPr lvl="0"/>
            <a:r>
              <a:rPr lang="en-US" dirty="0"/>
              <a:t>Federal Transit Administration (FTA)</a:t>
            </a:r>
          </a:p>
          <a:p>
            <a:pPr lvl="0"/>
            <a:r>
              <a:rPr lang="en-US" dirty="0"/>
              <a:t>Institute of Transportation Engineers (ITE)</a:t>
            </a:r>
          </a:p>
          <a:p>
            <a:pPr lvl="0"/>
            <a:r>
              <a:rPr lang="en-US" dirty="0"/>
              <a:t>National Association of City Transportation Officials (NACTO) </a:t>
            </a:r>
          </a:p>
          <a:p>
            <a:pPr lvl="0"/>
            <a:r>
              <a:rPr lang="en-US" dirty="0"/>
              <a:t>National Rural Transit Assistance Program (RTAP)</a:t>
            </a:r>
          </a:p>
          <a:p>
            <a:pPr lvl="0"/>
            <a:r>
              <a:rPr lang="en-US" dirty="0"/>
              <a:t>State transit associations </a:t>
            </a:r>
          </a:p>
          <a:p>
            <a:pPr lvl="0"/>
            <a:r>
              <a:rPr lang="en-US" dirty="0"/>
              <a:t>Women’s Transportation Seminar (WTS)</a:t>
            </a:r>
          </a:p>
        </p:txBody>
      </p:sp>
      <p:sp>
        <p:nvSpPr>
          <p:cNvPr id="6" name="Espace réservé du pied de page 6"/>
          <p:cNvSpPr txBox="1">
            <a:spLocks/>
          </p:cNvSpPr>
          <p:nvPr/>
        </p:nvSpPr>
        <p:spPr>
          <a:xfrm>
            <a:off x="7277101" y="171452"/>
            <a:ext cx="4489450" cy="755650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defPPr>
              <a:defRPr lang="fr-FR"/>
            </a:defPPr>
            <a:lvl1pPr marL="0" algn="l" defTabSz="914400" rtl="0" eaLnBrk="1" latinLnBrk="0" hangingPunct="1">
              <a:defRPr sz="1000" kern="1200">
                <a:solidFill>
                  <a:srgbClr val="FF4337"/>
                </a:solidFill>
                <a:latin typeface="Montserrat" charset="0"/>
                <a:ea typeface="Montserrat" charset="0"/>
                <a:cs typeface="Montserrat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CA" dirty="0"/>
              <a:t>TCRP A-42: Minutes Matter: </a:t>
            </a:r>
            <a:r>
              <a:rPr lang="en-CA" i="1" dirty="0">
                <a:latin typeface="Montserrat" panose="00000500000000000000" pitchFamily="2" charset="0"/>
              </a:rPr>
              <a:t>A Guide to Bus Transit Service Reliability</a:t>
            </a:r>
            <a:endParaRPr lang="en-CA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01122DE-4F9D-5645-B46E-449820A4434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09125" y="557214"/>
            <a:ext cx="2344738" cy="123348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A15E0A2F-0927-7346-A1D4-E541727AB11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075863" y="1790702"/>
            <a:ext cx="1651000" cy="5207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C129D118-8A27-4C41-B5A2-963875142D57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r="70039" b="23103"/>
          <a:stretch/>
        </p:blipFill>
        <p:spPr>
          <a:xfrm>
            <a:off x="10615181" y="2581273"/>
            <a:ext cx="1111682" cy="104616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E1F4AAB5-E050-3D4B-998F-D9985D57AAF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289132" y="2368548"/>
            <a:ext cx="1968500" cy="10287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D6D3BDB1-5982-AD4F-BBA4-B7BA453899E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630433" y="5316071"/>
            <a:ext cx="960222" cy="960222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B349DA36-0745-824A-A70F-00386AD2F525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948863" y="5481637"/>
            <a:ext cx="1905000" cy="106680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01458913-A5FB-8648-A36D-627DC452B04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016082" y="706438"/>
            <a:ext cx="1384300" cy="146050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2D0DE350-423C-C345-9B9E-114B1D62891F}"/>
              </a:ext>
            </a:extLst>
          </p:cNvPr>
          <p:cNvPicPr>
            <a:picLocks noChangeAspect="1"/>
          </p:cNvPicPr>
          <p:nvPr/>
        </p:nvPicPr>
        <p:blipFill rotWithShape="1">
          <a:blip r:embed="rId11"/>
          <a:srcRect l="37037"/>
          <a:stretch/>
        </p:blipFill>
        <p:spPr>
          <a:xfrm>
            <a:off x="10075863" y="3564423"/>
            <a:ext cx="1727200" cy="736600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998354" y="4531213"/>
            <a:ext cx="1792845" cy="86994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FC78BCA-B6DB-1448-9B51-A3ACA171BD47}"/>
              </a:ext>
            </a:extLst>
          </p:cNvPr>
          <p:cNvPicPr>
            <a:picLocks noChangeAspect="1"/>
          </p:cNvPicPr>
          <p:nvPr/>
        </p:nvPicPr>
        <p:blipFill rotWithShape="1">
          <a:blip r:embed="rId13"/>
          <a:srcRect l="17620" t="10867" r="14662"/>
          <a:stretch/>
        </p:blipFill>
        <p:spPr>
          <a:xfrm>
            <a:off x="8940517" y="3280266"/>
            <a:ext cx="1057837" cy="1154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9772214"/>
      </p:ext>
    </p:extLst>
  </p:cSld>
  <p:clrMapOvr>
    <a:masterClrMapping/>
  </p:clrMapOvr>
  <p:transition spd="slow">
    <p:push dir="u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pied de page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dirty="0"/>
              <a:t>Implementation Plan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26D77-2960-1A4A-B5CA-B95B3484A035}" type="slidenum">
              <a:rPr lang="en-CA" smtClean="0"/>
              <a:t>32</a:t>
            </a:fld>
            <a:endParaRPr lang="en-CA" dirty="0"/>
          </a:p>
        </p:txBody>
      </p:sp>
      <p:sp>
        <p:nvSpPr>
          <p:cNvPr id="2" name="Titre 1"/>
          <p:cNvSpPr>
            <a:spLocks noGrp="1"/>
          </p:cNvSpPr>
          <p:nvPr>
            <p:ph type="title" idx="4294967295"/>
          </p:nvPr>
        </p:nvSpPr>
        <p:spPr>
          <a:xfrm>
            <a:off x="2208214" y="620713"/>
            <a:ext cx="9251949" cy="1152526"/>
          </a:xfrm>
        </p:spPr>
        <p:txBody>
          <a:bodyPr/>
          <a:lstStyle/>
          <a:p>
            <a:r>
              <a:rPr lang="en-CA" dirty="0"/>
              <a:t>Implementation Plan: </a:t>
            </a:r>
            <a:br>
              <a:rPr lang="en-CA" dirty="0"/>
            </a:br>
            <a:r>
              <a:rPr lang="en-CA" dirty="0"/>
              <a:t>Implementation Issues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dirty="0"/>
              <a:t>Five major issues for a transit agency to address in more efficiently and effectively addressing reliability problems include: </a:t>
            </a:r>
          </a:p>
          <a:p>
            <a:pPr marL="854075" lvl="1" indent="-457200">
              <a:buFont typeface="+mj-lt"/>
              <a:buAutoNum type="arabicPeriod"/>
            </a:pPr>
            <a:r>
              <a:rPr lang="en-US" dirty="0"/>
              <a:t>Transit Agency Organization and Internal Coordination </a:t>
            </a:r>
          </a:p>
          <a:p>
            <a:pPr marL="854075" lvl="1" indent="-457200">
              <a:buFont typeface="+mj-lt"/>
              <a:buAutoNum type="arabicPeriod"/>
            </a:pPr>
            <a:r>
              <a:rPr lang="en-US" dirty="0"/>
              <a:t>Resources for Data Collection </a:t>
            </a:r>
          </a:p>
          <a:p>
            <a:pPr marL="854075" lvl="1" indent="-457200">
              <a:buFont typeface="+mj-lt"/>
              <a:buAutoNum type="arabicPeriod"/>
            </a:pPr>
            <a:r>
              <a:rPr lang="en-US" dirty="0"/>
              <a:t>Setting of Reliability Standards </a:t>
            </a:r>
          </a:p>
          <a:p>
            <a:pPr marL="854075" lvl="1" indent="-457200">
              <a:buFont typeface="+mj-lt"/>
              <a:buAutoNum type="arabicPeriod"/>
            </a:pPr>
            <a:r>
              <a:rPr lang="en-US" dirty="0"/>
              <a:t>Coordination/Partnering with Other Agencies </a:t>
            </a:r>
          </a:p>
          <a:p>
            <a:pPr marL="854075" lvl="1" indent="-457200">
              <a:buFont typeface="+mj-lt"/>
              <a:buAutoNum type="arabicPeriod"/>
            </a:pPr>
            <a:r>
              <a:rPr lang="en-US" dirty="0"/>
              <a:t>Funding Availability</a:t>
            </a:r>
            <a:endParaRPr lang="en-CA" dirty="0"/>
          </a:p>
        </p:txBody>
      </p:sp>
      <p:sp>
        <p:nvSpPr>
          <p:cNvPr id="6" name="Espace réservé du pied de page 6"/>
          <p:cNvSpPr txBox="1">
            <a:spLocks/>
          </p:cNvSpPr>
          <p:nvPr/>
        </p:nvSpPr>
        <p:spPr>
          <a:xfrm>
            <a:off x="7277101" y="171452"/>
            <a:ext cx="4489450" cy="755650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defPPr>
              <a:defRPr lang="fr-FR"/>
            </a:defPPr>
            <a:lvl1pPr marL="0" algn="l" defTabSz="914400" rtl="0" eaLnBrk="1" latinLnBrk="0" hangingPunct="1">
              <a:defRPr sz="1000" kern="1200">
                <a:solidFill>
                  <a:srgbClr val="FF4337"/>
                </a:solidFill>
                <a:latin typeface="Montserrat" charset="0"/>
                <a:ea typeface="Montserrat" charset="0"/>
                <a:cs typeface="Montserrat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CA" dirty="0"/>
              <a:t>TCRP A-42: Minutes Matter: </a:t>
            </a:r>
            <a:r>
              <a:rPr lang="en-CA" i="1" dirty="0">
                <a:latin typeface="Montserrat" panose="00000500000000000000" pitchFamily="2" charset="0"/>
              </a:rPr>
              <a:t>A Guide to Bus Transit Service Reliability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86680876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pied de page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dirty="0"/>
              <a:t>Implementation Plan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26D77-2960-1A4A-B5CA-B95B3484A035}" type="slidenum">
              <a:rPr lang="en-CA" smtClean="0"/>
              <a:t>33</a:t>
            </a:fld>
            <a:endParaRPr lang="en-CA" dirty="0"/>
          </a:p>
        </p:txBody>
      </p:sp>
      <p:sp>
        <p:nvSpPr>
          <p:cNvPr id="2" name="Titre 1"/>
          <p:cNvSpPr>
            <a:spLocks noGrp="1"/>
          </p:cNvSpPr>
          <p:nvPr>
            <p:ph type="title" idx="4294967295"/>
          </p:nvPr>
        </p:nvSpPr>
        <p:spPr>
          <a:xfrm>
            <a:off x="2208214" y="620713"/>
            <a:ext cx="9251949" cy="1152526"/>
          </a:xfrm>
        </p:spPr>
        <p:txBody>
          <a:bodyPr/>
          <a:lstStyle/>
          <a:p>
            <a:r>
              <a:rPr lang="en-CA" dirty="0"/>
              <a:t>Implementation Plan: </a:t>
            </a:r>
            <a:br>
              <a:rPr lang="en-CA" dirty="0"/>
            </a:br>
            <a:r>
              <a:rPr lang="en-CA" dirty="0"/>
              <a:t>Measuring Impacts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dirty="0"/>
              <a:t>Once reliability improvement treatments have been identified and implemented, a realistic monitoring program given available resources and potential partner agency support is required.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/>
              <a:t>Use of rider surveys and/or focus groups. Performance improvements will need to be related to a set of standards or targets.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/>
              <a:t>Different degrees of information needed for different audiences, including the use of simplified dashboards.</a:t>
            </a:r>
            <a:endParaRPr lang="en-CA" dirty="0"/>
          </a:p>
        </p:txBody>
      </p:sp>
      <p:sp>
        <p:nvSpPr>
          <p:cNvPr id="6" name="Espace réservé du pied de page 6"/>
          <p:cNvSpPr txBox="1">
            <a:spLocks/>
          </p:cNvSpPr>
          <p:nvPr/>
        </p:nvSpPr>
        <p:spPr>
          <a:xfrm>
            <a:off x="7277101" y="171452"/>
            <a:ext cx="4489450" cy="755650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defPPr>
              <a:defRPr lang="fr-FR"/>
            </a:defPPr>
            <a:lvl1pPr marL="0" algn="l" defTabSz="914400" rtl="0" eaLnBrk="1" latinLnBrk="0" hangingPunct="1">
              <a:defRPr sz="1000" kern="1200">
                <a:solidFill>
                  <a:srgbClr val="FF4337"/>
                </a:solidFill>
                <a:latin typeface="Montserrat" charset="0"/>
                <a:ea typeface="Montserrat" charset="0"/>
                <a:cs typeface="Montserrat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CA" dirty="0"/>
              <a:t>TCRP A-42: Minutes Matter: </a:t>
            </a:r>
            <a:r>
              <a:rPr lang="en-CA" i="1" dirty="0">
                <a:latin typeface="Montserrat" panose="00000500000000000000" pitchFamily="2" charset="0"/>
              </a:rPr>
              <a:t>A Guide to Bus Transit Service Reliability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414687117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CA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123380552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pied de page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dirty="0"/>
              <a:t>Overview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26D77-2960-1A4A-B5CA-B95B3484A035}" type="slidenum">
              <a:rPr lang="en-CA" smtClean="0"/>
              <a:t>4</a:t>
            </a:fld>
            <a:endParaRPr lang="en-CA" dirty="0"/>
          </a:p>
        </p:txBody>
      </p:sp>
      <p:sp>
        <p:nvSpPr>
          <p:cNvPr id="2" name="Titre 1"/>
          <p:cNvSpPr>
            <a:spLocks noGrp="1"/>
          </p:cNvSpPr>
          <p:nvPr>
            <p:ph type="title" idx="4294967295"/>
          </p:nvPr>
        </p:nvSpPr>
        <p:spPr>
          <a:xfrm>
            <a:off x="2208214" y="620713"/>
            <a:ext cx="9251949" cy="1152526"/>
          </a:xfrm>
        </p:spPr>
        <p:txBody>
          <a:bodyPr/>
          <a:lstStyle/>
          <a:p>
            <a:r>
              <a:rPr lang="en-CA" dirty="0"/>
              <a:t>Research Process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quarter" idx="13"/>
          </p:nvPr>
        </p:nvSpPr>
        <p:spPr>
          <a:xfrm>
            <a:off x="2208213" y="1844675"/>
            <a:ext cx="8423211" cy="4356100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dirty="0"/>
              <a:t>Research period: January 2016 – December 2018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/>
              <a:t>Culminated in </a:t>
            </a:r>
            <a:r>
              <a:rPr lang="en-US" b="1" dirty="0"/>
              <a:t>Guidebook on Bus Service Reliability -</a:t>
            </a:r>
            <a:r>
              <a:rPr lang="en-US" dirty="0"/>
              <a:t> provides road map for identifying, evaluating and solving reliability problems on fixed-route bus systems.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/>
              <a:t>Final Report </a:t>
            </a:r>
            <a:r>
              <a:rPr lang="en-US" dirty="0" smtClean="0"/>
              <a:t>supplements </a:t>
            </a:r>
            <a:r>
              <a:rPr lang="en-US" dirty="0"/>
              <a:t>the guidebook: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/>
              <a:t>Research </a:t>
            </a:r>
            <a:r>
              <a:rPr lang="en-US" dirty="0" smtClean="0"/>
              <a:t>Summary </a:t>
            </a:r>
            <a:endParaRPr lang="en-US" dirty="0"/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/>
              <a:t>Literature </a:t>
            </a:r>
            <a:r>
              <a:rPr lang="en-US" dirty="0" smtClean="0"/>
              <a:t>Review (Appendix A)</a:t>
            </a:r>
            <a:endParaRPr lang="en-US" dirty="0"/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/>
              <a:t>Transit Agency </a:t>
            </a:r>
            <a:r>
              <a:rPr lang="en-US" dirty="0" smtClean="0"/>
              <a:t>Survey Report (Appendix B)</a:t>
            </a:r>
            <a:endParaRPr lang="en-US" dirty="0"/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/>
              <a:t>Case Study </a:t>
            </a:r>
            <a:r>
              <a:rPr lang="en-US" dirty="0" smtClean="0"/>
              <a:t>Summary Report (Appendix C)</a:t>
            </a:r>
            <a:endParaRPr lang="en-US" dirty="0"/>
          </a:p>
        </p:txBody>
      </p:sp>
      <p:sp>
        <p:nvSpPr>
          <p:cNvPr id="6" name="Espace réservé du pied de page 6"/>
          <p:cNvSpPr txBox="1">
            <a:spLocks/>
          </p:cNvSpPr>
          <p:nvPr/>
        </p:nvSpPr>
        <p:spPr>
          <a:xfrm>
            <a:off x="7277101" y="171452"/>
            <a:ext cx="4489450" cy="755650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defPPr>
              <a:defRPr lang="fr-FR"/>
            </a:defPPr>
            <a:lvl1pPr marL="0" algn="l" defTabSz="914400" rtl="0" eaLnBrk="1" latinLnBrk="0" hangingPunct="1">
              <a:defRPr sz="1000" kern="1200">
                <a:solidFill>
                  <a:srgbClr val="FF4337"/>
                </a:solidFill>
                <a:latin typeface="Montserrat" charset="0"/>
                <a:ea typeface="Montserrat" charset="0"/>
                <a:cs typeface="Montserrat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CA" dirty="0"/>
              <a:t>TCRP A-42: Minutes Matter: </a:t>
            </a:r>
            <a:r>
              <a:rPr lang="en-CA" i="1" dirty="0">
                <a:latin typeface="Montserrat" panose="00000500000000000000" pitchFamily="2" charset="0"/>
              </a:rPr>
              <a:t>A Guide to Bus Transit Service Reliability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35926779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Left Arrow 16">
            <a:extLst/>
          </p:cNvPr>
          <p:cNvSpPr/>
          <p:nvPr/>
        </p:nvSpPr>
        <p:spPr>
          <a:xfrm rot="16200000">
            <a:off x="5866689" y="4376887"/>
            <a:ext cx="605422" cy="275214"/>
          </a:xfrm>
          <a:prstGeom prst="lef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4750160" y="2507673"/>
            <a:ext cx="0" cy="422992"/>
          </a:xfrm>
          <a:prstGeom prst="line">
            <a:avLst/>
          </a:prstGeom>
          <a:ln w="41275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7070796" y="2660073"/>
            <a:ext cx="0" cy="284446"/>
          </a:xfrm>
          <a:prstGeom prst="line">
            <a:avLst/>
          </a:prstGeom>
          <a:ln w="41275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7" name="Espace réservé du pied de page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dirty="0"/>
              <a:t>Overview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26D77-2960-1A4A-B5CA-B95B3484A035}" type="slidenum">
              <a:rPr lang="en-CA" smtClean="0"/>
              <a:t>5</a:t>
            </a:fld>
            <a:endParaRPr lang="en-CA" dirty="0"/>
          </a:p>
        </p:txBody>
      </p:sp>
      <p:sp>
        <p:nvSpPr>
          <p:cNvPr id="2" name="Titre 1"/>
          <p:cNvSpPr>
            <a:spLocks noGrp="1"/>
          </p:cNvSpPr>
          <p:nvPr>
            <p:ph type="title" idx="4294967295"/>
          </p:nvPr>
        </p:nvSpPr>
        <p:spPr>
          <a:xfrm>
            <a:off x="2208214" y="620713"/>
            <a:ext cx="9251949" cy="1152526"/>
          </a:xfrm>
        </p:spPr>
        <p:txBody>
          <a:bodyPr/>
          <a:lstStyle/>
          <a:p>
            <a:r>
              <a:rPr lang="en-CA" dirty="0"/>
              <a:t>Research Process</a:t>
            </a:r>
          </a:p>
        </p:txBody>
      </p:sp>
      <p:sp>
        <p:nvSpPr>
          <p:cNvPr id="6" name="Espace réservé du pied de page 6"/>
          <p:cNvSpPr txBox="1">
            <a:spLocks/>
          </p:cNvSpPr>
          <p:nvPr/>
        </p:nvSpPr>
        <p:spPr>
          <a:xfrm>
            <a:off x="7277101" y="171452"/>
            <a:ext cx="4489450" cy="755650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defPPr>
              <a:defRPr lang="fr-FR"/>
            </a:defPPr>
            <a:lvl1pPr marL="0" algn="l" defTabSz="914400" rtl="0" eaLnBrk="1" latinLnBrk="0" hangingPunct="1">
              <a:defRPr sz="1000" kern="1200">
                <a:solidFill>
                  <a:srgbClr val="FF4337"/>
                </a:solidFill>
                <a:latin typeface="Montserrat" charset="0"/>
                <a:ea typeface="Montserrat" charset="0"/>
                <a:cs typeface="Montserrat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CA" dirty="0"/>
              <a:t>TCRP A-42: Minutes Matter: </a:t>
            </a:r>
            <a:r>
              <a:rPr lang="en-CA" i="1" dirty="0">
                <a:latin typeface="Montserrat" panose="00000500000000000000" pitchFamily="2" charset="0"/>
              </a:rPr>
              <a:t>A Guide to Bus Transit Service Reliability</a:t>
            </a:r>
            <a:endParaRPr lang="en-CA" dirty="0"/>
          </a:p>
        </p:txBody>
      </p:sp>
      <p:graphicFrame>
        <p:nvGraphicFramePr>
          <p:cNvPr id="9" name="Diagram 8">
            <a:extLst>
              <a:ext uri="{FF2B5EF4-FFF2-40B4-BE49-F238E27FC236}">
                <a16:creationId xmlns:a16="http://schemas.microsoft.com/office/drawing/2014/main" id="{E9FE7959-4C18-664E-BD5D-D66BE3A4948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65326122"/>
              </p:ext>
            </p:extLst>
          </p:nvPr>
        </p:nvGraphicFramePr>
        <p:xfrm>
          <a:off x="3332163" y="1408378"/>
          <a:ext cx="8128000" cy="476197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26104C35-9571-934A-8C36-5C0038E295D7}"/>
              </a:ext>
            </a:extLst>
          </p:cNvPr>
          <p:cNvCxnSpPr>
            <a:cxnSpLocks/>
          </p:cNvCxnSpPr>
          <p:nvPr/>
        </p:nvCxnSpPr>
        <p:spPr>
          <a:xfrm>
            <a:off x="6169399" y="2944519"/>
            <a:ext cx="976978" cy="0"/>
          </a:xfrm>
          <a:prstGeom prst="line">
            <a:avLst/>
          </a:prstGeom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Left Arrow 16">
            <a:extLst>
              <a:ext uri="{FF2B5EF4-FFF2-40B4-BE49-F238E27FC236}">
                <a16:creationId xmlns:a16="http://schemas.microsoft.com/office/drawing/2014/main" id="{FAF97ECE-EE46-D442-AEFE-92D26AD2EE4C}"/>
              </a:ext>
            </a:extLst>
          </p:cNvPr>
          <p:cNvSpPr/>
          <p:nvPr/>
        </p:nvSpPr>
        <p:spPr>
          <a:xfrm>
            <a:off x="7284028" y="3521076"/>
            <a:ext cx="474388" cy="275214"/>
          </a:xfrm>
          <a:prstGeom prst="lef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Left Arrow 16">
            <a:extLst/>
          </p:cNvPr>
          <p:cNvSpPr/>
          <p:nvPr/>
        </p:nvSpPr>
        <p:spPr>
          <a:xfrm rot="16200000">
            <a:off x="8542553" y="2892124"/>
            <a:ext cx="184280" cy="275214"/>
          </a:xfrm>
          <a:prstGeom prst="lef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Left Arrow 16">
            <a:extLst/>
          </p:cNvPr>
          <p:cNvSpPr/>
          <p:nvPr/>
        </p:nvSpPr>
        <p:spPr>
          <a:xfrm rot="16200000">
            <a:off x="6088341" y="2892124"/>
            <a:ext cx="184280" cy="275214"/>
          </a:xfrm>
          <a:prstGeom prst="lef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" name="Straight Connector 4"/>
          <p:cNvCxnSpPr/>
          <p:nvPr/>
        </p:nvCxnSpPr>
        <p:spPr>
          <a:xfrm>
            <a:off x="4731327" y="2937592"/>
            <a:ext cx="3973568" cy="0"/>
          </a:xfrm>
          <a:prstGeom prst="line">
            <a:avLst/>
          </a:prstGeom>
          <a:ln w="41275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7360616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pied de page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dirty="0"/>
              <a:t>Overview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26D77-2960-1A4A-B5CA-B95B3484A035}" type="slidenum">
              <a:rPr lang="en-CA" smtClean="0"/>
              <a:t>6</a:t>
            </a:fld>
            <a:endParaRPr lang="en-CA" dirty="0"/>
          </a:p>
        </p:txBody>
      </p:sp>
      <p:sp>
        <p:nvSpPr>
          <p:cNvPr id="2" name="Titre 1"/>
          <p:cNvSpPr>
            <a:spLocks noGrp="1"/>
          </p:cNvSpPr>
          <p:nvPr>
            <p:ph type="title" idx="4294967295"/>
          </p:nvPr>
        </p:nvSpPr>
        <p:spPr>
          <a:xfrm>
            <a:off x="2208214" y="620713"/>
            <a:ext cx="9251949" cy="1152526"/>
          </a:xfrm>
        </p:spPr>
        <p:txBody>
          <a:bodyPr/>
          <a:lstStyle/>
          <a:p>
            <a:r>
              <a:rPr lang="en-CA" dirty="0"/>
              <a:t>Literature </a:t>
            </a:r>
            <a:r>
              <a:rPr lang="en-CA" dirty="0" smtClean="0"/>
              <a:t>Review (Final Report, Appendix A)</a:t>
            </a:r>
            <a:endParaRPr lang="en-CA" dirty="0"/>
          </a:p>
        </p:txBody>
      </p:sp>
      <p:sp>
        <p:nvSpPr>
          <p:cNvPr id="3" name="Espace réservé du contenu 2"/>
          <p:cNvSpPr>
            <a:spLocks noGrp="1"/>
          </p:cNvSpPr>
          <p:nvPr>
            <p:ph sz="quarter" idx="13"/>
          </p:nvPr>
        </p:nvSpPr>
        <p:spPr>
          <a:xfrm>
            <a:off x="2208214" y="1219200"/>
            <a:ext cx="4024684" cy="5321300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dirty="0"/>
              <a:t>168 documents reviewed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/>
              <a:t>Topics included: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/>
              <a:t>Reliability Definitions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/>
              <a:t>Metrics &amp; Measurement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/>
              <a:t>Related Factors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/>
              <a:t>Improvement Strategies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/>
              <a:t>Perception of Reliability</a:t>
            </a:r>
          </a:p>
          <a:p>
            <a:pPr>
              <a:buFont typeface="Arial" panose="020B0604020202020204" pitchFamily="34" charset="0"/>
              <a:buChar char="•"/>
            </a:pPr>
            <a:endParaRPr lang="en-CA" dirty="0"/>
          </a:p>
        </p:txBody>
      </p:sp>
      <p:sp>
        <p:nvSpPr>
          <p:cNvPr id="6" name="Espace réservé du pied de page 6"/>
          <p:cNvSpPr txBox="1">
            <a:spLocks/>
          </p:cNvSpPr>
          <p:nvPr/>
        </p:nvSpPr>
        <p:spPr>
          <a:xfrm>
            <a:off x="7277101" y="171452"/>
            <a:ext cx="4489450" cy="755650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defPPr>
              <a:defRPr lang="fr-FR"/>
            </a:defPPr>
            <a:lvl1pPr marL="0" algn="l" defTabSz="914400" rtl="0" eaLnBrk="1" latinLnBrk="0" hangingPunct="1">
              <a:defRPr sz="1000" kern="1200">
                <a:solidFill>
                  <a:srgbClr val="FF4337"/>
                </a:solidFill>
                <a:latin typeface="Montserrat" charset="0"/>
                <a:ea typeface="Montserrat" charset="0"/>
                <a:cs typeface="Montserrat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CA" dirty="0"/>
              <a:t>TCRP A-42: Minutes Matter: </a:t>
            </a:r>
            <a:r>
              <a:rPr lang="en-CA" i="1" dirty="0">
                <a:latin typeface="Montserrat" panose="00000500000000000000" pitchFamily="2" charset="0"/>
              </a:rPr>
              <a:t>A Guide to Bus Transit Service Reliability</a:t>
            </a:r>
            <a:endParaRPr lang="en-CA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FC339A44-DCD9-BE4A-BEE0-07B2912B06D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47234" y="1219200"/>
            <a:ext cx="5227266" cy="4171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638869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pied de page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dirty="0"/>
              <a:t>Overview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26D77-2960-1A4A-B5CA-B95B3484A035}" type="slidenum">
              <a:rPr lang="en-CA" smtClean="0"/>
              <a:t>7</a:t>
            </a:fld>
            <a:endParaRPr lang="en-CA" dirty="0"/>
          </a:p>
        </p:txBody>
      </p:sp>
      <p:sp>
        <p:nvSpPr>
          <p:cNvPr id="2" name="Titre 1"/>
          <p:cNvSpPr>
            <a:spLocks noGrp="1"/>
          </p:cNvSpPr>
          <p:nvPr>
            <p:ph type="title" idx="4294967295"/>
          </p:nvPr>
        </p:nvSpPr>
        <p:spPr>
          <a:xfrm>
            <a:off x="2208214" y="620713"/>
            <a:ext cx="9251949" cy="1152526"/>
          </a:xfrm>
        </p:spPr>
        <p:txBody>
          <a:bodyPr/>
          <a:lstStyle/>
          <a:p>
            <a:r>
              <a:rPr lang="en-CA" dirty="0"/>
              <a:t>Literature Review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quarter" idx="13"/>
          </p:nvPr>
        </p:nvSpPr>
        <p:spPr>
          <a:xfrm>
            <a:off x="2208213" y="1219200"/>
            <a:ext cx="5424487" cy="2570163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dirty="0"/>
              <a:t>Annotated Bibliography Table 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/>
              <a:t>Citation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/>
              <a:t>Reference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/>
              <a:t>Focus of Paper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/>
              <a:t>Entities Involved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/>
              <a:t>Measures/Definitions</a:t>
            </a:r>
          </a:p>
          <a:p>
            <a:pPr lvl="1">
              <a:buFont typeface="Arial" panose="020B0604020202020204" pitchFamily="34" charset="0"/>
              <a:buChar char="•"/>
            </a:pPr>
            <a:endParaRPr lang="en-US" dirty="0"/>
          </a:p>
          <a:p>
            <a:pPr lvl="1">
              <a:buFont typeface="Arial" panose="020B0604020202020204" pitchFamily="34" charset="0"/>
              <a:buChar char="•"/>
            </a:pPr>
            <a:endParaRPr lang="en-CA" dirty="0"/>
          </a:p>
        </p:txBody>
      </p:sp>
      <p:sp>
        <p:nvSpPr>
          <p:cNvPr id="6" name="Espace réservé du pied de page 6"/>
          <p:cNvSpPr txBox="1">
            <a:spLocks/>
          </p:cNvSpPr>
          <p:nvPr/>
        </p:nvSpPr>
        <p:spPr>
          <a:xfrm>
            <a:off x="7277101" y="171452"/>
            <a:ext cx="4489450" cy="755650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defPPr>
              <a:defRPr lang="fr-FR"/>
            </a:defPPr>
            <a:lvl1pPr marL="0" algn="l" defTabSz="914400" rtl="0" eaLnBrk="1" latinLnBrk="0" hangingPunct="1">
              <a:defRPr sz="1000" kern="1200">
                <a:solidFill>
                  <a:srgbClr val="FF4337"/>
                </a:solidFill>
                <a:latin typeface="Montserrat" charset="0"/>
                <a:ea typeface="Montserrat" charset="0"/>
                <a:cs typeface="Montserrat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CA" dirty="0"/>
              <a:t>TCRP A-42: Minutes Matter: </a:t>
            </a:r>
            <a:r>
              <a:rPr lang="en-CA" i="1" dirty="0">
                <a:latin typeface="Montserrat" panose="00000500000000000000" pitchFamily="2" charset="0"/>
              </a:rPr>
              <a:t>A Guide to Bus Transit Service Reliability</a:t>
            </a:r>
            <a:endParaRPr lang="en-CA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7BEE0B8-510E-E541-9E40-9900A15E9BE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49534"/>
          <a:stretch/>
        </p:blipFill>
        <p:spPr>
          <a:xfrm>
            <a:off x="2208573" y="3567113"/>
            <a:ext cx="9279805" cy="2643187"/>
          </a:xfrm>
          <a:prstGeom prst="rect">
            <a:avLst/>
          </a:prstGeom>
        </p:spPr>
      </p:pic>
      <p:sp>
        <p:nvSpPr>
          <p:cNvPr id="8" name="Espace réservé du contenu 2">
            <a:extLst>
              <a:ext uri="{FF2B5EF4-FFF2-40B4-BE49-F238E27FC236}">
                <a16:creationId xmlns:a16="http://schemas.microsoft.com/office/drawing/2014/main" id="{7FD6F3F9-5FA5-8E41-B127-B30E228DB82E}"/>
              </a:ext>
            </a:extLst>
          </p:cNvPr>
          <p:cNvSpPr txBox="1">
            <a:spLocks/>
          </p:cNvSpPr>
          <p:nvPr/>
        </p:nvSpPr>
        <p:spPr>
          <a:xfrm>
            <a:off x="6848476" y="1376363"/>
            <a:ext cx="4611687" cy="25701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403225" indent="-403225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.HelveticaNeueDeskInterface-Regular" charset="0"/>
              <a:buChar char="—"/>
              <a:tabLst/>
              <a:defRPr sz="2400" kern="1200">
                <a:solidFill>
                  <a:srgbClr val="1E242B"/>
                </a:solidFill>
                <a:latin typeface="Montserrat" panose="00000500000000000000" pitchFamily="2" charset="0"/>
                <a:ea typeface="Montserrat" panose="00000500000000000000" pitchFamily="2" charset="0"/>
                <a:cs typeface="Montserrat" panose="00000500000000000000" pitchFamily="2" charset="0"/>
              </a:defRPr>
            </a:lvl1pPr>
            <a:lvl2pPr marL="800100" indent="-3429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.HelveticaNeueDeskInterface-Regular" charset="0"/>
              <a:buChar char="—"/>
              <a:tabLst/>
              <a:defRPr sz="2000" b="0" i="1" kern="1200">
                <a:solidFill>
                  <a:srgbClr val="1E242B"/>
                </a:solidFill>
                <a:latin typeface="Montserrat" panose="00000500000000000000" pitchFamily="2" charset="0"/>
                <a:ea typeface="Montserrat" panose="00000500000000000000" pitchFamily="2" charset="0"/>
                <a:cs typeface="Montserrat" panose="00000500000000000000" pitchFamily="2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.HelveticaNeueDeskInterface-Regular" charset="0"/>
              <a:buChar char="—"/>
              <a:defRPr sz="1600" b="0" i="0" kern="1200">
                <a:solidFill>
                  <a:srgbClr val="1E242B"/>
                </a:solidFill>
                <a:latin typeface="Montserrat" panose="00000500000000000000" pitchFamily="2" charset="0"/>
                <a:ea typeface="Montserrat" panose="00000500000000000000" pitchFamily="2" charset="0"/>
                <a:cs typeface="Montserrat" panose="00000500000000000000" pitchFamily="2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.HelveticaNeueDeskInterface-Regular" charset="0"/>
              <a:buChar char="—"/>
              <a:defRPr sz="1600" b="0" i="0" kern="1200">
                <a:solidFill>
                  <a:srgbClr val="1E242B"/>
                </a:solidFill>
                <a:latin typeface="Montserrat" panose="00000500000000000000" pitchFamily="2" charset="0"/>
                <a:ea typeface="Montserrat" panose="00000500000000000000" pitchFamily="2" charset="0"/>
                <a:cs typeface="Montserrat" panose="00000500000000000000" pitchFamily="2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.HelveticaNeueDeskInterface-Regular" charset="0"/>
              <a:buChar char="—"/>
              <a:defRPr sz="1600" b="0" i="0" kern="1200">
                <a:solidFill>
                  <a:srgbClr val="1E242B"/>
                </a:solidFill>
                <a:latin typeface="Montserrat" panose="00000500000000000000" pitchFamily="2" charset="0"/>
                <a:ea typeface="Montserrat" panose="00000500000000000000" pitchFamily="2" charset="0"/>
                <a:cs typeface="Montserrat" panose="00000500000000000000" pitchFamily="2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>
              <a:buFont typeface="Arial" panose="020B0604020202020204" pitchFamily="34" charset="0"/>
              <a:buChar char="•"/>
            </a:pPr>
            <a:endParaRPr lang="en-US" dirty="0"/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/>
              <a:t>Factors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/>
              <a:t>Improvement Strategies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/>
              <a:t>Findings &amp; Results 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/>
              <a:t>Study Limitations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13148876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pied de page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dirty="0"/>
              <a:t>Overview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26D77-2960-1A4A-B5CA-B95B3484A035}" type="slidenum">
              <a:rPr lang="en-CA" smtClean="0"/>
              <a:t>8</a:t>
            </a:fld>
            <a:endParaRPr lang="en-CA" dirty="0"/>
          </a:p>
        </p:txBody>
      </p:sp>
      <p:sp>
        <p:nvSpPr>
          <p:cNvPr id="2" name="Titre 1"/>
          <p:cNvSpPr>
            <a:spLocks noGrp="1"/>
          </p:cNvSpPr>
          <p:nvPr>
            <p:ph type="title" idx="4294967295"/>
          </p:nvPr>
        </p:nvSpPr>
        <p:spPr>
          <a:xfrm>
            <a:off x="2208214" y="620713"/>
            <a:ext cx="9251949" cy="1152526"/>
          </a:xfrm>
        </p:spPr>
        <p:txBody>
          <a:bodyPr/>
          <a:lstStyle/>
          <a:p>
            <a:r>
              <a:rPr lang="en-CA" dirty="0"/>
              <a:t>Transit Agency Survey </a:t>
            </a:r>
            <a:r>
              <a:rPr lang="en-CA" dirty="0" smtClean="0"/>
              <a:t>Report (Final Report, Appendix B):</a:t>
            </a:r>
            <a:endParaRPr lang="en-CA" dirty="0"/>
          </a:p>
        </p:txBody>
      </p:sp>
      <p:sp>
        <p:nvSpPr>
          <p:cNvPr id="3" name="Espace réservé du contenu 2"/>
          <p:cNvSpPr>
            <a:spLocks noGrp="1"/>
          </p:cNvSpPr>
          <p:nvPr>
            <p:ph sz="quarter" idx="13"/>
          </p:nvPr>
        </p:nvSpPr>
        <p:spPr>
          <a:xfrm>
            <a:off x="2208214" y="1611312"/>
            <a:ext cx="4979987" cy="5246687"/>
          </a:xfrm>
        </p:spPr>
        <p:txBody>
          <a:bodyPr>
            <a:normAutofit lnSpcReduction="10000"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dirty="0"/>
              <a:t>Electronic survey sent to all (over 400) fixed-route bus operators in the U.S. and Canada, and a handful of agencies overseas.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/>
              <a:t>44 questions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/>
              <a:t>Agency Characteristics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/>
              <a:t>Definitions and Measures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/>
              <a:t>Improvement Strategies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/>
              <a:t>Before-After Studies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/>
              <a:t>Implementation and Case Study Participation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/>
              <a:t>86 agencies responded (either fully or partially), including two from the U.K.</a:t>
            </a:r>
            <a:endParaRPr lang="en-CA" dirty="0"/>
          </a:p>
        </p:txBody>
      </p:sp>
      <p:sp>
        <p:nvSpPr>
          <p:cNvPr id="6" name="Espace réservé du pied de page 6"/>
          <p:cNvSpPr txBox="1">
            <a:spLocks/>
          </p:cNvSpPr>
          <p:nvPr/>
        </p:nvSpPr>
        <p:spPr>
          <a:xfrm>
            <a:off x="7277101" y="171452"/>
            <a:ext cx="4489450" cy="755650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defPPr>
              <a:defRPr lang="fr-FR"/>
            </a:defPPr>
            <a:lvl1pPr marL="0" algn="l" defTabSz="914400" rtl="0" eaLnBrk="1" latinLnBrk="0" hangingPunct="1">
              <a:defRPr sz="1000" kern="1200">
                <a:solidFill>
                  <a:srgbClr val="FF4337"/>
                </a:solidFill>
                <a:latin typeface="Montserrat" charset="0"/>
                <a:ea typeface="Montserrat" charset="0"/>
                <a:cs typeface="Montserrat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CA" dirty="0"/>
              <a:t>TCRP A-42: Minutes Matter: </a:t>
            </a:r>
            <a:r>
              <a:rPr lang="en-CA" i="1" dirty="0">
                <a:latin typeface="Montserrat" panose="00000500000000000000" pitchFamily="2" charset="0"/>
              </a:rPr>
              <a:t>A Guide to Bus Transit Service Reliability</a:t>
            </a:r>
            <a:endParaRPr lang="en-CA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11C22568-4651-D247-A5CD-E7BB4621EF8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9599" y="1915333"/>
            <a:ext cx="5181635" cy="3998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014668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pied de page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dirty="0"/>
              <a:t>Overview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26D77-2960-1A4A-B5CA-B95B3484A035}" type="slidenum">
              <a:rPr lang="en-CA" smtClean="0"/>
              <a:t>9</a:t>
            </a:fld>
            <a:endParaRPr lang="en-CA" dirty="0"/>
          </a:p>
        </p:txBody>
      </p:sp>
      <p:sp>
        <p:nvSpPr>
          <p:cNvPr id="2" name="Titre 1"/>
          <p:cNvSpPr>
            <a:spLocks noGrp="1"/>
          </p:cNvSpPr>
          <p:nvPr>
            <p:ph type="title" idx="4294967295"/>
          </p:nvPr>
        </p:nvSpPr>
        <p:spPr>
          <a:xfrm>
            <a:off x="2208214" y="620713"/>
            <a:ext cx="9251949" cy="1152526"/>
          </a:xfrm>
        </p:spPr>
        <p:txBody>
          <a:bodyPr/>
          <a:lstStyle/>
          <a:p>
            <a:r>
              <a:rPr lang="en-CA" dirty="0"/>
              <a:t>Transit Agency Survey Report: </a:t>
            </a:r>
            <a:br>
              <a:rPr lang="en-CA" dirty="0"/>
            </a:br>
            <a:r>
              <a:rPr lang="en-CA" dirty="0"/>
              <a:t>Reliability Measurement</a:t>
            </a:r>
          </a:p>
        </p:txBody>
      </p:sp>
      <p:sp>
        <p:nvSpPr>
          <p:cNvPr id="12" name="Espace réservé du contenu 2"/>
          <p:cNvSpPr>
            <a:spLocks noGrp="1"/>
          </p:cNvSpPr>
          <p:nvPr>
            <p:ph sz="quarter" idx="13"/>
          </p:nvPr>
        </p:nvSpPr>
        <p:spPr>
          <a:xfrm>
            <a:off x="2208213" y="1844675"/>
            <a:ext cx="9251950" cy="4356100"/>
          </a:xfrm>
        </p:spPr>
        <p:txBody>
          <a:bodyPr>
            <a:normAutofit fontScale="85000" lnSpcReduction="10000"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dirty="0"/>
              <a:t>On-time performance, headway </a:t>
            </a:r>
            <a:r>
              <a:rPr lang="en-US" dirty="0" smtClean="0"/>
              <a:t>adherence, </a:t>
            </a:r>
            <a:r>
              <a:rPr lang="en-US" dirty="0"/>
              <a:t>and missed trips - most frequently used.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/>
              <a:t>Most measures applied at the system, </a:t>
            </a:r>
            <a:r>
              <a:rPr lang="en-US" dirty="0" smtClean="0"/>
              <a:t>route, </a:t>
            </a:r>
            <a:r>
              <a:rPr lang="en-US" dirty="0"/>
              <a:t>and trip level.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/>
              <a:t>Typically, larger agencies use more reliability measures.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/>
              <a:t>Most reliability data is collected today using AVL and APC systems.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/>
              <a:t>Time interval for on-time performance most commonly ranges from zero minutes early to five minutes late.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/>
              <a:t>Some agencies collect no reliability data, while agencies with access to multiple types of data are typically from larger systems.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/>
              <a:t>Reliability data collection and reporting is mostly the responsibility of transit agency Planning and Transportation Departments.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/>
              <a:t>Other departments involved included </a:t>
            </a:r>
            <a:r>
              <a:rPr lang="en-US" dirty="0" smtClean="0"/>
              <a:t>Information Technology, </a:t>
            </a:r>
            <a:r>
              <a:rPr lang="en-US" dirty="0"/>
              <a:t>Budget, Finance, or Scheduling.</a:t>
            </a:r>
            <a:endParaRPr lang="en-CA" dirty="0"/>
          </a:p>
        </p:txBody>
      </p:sp>
      <p:sp>
        <p:nvSpPr>
          <p:cNvPr id="14" name="Espace réservé du pied de page 6"/>
          <p:cNvSpPr txBox="1">
            <a:spLocks/>
          </p:cNvSpPr>
          <p:nvPr/>
        </p:nvSpPr>
        <p:spPr>
          <a:xfrm>
            <a:off x="7277101" y="171452"/>
            <a:ext cx="4489450" cy="755650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defPPr>
              <a:defRPr lang="fr-FR"/>
            </a:defPPr>
            <a:lvl1pPr marL="0" algn="l" defTabSz="914400" rtl="0" eaLnBrk="1" latinLnBrk="0" hangingPunct="1">
              <a:defRPr sz="1000" kern="1200">
                <a:solidFill>
                  <a:srgbClr val="FF4337"/>
                </a:solidFill>
                <a:latin typeface="Montserrat" charset="0"/>
                <a:ea typeface="Montserrat" charset="0"/>
                <a:cs typeface="Montserrat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CA" dirty="0"/>
              <a:t>TCRP A-42: Minutes Matter: </a:t>
            </a:r>
            <a:r>
              <a:rPr lang="en-CA" i="1" dirty="0">
                <a:latin typeface="Montserrat" panose="00000500000000000000" pitchFamily="2" charset="0"/>
              </a:rPr>
              <a:t>A Guide to Bus Transit Service Reliability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53175562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ème Office">
  <a:themeElements>
    <a:clrScheme name="WSP Corporate">
      <a:dk1>
        <a:sysClr val="windowText" lastClr="000000"/>
      </a:dk1>
      <a:lt1>
        <a:srgbClr val="FFFFFF"/>
      </a:lt1>
      <a:dk2>
        <a:srgbClr val="F9423A"/>
      </a:dk2>
      <a:lt2>
        <a:srgbClr val="FFFFFF"/>
      </a:lt2>
      <a:accent1>
        <a:srgbClr val="F9423A"/>
      </a:accent1>
      <a:accent2>
        <a:srgbClr val="D8E6F0"/>
      </a:accent2>
      <a:accent3>
        <a:srgbClr val="1E252B"/>
      </a:accent3>
      <a:accent4>
        <a:srgbClr val="333E48"/>
      </a:accent4>
      <a:accent5>
        <a:srgbClr val="D9D9D6"/>
      </a:accent5>
      <a:accent6>
        <a:srgbClr val="EFECEA"/>
      </a:accent6>
      <a:hlink>
        <a:srgbClr val="0046AD"/>
      </a:hlink>
      <a:folHlink>
        <a:srgbClr val="0098DB"/>
      </a:folHlink>
    </a:clrScheme>
    <a:fontScheme name="Personnalisé 1">
      <a:majorFont>
        <a:latin typeface="Montserrat"/>
        <a:ea typeface=""/>
        <a:cs typeface=""/>
      </a:majorFont>
      <a:minorFont>
        <a:latin typeface="Montserrat"/>
        <a:ea typeface=""/>
        <a:cs typeface="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SP Presentation - HD Light [Read-Only]" id="{4E96A4E7-5119-4F26-A173-E8E00604F883}" vid="{3B028E7C-0637-4478-9525-BFDC4C3A54F5}"/>
    </a:ext>
  </a:extLst>
</a:theme>
</file>

<file path=ppt/theme/theme2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Bureau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Bureau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1C4EC06882FD74BB8A4889891ABF69F" ma:contentTypeVersion="0" ma:contentTypeDescription="Create a new document." ma:contentTypeScope="" ma:versionID="8fb925bdc91a76e408ffd01f0b9893d2">
  <xsd:schema xmlns:xsd="http://www.w3.org/2001/XMLSchema" xmlns:p="http://schemas.microsoft.com/office/2006/metadata/properties" targetNamespace="http://schemas.microsoft.com/office/2006/metadata/properties" ma:root="true" ma:fieldsID="4aeb20c0e3442673af7ee10786458764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3.xml><?xml version="1.0" encoding="utf-8"?>
<p:properties xmlns:p="http://schemas.microsoft.com/office/2006/metadata/properties" xmlns:xsi="http://www.w3.org/2001/XMLSchema-instance">
  <documentManagement/>
</p:properties>
</file>

<file path=customXml/itemProps1.xml><?xml version="1.0" encoding="utf-8"?>
<ds:datastoreItem xmlns:ds="http://schemas.openxmlformats.org/officeDocument/2006/customXml" ds:itemID="{22EE0D15-0C5A-4704-AFC6-EED1C09DB92B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006BA26B-6B6C-4E80-9F9B-8E54C4412B9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customXml/itemProps3.xml><?xml version="1.0" encoding="utf-8"?>
<ds:datastoreItem xmlns:ds="http://schemas.openxmlformats.org/officeDocument/2006/customXml" ds:itemID="{6742B9AE-6C39-457D-A7E8-652A8DCF9406}">
  <ds:schemaRefs>
    <ds:schemaRef ds:uri="http://www.w3.org/XML/1998/namespace"/>
    <ds:schemaRef ds:uri="http://purl.org/dc/elements/1.1/"/>
    <ds:schemaRef ds:uri="http://schemas.microsoft.com/office/2006/documentManagement/types"/>
    <ds:schemaRef ds:uri="http://schemas.microsoft.com/office/2006/metadata/properties"/>
    <ds:schemaRef ds:uri="http://schemas.openxmlformats.org/package/2006/metadata/core-properties"/>
    <ds:schemaRef ds:uri="http://purl.org/dc/terms/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2904</TotalTime>
  <Words>2334</Words>
  <Application>Microsoft Office PowerPoint</Application>
  <PresentationFormat>Widescreen</PresentationFormat>
  <Paragraphs>389</Paragraphs>
  <Slides>34</Slides>
  <Notes>34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41" baseType="lpstr">
      <vt:lpstr>Gentium Basic</vt:lpstr>
      <vt:lpstr>Wingdings</vt:lpstr>
      <vt:lpstr>Arial</vt:lpstr>
      <vt:lpstr>Montserrat SemiBold</vt:lpstr>
      <vt:lpstr>Montserrat</vt:lpstr>
      <vt:lpstr>.HelveticaNeueDeskInterface-Regular</vt:lpstr>
      <vt:lpstr>Thème Office</vt:lpstr>
      <vt:lpstr>TCRP A-42 Minutes Matter: A Guide to Bus Transit Service Reliability</vt:lpstr>
      <vt:lpstr>Overview of Research</vt:lpstr>
      <vt:lpstr>Research Team</vt:lpstr>
      <vt:lpstr>Research Process</vt:lpstr>
      <vt:lpstr>Research Process</vt:lpstr>
      <vt:lpstr>Literature Review (Final Report, Appendix A)</vt:lpstr>
      <vt:lpstr>Literature Review</vt:lpstr>
      <vt:lpstr>Transit Agency Survey Report (Final Report, Appendix B):</vt:lpstr>
      <vt:lpstr>Transit Agency Survey Report:  Reliability Measurement</vt:lpstr>
      <vt:lpstr>Transit Agency Survey Report:  Reliability Measurement</vt:lpstr>
      <vt:lpstr>Transit Agency Survey Report:  Reliability Improvement Strategies</vt:lpstr>
      <vt:lpstr>Transit Agency Survey Report:  Demonstration Studies</vt:lpstr>
      <vt:lpstr>Case Study Summary Report (Final Report, Appendix C)</vt:lpstr>
      <vt:lpstr>Case Study Agencies</vt:lpstr>
      <vt:lpstr>Case Study Summary Report :  Major Findings</vt:lpstr>
      <vt:lpstr>Case Study Summary Report:  Major Findings</vt:lpstr>
      <vt:lpstr>Case Study Summary Report:  Major Findings</vt:lpstr>
      <vt:lpstr>Case Study Summary Report:  Major Findings</vt:lpstr>
      <vt:lpstr>Guidebook: Addressing Bus Transit Reliability</vt:lpstr>
      <vt:lpstr>Guidebook: Developing a Bus Service Reliability Improvement Program</vt:lpstr>
      <vt:lpstr>Guidebook: Reliability Measurement Tools</vt:lpstr>
      <vt:lpstr>Guidebook: Reliability Diagnostic Assessment</vt:lpstr>
      <vt:lpstr>Guidebook: Reliability Diagnostic Assessment</vt:lpstr>
      <vt:lpstr>Guidebook: Reliability Improvement Tools</vt:lpstr>
      <vt:lpstr>Guidebook: Reliability Treatment Menus</vt:lpstr>
      <vt:lpstr>Guidebook: Reliability Treatment Menus Operational</vt:lpstr>
      <vt:lpstr>Guidebook: Reliability Treatment Menus Physical</vt:lpstr>
      <vt:lpstr>Guidebook: Reliability Treatment Menus Technology</vt:lpstr>
      <vt:lpstr>Guidebook: Reliability Treatment Menus Policy</vt:lpstr>
      <vt:lpstr>Implementation Plan</vt:lpstr>
      <vt:lpstr>Implementation Plan:  Institutional Involvement</vt:lpstr>
      <vt:lpstr>Implementation Plan:  Implementation Issues</vt:lpstr>
      <vt:lpstr>Implementation Plan:  Measuring Impacts</vt:lpstr>
      <vt:lpstr>Thank you!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Utilisateur de Microsoft Office</dc:creator>
  <cp:lastModifiedBy>Mackie, Paul</cp:lastModifiedBy>
  <cp:revision>185</cp:revision>
  <cp:lastPrinted>2019-10-07T19:25:32Z</cp:lastPrinted>
  <dcterms:created xsi:type="dcterms:W3CDTF">2017-03-24T13:23:52Z</dcterms:created>
  <dcterms:modified xsi:type="dcterms:W3CDTF">2020-02-20T17:43:28Z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0x01010041C4EC06882FD74BB8A4889891ABF69F</vt:lpwstr>
  </property>
</Properties>
</file>