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handoutMasterIdLst>
    <p:handoutMasterId r:id="rId43"/>
  </p:handoutMasterIdLst>
  <p:sldIdLst>
    <p:sldId id="273" r:id="rId5"/>
    <p:sldId id="315" r:id="rId6"/>
    <p:sldId id="346" r:id="rId7"/>
    <p:sldId id="308" r:id="rId8"/>
    <p:sldId id="317" r:id="rId9"/>
    <p:sldId id="324" r:id="rId10"/>
    <p:sldId id="321" r:id="rId11"/>
    <p:sldId id="322" r:id="rId12"/>
    <p:sldId id="323" r:id="rId13"/>
    <p:sldId id="325" r:id="rId14"/>
    <p:sldId id="331" r:id="rId15"/>
    <p:sldId id="327" r:id="rId16"/>
    <p:sldId id="318" r:id="rId17"/>
    <p:sldId id="330" r:id="rId18"/>
    <p:sldId id="328" r:id="rId19"/>
    <p:sldId id="333" r:id="rId20"/>
    <p:sldId id="334" r:id="rId21"/>
    <p:sldId id="302" r:id="rId22"/>
    <p:sldId id="335" r:id="rId23"/>
    <p:sldId id="337" r:id="rId24"/>
    <p:sldId id="338" r:id="rId25"/>
    <p:sldId id="339" r:id="rId26"/>
    <p:sldId id="340" r:id="rId27"/>
    <p:sldId id="319" r:id="rId28"/>
    <p:sldId id="342" r:id="rId29"/>
    <p:sldId id="343" r:id="rId30"/>
    <p:sldId id="344" r:id="rId31"/>
    <p:sldId id="345" r:id="rId32"/>
    <p:sldId id="347" r:id="rId33"/>
    <p:sldId id="350" r:id="rId34"/>
    <p:sldId id="351" r:id="rId35"/>
    <p:sldId id="269" r:id="rId36"/>
    <p:sldId id="349" r:id="rId37"/>
    <p:sldId id="298" r:id="rId38"/>
    <p:sldId id="326" r:id="rId39"/>
    <p:sldId id="332" r:id="rId40"/>
    <p:sldId id="341" r:id="rId41"/>
  </p:sldIdLst>
  <p:sldSz cx="9144000" cy="6858000" type="screen4x3"/>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Fusfield" initials="JF" lastIdx="25" clrIdx="0"/>
  <p:cmAuthor id="1" name="JA Stoloff" initials="JS" lastIdx="9" clrIdx="1">
    <p:extLst>
      <p:ext uri="{19B8F6BF-5375-455C-9EA6-DF929625EA0E}">
        <p15:presenceInfo xmlns:p15="http://schemas.microsoft.com/office/powerpoint/2012/main" userId="28bc8eae591a565d" providerId="Windows Live"/>
      </p:ext>
    </p:extLst>
  </p:cmAuthor>
  <p:cmAuthor id="2" name="Cynthia Khan" initials="CK" lastIdx="6" clrIdx="2">
    <p:extLst>
      <p:ext uri="{19B8F6BF-5375-455C-9EA6-DF929625EA0E}">
        <p15:presenceInfo xmlns:p15="http://schemas.microsoft.com/office/powerpoint/2012/main" userId="S-1-5-21-1248901586-2555931609-1638175372-4892" providerId="AD"/>
      </p:ext>
    </p:extLst>
  </p:cmAuthor>
  <p:cmAuthor id="3" name="Frankie Clogston" initials="FC" lastIdx="2" clrIdx="3">
    <p:extLst>
      <p:ext uri="{19B8F6BF-5375-455C-9EA6-DF929625EA0E}">
        <p15:presenceInfo xmlns:p15="http://schemas.microsoft.com/office/powerpoint/2012/main" userId="S-1-5-21-1248901586-2555931609-1638175372-4769" providerId="AD"/>
      </p:ext>
    </p:extLst>
  </p:cmAuthor>
  <p:cmAuthor id="4" name="Erin Detty" initials="ESD" lastIdx="1" clrIdx="4">
    <p:extLst>
      <p:ext uri="{19B8F6BF-5375-455C-9EA6-DF929625EA0E}">
        <p15:presenceInfo xmlns:p15="http://schemas.microsoft.com/office/powerpoint/2012/main" userId="Erin Det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5"/>
    <a:srgbClr val="000057"/>
    <a:srgbClr val="17C1FF"/>
    <a:srgbClr val="FDF950"/>
    <a:srgbClr val="FDE100"/>
    <a:srgbClr val="F2D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9" autoAdjust="0"/>
    <p:restoredTop sz="96029" autoAdjust="0"/>
  </p:normalViewPr>
  <p:slideViewPr>
    <p:cSldViewPr snapToGrid="0" snapToObjects="1">
      <p:cViewPr varScale="1">
        <p:scale>
          <a:sx n="56" d="100"/>
          <a:sy n="56" d="100"/>
        </p:scale>
        <p:origin x="6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econometricainc.sharepoint.com/Projects/TRBTransitWorkers/Shared%20Documents/6_7_Draft%20and%20Final%20Report/D2_TRB%20case-study-figure-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'new figure'!$C$1</c:f>
              <c:strCache>
                <c:ptCount val="1"/>
                <c:pt idx="0">
                  <c:v>INDY GO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'new figure'!$B$2:$B$10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'new figure'!$C$2:$C$10</c:f>
              <c:numCache>
                <c:formatCode>General</c:formatCode>
                <c:ptCount val="9"/>
                <c:pt idx="0">
                  <c:v>67.450150150150151</c:v>
                </c:pt>
                <c:pt idx="1">
                  <c:v>67.477625000000003</c:v>
                </c:pt>
                <c:pt idx="2">
                  <c:v>86.361666666666679</c:v>
                </c:pt>
                <c:pt idx="3">
                  <c:v>71.289293478260873</c:v>
                </c:pt>
                <c:pt idx="4">
                  <c:v>87.462519685039339</c:v>
                </c:pt>
                <c:pt idx="5">
                  <c:v>100.87722448979599</c:v>
                </c:pt>
                <c:pt idx="6">
                  <c:v>105.3971816283925</c:v>
                </c:pt>
                <c:pt idx="7">
                  <c:v>102.70303473491776</c:v>
                </c:pt>
              </c:numCache>
            </c:numRef>
          </c:yVal>
          <c:smooth val="0"/>
          <c:extLst>
            <c:ext xmlns:c16="http://schemas.microsoft.com/office/drawing/2014/chart" uri="{C3380CC4-5D6E-409C-BE32-E72D297353CC}">
              <c16:uniqueId val="{00000000-AA39-904F-BF9B-9BE97C09F68E}"/>
            </c:ext>
          </c:extLst>
        </c:ser>
        <c:ser>
          <c:idx val="1"/>
          <c:order val="1"/>
          <c:tx>
            <c:strRef>
              <c:f>'new figure'!$D$1</c:f>
              <c:strCache>
                <c:ptCount val="1"/>
                <c:pt idx="0">
                  <c:v>RTS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'new figure'!$B$2:$B$10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'new figure'!$D$2:$D$10</c:f>
              <c:numCache>
                <c:formatCode>General</c:formatCode>
                <c:ptCount val="9"/>
                <c:pt idx="1">
                  <c:v>42.579369200000002</c:v>
                </c:pt>
                <c:pt idx="2">
                  <c:v>43.221503599999991</c:v>
                </c:pt>
                <c:pt idx="3">
                  <c:v>61.9355324</c:v>
                </c:pt>
                <c:pt idx="4">
                  <c:v>56.473872000000007</c:v>
                </c:pt>
                <c:pt idx="5">
                  <c:v>58.80536020000001</c:v>
                </c:pt>
                <c:pt idx="6">
                  <c:v>62.817045599999993</c:v>
                </c:pt>
                <c:pt idx="7">
                  <c:v>63.769778999999993</c:v>
                </c:pt>
              </c:numCache>
            </c:numRef>
          </c:yVal>
          <c:smooth val="0"/>
          <c:extLst>
            <c:ext xmlns:c16="http://schemas.microsoft.com/office/drawing/2014/chart" uri="{C3380CC4-5D6E-409C-BE32-E72D297353CC}">
              <c16:uniqueId val="{00000001-AA39-904F-BF9B-9BE97C09F68E}"/>
            </c:ext>
          </c:extLst>
        </c:ser>
        <c:ser>
          <c:idx val="2"/>
          <c:order val="2"/>
          <c:tx>
            <c:strRef>
              <c:f>'new figure'!$E$1</c:f>
              <c:strCache>
                <c:ptCount val="1"/>
                <c:pt idx="0">
                  <c:v>TARC</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'new figure'!$B$2:$B$10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'new figure'!$E$2:$E$10</c:f>
              <c:numCache>
                <c:formatCode>General</c:formatCode>
                <c:ptCount val="9"/>
                <c:pt idx="5">
                  <c:v>46.250609999999995</c:v>
                </c:pt>
                <c:pt idx="6">
                  <c:v>55.133359999999996</c:v>
                </c:pt>
                <c:pt idx="7">
                  <c:v>54.897190000000002</c:v>
                </c:pt>
                <c:pt idx="8">
                  <c:v>62.084010000000006</c:v>
                </c:pt>
              </c:numCache>
            </c:numRef>
          </c:yVal>
          <c:smooth val="0"/>
          <c:extLst>
            <c:ext xmlns:c16="http://schemas.microsoft.com/office/drawing/2014/chart" uri="{C3380CC4-5D6E-409C-BE32-E72D297353CC}">
              <c16:uniqueId val="{00000002-AA39-904F-BF9B-9BE97C09F68E}"/>
            </c:ext>
          </c:extLst>
        </c:ser>
        <c:ser>
          <c:idx val="3"/>
          <c:order val="3"/>
          <c:tx>
            <c:strRef>
              <c:f>'new figure'!$F$1</c:f>
              <c:strCache>
                <c:ptCount val="1"/>
                <c:pt idx="0">
                  <c:v>DART</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'new figure'!$B$2:$B$10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'new figure'!$F$2:$F$10</c:f>
              <c:numCache>
                <c:formatCode>General</c:formatCode>
                <c:ptCount val="9"/>
                <c:pt idx="6">
                  <c:v>128.81</c:v>
                </c:pt>
                <c:pt idx="7">
                  <c:v>129.1</c:v>
                </c:pt>
                <c:pt idx="8">
                  <c:v>114.72</c:v>
                </c:pt>
              </c:numCache>
            </c:numRef>
          </c:yVal>
          <c:smooth val="0"/>
          <c:extLst>
            <c:ext xmlns:c16="http://schemas.microsoft.com/office/drawing/2014/chart" uri="{C3380CC4-5D6E-409C-BE32-E72D297353CC}">
              <c16:uniqueId val="{00000003-AA39-904F-BF9B-9BE97C09F68E}"/>
            </c:ext>
          </c:extLst>
        </c:ser>
        <c:dLbls>
          <c:showLegendKey val="0"/>
          <c:showVal val="0"/>
          <c:showCatName val="0"/>
          <c:showSerName val="0"/>
          <c:showPercent val="0"/>
          <c:showBubbleSize val="0"/>
        </c:dLbls>
        <c:axId val="939544776"/>
        <c:axId val="939543136"/>
      </c:scatterChart>
      <c:valAx>
        <c:axId val="9395447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543136"/>
        <c:crosses val="autoZero"/>
        <c:crossBetween val="midCat"/>
      </c:valAx>
      <c:valAx>
        <c:axId val="939543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95447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5273003" y="0"/>
            <a:ext cx="4033943" cy="351155"/>
          </a:xfrm>
          <a:prstGeom prst="rect">
            <a:avLst/>
          </a:prstGeom>
        </p:spPr>
        <p:txBody>
          <a:bodyPr vert="horz" lIns="93324" tIns="46662" rIns="93324" bIns="46662" rtlCol="0"/>
          <a:lstStyle>
            <a:lvl1pPr algn="r">
              <a:defRPr sz="1200"/>
            </a:lvl1pPr>
          </a:lstStyle>
          <a:p>
            <a:fld id="{1D3E3233-D19E-457A-8D3A-35EBC1D765C1}" type="datetimeFigureOut">
              <a:rPr lang="en-US" smtClean="0"/>
              <a:t>12/7/2020</a:t>
            </a:fld>
            <a:endParaRPr lang="en-US" dirty="0"/>
          </a:p>
        </p:txBody>
      </p:sp>
      <p:sp>
        <p:nvSpPr>
          <p:cNvPr id="4" name="Footer Placeholder 3"/>
          <p:cNvSpPr>
            <a:spLocks noGrp="1"/>
          </p:cNvSpPr>
          <p:nvPr>
            <p:ph type="ftr" sz="quarter" idx="2"/>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3" y="6670726"/>
            <a:ext cx="4033943" cy="351155"/>
          </a:xfrm>
          <a:prstGeom prst="rect">
            <a:avLst/>
          </a:prstGeom>
        </p:spPr>
        <p:txBody>
          <a:bodyPr vert="horz" lIns="93324" tIns="46662" rIns="93324" bIns="46662" rtlCol="0" anchor="b"/>
          <a:lstStyle>
            <a:lvl1pPr algn="r">
              <a:defRPr sz="1200"/>
            </a:lvl1pPr>
          </a:lstStyle>
          <a:p>
            <a:fld id="{7A39AB4B-7E69-49DD-ADD5-F494E95431B5}" type="slidenum">
              <a:rPr lang="en-US" smtClean="0"/>
              <a:t>‹#›</a:t>
            </a:fld>
            <a:endParaRPr lang="en-US" dirty="0"/>
          </a:p>
        </p:txBody>
      </p:sp>
    </p:spTree>
    <p:extLst>
      <p:ext uri="{BB962C8B-B14F-4D97-AF65-F5344CB8AC3E}">
        <p14:creationId xmlns:p14="http://schemas.microsoft.com/office/powerpoint/2010/main" val="2371370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3" y="0"/>
            <a:ext cx="4033943" cy="351155"/>
          </a:xfrm>
          <a:prstGeom prst="rect">
            <a:avLst/>
          </a:prstGeom>
        </p:spPr>
        <p:txBody>
          <a:bodyPr vert="horz" lIns="93324" tIns="46662" rIns="93324" bIns="46662" rtlCol="0"/>
          <a:lstStyle>
            <a:lvl1pPr algn="r">
              <a:defRPr sz="1200"/>
            </a:lvl1pPr>
          </a:lstStyle>
          <a:p>
            <a:fld id="{92E70EF4-0E41-4058-8F60-2766FBBD5CD1}" type="datetimeFigureOut">
              <a:rPr lang="en-US" smtClean="0"/>
              <a:t>12/7/2020</a:t>
            </a:fld>
            <a:endParaRPr lang="en-US" dirty="0"/>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6"/>
            <a:ext cx="4033943" cy="3511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3" y="6670726"/>
            <a:ext cx="4033943" cy="351155"/>
          </a:xfrm>
          <a:prstGeom prst="rect">
            <a:avLst/>
          </a:prstGeom>
        </p:spPr>
        <p:txBody>
          <a:bodyPr vert="horz" lIns="93324" tIns="46662" rIns="93324" bIns="46662" rtlCol="0" anchor="b"/>
          <a:lstStyle>
            <a:lvl1pPr algn="r">
              <a:defRPr sz="1200"/>
            </a:lvl1pPr>
          </a:lstStyle>
          <a:p>
            <a:fld id="{0485E069-8F85-4A6D-B8E5-23CE8CA6CB57}" type="slidenum">
              <a:rPr lang="en-US" smtClean="0"/>
              <a:t>‹#›</a:t>
            </a:fld>
            <a:endParaRPr lang="en-US" dirty="0"/>
          </a:p>
        </p:txBody>
      </p:sp>
    </p:spTree>
    <p:extLst>
      <p:ext uri="{BB962C8B-B14F-4D97-AF65-F5344CB8AC3E}">
        <p14:creationId xmlns:p14="http://schemas.microsoft.com/office/powerpoint/2010/main" val="497651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5E069-8F85-4A6D-B8E5-23CE8CA6CB57}" type="slidenum">
              <a:rPr lang="en-US" smtClean="0"/>
              <a:t>1</a:t>
            </a:fld>
            <a:endParaRPr lang="en-US" dirty="0"/>
          </a:p>
        </p:txBody>
      </p:sp>
    </p:spTree>
    <p:extLst>
      <p:ext uri="{BB962C8B-B14F-4D97-AF65-F5344CB8AC3E}">
        <p14:creationId xmlns:p14="http://schemas.microsoft.com/office/powerpoint/2010/main" val="83933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5E069-8F85-4A6D-B8E5-23CE8CA6CB57}" type="slidenum">
              <a:rPr lang="en-US" smtClean="0"/>
              <a:t>4</a:t>
            </a:fld>
            <a:endParaRPr lang="en-US" dirty="0"/>
          </a:p>
        </p:txBody>
      </p:sp>
    </p:spTree>
    <p:extLst>
      <p:ext uri="{BB962C8B-B14F-4D97-AF65-F5344CB8AC3E}">
        <p14:creationId xmlns:p14="http://schemas.microsoft.com/office/powerpoint/2010/main" val="298020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5E069-8F85-4A6D-B8E5-23CE8CA6CB57}" type="slidenum">
              <a:rPr lang="en-US" smtClean="0"/>
              <a:t>34</a:t>
            </a:fld>
            <a:endParaRPr lang="en-US" dirty="0"/>
          </a:p>
        </p:txBody>
      </p:sp>
    </p:spTree>
    <p:extLst>
      <p:ext uri="{BB962C8B-B14F-4D97-AF65-F5344CB8AC3E}">
        <p14:creationId xmlns:p14="http://schemas.microsoft.com/office/powerpoint/2010/main" val="605972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18"/>
          <p:cNvSpPr>
            <a:spLocks noGrp="1"/>
          </p:cNvSpPr>
          <p:nvPr>
            <p:ph type="body" sz="quarter" idx="17" hasCustomPrompt="1"/>
          </p:nvPr>
        </p:nvSpPr>
        <p:spPr>
          <a:xfrm>
            <a:off x="6275832" y="4225833"/>
            <a:ext cx="2487168" cy="681727"/>
          </a:xfrm>
        </p:spPr>
        <p:txBody>
          <a:bodyPr>
            <a:normAutofit/>
          </a:bodyPr>
          <a:lstStyle>
            <a:lvl1pPr marL="0" indent="0" algn="ctr">
              <a:buNone/>
              <a:defRPr sz="1100" baseline="0"/>
            </a:lvl1pPr>
          </a:lstStyle>
          <a:p>
            <a:pPr lvl="0"/>
            <a:r>
              <a:rPr lang="en-US" dirty="0"/>
              <a:t>Agency Name</a:t>
            </a:r>
            <a:br>
              <a:rPr lang="en-US" dirty="0"/>
            </a:br>
            <a:r>
              <a:rPr lang="en-US" dirty="0"/>
              <a:t>1234 Main Street, 100</a:t>
            </a:r>
            <a:br>
              <a:rPr lang="en-US" dirty="0"/>
            </a:br>
            <a:r>
              <a:rPr lang="en-US" dirty="0" err="1"/>
              <a:t>Anytown</a:t>
            </a:r>
            <a:r>
              <a:rPr lang="en-US" dirty="0"/>
              <a:t>, USA  12345</a:t>
            </a:r>
          </a:p>
        </p:txBody>
      </p:sp>
      <p:sp>
        <p:nvSpPr>
          <p:cNvPr id="7" name="Content Placeholder 2"/>
          <p:cNvSpPr>
            <a:spLocks noGrp="1"/>
          </p:cNvSpPr>
          <p:nvPr>
            <p:ph idx="1"/>
          </p:nvPr>
        </p:nvSpPr>
        <p:spPr>
          <a:xfrm>
            <a:off x="457200" y="1076325"/>
            <a:ext cx="8229600" cy="2924175"/>
          </a:xfrm>
        </p:spPr>
        <p:txBody>
          <a:bodyPr anchor="ctr">
            <a:noAutofit/>
          </a:bodyPr>
          <a:lstStyle>
            <a:lvl1pPr marL="0" indent="0" algn="ctr" defTabSz="457200" rtl="0" eaLnBrk="1" latinLnBrk="0" hangingPunct="1">
              <a:spcBef>
                <a:spcPct val="0"/>
              </a:spcBef>
              <a:buNone/>
              <a:defRPr lang="en-US" sz="4600" b="0" kern="1200" dirty="0" smtClean="0">
                <a:solidFill>
                  <a:srgbClr val="FFFFFF"/>
                </a:solidFill>
                <a:latin typeface="Arial"/>
                <a:ea typeface="+mj-ea"/>
                <a:cs typeface="Arial"/>
              </a:defRPr>
            </a:lvl1pPr>
            <a:lvl2pPr marL="0" indent="0" algn="ctr" defTabSz="457200" rtl="0" eaLnBrk="1" latinLnBrk="0" hangingPunct="1">
              <a:spcBef>
                <a:spcPct val="0"/>
              </a:spcBef>
              <a:buNone/>
              <a:defRPr lang="en-US" sz="5000" b="0" kern="1200" dirty="0" smtClean="0">
                <a:solidFill>
                  <a:srgbClr val="FFFFFF"/>
                </a:solidFill>
                <a:latin typeface="Arial"/>
                <a:ea typeface="+mj-ea"/>
                <a:cs typeface="Arial"/>
              </a:defRPr>
            </a:lvl2pPr>
            <a:lvl3pPr marL="0" indent="0" algn="ctr" defTabSz="457200" rtl="0" eaLnBrk="1" latinLnBrk="0" hangingPunct="1">
              <a:spcBef>
                <a:spcPct val="0"/>
              </a:spcBef>
              <a:buNone/>
              <a:defRPr lang="en-US" sz="5000" b="0" kern="1200" dirty="0" smtClean="0">
                <a:solidFill>
                  <a:srgbClr val="FFFFFF"/>
                </a:solidFill>
                <a:latin typeface="Arial"/>
                <a:ea typeface="+mj-ea"/>
                <a:cs typeface="Arial"/>
              </a:defRPr>
            </a:lvl3pPr>
            <a:lvl4pPr marL="0" indent="0" algn="ctr" defTabSz="457200" rtl="0" eaLnBrk="1" latinLnBrk="0" hangingPunct="1">
              <a:spcBef>
                <a:spcPct val="0"/>
              </a:spcBef>
              <a:buNone/>
              <a:defRPr lang="en-US" sz="5000" b="0" kern="1200" dirty="0" smtClean="0">
                <a:solidFill>
                  <a:srgbClr val="FFFFFF"/>
                </a:solidFill>
                <a:latin typeface="Arial"/>
                <a:ea typeface="+mj-ea"/>
                <a:cs typeface="Arial"/>
              </a:defRPr>
            </a:lvl4pPr>
            <a:lvl5pPr marL="0" indent="0" algn="ctr" defTabSz="457200" rtl="0" eaLnBrk="1" latinLnBrk="0" hangingPunct="1">
              <a:spcBef>
                <a:spcPct val="0"/>
              </a:spcBef>
              <a:buNone/>
              <a:defRPr lang="en-US" sz="5000" b="0" kern="1200" dirty="0">
                <a:solidFill>
                  <a:srgbClr val="FFFFFF"/>
                </a:solidFill>
                <a:latin typeface="Arial"/>
                <a:ea typeface="+mj-ea"/>
                <a:cs typeface="Arial"/>
              </a:defRPr>
            </a:lvl5pPr>
          </a:lstStyle>
          <a:p>
            <a:pPr lvl="0"/>
            <a:r>
              <a:rPr lang="en-US" dirty="0"/>
              <a:t>Click to edit Master text</a:t>
            </a:r>
          </a:p>
        </p:txBody>
      </p:sp>
      <p:sp>
        <p:nvSpPr>
          <p:cNvPr id="19" name="Text Placeholder 18"/>
          <p:cNvSpPr>
            <a:spLocks noGrp="1"/>
          </p:cNvSpPr>
          <p:nvPr>
            <p:ph type="body" sz="quarter" idx="14" hasCustomPrompt="1"/>
          </p:nvPr>
        </p:nvSpPr>
        <p:spPr>
          <a:xfrm>
            <a:off x="268288" y="4229100"/>
            <a:ext cx="2652712" cy="604837"/>
          </a:xfrm>
        </p:spPr>
        <p:txBody>
          <a:bodyPr>
            <a:normAutofit/>
          </a:bodyPr>
          <a:lstStyle>
            <a:lvl1pPr marL="0" indent="0" algn="ctr">
              <a:buNone/>
              <a:defRPr sz="1100"/>
            </a:lvl1pPr>
          </a:lstStyle>
          <a:p>
            <a:pPr lvl="0"/>
            <a:r>
              <a:rPr lang="en-US" dirty="0"/>
              <a:t>Econometrica Address Block</a:t>
            </a:r>
          </a:p>
        </p:txBody>
      </p:sp>
      <p:sp>
        <p:nvSpPr>
          <p:cNvPr id="21" name="Text Placeholder 18"/>
          <p:cNvSpPr>
            <a:spLocks noGrp="1"/>
          </p:cNvSpPr>
          <p:nvPr>
            <p:ph type="body" sz="quarter" idx="16" hasCustomPrompt="1"/>
          </p:nvPr>
        </p:nvSpPr>
        <p:spPr>
          <a:xfrm>
            <a:off x="3328416" y="4232903"/>
            <a:ext cx="2487168" cy="598741"/>
          </a:xfrm>
        </p:spPr>
        <p:txBody>
          <a:bodyPr>
            <a:normAutofit/>
          </a:bodyPr>
          <a:lstStyle>
            <a:lvl1pPr marL="0" indent="0" algn="ctr">
              <a:buNone/>
              <a:defRPr sz="1100" baseline="0"/>
            </a:lvl1pPr>
          </a:lstStyle>
          <a:p>
            <a:pPr lvl="0"/>
            <a:r>
              <a:rPr lang="en-US" dirty="0"/>
              <a:t>Contract No.: XXX</a:t>
            </a:r>
            <a:br>
              <a:rPr lang="en-US" dirty="0"/>
            </a:br>
            <a:r>
              <a:rPr lang="en-US" dirty="0"/>
              <a:t>Order No.: XXX</a:t>
            </a:r>
          </a:p>
        </p:txBody>
      </p:sp>
      <p:sp>
        <p:nvSpPr>
          <p:cNvPr id="23" name="Text Placeholder 18"/>
          <p:cNvSpPr>
            <a:spLocks noGrp="1"/>
          </p:cNvSpPr>
          <p:nvPr>
            <p:ph type="body" sz="quarter" idx="18" hasCustomPrompt="1"/>
          </p:nvPr>
        </p:nvSpPr>
        <p:spPr>
          <a:xfrm>
            <a:off x="3328416" y="5213122"/>
            <a:ext cx="2487168" cy="598741"/>
          </a:xfrm>
        </p:spPr>
        <p:txBody>
          <a:bodyPr>
            <a:normAutofit/>
          </a:bodyPr>
          <a:lstStyle>
            <a:lvl1pPr marL="0" indent="0" algn="ctr">
              <a:buNone/>
              <a:defRPr sz="1600" b="1" baseline="0"/>
            </a:lvl1pPr>
          </a:lstStyle>
          <a:p>
            <a:pPr lvl="0"/>
            <a:r>
              <a:rPr lang="en-US" dirty="0"/>
              <a:t>Date</a:t>
            </a:r>
          </a:p>
        </p:txBody>
      </p:sp>
    </p:spTree>
    <p:extLst>
      <p:ext uri="{BB962C8B-B14F-4D97-AF65-F5344CB8AC3E}">
        <p14:creationId xmlns:p14="http://schemas.microsoft.com/office/powerpoint/2010/main" val="371339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024909" y="6329890"/>
            <a:ext cx="661891" cy="245323"/>
          </a:xfrm>
          <a:prstGeom prst="rect">
            <a:avLst/>
          </a:prstGeom>
        </p:spPr>
        <p:txBody>
          <a:bodyPr vert="horz" lIns="91440" tIns="45720" rIns="91440" bIns="45720" rtlCol="0" anchor="ctr"/>
          <a:lstStyle>
            <a:lvl1pPr algn="r">
              <a:defRPr sz="1200">
                <a:solidFill>
                  <a:srgbClr val="17C1FF"/>
                </a:solidFill>
                <a:latin typeface="Arial" panose="020B0604020202020204" pitchFamily="34" charset="0"/>
                <a:cs typeface="Arial" panose="020B0604020202020204" pitchFamily="34" charset="0"/>
              </a:defRPr>
            </a:lvl1pPr>
          </a:lstStyle>
          <a:p>
            <a:fld id="{BB1538F1-4CA6-724F-867D-99B1271B76D4}" type="slidenum">
              <a:rPr lang="en-US" smtClean="0"/>
              <a:pPr/>
              <a:t>‹#›</a:t>
            </a:fld>
            <a:endParaRPr lang="en-US" dirty="0"/>
          </a:p>
        </p:txBody>
      </p:sp>
    </p:spTree>
    <p:extLst>
      <p:ext uri="{BB962C8B-B14F-4D97-AF65-F5344CB8AC3E}">
        <p14:creationId xmlns:p14="http://schemas.microsoft.com/office/powerpoint/2010/main" val="251194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_2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3905075" cy="4525963"/>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024909" y="6329890"/>
            <a:ext cx="661891" cy="245323"/>
          </a:xfrm>
          <a:prstGeom prst="rect">
            <a:avLst/>
          </a:prstGeom>
        </p:spPr>
        <p:txBody>
          <a:bodyPr vert="horz" lIns="91440" tIns="45720" rIns="91440" bIns="45720" rtlCol="0" anchor="ctr"/>
          <a:lstStyle>
            <a:lvl1pPr algn="r">
              <a:defRPr sz="1200">
                <a:solidFill>
                  <a:srgbClr val="17C1FF"/>
                </a:solidFill>
                <a:latin typeface="Arial" panose="020B0604020202020204" pitchFamily="34" charset="0"/>
                <a:cs typeface="Arial" panose="020B0604020202020204" pitchFamily="34" charset="0"/>
              </a:defRPr>
            </a:lvl1pPr>
          </a:lstStyle>
          <a:p>
            <a:fld id="{BB1538F1-4CA6-724F-867D-99B1271B76D4}" type="slidenum">
              <a:rPr lang="en-US" smtClean="0"/>
              <a:pPr/>
              <a:t>‹#›</a:t>
            </a:fld>
            <a:endParaRPr lang="en-US" dirty="0"/>
          </a:p>
        </p:txBody>
      </p:sp>
      <p:sp>
        <p:nvSpPr>
          <p:cNvPr id="5" name="Content Placeholder 2"/>
          <p:cNvSpPr>
            <a:spLocks noGrp="1"/>
          </p:cNvSpPr>
          <p:nvPr>
            <p:ph idx="10"/>
          </p:nvPr>
        </p:nvSpPr>
        <p:spPr>
          <a:xfrm>
            <a:off x="4819475" y="1600200"/>
            <a:ext cx="3868723" cy="4525963"/>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008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_2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202179"/>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024909" y="6329890"/>
            <a:ext cx="661891" cy="245323"/>
          </a:xfrm>
          <a:prstGeom prst="rect">
            <a:avLst/>
          </a:prstGeom>
        </p:spPr>
        <p:txBody>
          <a:bodyPr vert="horz" lIns="91440" tIns="45720" rIns="91440" bIns="45720" rtlCol="0" anchor="ctr"/>
          <a:lstStyle>
            <a:lvl1pPr algn="r">
              <a:defRPr sz="1200">
                <a:solidFill>
                  <a:srgbClr val="17C1FF"/>
                </a:solidFill>
                <a:latin typeface="Arial" panose="020B0604020202020204" pitchFamily="34" charset="0"/>
                <a:cs typeface="Arial" panose="020B0604020202020204" pitchFamily="34" charset="0"/>
              </a:defRPr>
            </a:lvl1pPr>
          </a:lstStyle>
          <a:p>
            <a:fld id="{BB1538F1-4CA6-724F-867D-99B1271B76D4}" type="slidenum">
              <a:rPr lang="en-US" smtClean="0"/>
              <a:pPr/>
              <a:t>‹#›</a:t>
            </a:fld>
            <a:endParaRPr lang="en-US" dirty="0"/>
          </a:p>
        </p:txBody>
      </p:sp>
      <p:sp>
        <p:nvSpPr>
          <p:cNvPr id="5" name="Content Placeholder 2"/>
          <p:cNvSpPr>
            <a:spLocks noGrp="1"/>
          </p:cNvSpPr>
          <p:nvPr>
            <p:ph idx="10"/>
          </p:nvPr>
        </p:nvSpPr>
        <p:spPr>
          <a:xfrm>
            <a:off x="457200" y="4000500"/>
            <a:ext cx="8229600" cy="2125663"/>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169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_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2560320" cy="4525963"/>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024909" y="6329890"/>
            <a:ext cx="661891" cy="245323"/>
          </a:xfrm>
          <a:prstGeom prst="rect">
            <a:avLst/>
          </a:prstGeom>
        </p:spPr>
        <p:txBody>
          <a:bodyPr vert="horz" lIns="91440" tIns="45720" rIns="91440" bIns="45720" rtlCol="0" anchor="ctr"/>
          <a:lstStyle>
            <a:lvl1pPr algn="r">
              <a:defRPr sz="1200">
                <a:solidFill>
                  <a:srgbClr val="17C1FF"/>
                </a:solidFill>
                <a:latin typeface="Arial" panose="020B0604020202020204" pitchFamily="34" charset="0"/>
                <a:cs typeface="Arial" panose="020B0604020202020204" pitchFamily="34" charset="0"/>
              </a:defRPr>
            </a:lvl1pPr>
          </a:lstStyle>
          <a:p>
            <a:fld id="{BB1538F1-4CA6-724F-867D-99B1271B76D4}" type="slidenum">
              <a:rPr lang="en-US" smtClean="0"/>
              <a:pPr/>
              <a:t>‹#›</a:t>
            </a:fld>
            <a:endParaRPr lang="en-US" dirty="0"/>
          </a:p>
        </p:txBody>
      </p:sp>
      <p:sp>
        <p:nvSpPr>
          <p:cNvPr id="5" name="Content Placeholder 2"/>
          <p:cNvSpPr>
            <a:spLocks noGrp="1"/>
          </p:cNvSpPr>
          <p:nvPr>
            <p:ph idx="10"/>
          </p:nvPr>
        </p:nvSpPr>
        <p:spPr>
          <a:xfrm>
            <a:off x="6118860" y="1600200"/>
            <a:ext cx="2560320" cy="4525963"/>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3291840" y="1600200"/>
            <a:ext cx="2560320" cy="4525963"/>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91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4">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3931920" cy="2202179"/>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024909" y="6329890"/>
            <a:ext cx="661891" cy="245323"/>
          </a:xfrm>
          <a:prstGeom prst="rect">
            <a:avLst/>
          </a:prstGeom>
        </p:spPr>
        <p:txBody>
          <a:bodyPr vert="horz" lIns="91440" tIns="45720" rIns="91440" bIns="45720" rtlCol="0" anchor="ctr"/>
          <a:lstStyle>
            <a:lvl1pPr algn="r">
              <a:defRPr sz="1200">
                <a:solidFill>
                  <a:srgbClr val="17C1FF"/>
                </a:solidFill>
                <a:latin typeface="Arial" panose="020B0604020202020204" pitchFamily="34" charset="0"/>
                <a:cs typeface="Arial" panose="020B0604020202020204" pitchFamily="34" charset="0"/>
              </a:defRPr>
            </a:lvl1pPr>
          </a:lstStyle>
          <a:p>
            <a:fld id="{BB1538F1-4CA6-724F-867D-99B1271B76D4}" type="slidenum">
              <a:rPr lang="en-US" smtClean="0"/>
              <a:pPr/>
              <a:t>‹#›</a:t>
            </a:fld>
            <a:endParaRPr lang="en-US" dirty="0"/>
          </a:p>
        </p:txBody>
      </p:sp>
      <p:sp>
        <p:nvSpPr>
          <p:cNvPr id="5" name="Content Placeholder 2"/>
          <p:cNvSpPr>
            <a:spLocks noGrp="1"/>
          </p:cNvSpPr>
          <p:nvPr>
            <p:ph idx="10"/>
          </p:nvPr>
        </p:nvSpPr>
        <p:spPr>
          <a:xfrm>
            <a:off x="4754880" y="1607820"/>
            <a:ext cx="3931920" cy="2202179"/>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024909" y="6329890"/>
            <a:ext cx="661891" cy="24532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17C1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1538F1-4CA6-724F-867D-99B1271B76D4}" type="slidenum">
              <a:rPr lang="en-US" smtClean="0"/>
              <a:pPr/>
              <a:t>‹#›</a:t>
            </a:fld>
            <a:endParaRPr lang="en-US" dirty="0"/>
          </a:p>
        </p:txBody>
      </p:sp>
      <p:sp>
        <p:nvSpPr>
          <p:cNvPr id="11" name="Content Placeholder 2"/>
          <p:cNvSpPr>
            <a:spLocks noGrp="1"/>
          </p:cNvSpPr>
          <p:nvPr>
            <p:ph idx="13"/>
          </p:nvPr>
        </p:nvSpPr>
        <p:spPr>
          <a:xfrm>
            <a:off x="465528" y="4000500"/>
            <a:ext cx="3931920" cy="2125663"/>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4"/>
          </p:nvPr>
        </p:nvSpPr>
        <p:spPr>
          <a:xfrm>
            <a:off x="4766134" y="4000500"/>
            <a:ext cx="3931920" cy="2133599"/>
          </a:xfrm>
        </p:spPr>
        <p:txBody>
          <a:bodyPr/>
          <a:lstStyle>
            <a:lvl1pPr>
              <a:defRPr sz="2800">
                <a:solidFill>
                  <a:srgbClr val="000075"/>
                </a:solidFill>
                <a:latin typeface="Arial" panose="020B0604020202020204" pitchFamily="34" charset="0"/>
                <a:cs typeface="Arial" panose="020B0604020202020204" pitchFamily="34" charset="0"/>
              </a:defRPr>
            </a:lvl1pPr>
            <a:lvl2pPr>
              <a:defRPr sz="2400">
                <a:solidFill>
                  <a:srgbClr val="000075"/>
                </a:solidFill>
                <a:latin typeface="Arial" panose="020B0604020202020204" pitchFamily="34" charset="0"/>
                <a:cs typeface="Arial" panose="020B0604020202020204" pitchFamily="34" charset="0"/>
              </a:defRPr>
            </a:lvl2pPr>
            <a:lvl3pPr>
              <a:defRPr sz="2000">
                <a:solidFill>
                  <a:srgbClr val="000075"/>
                </a:solidFill>
                <a:latin typeface="Arial" panose="020B0604020202020204" pitchFamily="34" charset="0"/>
                <a:cs typeface="Arial" panose="020B0604020202020204" pitchFamily="34" charset="0"/>
              </a:defRPr>
            </a:lvl3pPr>
            <a:lvl4pPr>
              <a:defRPr sz="1800">
                <a:solidFill>
                  <a:srgbClr val="000075"/>
                </a:solidFill>
                <a:latin typeface="Arial" panose="020B0604020202020204" pitchFamily="34" charset="0"/>
                <a:cs typeface="Arial" panose="020B0604020202020204" pitchFamily="34" charset="0"/>
              </a:defRPr>
            </a:lvl4pPr>
            <a:lvl5pPr>
              <a:defRPr sz="1800">
                <a:solidFill>
                  <a:srgbClr val="000075"/>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0"/>
            <a:ext cx="7826808" cy="91897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7324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024909" y="6329890"/>
            <a:ext cx="661891" cy="245323"/>
          </a:xfrm>
          <a:prstGeom prst="rect">
            <a:avLst/>
          </a:prstGeom>
        </p:spPr>
        <p:txBody>
          <a:bodyPr vert="horz" lIns="91440" tIns="45720" rIns="91440" bIns="45720" rtlCol="0" anchor="ctr"/>
          <a:lstStyle>
            <a:lvl1pPr algn="r">
              <a:defRPr sz="1200">
                <a:solidFill>
                  <a:srgbClr val="17C1FF"/>
                </a:solidFill>
                <a:latin typeface="Arial" panose="020B0604020202020204" pitchFamily="34" charset="0"/>
                <a:cs typeface="Arial" panose="020B0604020202020204" pitchFamily="34" charset="0"/>
              </a:defRPr>
            </a:lvl1pPr>
          </a:lstStyle>
          <a:p>
            <a:fld id="{BB1538F1-4CA6-724F-867D-99B1271B76D4}" type="slidenum">
              <a:rPr lang="en-US" smtClean="0"/>
              <a:pPr/>
              <a:t>‹#›</a:t>
            </a:fld>
            <a:endParaRPr lang="en-US" dirty="0"/>
          </a:p>
        </p:txBody>
      </p:sp>
      <p:sp>
        <p:nvSpPr>
          <p:cNvPr id="7" name="Content Placeholder 2"/>
          <p:cNvSpPr>
            <a:spLocks noGrp="1"/>
          </p:cNvSpPr>
          <p:nvPr>
            <p:ph idx="1"/>
          </p:nvPr>
        </p:nvSpPr>
        <p:spPr>
          <a:xfrm>
            <a:off x="457200" y="1657351"/>
            <a:ext cx="8229600" cy="2541070"/>
          </a:xfrm>
        </p:spPr>
        <p:txBody>
          <a:bodyPr anchor="ctr">
            <a:noAutofit/>
          </a:bodyPr>
          <a:lstStyle>
            <a:lvl1pPr marL="0" indent="0" algn="ctr" defTabSz="457200" rtl="0" eaLnBrk="1" latinLnBrk="0" hangingPunct="1">
              <a:spcBef>
                <a:spcPct val="0"/>
              </a:spcBef>
              <a:buNone/>
              <a:defRPr lang="en-US" sz="5000" b="0" kern="1200" dirty="0" smtClean="0">
                <a:solidFill>
                  <a:srgbClr val="FFFFFF"/>
                </a:solidFill>
                <a:latin typeface="Arial"/>
                <a:ea typeface="+mj-ea"/>
                <a:cs typeface="Arial"/>
              </a:defRPr>
            </a:lvl1pPr>
            <a:lvl2pPr marL="0" indent="0" algn="ctr" defTabSz="457200" rtl="0" eaLnBrk="1" latinLnBrk="0" hangingPunct="1">
              <a:spcBef>
                <a:spcPct val="0"/>
              </a:spcBef>
              <a:buNone/>
              <a:defRPr lang="en-US" sz="5000" b="0" kern="1200" dirty="0" smtClean="0">
                <a:solidFill>
                  <a:srgbClr val="FFFFFF"/>
                </a:solidFill>
                <a:latin typeface="Arial"/>
                <a:ea typeface="+mj-ea"/>
                <a:cs typeface="Arial"/>
              </a:defRPr>
            </a:lvl2pPr>
            <a:lvl3pPr marL="0" indent="0" algn="ctr" defTabSz="457200" rtl="0" eaLnBrk="1" latinLnBrk="0" hangingPunct="1">
              <a:spcBef>
                <a:spcPct val="0"/>
              </a:spcBef>
              <a:buNone/>
              <a:defRPr lang="en-US" sz="5000" b="0" kern="1200" dirty="0" smtClean="0">
                <a:solidFill>
                  <a:srgbClr val="FFFFFF"/>
                </a:solidFill>
                <a:latin typeface="Arial"/>
                <a:ea typeface="+mj-ea"/>
                <a:cs typeface="Arial"/>
              </a:defRPr>
            </a:lvl3pPr>
            <a:lvl4pPr marL="0" indent="0" algn="ctr" defTabSz="457200" rtl="0" eaLnBrk="1" latinLnBrk="0" hangingPunct="1">
              <a:spcBef>
                <a:spcPct val="0"/>
              </a:spcBef>
              <a:buNone/>
              <a:defRPr lang="en-US" sz="5000" b="0" kern="1200" dirty="0" smtClean="0">
                <a:solidFill>
                  <a:srgbClr val="FFFFFF"/>
                </a:solidFill>
                <a:latin typeface="Arial"/>
                <a:ea typeface="+mj-ea"/>
                <a:cs typeface="Arial"/>
              </a:defRPr>
            </a:lvl4pPr>
            <a:lvl5pPr marL="0" indent="0" algn="ctr" defTabSz="457200" rtl="0" eaLnBrk="1" latinLnBrk="0" hangingPunct="1">
              <a:spcBef>
                <a:spcPct val="0"/>
              </a:spcBef>
              <a:buNone/>
              <a:defRPr lang="en-US" sz="5000" b="0" kern="1200" dirty="0">
                <a:solidFill>
                  <a:srgbClr val="FFFFFF"/>
                </a:solidFill>
                <a:latin typeface="Arial"/>
                <a:ea typeface="+mj-ea"/>
                <a:cs typeface="Arial"/>
              </a:defRPr>
            </a:lvl5pPr>
          </a:lstStyle>
          <a:p>
            <a:pPr lvl="0"/>
            <a:r>
              <a:rPr lang="en-US" dirty="0"/>
              <a:t>Click to edit Master text</a:t>
            </a:r>
          </a:p>
        </p:txBody>
      </p:sp>
    </p:spTree>
    <p:extLst>
      <p:ext uri="{BB962C8B-B14F-4D97-AF65-F5344CB8AC3E}">
        <p14:creationId xmlns:p14="http://schemas.microsoft.com/office/powerpoint/2010/main" val="314465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7826808" cy="91897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8024909" y="6329890"/>
            <a:ext cx="661891" cy="245323"/>
          </a:xfrm>
          <a:prstGeom prst="rect">
            <a:avLst/>
          </a:prstGeom>
        </p:spPr>
        <p:txBody>
          <a:bodyPr vert="horz" lIns="91440" tIns="45720" rIns="91440" bIns="45720" rtlCol="0" anchor="ctr"/>
          <a:lstStyle>
            <a:lvl1pPr algn="r">
              <a:defRPr sz="1200">
                <a:solidFill>
                  <a:srgbClr val="17C1FF"/>
                </a:solidFill>
                <a:latin typeface="Arial" panose="020B0604020202020204" pitchFamily="34" charset="0"/>
                <a:cs typeface="Arial" panose="020B0604020202020204" pitchFamily="34" charset="0"/>
              </a:defRPr>
            </a:lvl1pPr>
          </a:lstStyle>
          <a:p>
            <a:fld id="{BB1538F1-4CA6-724F-867D-99B1271B76D4}" type="slidenum">
              <a:rPr lang="en-US" smtClean="0"/>
              <a:pPr/>
              <a:t>‹#›</a:t>
            </a:fld>
            <a:endParaRPr lang="en-US" dirty="0"/>
          </a:p>
        </p:txBody>
      </p:sp>
    </p:spTree>
    <p:extLst>
      <p:ext uri="{BB962C8B-B14F-4D97-AF65-F5344CB8AC3E}">
        <p14:creationId xmlns:p14="http://schemas.microsoft.com/office/powerpoint/2010/main" val="3778577697"/>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3" r:id="rId3"/>
    <p:sldLayoutId id="2147483665" r:id="rId4"/>
    <p:sldLayoutId id="2147483666" r:id="rId5"/>
    <p:sldLayoutId id="2147483664" r:id="rId6"/>
    <p:sldLayoutId id="2147483661" r:id="rId7"/>
  </p:sldLayoutIdLst>
  <p:hf hdr="0" ftr="0" dt="0"/>
  <p:txStyles>
    <p:titleStyle>
      <a:lvl1pPr algn="l" defTabSz="457200" rtl="0" eaLnBrk="1" latinLnBrk="0" hangingPunct="1">
        <a:spcBef>
          <a:spcPct val="0"/>
        </a:spcBef>
        <a:buNone/>
        <a:defRPr sz="2800" b="1" kern="1200">
          <a:solidFill>
            <a:srgbClr val="000090"/>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800" kern="1200">
          <a:solidFill>
            <a:srgbClr val="000075"/>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Wingdings" panose="05000000000000000000" pitchFamily="2" charset="2"/>
        <a:buChar char="§"/>
        <a:defRPr sz="2400" kern="1200">
          <a:solidFill>
            <a:srgbClr val="000075"/>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rgbClr val="000075"/>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rgbClr val="000075"/>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rgbClr val="000075"/>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trb.org/Publications/Blurbs/171189.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type="body" sz="quarter" idx="17"/>
          </p:nvPr>
        </p:nvSpPr>
        <p:spPr>
          <a:xfrm>
            <a:off x="6275832" y="4225833"/>
            <a:ext cx="2487168" cy="1586030"/>
          </a:xfrm>
        </p:spPr>
        <p:txBody>
          <a:bodyPr>
            <a:normAutofit/>
          </a:bodyPr>
          <a:lstStyle/>
          <a:p>
            <a:r>
              <a:rPr lang="en-US" b="1" dirty="0"/>
              <a:t>Cooperative Research Programs</a:t>
            </a:r>
          </a:p>
          <a:p>
            <a:r>
              <a:rPr lang="en-US" b="1" dirty="0"/>
              <a:t>Transportation Research Board</a:t>
            </a:r>
          </a:p>
          <a:p>
            <a:r>
              <a:rPr lang="en-US" b="1" dirty="0"/>
              <a:t>National Academies of Science, Engineering and Medicine</a:t>
            </a:r>
          </a:p>
          <a:p>
            <a:r>
              <a:rPr lang="en-US" dirty="0"/>
              <a:t>500 Fifth Street, NW</a:t>
            </a:r>
            <a:endParaRPr lang="en-US" b="1" dirty="0"/>
          </a:p>
          <a:p>
            <a:r>
              <a:rPr lang="en-US" dirty="0"/>
              <a:t>Washington, DC  20001</a:t>
            </a:r>
            <a:endParaRPr lang="en-US" b="1" dirty="0"/>
          </a:p>
        </p:txBody>
      </p:sp>
      <p:sp>
        <p:nvSpPr>
          <p:cNvPr id="6" name="Content Placeholder 2"/>
          <p:cNvSpPr>
            <a:spLocks noGrp="1"/>
          </p:cNvSpPr>
          <p:nvPr>
            <p:ph idx="1"/>
          </p:nvPr>
        </p:nvSpPr>
        <p:spPr/>
        <p:txBody>
          <a:bodyPr anchor="ctr">
            <a:normAutofit fontScale="32500" lnSpcReduction="20000"/>
          </a:bodyPr>
          <a:lstStyle/>
          <a:p>
            <a:pPr marL="0" indent="0" algn="ctr">
              <a:spcBef>
                <a:spcPts val="600"/>
              </a:spcBef>
              <a:buNone/>
            </a:pPr>
            <a:endParaRPr lang="en-US" sz="2400" dirty="0">
              <a:solidFill>
                <a:schemeClr val="bg1"/>
              </a:solidFill>
              <a:latin typeface="Arial"/>
              <a:cs typeface="Arial"/>
            </a:endParaRPr>
          </a:p>
          <a:p>
            <a:pPr>
              <a:spcBef>
                <a:spcPts val="1704"/>
              </a:spcBef>
            </a:pPr>
            <a:r>
              <a:rPr lang="en-US" sz="8600" dirty="0">
                <a:solidFill>
                  <a:schemeClr val="bg1">
                    <a:lumMod val="95000"/>
                  </a:schemeClr>
                </a:solidFill>
              </a:rPr>
              <a:t>Briefing</a:t>
            </a:r>
          </a:p>
          <a:p>
            <a:pPr>
              <a:spcBef>
                <a:spcPts val="1704"/>
              </a:spcBef>
            </a:pPr>
            <a:r>
              <a:rPr lang="en-US" sz="8000" dirty="0">
                <a:solidFill>
                  <a:schemeClr val="bg1"/>
                </a:solidFill>
                <a:latin typeface="Arial"/>
                <a:cs typeface="Arial"/>
              </a:rPr>
              <a:t>F-26: Improving the Health and Safety of Transit Workers with Corresponding Impacts on the Bottom Line</a:t>
            </a:r>
            <a:endParaRPr lang="en-US" sz="2800" dirty="0">
              <a:solidFill>
                <a:schemeClr val="bg1"/>
              </a:solidFill>
              <a:latin typeface="Arial"/>
              <a:cs typeface="Arial"/>
            </a:endParaRPr>
          </a:p>
          <a:p>
            <a:pPr marL="0" indent="0" algn="ctr">
              <a:spcBef>
                <a:spcPts val="1704"/>
              </a:spcBef>
              <a:buNone/>
            </a:pPr>
            <a:r>
              <a:rPr lang="en-US" sz="3100" dirty="0">
                <a:solidFill>
                  <a:schemeClr val="bg1"/>
                </a:solidFill>
                <a:latin typeface="Arial"/>
                <a:cs typeface="Arial"/>
              </a:rPr>
              <a:t>AUTHOR: </a:t>
            </a:r>
            <a:r>
              <a:rPr lang="en-US" sz="3100" dirty="0">
                <a:solidFill>
                  <a:schemeClr val="bg1"/>
                </a:solidFill>
              </a:rPr>
              <a:t>Jennifer Stoloff </a:t>
            </a:r>
          </a:p>
          <a:p>
            <a:pPr>
              <a:spcBef>
                <a:spcPts val="600"/>
              </a:spcBef>
            </a:pPr>
            <a:r>
              <a:rPr lang="en-US" sz="3100" dirty="0">
                <a:solidFill>
                  <a:schemeClr val="bg1"/>
                </a:solidFill>
              </a:rPr>
              <a:t>Contributors: Frankie Clogston, Fred Bellemore, Cynthia Khan, </a:t>
            </a:r>
            <a:r>
              <a:rPr lang="en-US" sz="3100">
                <a:solidFill>
                  <a:schemeClr val="bg1"/>
                </a:solidFill>
              </a:rPr>
              <a:t>Jeff Pongsiri, </a:t>
            </a:r>
            <a:r>
              <a:rPr lang="en-US" sz="3100" dirty="0">
                <a:solidFill>
                  <a:schemeClr val="bg1"/>
                </a:solidFill>
              </a:rPr>
              <a:t>and Timothy Beggs</a:t>
            </a:r>
            <a:br>
              <a:rPr lang="en-US" sz="3100" dirty="0">
                <a:solidFill>
                  <a:schemeClr val="bg1"/>
                </a:solidFill>
              </a:rPr>
            </a:br>
            <a:r>
              <a:rPr lang="en-US" sz="3100" dirty="0">
                <a:solidFill>
                  <a:schemeClr val="bg1"/>
                </a:solidFill>
              </a:rPr>
              <a:t>TLC staff: Xinge Wang and </a:t>
            </a:r>
            <a:r>
              <a:rPr lang="en-US" sz="3100" dirty="0" err="1">
                <a:solidFill>
                  <a:schemeClr val="bg1"/>
                </a:solidFill>
              </a:rPr>
              <a:t>Karitsa</a:t>
            </a:r>
            <a:r>
              <a:rPr lang="en-US" sz="3100" dirty="0">
                <a:solidFill>
                  <a:schemeClr val="bg1"/>
                </a:solidFill>
              </a:rPr>
              <a:t> </a:t>
            </a:r>
            <a:r>
              <a:rPr lang="en-US" sz="3100" dirty="0" err="1">
                <a:solidFill>
                  <a:schemeClr val="bg1"/>
                </a:solidFill>
              </a:rPr>
              <a:t>Holdzkom</a:t>
            </a:r>
            <a:endParaRPr lang="en-US" sz="3100" dirty="0">
              <a:solidFill>
                <a:schemeClr val="bg1"/>
              </a:solidFill>
            </a:endParaRPr>
          </a:p>
        </p:txBody>
      </p:sp>
      <p:sp>
        <p:nvSpPr>
          <p:cNvPr id="2" name="Content Placeholder 1"/>
          <p:cNvSpPr>
            <a:spLocks noGrp="1"/>
          </p:cNvSpPr>
          <p:nvPr>
            <p:ph type="body" sz="quarter" idx="14"/>
          </p:nvPr>
        </p:nvSpPr>
        <p:spPr/>
        <p:txBody>
          <a:bodyPr>
            <a:noAutofit/>
          </a:bodyPr>
          <a:lstStyle/>
          <a:p>
            <a:r>
              <a:rPr lang="it-IT" dirty="0"/>
              <a:t>Econometrica, Inc.</a:t>
            </a:r>
          </a:p>
          <a:p>
            <a:r>
              <a:rPr lang="it-IT" dirty="0"/>
              <a:t>7475 Wisconsin Avenue, Suite 1000</a:t>
            </a:r>
          </a:p>
          <a:p>
            <a:r>
              <a:rPr lang="it-IT" dirty="0"/>
              <a:t>Bethesda, MD  20814</a:t>
            </a:r>
          </a:p>
        </p:txBody>
      </p:sp>
      <p:sp>
        <p:nvSpPr>
          <p:cNvPr id="3" name="Content Placeholder 2"/>
          <p:cNvSpPr>
            <a:spLocks noGrp="1"/>
          </p:cNvSpPr>
          <p:nvPr>
            <p:ph type="body" sz="quarter" idx="16"/>
          </p:nvPr>
        </p:nvSpPr>
        <p:spPr/>
        <p:txBody>
          <a:bodyPr>
            <a:normAutofit fontScale="92500" lnSpcReduction="10000"/>
          </a:bodyPr>
          <a:lstStyle/>
          <a:p>
            <a:r>
              <a:rPr lang="en-US" dirty="0"/>
              <a:t>Contract No.: TCRP F-26</a:t>
            </a:r>
          </a:p>
          <a:p>
            <a:r>
              <a:rPr lang="en-US" dirty="0"/>
              <a:t>Unit/ No.: 913</a:t>
            </a:r>
          </a:p>
          <a:p>
            <a:r>
              <a:rPr lang="en-US" dirty="0"/>
              <a:t>Subaward No.: SUB0001109</a:t>
            </a:r>
          </a:p>
        </p:txBody>
      </p:sp>
      <p:sp>
        <p:nvSpPr>
          <p:cNvPr id="4" name="Content Placeholder 3"/>
          <p:cNvSpPr>
            <a:spLocks noGrp="1"/>
          </p:cNvSpPr>
          <p:nvPr>
            <p:ph type="body" sz="quarter" idx="18"/>
          </p:nvPr>
        </p:nvSpPr>
        <p:spPr/>
        <p:txBody>
          <a:bodyPr>
            <a:normAutofit/>
          </a:bodyPr>
          <a:lstStyle/>
          <a:p>
            <a:pPr marL="0" indent="0">
              <a:buNone/>
            </a:pPr>
            <a:r>
              <a:rPr lang="en-US" dirty="0"/>
              <a:t>March 19, 2020</a:t>
            </a:r>
          </a:p>
        </p:txBody>
      </p:sp>
    </p:spTree>
    <p:extLst>
      <p:ext uri="{BB962C8B-B14F-4D97-AF65-F5344CB8AC3E}">
        <p14:creationId xmlns:p14="http://schemas.microsoft.com/office/powerpoint/2010/main" val="412160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E8E5-E5CB-0648-ABF9-0DA3E82BE4FB}"/>
              </a:ext>
            </a:extLst>
          </p:cNvPr>
          <p:cNvSpPr>
            <a:spLocks noGrp="1"/>
          </p:cNvSpPr>
          <p:nvPr>
            <p:ph type="title"/>
          </p:nvPr>
        </p:nvSpPr>
        <p:spPr/>
        <p:txBody>
          <a:bodyPr>
            <a:normAutofit fontScale="90000"/>
          </a:bodyPr>
          <a:lstStyle/>
          <a:p>
            <a:r>
              <a:rPr lang="en-US" dirty="0"/>
              <a:t>Literature Review: Cost-Effectiveness of Health and Safety Intervention Programs</a:t>
            </a:r>
          </a:p>
        </p:txBody>
      </p:sp>
      <p:sp>
        <p:nvSpPr>
          <p:cNvPr id="3" name="Content Placeholder 2">
            <a:extLst>
              <a:ext uri="{FF2B5EF4-FFF2-40B4-BE49-F238E27FC236}">
                <a16:creationId xmlns:a16="http://schemas.microsoft.com/office/drawing/2014/main" id="{206E89F2-4B16-A449-ADA5-8798374E17E3}"/>
              </a:ext>
            </a:extLst>
          </p:cNvPr>
          <p:cNvSpPr>
            <a:spLocks noGrp="1"/>
          </p:cNvSpPr>
          <p:nvPr>
            <p:ph idx="1"/>
          </p:nvPr>
        </p:nvSpPr>
        <p:spPr/>
        <p:txBody>
          <a:bodyPr>
            <a:normAutofit/>
          </a:bodyPr>
          <a:lstStyle/>
          <a:p>
            <a:pPr>
              <a:spcBef>
                <a:spcPts val="0"/>
              </a:spcBef>
              <a:spcAft>
                <a:spcPts val="600"/>
              </a:spcAft>
            </a:pPr>
            <a:r>
              <a:rPr lang="en-US" sz="2000" dirty="0"/>
              <a:t>There are relatively few studies that measure the indirect costs of occupational health injuries for transit workers and very little data that provide evidence for the effectiveness of wellness intervention programs for the transit worker population.</a:t>
            </a:r>
          </a:p>
          <a:p>
            <a:pPr>
              <a:spcBef>
                <a:spcPts val="0"/>
              </a:spcBef>
              <a:spcAft>
                <a:spcPts val="600"/>
              </a:spcAft>
            </a:pPr>
            <a:r>
              <a:rPr lang="en-US" sz="2000" dirty="0"/>
              <a:t>We found one case with a twofold return on investment and health intervention program for truck drivers that resulted in increased retention.</a:t>
            </a:r>
          </a:p>
          <a:p>
            <a:pPr>
              <a:spcBef>
                <a:spcPts val="0"/>
              </a:spcBef>
              <a:spcAft>
                <a:spcPts val="600"/>
              </a:spcAft>
            </a:pPr>
            <a:r>
              <a:rPr lang="en-US" sz="2000" dirty="0"/>
              <a:t>Overall, the literature is largely inconclusive on the effectiveness of wellness programs to reduce costs in general and specifically for transit agencies.</a:t>
            </a:r>
          </a:p>
          <a:p>
            <a:pPr>
              <a:spcBef>
                <a:spcPts val="0"/>
              </a:spcBef>
              <a:spcAft>
                <a:spcPts val="600"/>
              </a:spcAft>
            </a:pPr>
            <a:r>
              <a:rPr lang="en-US" sz="2000" dirty="0"/>
              <a:t>Most programs are not well supported, funded, or targeted to the unique challenges transit workers face.</a:t>
            </a:r>
          </a:p>
        </p:txBody>
      </p:sp>
      <p:sp>
        <p:nvSpPr>
          <p:cNvPr id="4" name="Slide Number Placeholder 3">
            <a:extLst>
              <a:ext uri="{FF2B5EF4-FFF2-40B4-BE49-F238E27FC236}">
                <a16:creationId xmlns:a16="http://schemas.microsoft.com/office/drawing/2014/main" id="{94656C99-4CB7-B142-8BCA-BCDC9D50651F}"/>
              </a:ext>
            </a:extLst>
          </p:cNvPr>
          <p:cNvSpPr>
            <a:spLocks noGrp="1"/>
          </p:cNvSpPr>
          <p:nvPr>
            <p:ph type="sldNum" sz="quarter" idx="4"/>
          </p:nvPr>
        </p:nvSpPr>
        <p:spPr/>
        <p:txBody>
          <a:bodyPr/>
          <a:lstStyle/>
          <a:p>
            <a:fld id="{BB1538F1-4CA6-724F-867D-99B1271B76D4}" type="slidenum">
              <a:rPr lang="en-US" smtClean="0"/>
              <a:pPr/>
              <a:t>10</a:t>
            </a:fld>
            <a:endParaRPr lang="en-US" dirty="0"/>
          </a:p>
        </p:txBody>
      </p:sp>
    </p:spTree>
    <p:extLst>
      <p:ext uri="{BB962C8B-B14F-4D97-AF65-F5344CB8AC3E}">
        <p14:creationId xmlns:p14="http://schemas.microsoft.com/office/powerpoint/2010/main" val="196280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0860-9F06-CC4A-BAE1-97502FC7D319}"/>
              </a:ext>
            </a:extLst>
          </p:cNvPr>
          <p:cNvSpPr>
            <a:spLocks noGrp="1"/>
          </p:cNvSpPr>
          <p:nvPr>
            <p:ph type="title"/>
          </p:nvPr>
        </p:nvSpPr>
        <p:spPr/>
        <p:txBody>
          <a:bodyPr>
            <a:normAutofit/>
          </a:bodyPr>
          <a:lstStyle/>
          <a:p>
            <a:r>
              <a:rPr lang="en-US" dirty="0"/>
              <a:t>Demographic Characteristics</a:t>
            </a:r>
          </a:p>
        </p:txBody>
      </p:sp>
      <p:sp>
        <p:nvSpPr>
          <p:cNvPr id="3" name="Content Placeholder 2">
            <a:extLst>
              <a:ext uri="{FF2B5EF4-FFF2-40B4-BE49-F238E27FC236}">
                <a16:creationId xmlns:a16="http://schemas.microsoft.com/office/drawing/2014/main" id="{0C08A867-5E35-D84C-8D2A-BC6B0CEC02C2}"/>
              </a:ext>
            </a:extLst>
          </p:cNvPr>
          <p:cNvSpPr>
            <a:spLocks noGrp="1"/>
          </p:cNvSpPr>
          <p:nvPr>
            <p:ph idx="1"/>
          </p:nvPr>
        </p:nvSpPr>
        <p:spPr>
          <a:xfrm>
            <a:off x="457200" y="1370653"/>
            <a:ext cx="8229600" cy="4309533"/>
          </a:xfrm>
        </p:spPr>
        <p:txBody>
          <a:bodyPr>
            <a:normAutofit/>
          </a:bodyPr>
          <a:lstStyle/>
          <a:p>
            <a:r>
              <a:rPr lang="en-US" sz="2200" dirty="0"/>
              <a:t>Most transit workers are involved in vehicle operations (72 percent).</a:t>
            </a:r>
          </a:p>
          <a:p>
            <a:pPr lvl="1">
              <a:spcBef>
                <a:spcPts val="0"/>
              </a:spcBef>
              <a:spcAft>
                <a:spcPts val="600"/>
              </a:spcAft>
            </a:pPr>
            <a:r>
              <a:rPr lang="en-US" sz="1800" dirty="0"/>
              <a:t>Of these, more than 50 percent are bus operators.</a:t>
            </a:r>
          </a:p>
          <a:p>
            <a:pPr>
              <a:spcBef>
                <a:spcPts val="0"/>
              </a:spcBef>
              <a:spcAft>
                <a:spcPts val="600"/>
              </a:spcAft>
            </a:pPr>
            <a:r>
              <a:rPr lang="en-US" sz="2200" dirty="0"/>
              <a:t>Most are male (63 percent), over 45 years of age (66 percent), and White (63 percent).</a:t>
            </a:r>
          </a:p>
          <a:p>
            <a:pPr>
              <a:spcBef>
                <a:spcPts val="0"/>
              </a:spcBef>
              <a:spcAft>
                <a:spcPts val="600"/>
              </a:spcAft>
            </a:pPr>
            <a:r>
              <a:rPr lang="en-US" sz="2200" dirty="0"/>
              <a:t>There are disproportionately more Black transit workers (29 percent) than in the general workforce (12 percent).</a:t>
            </a:r>
          </a:p>
          <a:p>
            <a:pPr>
              <a:spcBef>
                <a:spcPts val="0"/>
              </a:spcBef>
              <a:spcAft>
                <a:spcPts val="600"/>
              </a:spcAft>
            </a:pPr>
            <a:r>
              <a:rPr lang="en-US" sz="2200" dirty="0"/>
              <a:t>Women are underrepresented at 37 percent of the transit industry, compared to 47 percent of the overall workforce.</a:t>
            </a:r>
          </a:p>
          <a:p>
            <a:pPr>
              <a:spcAft>
                <a:spcPts val="1200"/>
              </a:spcAft>
            </a:pPr>
            <a:endParaRPr lang="en-US" dirty="0"/>
          </a:p>
        </p:txBody>
      </p:sp>
      <p:sp>
        <p:nvSpPr>
          <p:cNvPr id="4" name="Slide Number Placeholder 3">
            <a:extLst>
              <a:ext uri="{FF2B5EF4-FFF2-40B4-BE49-F238E27FC236}">
                <a16:creationId xmlns:a16="http://schemas.microsoft.com/office/drawing/2014/main" id="{5B5516FF-5535-5349-A120-644FB4B8278A}"/>
              </a:ext>
            </a:extLst>
          </p:cNvPr>
          <p:cNvSpPr>
            <a:spLocks noGrp="1"/>
          </p:cNvSpPr>
          <p:nvPr>
            <p:ph type="sldNum" sz="quarter" idx="4"/>
          </p:nvPr>
        </p:nvSpPr>
        <p:spPr/>
        <p:txBody>
          <a:bodyPr/>
          <a:lstStyle/>
          <a:p>
            <a:fld id="{BB1538F1-4CA6-724F-867D-99B1271B76D4}" type="slidenum">
              <a:rPr lang="en-US" smtClean="0"/>
              <a:pPr/>
              <a:t>11</a:t>
            </a:fld>
            <a:endParaRPr lang="en-US" dirty="0"/>
          </a:p>
        </p:txBody>
      </p:sp>
    </p:spTree>
    <p:extLst>
      <p:ext uri="{BB962C8B-B14F-4D97-AF65-F5344CB8AC3E}">
        <p14:creationId xmlns:p14="http://schemas.microsoft.com/office/powerpoint/2010/main" val="117320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B5D9-A36B-D14F-A9FE-6FA8EDDE8EDB}"/>
              </a:ext>
            </a:extLst>
          </p:cNvPr>
          <p:cNvSpPr>
            <a:spLocks noGrp="1"/>
          </p:cNvSpPr>
          <p:nvPr>
            <p:ph type="title"/>
          </p:nvPr>
        </p:nvSpPr>
        <p:spPr/>
        <p:txBody>
          <a:bodyPr>
            <a:noAutofit/>
          </a:bodyPr>
          <a:lstStyle/>
          <a:p>
            <a:r>
              <a:rPr lang="en-US" sz="2000" dirty="0"/>
              <a:t>Demographic Characteristics of the Employed Population and the Bus Service and Urban Transit Industry</a:t>
            </a:r>
          </a:p>
        </p:txBody>
      </p:sp>
      <p:graphicFrame>
        <p:nvGraphicFramePr>
          <p:cNvPr id="6" name="Content Placeholder 5">
            <a:extLst>
              <a:ext uri="{FF2B5EF4-FFF2-40B4-BE49-F238E27FC236}">
                <a16:creationId xmlns:a16="http://schemas.microsoft.com/office/drawing/2014/main" id="{AA872779-0D09-AD4E-B16E-0A398F766B5B}"/>
              </a:ext>
            </a:extLst>
          </p:cNvPr>
          <p:cNvGraphicFramePr>
            <a:graphicFrameLocks noGrp="1"/>
          </p:cNvGraphicFramePr>
          <p:nvPr>
            <p:ph idx="1"/>
            <p:extLst>
              <p:ext uri="{D42A27DB-BD31-4B8C-83A1-F6EECF244321}">
                <p14:modId xmlns:p14="http://schemas.microsoft.com/office/powerpoint/2010/main" val="3952200403"/>
              </p:ext>
            </p:extLst>
          </p:nvPr>
        </p:nvGraphicFramePr>
        <p:xfrm>
          <a:off x="475013" y="1446663"/>
          <a:ext cx="8211786" cy="3620264"/>
        </p:xfrm>
        <a:graphic>
          <a:graphicData uri="http://schemas.openxmlformats.org/drawingml/2006/table">
            <a:tbl>
              <a:tblPr firstRow="1" firstCol="1" bandRow="1">
                <a:tableStyleId>{5C22544A-7EE6-4342-B048-85BDC9FD1C3A}</a:tableStyleId>
              </a:tblPr>
              <a:tblGrid>
                <a:gridCol w="2737262">
                  <a:extLst>
                    <a:ext uri="{9D8B030D-6E8A-4147-A177-3AD203B41FA5}">
                      <a16:colId xmlns:a16="http://schemas.microsoft.com/office/drawing/2014/main" val="532209455"/>
                    </a:ext>
                  </a:extLst>
                </a:gridCol>
                <a:gridCol w="2737262">
                  <a:extLst>
                    <a:ext uri="{9D8B030D-6E8A-4147-A177-3AD203B41FA5}">
                      <a16:colId xmlns:a16="http://schemas.microsoft.com/office/drawing/2014/main" val="3426956298"/>
                    </a:ext>
                  </a:extLst>
                </a:gridCol>
                <a:gridCol w="2737262">
                  <a:extLst>
                    <a:ext uri="{9D8B030D-6E8A-4147-A177-3AD203B41FA5}">
                      <a16:colId xmlns:a16="http://schemas.microsoft.com/office/drawing/2014/main" val="692086306"/>
                    </a:ext>
                  </a:extLst>
                </a:gridCol>
              </a:tblGrid>
              <a:tr h="780840">
                <a:tc>
                  <a:txBody>
                    <a:bodyPr/>
                    <a:lstStyle/>
                    <a:p>
                      <a:pPr marL="0" marR="0" algn="ctr">
                        <a:spcBef>
                          <a:spcPts val="0"/>
                        </a:spcBef>
                        <a:spcAft>
                          <a:spcPts val="0"/>
                        </a:spcAft>
                      </a:pPr>
                      <a:r>
                        <a:rPr lang="en-US" sz="1800" dirty="0">
                          <a:effectLst/>
                        </a:rPr>
                        <a:t>Demographic</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Employed Population (Those Aged 16 and Over)</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Bus Service and Urban Transit Industry</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571551557"/>
                  </a:ext>
                </a:extLst>
              </a:tr>
              <a:tr h="354928">
                <a:tc>
                  <a:txBody>
                    <a:bodyPr/>
                    <a:lstStyle/>
                    <a:p>
                      <a:pPr marL="0" marR="0">
                        <a:spcBef>
                          <a:spcPts val="0"/>
                        </a:spcBef>
                        <a:spcAft>
                          <a:spcPts val="0"/>
                        </a:spcAft>
                      </a:pPr>
                      <a:r>
                        <a:rPr lang="en-US" sz="1400" dirty="0">
                          <a:effectLst/>
                        </a:rPr>
                        <a:t>Full-Time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82.2%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N/A</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77813818"/>
                  </a:ext>
                </a:extLst>
              </a:tr>
              <a:tr h="354928">
                <a:tc>
                  <a:txBody>
                    <a:bodyPr/>
                    <a:lstStyle/>
                    <a:p>
                      <a:pPr marL="0" marR="0">
                        <a:spcBef>
                          <a:spcPts val="0"/>
                        </a:spcBef>
                        <a:spcAft>
                          <a:spcPts val="0"/>
                        </a:spcAft>
                      </a:pPr>
                      <a:r>
                        <a:rPr lang="en-US" sz="1400" dirty="0">
                          <a:effectLst/>
                        </a:rPr>
                        <a:t>Male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53.1%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62.9%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754565422"/>
                  </a:ext>
                </a:extLst>
              </a:tr>
              <a:tr h="354928">
                <a:tc>
                  <a:txBody>
                    <a:bodyPr/>
                    <a:lstStyle/>
                    <a:p>
                      <a:pPr marL="0" marR="0">
                        <a:spcBef>
                          <a:spcPts val="0"/>
                        </a:spcBef>
                        <a:spcAft>
                          <a:spcPts val="0"/>
                        </a:spcAft>
                      </a:pPr>
                      <a:r>
                        <a:rPr lang="en-US" sz="1400" dirty="0">
                          <a:effectLst/>
                        </a:rPr>
                        <a:t>Aged 40+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54.3%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66.2% (45+)</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090185477"/>
                  </a:ext>
                </a:extLst>
              </a:tr>
              <a:tr h="354928">
                <a:tc>
                  <a:txBody>
                    <a:bodyPr/>
                    <a:lstStyle/>
                    <a:p>
                      <a:pPr marL="0" marR="0">
                        <a:spcBef>
                          <a:spcPts val="0"/>
                        </a:spcBef>
                        <a:spcAft>
                          <a:spcPts val="0"/>
                        </a:spcAft>
                      </a:pPr>
                      <a:r>
                        <a:rPr lang="en-US" sz="1400" dirty="0">
                          <a:effectLst/>
                        </a:rPr>
                        <a:t>White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78.4%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62.6%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511447835"/>
                  </a:ext>
                </a:extLst>
              </a:tr>
              <a:tr h="354928">
                <a:tc>
                  <a:txBody>
                    <a:bodyPr/>
                    <a:lstStyle/>
                    <a:p>
                      <a:pPr marL="0" marR="0">
                        <a:spcBef>
                          <a:spcPts val="0"/>
                        </a:spcBef>
                        <a:spcAft>
                          <a:spcPts val="0"/>
                        </a:spcAft>
                      </a:pPr>
                      <a:r>
                        <a:rPr lang="en-US" sz="1400" dirty="0">
                          <a:effectLst/>
                        </a:rPr>
                        <a:t>Black/African-American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12.1%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29.3%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314716265"/>
                  </a:ext>
                </a:extLst>
              </a:tr>
              <a:tr h="354928">
                <a:tc>
                  <a:txBody>
                    <a:bodyPr/>
                    <a:lstStyle/>
                    <a:p>
                      <a:pPr marL="0" marR="0">
                        <a:spcBef>
                          <a:spcPts val="0"/>
                        </a:spcBef>
                        <a:spcAft>
                          <a:spcPts val="0"/>
                        </a:spcAft>
                      </a:pPr>
                      <a:r>
                        <a:rPr lang="en-US" sz="1400" dirty="0">
                          <a:effectLst/>
                        </a:rPr>
                        <a:t>Asian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6.2%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6.0%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582468150"/>
                  </a:ext>
                </a:extLst>
              </a:tr>
              <a:tr h="354928">
                <a:tc>
                  <a:txBody>
                    <a:bodyPr/>
                    <a:lstStyle/>
                    <a:p>
                      <a:pPr marL="0" marR="0">
                        <a:spcBef>
                          <a:spcPts val="0"/>
                        </a:spcBef>
                        <a:spcAft>
                          <a:spcPts val="0"/>
                        </a:spcAft>
                      </a:pPr>
                      <a:r>
                        <a:rPr lang="en-US" sz="1400" dirty="0">
                          <a:effectLst/>
                        </a:rPr>
                        <a:t>Other Race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243735854"/>
                  </a:ext>
                </a:extLst>
              </a:tr>
              <a:tr h="354928">
                <a:tc>
                  <a:txBody>
                    <a:bodyPr/>
                    <a:lstStyle/>
                    <a:p>
                      <a:pPr marL="0" marR="0">
                        <a:spcBef>
                          <a:spcPts val="0"/>
                        </a:spcBef>
                        <a:spcAft>
                          <a:spcPts val="0"/>
                        </a:spcAft>
                      </a:pPr>
                      <a:r>
                        <a:rPr lang="en-US" sz="1400" dirty="0">
                          <a:effectLst/>
                        </a:rPr>
                        <a:t>Hispanic or Latino Ethnicity</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16.9%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15.9%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240527563"/>
                  </a:ext>
                </a:extLst>
              </a:tr>
            </a:tbl>
          </a:graphicData>
        </a:graphic>
      </p:graphicFrame>
      <p:sp>
        <p:nvSpPr>
          <p:cNvPr id="4" name="Slide Number Placeholder 3">
            <a:extLst>
              <a:ext uri="{FF2B5EF4-FFF2-40B4-BE49-F238E27FC236}">
                <a16:creationId xmlns:a16="http://schemas.microsoft.com/office/drawing/2014/main" id="{64F13D33-6713-CC4B-BCC6-2BB4698712B3}"/>
              </a:ext>
            </a:extLst>
          </p:cNvPr>
          <p:cNvSpPr>
            <a:spLocks noGrp="1"/>
          </p:cNvSpPr>
          <p:nvPr>
            <p:ph type="sldNum" sz="quarter" idx="4"/>
          </p:nvPr>
        </p:nvSpPr>
        <p:spPr/>
        <p:txBody>
          <a:bodyPr/>
          <a:lstStyle/>
          <a:p>
            <a:fld id="{BB1538F1-4CA6-724F-867D-99B1271B76D4}" type="slidenum">
              <a:rPr lang="en-US" smtClean="0"/>
              <a:pPr/>
              <a:t>12</a:t>
            </a:fld>
            <a:endParaRPr lang="en-US" dirty="0"/>
          </a:p>
        </p:txBody>
      </p:sp>
      <p:sp>
        <p:nvSpPr>
          <p:cNvPr id="7" name="Rectangle 1">
            <a:extLst>
              <a:ext uri="{FF2B5EF4-FFF2-40B4-BE49-F238E27FC236}">
                <a16:creationId xmlns:a16="http://schemas.microsoft.com/office/drawing/2014/main" id="{89BE82E0-2F2A-4544-9FCE-D2AE7BE447E0}"/>
              </a:ext>
            </a:extLst>
          </p:cNvPr>
          <p:cNvSpPr>
            <a:spLocks noChangeArrowheads="1"/>
          </p:cNvSpPr>
          <p:nvPr/>
        </p:nvSpPr>
        <p:spPr bwMode="auto">
          <a:xfrm>
            <a:off x="475013" y="5066929"/>
            <a:ext cx="822960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Source: (BLS, 2019a).</a:t>
            </a:r>
            <a:endParaRPr kumimoji="0" lang="en-US" altLang="en-U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Note: Bus Service and Urban Transit Industry classification comes from the 2002 Census classification system. This represents NAICS codes 4851, 4852, 4854, 4855 and 4859.</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996548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27F9-5CE9-EF44-B3A1-3E91C8B82856}"/>
              </a:ext>
            </a:extLst>
          </p:cNvPr>
          <p:cNvSpPr>
            <a:spLocks noGrp="1"/>
          </p:cNvSpPr>
          <p:nvPr>
            <p:ph type="title"/>
          </p:nvPr>
        </p:nvSpPr>
        <p:spPr/>
        <p:txBody>
          <a:bodyPr>
            <a:normAutofit fontScale="90000"/>
          </a:bodyPr>
          <a:lstStyle/>
          <a:p>
            <a:r>
              <a:rPr lang="en-US" dirty="0"/>
              <a:t>Prevalence and Costs of Health Conditions</a:t>
            </a:r>
            <a:br>
              <a:rPr lang="en-US" dirty="0"/>
            </a:br>
            <a:endParaRPr lang="en-US" dirty="0"/>
          </a:p>
        </p:txBody>
      </p:sp>
      <p:sp>
        <p:nvSpPr>
          <p:cNvPr id="4" name="Slide Number Placeholder 3">
            <a:extLst>
              <a:ext uri="{FF2B5EF4-FFF2-40B4-BE49-F238E27FC236}">
                <a16:creationId xmlns:a16="http://schemas.microsoft.com/office/drawing/2014/main" id="{052D86C5-4997-FD4C-ACF4-CD96C7D2CFB7}"/>
              </a:ext>
            </a:extLst>
          </p:cNvPr>
          <p:cNvSpPr>
            <a:spLocks noGrp="1"/>
          </p:cNvSpPr>
          <p:nvPr>
            <p:ph type="sldNum" sz="quarter" idx="4"/>
          </p:nvPr>
        </p:nvSpPr>
        <p:spPr/>
        <p:txBody>
          <a:bodyPr/>
          <a:lstStyle/>
          <a:p>
            <a:fld id="{BB1538F1-4CA6-724F-867D-99B1271B76D4}" type="slidenum">
              <a:rPr lang="en-US" smtClean="0"/>
              <a:pPr/>
              <a:t>13</a:t>
            </a:fld>
            <a:endParaRPr lang="en-US" dirty="0"/>
          </a:p>
        </p:txBody>
      </p:sp>
      <p:sp>
        <p:nvSpPr>
          <p:cNvPr id="3" name="TextBox 2">
            <a:extLst>
              <a:ext uri="{FF2B5EF4-FFF2-40B4-BE49-F238E27FC236}">
                <a16:creationId xmlns:a16="http://schemas.microsoft.com/office/drawing/2014/main" id="{9A8AAD7E-2B8C-964C-A162-EED27E2E3BC6}"/>
              </a:ext>
            </a:extLst>
          </p:cNvPr>
          <p:cNvSpPr txBox="1"/>
          <p:nvPr/>
        </p:nvSpPr>
        <p:spPr>
          <a:xfrm>
            <a:off x="800100" y="1159098"/>
            <a:ext cx="7988300" cy="646331"/>
          </a:xfrm>
          <a:prstGeom prst="rect">
            <a:avLst/>
          </a:prstGeom>
          <a:noFill/>
        </p:spPr>
        <p:txBody>
          <a:bodyPr wrap="square" rtlCol="0">
            <a:spAutoFit/>
          </a:bodyPr>
          <a:lstStyle/>
          <a:p>
            <a:r>
              <a:rPr lang="en-US" dirty="0">
                <a:solidFill>
                  <a:srgbClr val="000075"/>
                </a:solidFill>
                <a:latin typeface="Arial" panose="020B0604020202020204" pitchFamily="34" charset="0"/>
                <a:cs typeface="Arial" panose="020B0604020202020204" pitchFamily="34" charset="0"/>
              </a:rPr>
              <a:t>This model illustrates the costs of chronic illness and injuries to workers, employers, and socie</a:t>
            </a:r>
            <a:r>
              <a:rPr lang="en-US" dirty="0">
                <a:solidFill>
                  <a:srgbClr val="000075"/>
                </a:solidFill>
              </a:rPr>
              <a:t>ty. </a:t>
            </a:r>
          </a:p>
        </p:txBody>
      </p:sp>
      <p:pic>
        <p:nvPicPr>
          <p:cNvPr id="6" name="Picture 5">
            <a:extLst>
              <a:ext uri="{FF2B5EF4-FFF2-40B4-BE49-F238E27FC236}">
                <a16:creationId xmlns:a16="http://schemas.microsoft.com/office/drawing/2014/main" id="{F64FE332-61DF-44E1-9D0C-496D0B846D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805429"/>
            <a:ext cx="5181600" cy="3880996"/>
          </a:xfrm>
          <a:prstGeom prst="rect">
            <a:avLst/>
          </a:prstGeom>
          <a:noFill/>
          <a:ln>
            <a:noFill/>
          </a:ln>
        </p:spPr>
      </p:pic>
    </p:spTree>
    <p:extLst>
      <p:ext uri="{BB962C8B-B14F-4D97-AF65-F5344CB8AC3E}">
        <p14:creationId xmlns:p14="http://schemas.microsoft.com/office/powerpoint/2010/main" val="70301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E3B1-A3E0-0C45-8B47-4AEB6D4FCC5A}"/>
              </a:ext>
            </a:extLst>
          </p:cNvPr>
          <p:cNvSpPr>
            <a:spLocks noGrp="1"/>
          </p:cNvSpPr>
          <p:nvPr>
            <p:ph type="title"/>
          </p:nvPr>
        </p:nvSpPr>
        <p:spPr/>
        <p:txBody>
          <a:bodyPr/>
          <a:lstStyle/>
          <a:p>
            <a:r>
              <a:rPr lang="en-US" dirty="0"/>
              <a:t>Prevalence and Costs of Health Conditions</a:t>
            </a:r>
          </a:p>
        </p:txBody>
      </p:sp>
      <p:sp>
        <p:nvSpPr>
          <p:cNvPr id="3" name="Content Placeholder 2">
            <a:extLst>
              <a:ext uri="{FF2B5EF4-FFF2-40B4-BE49-F238E27FC236}">
                <a16:creationId xmlns:a16="http://schemas.microsoft.com/office/drawing/2014/main" id="{BE1577D2-2F97-164C-96B4-49D7E988A411}"/>
              </a:ext>
            </a:extLst>
          </p:cNvPr>
          <p:cNvSpPr>
            <a:spLocks noGrp="1"/>
          </p:cNvSpPr>
          <p:nvPr>
            <p:ph idx="1"/>
          </p:nvPr>
        </p:nvSpPr>
        <p:spPr>
          <a:xfrm>
            <a:off x="457199" y="1691749"/>
            <a:ext cx="4114800" cy="1490506"/>
          </a:xfrm>
        </p:spPr>
        <p:txBody>
          <a:bodyPr>
            <a:normAutofit/>
          </a:bodyPr>
          <a:lstStyle/>
          <a:p>
            <a:pPr>
              <a:spcAft>
                <a:spcPts val="1200"/>
              </a:spcAft>
            </a:pPr>
            <a:r>
              <a:rPr lang="en-US" sz="2400" dirty="0"/>
              <a:t>The most common health conditions associated with transit workers are:</a:t>
            </a:r>
          </a:p>
        </p:txBody>
      </p:sp>
      <p:sp>
        <p:nvSpPr>
          <p:cNvPr id="4" name="Slide Number Placeholder 3">
            <a:extLst>
              <a:ext uri="{FF2B5EF4-FFF2-40B4-BE49-F238E27FC236}">
                <a16:creationId xmlns:a16="http://schemas.microsoft.com/office/drawing/2014/main" id="{B3530995-70C7-4F44-96C1-9B75AA4F0ED5}"/>
              </a:ext>
            </a:extLst>
          </p:cNvPr>
          <p:cNvSpPr>
            <a:spLocks noGrp="1"/>
          </p:cNvSpPr>
          <p:nvPr>
            <p:ph type="sldNum" sz="quarter" idx="4"/>
          </p:nvPr>
        </p:nvSpPr>
        <p:spPr/>
        <p:txBody>
          <a:bodyPr/>
          <a:lstStyle/>
          <a:p>
            <a:fld id="{BB1538F1-4CA6-724F-867D-99B1271B76D4}" type="slidenum">
              <a:rPr lang="en-US" smtClean="0"/>
              <a:pPr/>
              <a:t>14</a:t>
            </a:fld>
            <a:endParaRPr lang="en-US" dirty="0"/>
          </a:p>
        </p:txBody>
      </p:sp>
      <p:pic>
        <p:nvPicPr>
          <p:cNvPr id="5" name="Picture 4">
            <a:extLst>
              <a:ext uri="{FF2B5EF4-FFF2-40B4-BE49-F238E27FC236}">
                <a16:creationId xmlns:a16="http://schemas.microsoft.com/office/drawing/2014/main" id="{C4C46A5D-B828-7F43-B6FF-75E1A1DDC4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7282" y="1296096"/>
            <a:ext cx="3964234" cy="1590884"/>
          </a:xfrm>
          <a:prstGeom prst="rect">
            <a:avLst/>
          </a:prstGeom>
          <a:noFill/>
          <a:ln>
            <a:noFill/>
          </a:ln>
        </p:spPr>
      </p:pic>
      <p:sp>
        <p:nvSpPr>
          <p:cNvPr id="8" name="TextBox 7">
            <a:extLst>
              <a:ext uri="{FF2B5EF4-FFF2-40B4-BE49-F238E27FC236}">
                <a16:creationId xmlns:a16="http://schemas.microsoft.com/office/drawing/2014/main" id="{E1CB4CFC-659B-FA4D-A3D0-A7F6FADCE7BC}"/>
              </a:ext>
            </a:extLst>
          </p:cNvPr>
          <p:cNvSpPr txBox="1"/>
          <p:nvPr/>
        </p:nvSpPr>
        <p:spPr>
          <a:xfrm>
            <a:off x="457200" y="2888043"/>
            <a:ext cx="8229599" cy="3613297"/>
          </a:xfrm>
          <a:prstGeom prst="rect">
            <a:avLst/>
          </a:prstGeom>
          <a:noFill/>
        </p:spPr>
        <p:txBody>
          <a:bodyPr wrap="square" rtlCol="0">
            <a:spAutoFit/>
          </a:bodyPr>
          <a:lstStyle/>
          <a:p>
            <a:pPr marL="742950" lvl="1" indent="-285750">
              <a:spcBef>
                <a:spcPct val="20000"/>
              </a:spcBef>
              <a:spcAft>
                <a:spcPts val="1200"/>
              </a:spcAft>
              <a:buFont typeface="Wingdings" panose="05000000000000000000" pitchFamily="2" charset="2"/>
              <a:buChar char="§"/>
            </a:pPr>
            <a:r>
              <a:rPr lang="en-US" sz="2000" dirty="0">
                <a:solidFill>
                  <a:srgbClr val="000075"/>
                </a:solidFill>
                <a:latin typeface="Arial" panose="020B0604020202020204" pitchFamily="34" charset="0"/>
                <a:cs typeface="Arial" panose="020B0604020202020204" pitchFamily="34" charset="0"/>
              </a:rPr>
              <a:t>Cardiovascular disease, hypertension, diabetes, musculoskeletal disorders, mental health disorders, and respiratory conditions (e.g., COPD, asthma). </a:t>
            </a:r>
          </a:p>
          <a:p>
            <a:pPr marL="742950" lvl="1" indent="-285750">
              <a:spcBef>
                <a:spcPct val="20000"/>
              </a:spcBef>
              <a:spcAft>
                <a:spcPts val="1200"/>
              </a:spcAft>
              <a:buFont typeface="Wingdings" panose="05000000000000000000" pitchFamily="2" charset="2"/>
              <a:buChar char="§"/>
            </a:pPr>
            <a:r>
              <a:rPr lang="en-US" sz="2000" dirty="0">
                <a:solidFill>
                  <a:srgbClr val="000075"/>
                </a:solidFill>
                <a:latin typeface="Arial" panose="020B0604020202020204" pitchFamily="34" charset="0"/>
                <a:cs typeface="Arial" panose="020B0604020202020204" pitchFamily="34" charset="0"/>
              </a:rPr>
              <a:t>Rates of smoking and obesity, which are higher in the transit worker population than in the general population.</a:t>
            </a:r>
          </a:p>
          <a:p>
            <a:pPr marL="285750" indent="-285750">
              <a:spcBef>
                <a:spcPct val="20000"/>
              </a:spcBef>
              <a:spcAft>
                <a:spcPts val="1200"/>
              </a:spcAft>
              <a:buFont typeface="Wingdings" panose="05000000000000000000" pitchFamily="2" charset="2"/>
              <a:buChar char="§"/>
            </a:pPr>
            <a:r>
              <a:rPr lang="en-US" sz="2400" dirty="0">
                <a:solidFill>
                  <a:srgbClr val="000075"/>
                </a:solidFill>
                <a:latin typeface="Arial" panose="020B0604020202020204" pitchFamily="34" charset="0"/>
                <a:cs typeface="Arial" panose="020B0604020202020204" pitchFamily="34" charset="0"/>
              </a:rPr>
              <a:t>Costs for transit workers were consistently in excess of those for the general worker population, ranging from tens to hundreds of millions of dollars. </a:t>
            </a:r>
          </a:p>
          <a:p>
            <a:endParaRPr lang="en-US" dirty="0"/>
          </a:p>
        </p:txBody>
      </p:sp>
    </p:spTree>
    <p:extLst>
      <p:ext uri="{BB962C8B-B14F-4D97-AF65-F5344CB8AC3E}">
        <p14:creationId xmlns:p14="http://schemas.microsoft.com/office/powerpoint/2010/main" val="997005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7EF66-85C7-E34F-B188-E2961CD0D7F7}"/>
              </a:ext>
            </a:extLst>
          </p:cNvPr>
          <p:cNvSpPr>
            <a:spLocks noGrp="1"/>
          </p:cNvSpPr>
          <p:nvPr>
            <p:ph type="title"/>
          </p:nvPr>
        </p:nvSpPr>
        <p:spPr/>
        <p:txBody>
          <a:bodyPr>
            <a:normAutofit fontScale="90000"/>
          </a:bodyPr>
          <a:lstStyle/>
          <a:p>
            <a:r>
              <a:rPr lang="en-US" dirty="0"/>
              <a:t>Common Health Conditions Associated With Transit Workers</a:t>
            </a:r>
          </a:p>
        </p:txBody>
      </p:sp>
      <p:graphicFrame>
        <p:nvGraphicFramePr>
          <p:cNvPr id="8" name="Content Placeholder 7">
            <a:extLst>
              <a:ext uri="{FF2B5EF4-FFF2-40B4-BE49-F238E27FC236}">
                <a16:creationId xmlns:a16="http://schemas.microsoft.com/office/drawing/2014/main" id="{F1427281-C6C0-0F4A-BD9E-7E58EEB932C5}"/>
              </a:ext>
            </a:extLst>
          </p:cNvPr>
          <p:cNvGraphicFramePr>
            <a:graphicFrameLocks noGrp="1"/>
          </p:cNvGraphicFramePr>
          <p:nvPr>
            <p:ph idx="1"/>
            <p:extLst>
              <p:ext uri="{D42A27DB-BD31-4B8C-83A1-F6EECF244321}">
                <p14:modId xmlns:p14="http://schemas.microsoft.com/office/powerpoint/2010/main" val="1233324822"/>
              </p:ext>
            </p:extLst>
          </p:nvPr>
        </p:nvGraphicFramePr>
        <p:xfrm>
          <a:off x="459922" y="1722532"/>
          <a:ext cx="4327072" cy="3539883"/>
        </p:xfrm>
        <a:graphic>
          <a:graphicData uri="http://schemas.openxmlformats.org/drawingml/2006/table">
            <a:tbl>
              <a:tblPr firstRow="1" firstCol="1" bandRow="1">
                <a:tableStyleId>{5C22544A-7EE6-4342-B048-85BDC9FD1C3A}</a:tableStyleId>
              </a:tblPr>
              <a:tblGrid>
                <a:gridCol w="1973278">
                  <a:extLst>
                    <a:ext uri="{9D8B030D-6E8A-4147-A177-3AD203B41FA5}">
                      <a16:colId xmlns:a16="http://schemas.microsoft.com/office/drawing/2014/main" val="3338372776"/>
                    </a:ext>
                  </a:extLst>
                </a:gridCol>
                <a:gridCol w="2353794">
                  <a:extLst>
                    <a:ext uri="{9D8B030D-6E8A-4147-A177-3AD203B41FA5}">
                      <a16:colId xmlns:a16="http://schemas.microsoft.com/office/drawing/2014/main" val="2733098104"/>
                    </a:ext>
                  </a:extLst>
                </a:gridCol>
              </a:tblGrid>
              <a:tr h="1105992">
                <a:tc>
                  <a:txBody>
                    <a:bodyPr/>
                    <a:lstStyle/>
                    <a:p>
                      <a:pPr marL="0" marR="0" algn="ctr">
                        <a:spcBef>
                          <a:spcPts val="0"/>
                        </a:spcBef>
                        <a:spcAft>
                          <a:spcPts val="0"/>
                        </a:spcAft>
                      </a:pPr>
                      <a:r>
                        <a:rPr lang="en-US" sz="1800" dirty="0">
                          <a:effectLst/>
                        </a:rPr>
                        <a:t>Condition</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lnSpc>
                          <a:spcPct val="80000"/>
                        </a:lnSpc>
                        <a:spcBef>
                          <a:spcPts val="0"/>
                        </a:spcBef>
                        <a:spcAft>
                          <a:spcPts val="0"/>
                        </a:spcAft>
                      </a:pPr>
                      <a:r>
                        <a:rPr lang="en-US" sz="1800" dirty="0">
                          <a:effectLst/>
                        </a:rPr>
                        <a:t>Difference in Transit Worker Rate Over General Population Rate</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6645580"/>
                  </a:ext>
                </a:extLst>
              </a:tr>
              <a:tr h="286739">
                <a:tc>
                  <a:txBody>
                    <a:bodyPr/>
                    <a:lstStyle/>
                    <a:p>
                      <a:pPr marL="0" marR="0">
                        <a:spcBef>
                          <a:spcPts val="0"/>
                        </a:spcBef>
                        <a:spcAft>
                          <a:spcPts val="0"/>
                        </a:spcAft>
                      </a:pPr>
                      <a:r>
                        <a:rPr lang="en-US" sz="1400" dirty="0">
                          <a:effectLst/>
                        </a:rPr>
                        <a:t>Cardiovascular</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881089424"/>
                  </a:ext>
                </a:extLst>
              </a:tr>
              <a:tr h="286739">
                <a:tc>
                  <a:txBody>
                    <a:bodyPr/>
                    <a:lstStyle/>
                    <a:p>
                      <a:pPr marL="0" marR="0">
                        <a:spcBef>
                          <a:spcPts val="0"/>
                        </a:spcBef>
                        <a:spcAft>
                          <a:spcPts val="0"/>
                        </a:spcAft>
                      </a:pPr>
                      <a:r>
                        <a:rPr lang="en-US" sz="1400" dirty="0">
                          <a:effectLst/>
                        </a:rPr>
                        <a:t>Diabetes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212793539"/>
                  </a:ext>
                </a:extLst>
              </a:tr>
              <a:tr h="286739">
                <a:tc>
                  <a:txBody>
                    <a:bodyPr/>
                    <a:lstStyle/>
                    <a:p>
                      <a:pPr marL="0" marR="0">
                        <a:spcBef>
                          <a:spcPts val="0"/>
                        </a:spcBef>
                        <a:spcAft>
                          <a:spcPts val="0"/>
                        </a:spcAft>
                      </a:pPr>
                      <a:r>
                        <a:rPr lang="en-US" sz="1400" dirty="0">
                          <a:effectLst/>
                        </a:rPr>
                        <a:t>Hypertension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033779210"/>
                  </a:ext>
                </a:extLst>
              </a:tr>
              <a:tr h="286739">
                <a:tc>
                  <a:txBody>
                    <a:bodyPr/>
                    <a:lstStyle/>
                    <a:p>
                      <a:pPr marL="0" marR="0">
                        <a:spcBef>
                          <a:spcPts val="0"/>
                        </a:spcBef>
                        <a:spcAft>
                          <a:spcPts val="0"/>
                        </a:spcAft>
                      </a:pPr>
                      <a:r>
                        <a:rPr lang="en-US" sz="1400" dirty="0">
                          <a:effectLst/>
                        </a:rPr>
                        <a:t>Musculoskeletal</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862030902"/>
                  </a:ext>
                </a:extLst>
              </a:tr>
              <a:tr h="286739">
                <a:tc>
                  <a:txBody>
                    <a:bodyPr/>
                    <a:lstStyle/>
                    <a:p>
                      <a:pPr marL="0" marR="0">
                        <a:spcBef>
                          <a:spcPts val="0"/>
                        </a:spcBef>
                        <a:spcAft>
                          <a:spcPts val="0"/>
                        </a:spcAft>
                      </a:pPr>
                      <a:r>
                        <a:rPr lang="en-US" sz="1400" dirty="0">
                          <a:effectLst/>
                        </a:rPr>
                        <a:t>Mental Health (Depression)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303494425"/>
                  </a:ext>
                </a:extLst>
              </a:tr>
              <a:tr h="860215">
                <a:tc>
                  <a:txBody>
                    <a:bodyPr/>
                    <a:lstStyle/>
                    <a:p>
                      <a:pPr marL="0" marR="0">
                        <a:spcBef>
                          <a:spcPts val="0"/>
                        </a:spcBef>
                        <a:spcAft>
                          <a:spcPts val="0"/>
                        </a:spcAft>
                      </a:pPr>
                      <a:r>
                        <a:rPr lang="en-US" sz="1400" dirty="0">
                          <a:effectLst/>
                        </a:rPr>
                        <a:t>Respiratory (Chronic Obstructive Pulmonary Disease (COPD))</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646322129"/>
                  </a:ext>
                </a:extLst>
              </a:tr>
            </a:tbl>
          </a:graphicData>
        </a:graphic>
      </p:graphicFrame>
      <p:sp>
        <p:nvSpPr>
          <p:cNvPr id="4" name="Slide Number Placeholder 3">
            <a:extLst>
              <a:ext uri="{FF2B5EF4-FFF2-40B4-BE49-F238E27FC236}">
                <a16:creationId xmlns:a16="http://schemas.microsoft.com/office/drawing/2014/main" id="{7F0A88E5-1B4E-8948-A499-9F6BCA5764A1}"/>
              </a:ext>
            </a:extLst>
          </p:cNvPr>
          <p:cNvSpPr>
            <a:spLocks noGrp="1"/>
          </p:cNvSpPr>
          <p:nvPr>
            <p:ph type="sldNum" sz="quarter" idx="4"/>
          </p:nvPr>
        </p:nvSpPr>
        <p:spPr/>
        <p:txBody>
          <a:bodyPr/>
          <a:lstStyle/>
          <a:p>
            <a:fld id="{BB1538F1-4CA6-724F-867D-99B1271B76D4}" type="slidenum">
              <a:rPr lang="en-US" smtClean="0"/>
              <a:pPr/>
              <a:t>15</a:t>
            </a:fld>
            <a:endParaRPr lang="en-US" dirty="0"/>
          </a:p>
        </p:txBody>
      </p:sp>
      <p:sp>
        <p:nvSpPr>
          <p:cNvPr id="9" name="Rectangle 1">
            <a:extLst>
              <a:ext uri="{FF2B5EF4-FFF2-40B4-BE49-F238E27FC236}">
                <a16:creationId xmlns:a16="http://schemas.microsoft.com/office/drawing/2014/main" id="{F4FDE052-5911-6245-929B-C572E9573345}"/>
              </a:ext>
            </a:extLst>
          </p:cNvPr>
          <p:cNvSpPr>
            <a:spLocks noChangeArrowheads="1"/>
          </p:cNvSpPr>
          <p:nvPr/>
        </p:nvSpPr>
        <p:spPr bwMode="auto">
          <a:xfrm>
            <a:off x="457199" y="1161087"/>
            <a:ext cx="44291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75"/>
                </a:solidFill>
                <a:effectLst/>
                <a:latin typeface="Arial" panose="020B0604020202020204" pitchFamily="34" charset="0"/>
                <a:ea typeface="Calibri" panose="020F0502020204030204" pitchFamily="34" charset="0"/>
                <a:cs typeface="Arial" panose="020B0604020202020204" pitchFamily="34" charset="0"/>
              </a:rPr>
              <a:t>Prevalence of Chronic Conditions Affecting Transit Workers</a:t>
            </a:r>
            <a:endParaRPr kumimoji="0" lang="en-US" altLang="en-US" sz="1000" b="0" i="0" u="none" strike="noStrike" cap="none" normalizeH="0" baseline="0" dirty="0">
              <a:ln>
                <a:noFill/>
              </a:ln>
              <a:solidFill>
                <a:schemeClr val="tx1"/>
              </a:solidFill>
              <a:effectLst/>
            </a:endParaRPr>
          </a:p>
        </p:txBody>
      </p:sp>
      <p:sp>
        <p:nvSpPr>
          <p:cNvPr id="10" name="Rectangle 9">
            <a:extLst>
              <a:ext uri="{FF2B5EF4-FFF2-40B4-BE49-F238E27FC236}">
                <a16:creationId xmlns:a16="http://schemas.microsoft.com/office/drawing/2014/main" id="{0D213C23-C31F-4B43-978F-889FB6CDAA1C}"/>
              </a:ext>
            </a:extLst>
          </p:cNvPr>
          <p:cNvSpPr/>
          <p:nvPr/>
        </p:nvSpPr>
        <p:spPr>
          <a:xfrm>
            <a:off x="457200" y="5212411"/>
            <a:ext cx="4429125" cy="1015663"/>
          </a:xfrm>
          <a:prstGeom prst="rect">
            <a:avLst/>
          </a:prstGeom>
        </p:spPr>
        <p:txBody>
          <a:bodyPr wrap="square">
            <a:spAutoFit/>
          </a:bodyPr>
          <a:lstStyle/>
          <a:p>
            <a:pPr lvl="0" defTabSz="914400" eaLnBrk="0" fontAlgn="base" hangingPunct="0">
              <a:spcBef>
                <a:spcPct val="0"/>
              </a:spcBef>
              <a:spcAft>
                <a:spcPct val="0"/>
              </a:spcAft>
            </a:pPr>
            <a:r>
              <a:rPr lang="en-US" altLang="en-US" sz="1000" dirty="0">
                <a:latin typeface="Arial" panose="020B0604020202020204" pitchFamily="34" charset="0"/>
                <a:ea typeface="Times New Roman" panose="02020603050405020304" pitchFamily="18" charset="0"/>
                <a:cs typeface="Arial" panose="020B0604020202020204" pitchFamily="34" charset="0"/>
              </a:rPr>
              <a:t>Source: Bushnell. (2018, July 25). </a:t>
            </a:r>
            <a:r>
              <a:rPr lang="en-US" altLang="en-US" sz="1000" i="1" dirty="0">
                <a:latin typeface="Arial" panose="020B0604020202020204" pitchFamily="34" charset="0"/>
                <a:ea typeface="Times New Roman" panose="02020603050405020304" pitchFamily="18" charset="0"/>
                <a:cs typeface="Arial" panose="020B0604020202020204" pitchFamily="34" charset="0"/>
              </a:rPr>
              <a:t>The Health Status of Passenger Transit Workers: A Comparative Perspective from Group Health Insurance Medical Claims Data in the U.S. </a:t>
            </a:r>
            <a:r>
              <a:rPr lang="en-US" altLang="en-US" sz="1000" dirty="0">
                <a:latin typeface="Arial" panose="020B0604020202020204" pitchFamily="34" charset="0"/>
                <a:ea typeface="Times New Roman" panose="02020603050405020304" pitchFamily="18" charset="0"/>
                <a:cs typeface="Arial" panose="020B0604020202020204" pitchFamily="34" charset="0"/>
              </a:rPr>
              <a:t>Preliminary results presented at a meeting of three NIOSH, National Occupational Research Agenda Councils: Transportation, Warehousing, and Utilities; Cardiovascular, Reproductive, Cancer, and Other Chronic Diseases; and Respiratory Health webinar.</a:t>
            </a:r>
            <a:endParaRPr lang="en-US" altLang="en-US" sz="1000" dirty="0">
              <a:latin typeface="Arial" panose="020B0604020202020204" pitchFamily="34" charset="0"/>
            </a:endParaRPr>
          </a:p>
        </p:txBody>
      </p:sp>
      <p:graphicFrame>
        <p:nvGraphicFramePr>
          <p:cNvPr id="14" name="Table 13">
            <a:extLst>
              <a:ext uri="{FF2B5EF4-FFF2-40B4-BE49-F238E27FC236}">
                <a16:creationId xmlns:a16="http://schemas.microsoft.com/office/drawing/2014/main" id="{002CD17F-2092-CD4D-B08A-5465168B17F1}"/>
              </a:ext>
            </a:extLst>
          </p:cNvPr>
          <p:cNvGraphicFramePr>
            <a:graphicFrameLocks noGrp="1"/>
          </p:cNvGraphicFramePr>
          <p:nvPr>
            <p:extLst>
              <p:ext uri="{D42A27DB-BD31-4B8C-83A1-F6EECF244321}">
                <p14:modId xmlns:p14="http://schemas.microsoft.com/office/powerpoint/2010/main" val="3054197730"/>
              </p:ext>
            </p:extLst>
          </p:nvPr>
        </p:nvGraphicFramePr>
        <p:xfrm>
          <a:off x="5019675" y="4328018"/>
          <a:ext cx="3555507" cy="1387674"/>
        </p:xfrm>
        <a:graphic>
          <a:graphicData uri="http://schemas.openxmlformats.org/drawingml/2006/table">
            <a:tbl>
              <a:tblPr firstRow="1" firstCol="1" bandRow="1">
                <a:tableStyleId>{5C22544A-7EE6-4342-B048-85BDC9FD1C3A}</a:tableStyleId>
              </a:tblPr>
              <a:tblGrid>
                <a:gridCol w="1000125">
                  <a:extLst>
                    <a:ext uri="{9D8B030D-6E8A-4147-A177-3AD203B41FA5}">
                      <a16:colId xmlns:a16="http://schemas.microsoft.com/office/drawing/2014/main" val="2781143792"/>
                    </a:ext>
                  </a:extLst>
                </a:gridCol>
                <a:gridCol w="1562100">
                  <a:extLst>
                    <a:ext uri="{9D8B030D-6E8A-4147-A177-3AD203B41FA5}">
                      <a16:colId xmlns:a16="http://schemas.microsoft.com/office/drawing/2014/main" val="2699066245"/>
                    </a:ext>
                  </a:extLst>
                </a:gridCol>
                <a:gridCol w="993282">
                  <a:extLst>
                    <a:ext uri="{9D8B030D-6E8A-4147-A177-3AD203B41FA5}">
                      <a16:colId xmlns:a16="http://schemas.microsoft.com/office/drawing/2014/main" val="300329166"/>
                    </a:ext>
                  </a:extLst>
                </a:gridCol>
              </a:tblGrid>
              <a:tr h="574184">
                <a:tc>
                  <a:txBody>
                    <a:bodyPr/>
                    <a:lstStyle/>
                    <a:p>
                      <a:pPr marL="0" marR="0" algn="ctr">
                        <a:spcBef>
                          <a:spcPts val="0"/>
                        </a:spcBef>
                        <a:spcAft>
                          <a:spcPts val="0"/>
                        </a:spcAft>
                      </a:pPr>
                      <a:r>
                        <a:rPr lang="en-US" sz="1800" dirty="0">
                          <a:effectLst/>
                        </a:rPr>
                        <a:t>Risk</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lnSpc>
                          <a:spcPct val="80000"/>
                        </a:lnSpc>
                        <a:spcBef>
                          <a:spcPts val="0"/>
                        </a:spcBef>
                        <a:spcAft>
                          <a:spcPts val="0"/>
                        </a:spcAft>
                      </a:pPr>
                      <a:r>
                        <a:rPr lang="en-US" sz="1800" dirty="0">
                          <a:effectLst/>
                        </a:rPr>
                        <a:t>Transportation Worker</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lnSpc>
                          <a:spcPct val="80000"/>
                        </a:lnSpc>
                        <a:spcBef>
                          <a:spcPts val="0"/>
                        </a:spcBef>
                        <a:spcAft>
                          <a:spcPts val="0"/>
                        </a:spcAft>
                      </a:pPr>
                      <a:r>
                        <a:rPr lang="en-US" sz="1800" dirty="0">
                          <a:effectLst/>
                        </a:rPr>
                        <a:t>General Worker</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777111074"/>
                  </a:ext>
                </a:extLst>
              </a:tr>
              <a:tr h="462528">
                <a:tc>
                  <a:txBody>
                    <a:bodyPr/>
                    <a:lstStyle/>
                    <a:p>
                      <a:pPr marL="0" marR="0">
                        <a:spcBef>
                          <a:spcPts val="0"/>
                        </a:spcBef>
                        <a:spcAft>
                          <a:spcPts val="0"/>
                        </a:spcAft>
                      </a:pPr>
                      <a:r>
                        <a:rPr lang="en-US" sz="1400" dirty="0">
                          <a:effectLst/>
                        </a:rPr>
                        <a:t>Current Smoking</a:t>
                      </a:r>
                      <a:r>
                        <a:rPr lang="en-US" sz="1400" baseline="30000" dirty="0">
                          <a:effectLst/>
                        </a:rPr>
                        <a:t>a</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27.8%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18.8%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011773081"/>
                  </a:ext>
                </a:extLst>
              </a:tr>
              <a:tr h="350962">
                <a:tc>
                  <a:txBody>
                    <a:bodyPr/>
                    <a:lstStyle/>
                    <a:p>
                      <a:pPr marL="0" marR="0">
                        <a:spcBef>
                          <a:spcPts val="0"/>
                        </a:spcBef>
                        <a:spcAft>
                          <a:spcPts val="0"/>
                        </a:spcAft>
                      </a:pPr>
                      <a:r>
                        <a:rPr lang="en-US" sz="1400" dirty="0">
                          <a:effectLst/>
                        </a:rPr>
                        <a:t>Obesity</a:t>
                      </a:r>
                      <a:r>
                        <a:rPr lang="en-US" sz="1400" baseline="30000" dirty="0">
                          <a:effectLst/>
                        </a:rPr>
                        <a:t>b</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33.1%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27.6%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874177794"/>
                  </a:ext>
                </a:extLst>
              </a:tr>
            </a:tbl>
          </a:graphicData>
        </a:graphic>
      </p:graphicFrame>
      <p:sp>
        <p:nvSpPr>
          <p:cNvPr id="15" name="Rectangle 14">
            <a:extLst>
              <a:ext uri="{FF2B5EF4-FFF2-40B4-BE49-F238E27FC236}">
                <a16:creationId xmlns:a16="http://schemas.microsoft.com/office/drawing/2014/main" id="{3429D602-BE6B-BF4C-9C62-DF7BB6932C3B}"/>
              </a:ext>
            </a:extLst>
          </p:cNvPr>
          <p:cNvSpPr/>
          <p:nvPr/>
        </p:nvSpPr>
        <p:spPr>
          <a:xfrm>
            <a:off x="5019675" y="5715692"/>
            <a:ext cx="3191416" cy="400110"/>
          </a:xfrm>
          <a:prstGeom prst="rect">
            <a:avLst/>
          </a:prstGeom>
        </p:spPr>
        <p:txBody>
          <a:bodyPr wrap="square">
            <a:spAutoFit/>
          </a:bodyPr>
          <a:lstStyle/>
          <a:p>
            <a:r>
              <a:rPr lang="en-US" sz="1000" baseline="30000" dirty="0">
                <a:latin typeface="Arial" panose="020B0604020202020204" pitchFamily="34" charset="0"/>
                <a:ea typeface="Times New Roman" panose="02020603050405020304" pitchFamily="18" charset="0"/>
              </a:rPr>
              <a:t>a</a:t>
            </a:r>
            <a:r>
              <a:rPr lang="en-US" sz="1000" dirty="0">
                <a:latin typeface="Arial" panose="020B0604020202020204" pitchFamily="34" charset="0"/>
                <a:ea typeface="Times New Roman" panose="02020603050405020304" pitchFamily="18" charset="0"/>
              </a:rPr>
              <a:t> (Syamlal, Mazurek, Hendricks, &amp; Jamal, 2014).</a:t>
            </a:r>
          </a:p>
          <a:p>
            <a:pPr>
              <a:spcAft>
                <a:spcPts val="1200"/>
              </a:spcAft>
            </a:pPr>
            <a:r>
              <a:rPr lang="en-US" sz="1000" baseline="30000" dirty="0">
                <a:latin typeface="Arial" panose="020B0604020202020204" pitchFamily="34" charset="0"/>
                <a:ea typeface="Times New Roman" panose="02020603050405020304" pitchFamily="18" charset="0"/>
              </a:rPr>
              <a:t>b</a:t>
            </a:r>
            <a:r>
              <a:rPr lang="en-US" sz="1000" dirty="0">
                <a:latin typeface="Arial" panose="020B0604020202020204" pitchFamily="34" charset="0"/>
                <a:ea typeface="Times New Roman" panose="02020603050405020304" pitchFamily="18" charset="0"/>
              </a:rPr>
              <a:t> (Luckhaupt, Cohen, Li, &amp; Calvert, 2014).</a:t>
            </a:r>
          </a:p>
        </p:txBody>
      </p:sp>
      <p:sp>
        <p:nvSpPr>
          <p:cNvPr id="2" name="TextBox 1">
            <a:extLst>
              <a:ext uri="{FF2B5EF4-FFF2-40B4-BE49-F238E27FC236}">
                <a16:creationId xmlns:a16="http://schemas.microsoft.com/office/drawing/2014/main" id="{A7804A88-8935-7A4D-B5C4-BAE4DD55A0C9}"/>
              </a:ext>
            </a:extLst>
          </p:cNvPr>
          <p:cNvSpPr txBox="1"/>
          <p:nvPr/>
        </p:nvSpPr>
        <p:spPr>
          <a:xfrm>
            <a:off x="5019675" y="3497021"/>
            <a:ext cx="3555507" cy="830997"/>
          </a:xfrm>
          <a:prstGeom prst="rect">
            <a:avLst/>
          </a:prstGeom>
          <a:noFill/>
        </p:spPr>
        <p:txBody>
          <a:bodyPr wrap="square" rtlCol="0">
            <a:spAutoFit/>
          </a:bodyPr>
          <a:lstStyle/>
          <a:p>
            <a:r>
              <a:rPr lang="en-US" sz="1600" b="1" dirty="0">
                <a:solidFill>
                  <a:srgbClr val="000075"/>
                </a:solidFill>
                <a:latin typeface="Arial" panose="020B0604020202020204" pitchFamily="34" charset="0"/>
                <a:ea typeface="Calibri" panose="020F0502020204030204" pitchFamily="34" charset="0"/>
                <a:cs typeface="Times New Roman" panose="02020603050405020304" pitchFamily="18" charset="0"/>
              </a:rPr>
              <a:t>Prevalence of Health Risks in Transportation, Utilities and Warehousing Workers</a:t>
            </a:r>
            <a:endParaRPr lang="en-US" sz="1600" dirty="0"/>
          </a:p>
        </p:txBody>
      </p:sp>
      <p:pic>
        <p:nvPicPr>
          <p:cNvPr id="11" name="Picture 10">
            <a:extLst>
              <a:ext uri="{FF2B5EF4-FFF2-40B4-BE49-F238E27FC236}">
                <a16:creationId xmlns:a16="http://schemas.microsoft.com/office/drawing/2014/main" id="{36A46E3D-B78F-B44A-A314-32A1FBEE99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19675" y="1137756"/>
            <a:ext cx="3555507" cy="2329521"/>
          </a:xfrm>
          <a:prstGeom prst="rect">
            <a:avLst/>
          </a:prstGeom>
        </p:spPr>
      </p:pic>
    </p:spTree>
    <p:extLst>
      <p:ext uri="{BB962C8B-B14F-4D97-AF65-F5344CB8AC3E}">
        <p14:creationId xmlns:p14="http://schemas.microsoft.com/office/powerpoint/2010/main" val="117547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B3DB-0718-2B47-84FB-FFC1D6D15CB2}"/>
              </a:ext>
            </a:extLst>
          </p:cNvPr>
          <p:cNvSpPr>
            <a:spLocks noGrp="1"/>
          </p:cNvSpPr>
          <p:nvPr>
            <p:ph type="title"/>
          </p:nvPr>
        </p:nvSpPr>
        <p:spPr/>
        <p:txBody>
          <a:bodyPr>
            <a:noAutofit/>
          </a:bodyPr>
          <a:lstStyle/>
          <a:p>
            <a:r>
              <a:rPr lang="en-US" sz="2400" dirty="0"/>
              <a:t>Medical Expenditure Excess Approximations for Transit Worker Population Over General Population</a:t>
            </a:r>
          </a:p>
        </p:txBody>
      </p:sp>
      <p:graphicFrame>
        <p:nvGraphicFramePr>
          <p:cNvPr id="5" name="Content Placeholder 4">
            <a:extLst>
              <a:ext uri="{FF2B5EF4-FFF2-40B4-BE49-F238E27FC236}">
                <a16:creationId xmlns:a16="http://schemas.microsoft.com/office/drawing/2014/main" id="{C08D343D-29C3-9048-9CAB-9B494EEBDAFF}"/>
              </a:ext>
            </a:extLst>
          </p:cNvPr>
          <p:cNvGraphicFramePr>
            <a:graphicFrameLocks noGrp="1"/>
          </p:cNvGraphicFramePr>
          <p:nvPr>
            <p:ph idx="1"/>
            <p:extLst>
              <p:ext uri="{D42A27DB-BD31-4B8C-83A1-F6EECF244321}">
                <p14:modId xmlns:p14="http://schemas.microsoft.com/office/powerpoint/2010/main" val="1959706042"/>
              </p:ext>
            </p:extLst>
          </p:nvPr>
        </p:nvGraphicFramePr>
        <p:xfrm>
          <a:off x="457200" y="1459289"/>
          <a:ext cx="8162925" cy="2364563"/>
        </p:xfrm>
        <a:graphic>
          <a:graphicData uri="http://schemas.openxmlformats.org/drawingml/2006/table">
            <a:tbl>
              <a:tblPr firstRow="1" firstCol="1" bandRow="1">
                <a:tableStyleId>{5C22544A-7EE6-4342-B048-85BDC9FD1C3A}</a:tableStyleId>
              </a:tblPr>
              <a:tblGrid>
                <a:gridCol w="1293008">
                  <a:extLst>
                    <a:ext uri="{9D8B030D-6E8A-4147-A177-3AD203B41FA5}">
                      <a16:colId xmlns:a16="http://schemas.microsoft.com/office/drawing/2014/main" val="435352846"/>
                    </a:ext>
                  </a:extLst>
                </a:gridCol>
                <a:gridCol w="1768089">
                  <a:extLst>
                    <a:ext uri="{9D8B030D-6E8A-4147-A177-3AD203B41FA5}">
                      <a16:colId xmlns:a16="http://schemas.microsoft.com/office/drawing/2014/main" val="1851635952"/>
                    </a:ext>
                  </a:extLst>
                </a:gridCol>
                <a:gridCol w="1962367">
                  <a:extLst>
                    <a:ext uri="{9D8B030D-6E8A-4147-A177-3AD203B41FA5}">
                      <a16:colId xmlns:a16="http://schemas.microsoft.com/office/drawing/2014/main" val="96476059"/>
                    </a:ext>
                  </a:extLst>
                </a:gridCol>
                <a:gridCol w="3139461">
                  <a:extLst>
                    <a:ext uri="{9D8B030D-6E8A-4147-A177-3AD203B41FA5}">
                      <a16:colId xmlns:a16="http://schemas.microsoft.com/office/drawing/2014/main" val="1407968602"/>
                    </a:ext>
                  </a:extLst>
                </a:gridCol>
              </a:tblGrid>
              <a:tr h="839039">
                <a:tc>
                  <a:txBody>
                    <a:bodyPr/>
                    <a:lstStyle/>
                    <a:p>
                      <a:pPr marL="0" marR="0" algn="ctr">
                        <a:spcBef>
                          <a:spcPts val="0"/>
                        </a:spcBef>
                        <a:spcAft>
                          <a:spcPts val="0"/>
                        </a:spcAft>
                      </a:pPr>
                      <a:r>
                        <a:rPr lang="en-US" sz="1600" u="none" dirty="0">
                          <a:effectLst/>
                        </a:rPr>
                        <a:t>Condition</a:t>
                      </a:r>
                      <a:endParaRPr lang="en-US" sz="1600" b="1" u="none"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80000"/>
                        </a:lnSpc>
                        <a:spcBef>
                          <a:spcPts val="0"/>
                        </a:spcBef>
                        <a:spcAft>
                          <a:spcPts val="0"/>
                        </a:spcAft>
                      </a:pPr>
                      <a:r>
                        <a:rPr lang="en-US" sz="1600" dirty="0">
                          <a:effectLst/>
                        </a:rPr>
                        <a:t>U.S. Average Medical Expenditures per Person ($2018) (A)</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80000"/>
                        </a:lnSpc>
                        <a:spcBef>
                          <a:spcPts val="0"/>
                        </a:spcBef>
                        <a:spcAft>
                          <a:spcPts val="0"/>
                        </a:spcAft>
                      </a:pPr>
                      <a:r>
                        <a:rPr lang="en-US" sz="1600" dirty="0">
                          <a:effectLst/>
                        </a:rPr>
                        <a:t>Percent Difference in Transit Worker Rate Over </a:t>
                      </a:r>
                    </a:p>
                    <a:p>
                      <a:pPr marL="0" marR="0" algn="ctr">
                        <a:lnSpc>
                          <a:spcPct val="80000"/>
                        </a:lnSpc>
                        <a:spcBef>
                          <a:spcPts val="0"/>
                        </a:spcBef>
                        <a:spcAft>
                          <a:spcPts val="0"/>
                        </a:spcAft>
                      </a:pPr>
                      <a:r>
                        <a:rPr lang="en-US" sz="1600" dirty="0">
                          <a:effectLst/>
                        </a:rPr>
                        <a:t> Population</a:t>
                      </a:r>
                      <a:r>
                        <a:rPr lang="en-US" sz="1600" baseline="30000" dirty="0">
                          <a:effectLst/>
                        </a:rPr>
                        <a:t>a</a:t>
                      </a:r>
                      <a:r>
                        <a:rPr lang="en-US" sz="1600" dirty="0">
                          <a:effectLst/>
                        </a:rPr>
                        <a:t> (B)</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ctr">
                        <a:lnSpc>
                          <a:spcPct val="80000"/>
                        </a:lnSpc>
                        <a:spcBef>
                          <a:spcPts val="0"/>
                        </a:spcBef>
                        <a:spcAft>
                          <a:spcPts val="0"/>
                        </a:spcAft>
                      </a:pPr>
                      <a:r>
                        <a:rPr lang="en-US" sz="1600" dirty="0">
                          <a:effectLst/>
                        </a:rPr>
                        <a:t>Approximated Excess Expenditures for Transit Workers Over General Population ($2018)</a:t>
                      </a:r>
                    </a:p>
                    <a:p>
                      <a:pPr marL="0" marR="0" algn="ctr">
                        <a:lnSpc>
                          <a:spcPct val="80000"/>
                        </a:lnSpc>
                        <a:spcBef>
                          <a:spcPts val="0"/>
                        </a:spcBef>
                        <a:spcAft>
                          <a:spcPts val="0"/>
                        </a:spcAft>
                      </a:pPr>
                      <a:r>
                        <a:rPr lang="en-US" sz="1400" dirty="0">
                          <a:effectLst/>
                        </a:rPr>
                        <a:t>(A×B×359,669)</a:t>
                      </a:r>
                      <a:endPar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475398941"/>
                  </a:ext>
                </a:extLst>
              </a:tr>
              <a:tr h="254254">
                <a:tc>
                  <a:txBody>
                    <a:bodyPr/>
                    <a:lstStyle/>
                    <a:p>
                      <a:pPr marL="0" marR="0">
                        <a:spcBef>
                          <a:spcPts val="0"/>
                        </a:spcBef>
                        <a:spcAft>
                          <a:spcPts val="0"/>
                        </a:spcAft>
                      </a:pPr>
                      <a:r>
                        <a:rPr lang="en-US" sz="1400" dirty="0">
                          <a:effectLst/>
                        </a:rPr>
                        <a:t>Cardiovascular</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$4,943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18%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$320,016,177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3494320580"/>
                  </a:ext>
                </a:extLst>
              </a:tr>
              <a:tr h="254254">
                <a:tc>
                  <a:txBody>
                    <a:bodyPr/>
                    <a:lstStyle/>
                    <a:p>
                      <a:pPr marL="0" marR="0">
                        <a:spcBef>
                          <a:spcPts val="0"/>
                        </a:spcBef>
                        <a:spcAft>
                          <a:spcPts val="0"/>
                        </a:spcAft>
                      </a:pPr>
                      <a:r>
                        <a:rPr lang="en-US" sz="1400" dirty="0">
                          <a:effectLst/>
                        </a:rPr>
                        <a:t>Diabetes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$3,691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57%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$756,701,993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978610019"/>
                  </a:ext>
                </a:extLst>
              </a:tr>
              <a:tr h="254254">
                <a:tc>
                  <a:txBody>
                    <a:bodyPr/>
                    <a:lstStyle/>
                    <a:p>
                      <a:pPr marL="0" marR="0">
                        <a:spcBef>
                          <a:spcPts val="0"/>
                        </a:spcBef>
                        <a:spcAft>
                          <a:spcPts val="0"/>
                        </a:spcAft>
                      </a:pPr>
                      <a:r>
                        <a:rPr lang="en-US" sz="1400" dirty="0">
                          <a:effectLst/>
                        </a:rPr>
                        <a:t>Hypertension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$893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14%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$73,865,796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1963742277"/>
                  </a:ext>
                </a:extLst>
              </a:tr>
              <a:tr h="254254">
                <a:tc>
                  <a:txBody>
                    <a:bodyPr/>
                    <a:lstStyle/>
                    <a:p>
                      <a:pPr marL="0" marR="0">
                        <a:spcBef>
                          <a:spcPts val="0"/>
                        </a:spcBef>
                        <a:spcAft>
                          <a:spcPts val="0"/>
                        </a:spcAft>
                      </a:pPr>
                      <a:r>
                        <a:rPr lang="en-US" sz="1400" dirty="0">
                          <a:effectLst/>
                        </a:rPr>
                        <a:t>Musculoskeletal</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$2,170</a:t>
                      </a:r>
                      <a:r>
                        <a:rPr lang="en-US" sz="1400" baseline="30000" dirty="0">
                          <a:effectLst/>
                        </a:rPr>
                        <a:t>b</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18%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$156,090,224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2650455314"/>
                  </a:ext>
                </a:extLst>
              </a:tr>
              <a:tr h="254254">
                <a:tc>
                  <a:txBody>
                    <a:bodyPr/>
                    <a:lstStyle/>
                    <a:p>
                      <a:pPr marL="0" marR="0">
                        <a:spcBef>
                          <a:spcPts val="0"/>
                        </a:spcBef>
                        <a:spcAft>
                          <a:spcPts val="0"/>
                        </a:spcAft>
                      </a:pPr>
                      <a:r>
                        <a:rPr lang="en-US" sz="1400" dirty="0">
                          <a:effectLst/>
                        </a:rPr>
                        <a:t>Mental Health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$2,161</a:t>
                      </a:r>
                      <a:r>
                        <a:rPr lang="en-US" sz="1400" baseline="30000" dirty="0">
                          <a:effectLst/>
                        </a:rPr>
                        <a:t>c</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22%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$171,012,449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1500630484"/>
                  </a:ext>
                </a:extLst>
              </a:tr>
              <a:tr h="254254">
                <a:tc>
                  <a:txBody>
                    <a:bodyPr/>
                    <a:lstStyle/>
                    <a:p>
                      <a:pPr marL="0" marR="0">
                        <a:spcBef>
                          <a:spcPts val="0"/>
                        </a:spcBef>
                        <a:spcAft>
                          <a:spcPts val="0"/>
                        </a:spcAft>
                      </a:pPr>
                      <a:r>
                        <a:rPr lang="en-US" sz="1400" dirty="0">
                          <a:effectLst/>
                        </a:rPr>
                        <a:t>Respiratory</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$1,772</a:t>
                      </a:r>
                      <a:r>
                        <a:rPr lang="en-US" sz="1400" baseline="30000" dirty="0">
                          <a:effectLst/>
                        </a:rPr>
                        <a:t>d</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20%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tc>
                  <a:txBody>
                    <a:bodyPr/>
                    <a:lstStyle/>
                    <a:p>
                      <a:pPr marL="0" marR="0" algn="r">
                        <a:spcBef>
                          <a:spcPts val="0"/>
                        </a:spcBef>
                        <a:spcAft>
                          <a:spcPts val="0"/>
                        </a:spcAft>
                      </a:pPr>
                      <a:r>
                        <a:rPr lang="en-US" sz="1400" dirty="0">
                          <a:effectLst/>
                        </a:rPr>
                        <a:t>$324,991,553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8415" marR="18415" marT="0" marB="0" anchor="ctr"/>
                </a:tc>
                <a:extLst>
                  <a:ext uri="{0D108BD9-81ED-4DB2-BD59-A6C34878D82A}">
                    <a16:rowId xmlns:a16="http://schemas.microsoft.com/office/drawing/2014/main" val="2354040811"/>
                  </a:ext>
                </a:extLst>
              </a:tr>
            </a:tbl>
          </a:graphicData>
        </a:graphic>
      </p:graphicFrame>
      <p:sp>
        <p:nvSpPr>
          <p:cNvPr id="4" name="Slide Number Placeholder 3">
            <a:extLst>
              <a:ext uri="{FF2B5EF4-FFF2-40B4-BE49-F238E27FC236}">
                <a16:creationId xmlns:a16="http://schemas.microsoft.com/office/drawing/2014/main" id="{40043783-A7E8-6D41-AD31-BF94DA8F4411}"/>
              </a:ext>
            </a:extLst>
          </p:cNvPr>
          <p:cNvSpPr>
            <a:spLocks noGrp="1"/>
          </p:cNvSpPr>
          <p:nvPr>
            <p:ph type="sldNum" sz="quarter" idx="4"/>
          </p:nvPr>
        </p:nvSpPr>
        <p:spPr/>
        <p:txBody>
          <a:bodyPr/>
          <a:lstStyle/>
          <a:p>
            <a:fld id="{BB1538F1-4CA6-724F-867D-99B1271B76D4}" type="slidenum">
              <a:rPr lang="en-US" smtClean="0"/>
              <a:pPr/>
              <a:t>16</a:t>
            </a:fld>
            <a:endParaRPr lang="en-US" dirty="0"/>
          </a:p>
        </p:txBody>
      </p:sp>
      <p:sp>
        <p:nvSpPr>
          <p:cNvPr id="6" name="Rectangle 1">
            <a:extLst>
              <a:ext uri="{FF2B5EF4-FFF2-40B4-BE49-F238E27FC236}">
                <a16:creationId xmlns:a16="http://schemas.microsoft.com/office/drawing/2014/main" id="{44852F13-1BD5-AC46-9993-A06E93F683D4}"/>
              </a:ext>
            </a:extLst>
          </p:cNvPr>
          <p:cNvSpPr>
            <a:spLocks noChangeArrowheads="1"/>
          </p:cNvSpPr>
          <p:nvPr/>
        </p:nvSpPr>
        <p:spPr bwMode="auto">
          <a:xfrm>
            <a:off x="457199" y="3833252"/>
            <a:ext cx="8162925"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Medical expenditures are population-weighted estimates from MEPS. Calculations based on transit worker population base of 359,669 workers (APTA, 2018).</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Prevalence rates for all conditions except hypertension are based on claims data from 2014, presented in Table 6. Prevalence rates for hypertension are based on employer claims data (Highmark, Inc., CDC-NIOSH) from 2002–2005.</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expenditure for “Osteoarthritis and other non-traumatic joint disorders.”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expenditure for “Mental disorders.”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Estimated expenditure for “COPD, Asthma.”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5483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181F-DA75-4141-B4B7-64957BD443F6}"/>
              </a:ext>
            </a:extLst>
          </p:cNvPr>
          <p:cNvSpPr>
            <a:spLocks noGrp="1"/>
          </p:cNvSpPr>
          <p:nvPr>
            <p:ph type="title"/>
          </p:nvPr>
        </p:nvSpPr>
        <p:spPr/>
        <p:txBody>
          <a:bodyPr>
            <a:normAutofit fontScale="90000"/>
          </a:bodyPr>
          <a:lstStyle/>
          <a:p>
            <a:r>
              <a:rPr lang="en-US" dirty="0"/>
              <a:t>Additional Costs to Individuals, Employers, and Society</a:t>
            </a:r>
          </a:p>
        </p:txBody>
      </p:sp>
      <p:graphicFrame>
        <p:nvGraphicFramePr>
          <p:cNvPr id="5" name="Content Placeholder 4">
            <a:extLst>
              <a:ext uri="{FF2B5EF4-FFF2-40B4-BE49-F238E27FC236}">
                <a16:creationId xmlns:a16="http://schemas.microsoft.com/office/drawing/2014/main" id="{D8FCF6A0-2BA3-C14C-9ABE-0213681EDB46}"/>
              </a:ext>
            </a:extLst>
          </p:cNvPr>
          <p:cNvGraphicFramePr>
            <a:graphicFrameLocks noGrp="1"/>
          </p:cNvGraphicFramePr>
          <p:nvPr>
            <p:ph idx="1"/>
            <p:extLst>
              <p:ext uri="{D42A27DB-BD31-4B8C-83A1-F6EECF244321}">
                <p14:modId xmlns:p14="http://schemas.microsoft.com/office/powerpoint/2010/main" val="205312417"/>
              </p:ext>
            </p:extLst>
          </p:nvPr>
        </p:nvGraphicFramePr>
        <p:xfrm>
          <a:off x="457200" y="1680158"/>
          <a:ext cx="8229600" cy="3568736"/>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val="3583241918"/>
                    </a:ext>
                  </a:extLst>
                </a:gridCol>
                <a:gridCol w="1645920">
                  <a:extLst>
                    <a:ext uri="{9D8B030D-6E8A-4147-A177-3AD203B41FA5}">
                      <a16:colId xmlns:a16="http://schemas.microsoft.com/office/drawing/2014/main" val="1145310336"/>
                    </a:ext>
                  </a:extLst>
                </a:gridCol>
                <a:gridCol w="1645920">
                  <a:extLst>
                    <a:ext uri="{9D8B030D-6E8A-4147-A177-3AD203B41FA5}">
                      <a16:colId xmlns:a16="http://schemas.microsoft.com/office/drawing/2014/main" val="750464264"/>
                    </a:ext>
                  </a:extLst>
                </a:gridCol>
                <a:gridCol w="1645920">
                  <a:extLst>
                    <a:ext uri="{9D8B030D-6E8A-4147-A177-3AD203B41FA5}">
                      <a16:colId xmlns:a16="http://schemas.microsoft.com/office/drawing/2014/main" val="228605548"/>
                    </a:ext>
                  </a:extLst>
                </a:gridCol>
                <a:gridCol w="1645920">
                  <a:extLst>
                    <a:ext uri="{9D8B030D-6E8A-4147-A177-3AD203B41FA5}">
                      <a16:colId xmlns:a16="http://schemas.microsoft.com/office/drawing/2014/main" val="2832753960"/>
                    </a:ext>
                  </a:extLst>
                </a:gridCol>
              </a:tblGrid>
              <a:tr h="662342">
                <a:tc>
                  <a:txBody>
                    <a:bodyPr/>
                    <a:lstStyle/>
                    <a:p>
                      <a:pPr marL="0" marR="0" algn="ctr">
                        <a:spcBef>
                          <a:spcPts val="0"/>
                        </a:spcBef>
                        <a:spcAft>
                          <a:spcPts val="0"/>
                        </a:spcAft>
                      </a:pPr>
                      <a:r>
                        <a:rPr lang="en-US" sz="1800" dirty="0">
                          <a:effectLst/>
                        </a:rPr>
                        <a:t>Cost Category</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Transit Worker Cost</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Cost Per Transit Worker</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Excess Cost </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Excess Cost per Transit Worker</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671238905"/>
                  </a:ext>
                </a:extLst>
              </a:tr>
              <a:tr h="301064">
                <a:tc gridSpan="5">
                  <a:txBody>
                    <a:bodyPr/>
                    <a:lstStyle/>
                    <a:p>
                      <a:pPr marL="0" marR="0">
                        <a:spcBef>
                          <a:spcPts val="0"/>
                        </a:spcBef>
                        <a:spcAft>
                          <a:spcPts val="0"/>
                        </a:spcAft>
                      </a:pPr>
                      <a:r>
                        <a:rPr lang="en-US" sz="1400" dirty="0">
                          <a:effectLst/>
                        </a:rPr>
                        <a:t>Workers</a:t>
                      </a:r>
                      <a:endPar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pPr marL="0" marR="0">
                        <a:spcBef>
                          <a:spcPts val="0"/>
                        </a:spcBef>
                        <a:spcAft>
                          <a:spcPts val="0"/>
                        </a:spcAft>
                      </a:pPr>
                      <a:endPar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pPr marL="0" marR="0">
                        <a:spcBef>
                          <a:spcPts val="0"/>
                        </a:spcBef>
                        <a:spcAft>
                          <a:spcPts val="0"/>
                        </a:spcAft>
                      </a:pPr>
                      <a:endPar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pPr marL="0" marR="0">
                        <a:spcBef>
                          <a:spcPts val="0"/>
                        </a:spcBef>
                        <a:spcAft>
                          <a:spcPts val="0"/>
                        </a:spcAft>
                      </a:pPr>
                      <a:endPar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pPr marL="0" marR="0">
                        <a:spcBef>
                          <a:spcPts val="0"/>
                        </a:spcBef>
                        <a:spcAft>
                          <a:spcPts val="0"/>
                        </a:spcAft>
                      </a:pPr>
                      <a:endPar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extLst>
                  <a:ext uri="{0D108BD9-81ED-4DB2-BD59-A6C34878D82A}">
                    <a16:rowId xmlns:a16="http://schemas.microsoft.com/office/drawing/2014/main" val="3733383442"/>
                  </a:ext>
                </a:extLst>
              </a:tr>
              <a:tr h="301064">
                <a:tc>
                  <a:txBody>
                    <a:bodyPr/>
                    <a:lstStyle/>
                    <a:p>
                      <a:pPr marL="0" marR="0">
                        <a:spcBef>
                          <a:spcPts val="0"/>
                        </a:spcBef>
                        <a:spcAft>
                          <a:spcPts val="0"/>
                        </a:spcAft>
                      </a:pPr>
                      <a:r>
                        <a:rPr lang="en-US" sz="1400" dirty="0">
                          <a:effectLst/>
                        </a:rPr>
                        <a:t>Injury Costs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$853,768,760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$2,374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$403,284,268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$1,121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extLst>
                  <a:ext uri="{0D108BD9-81ED-4DB2-BD59-A6C34878D82A}">
                    <a16:rowId xmlns:a16="http://schemas.microsoft.com/office/drawing/2014/main" val="2121624264"/>
                  </a:ext>
                </a:extLst>
              </a:tr>
              <a:tr h="301064">
                <a:tc>
                  <a:txBody>
                    <a:bodyPr/>
                    <a:lstStyle/>
                    <a:p>
                      <a:pPr marL="0" marR="0">
                        <a:spcBef>
                          <a:spcPts val="0"/>
                        </a:spcBef>
                        <a:spcAft>
                          <a:spcPts val="0"/>
                        </a:spcAft>
                      </a:pPr>
                      <a:r>
                        <a:rPr lang="en-US" sz="1400" dirty="0">
                          <a:effectLst/>
                        </a:rPr>
                        <a:t>Mortality Costs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$189,174,784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$526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$61,171,511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$170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extLst>
                  <a:ext uri="{0D108BD9-81ED-4DB2-BD59-A6C34878D82A}">
                    <a16:rowId xmlns:a16="http://schemas.microsoft.com/office/drawing/2014/main" val="1287990074"/>
                  </a:ext>
                </a:extLst>
              </a:tr>
              <a:tr h="301064">
                <a:tc gridSpan="5">
                  <a:txBody>
                    <a:bodyPr/>
                    <a:lstStyle/>
                    <a:p>
                      <a:pPr marL="0" marR="0">
                        <a:spcBef>
                          <a:spcPts val="0"/>
                        </a:spcBef>
                        <a:spcAft>
                          <a:spcPts val="0"/>
                        </a:spcAft>
                      </a:pPr>
                      <a:r>
                        <a:rPr lang="en-US" sz="1400" dirty="0">
                          <a:effectLst/>
                        </a:rPr>
                        <a:t>Employers and Society </a:t>
                      </a:r>
                      <a:endPar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1875465"/>
                  </a:ext>
                </a:extLst>
              </a:tr>
              <a:tr h="301064">
                <a:tc>
                  <a:txBody>
                    <a:bodyPr/>
                    <a:lstStyle/>
                    <a:p>
                      <a:pPr marL="0" marR="0">
                        <a:spcBef>
                          <a:spcPts val="0"/>
                        </a:spcBef>
                        <a:spcAft>
                          <a:spcPts val="0"/>
                        </a:spcAft>
                      </a:pPr>
                      <a:r>
                        <a:rPr lang="en-US" sz="1400" dirty="0">
                          <a:effectLst/>
                        </a:rPr>
                        <a:t>Absenteeism</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$314,301,144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$874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$25,144,092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$70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extLst>
                  <a:ext uri="{0D108BD9-81ED-4DB2-BD59-A6C34878D82A}">
                    <a16:rowId xmlns:a16="http://schemas.microsoft.com/office/drawing/2014/main" val="1127850105"/>
                  </a:ext>
                </a:extLst>
              </a:tr>
              <a:tr h="497882">
                <a:tc>
                  <a:txBody>
                    <a:bodyPr/>
                    <a:lstStyle/>
                    <a:p>
                      <a:pPr marL="0" marR="0">
                        <a:spcBef>
                          <a:spcPts val="0"/>
                        </a:spcBef>
                        <a:spcAft>
                          <a:spcPts val="0"/>
                        </a:spcAft>
                      </a:pPr>
                      <a:r>
                        <a:rPr lang="en-US" sz="1400" dirty="0">
                          <a:effectLst/>
                        </a:rPr>
                        <a:t>Workers’ Compensation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$261,780,645–$413,826,181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$728–$1,151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$121,139,893–$140,199,032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$337–$390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853716176"/>
                  </a:ext>
                </a:extLst>
              </a:tr>
              <a:tr h="301064">
                <a:tc>
                  <a:txBody>
                    <a:bodyPr/>
                    <a:lstStyle/>
                    <a:p>
                      <a:pPr marL="0" marR="0">
                        <a:spcBef>
                          <a:spcPts val="0"/>
                        </a:spcBef>
                        <a:spcAft>
                          <a:spcPts val="0"/>
                        </a:spcAft>
                      </a:pPr>
                      <a:r>
                        <a:rPr lang="en-US" sz="1400" dirty="0">
                          <a:effectLst/>
                        </a:rPr>
                        <a:t>Disability (SSDI)</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$405,770,309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$1,128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$128,342,087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$357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extLst>
                  <a:ext uri="{0D108BD9-81ED-4DB2-BD59-A6C34878D82A}">
                    <a16:rowId xmlns:a16="http://schemas.microsoft.com/office/drawing/2014/main" val="1789058587"/>
                  </a:ext>
                </a:extLst>
              </a:tr>
              <a:tr h="301064">
                <a:tc>
                  <a:txBody>
                    <a:bodyPr/>
                    <a:lstStyle/>
                    <a:p>
                      <a:pPr marL="0" marR="0">
                        <a:spcBef>
                          <a:spcPts val="0"/>
                        </a:spcBef>
                        <a:spcAft>
                          <a:spcPts val="0"/>
                        </a:spcAft>
                      </a:pPr>
                      <a:r>
                        <a:rPr lang="en-US" sz="1400" dirty="0">
                          <a:effectLst/>
                        </a:rPr>
                        <a:t>Disability (SSI)</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$115,239,627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$320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$36,446,639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$101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extLst>
                  <a:ext uri="{0D108BD9-81ED-4DB2-BD59-A6C34878D82A}">
                    <a16:rowId xmlns:a16="http://schemas.microsoft.com/office/drawing/2014/main" val="2424284796"/>
                  </a:ext>
                </a:extLst>
              </a:tr>
              <a:tr h="301064">
                <a:tc>
                  <a:txBody>
                    <a:bodyPr/>
                    <a:lstStyle/>
                    <a:p>
                      <a:pPr marL="0" marR="0">
                        <a:spcBef>
                          <a:spcPts val="0"/>
                        </a:spcBef>
                        <a:spcAft>
                          <a:spcPts val="0"/>
                        </a:spcAft>
                      </a:pPr>
                      <a:r>
                        <a:rPr lang="en-US" sz="1400" dirty="0">
                          <a:effectLst/>
                        </a:rPr>
                        <a:t>Medicare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$315,484,761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$877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$99,780,322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tc>
                  <a:txBody>
                    <a:bodyPr/>
                    <a:lstStyle/>
                    <a:p>
                      <a:pPr marL="0" marR="0" algn="r">
                        <a:spcBef>
                          <a:spcPts val="0"/>
                        </a:spcBef>
                        <a:spcAft>
                          <a:spcPts val="0"/>
                        </a:spcAft>
                      </a:pPr>
                      <a:r>
                        <a:rPr lang="en-US" sz="1400" dirty="0">
                          <a:effectLst/>
                        </a:rPr>
                        <a:t>$277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b"/>
                </a:tc>
                <a:extLst>
                  <a:ext uri="{0D108BD9-81ED-4DB2-BD59-A6C34878D82A}">
                    <a16:rowId xmlns:a16="http://schemas.microsoft.com/office/drawing/2014/main" val="2412519279"/>
                  </a:ext>
                </a:extLst>
              </a:tr>
            </a:tbl>
          </a:graphicData>
        </a:graphic>
      </p:graphicFrame>
      <p:sp>
        <p:nvSpPr>
          <p:cNvPr id="4" name="Slide Number Placeholder 3">
            <a:extLst>
              <a:ext uri="{FF2B5EF4-FFF2-40B4-BE49-F238E27FC236}">
                <a16:creationId xmlns:a16="http://schemas.microsoft.com/office/drawing/2014/main" id="{2C47383B-44FA-AD41-9A4F-24892AD1CDBA}"/>
              </a:ext>
            </a:extLst>
          </p:cNvPr>
          <p:cNvSpPr>
            <a:spLocks noGrp="1"/>
          </p:cNvSpPr>
          <p:nvPr>
            <p:ph type="sldNum" sz="quarter" idx="4"/>
          </p:nvPr>
        </p:nvSpPr>
        <p:spPr/>
        <p:txBody>
          <a:bodyPr/>
          <a:lstStyle/>
          <a:p>
            <a:fld id="{BB1538F1-4CA6-724F-867D-99B1271B76D4}" type="slidenum">
              <a:rPr lang="en-US" smtClean="0"/>
              <a:pPr/>
              <a:t>17</a:t>
            </a:fld>
            <a:endParaRPr lang="en-US" dirty="0"/>
          </a:p>
        </p:txBody>
      </p:sp>
      <p:sp>
        <p:nvSpPr>
          <p:cNvPr id="7" name="Rectangle 6">
            <a:extLst>
              <a:ext uri="{FF2B5EF4-FFF2-40B4-BE49-F238E27FC236}">
                <a16:creationId xmlns:a16="http://schemas.microsoft.com/office/drawing/2014/main" id="{A30FE180-BDF9-E242-A3D3-409BDBD069E5}"/>
              </a:ext>
            </a:extLst>
          </p:cNvPr>
          <p:cNvSpPr/>
          <p:nvPr/>
        </p:nvSpPr>
        <p:spPr>
          <a:xfrm>
            <a:off x="457199" y="1310826"/>
            <a:ext cx="5915891" cy="369332"/>
          </a:xfrm>
          <a:prstGeom prst="rect">
            <a:avLst/>
          </a:prstGeom>
        </p:spPr>
        <p:txBody>
          <a:bodyPr wrap="square">
            <a:spAutoFit/>
          </a:bodyPr>
          <a:lstStyle/>
          <a:p>
            <a:r>
              <a:rPr lang="en-US" b="1" dirty="0">
                <a:solidFill>
                  <a:srgbClr val="000075"/>
                </a:solidFill>
                <a:latin typeface="Arial" panose="020B0604020202020204" pitchFamily="34" charset="0"/>
                <a:cs typeface="Arial" panose="020B0604020202020204" pitchFamily="34" charset="0"/>
              </a:rPr>
              <a:t>Compilation of Cost Estimates (in 2018 Dollars) </a:t>
            </a:r>
          </a:p>
        </p:txBody>
      </p:sp>
    </p:spTree>
    <p:extLst>
      <p:ext uri="{BB962C8B-B14F-4D97-AF65-F5344CB8AC3E}">
        <p14:creationId xmlns:p14="http://schemas.microsoft.com/office/powerpoint/2010/main" val="1510065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7EF1-5AB9-7243-A665-96E2ECAB4390}"/>
              </a:ext>
            </a:extLst>
          </p:cNvPr>
          <p:cNvSpPr>
            <a:spLocks noGrp="1"/>
          </p:cNvSpPr>
          <p:nvPr>
            <p:ph type="title"/>
          </p:nvPr>
        </p:nvSpPr>
        <p:spPr/>
        <p:txBody>
          <a:bodyPr>
            <a:normAutofit/>
          </a:bodyPr>
          <a:lstStyle/>
          <a:p>
            <a:r>
              <a:rPr lang="en-US" dirty="0"/>
              <a:t>Case Studies</a:t>
            </a:r>
          </a:p>
        </p:txBody>
      </p:sp>
      <p:sp>
        <p:nvSpPr>
          <p:cNvPr id="3" name="Content Placeholder 2">
            <a:extLst>
              <a:ext uri="{FF2B5EF4-FFF2-40B4-BE49-F238E27FC236}">
                <a16:creationId xmlns:a16="http://schemas.microsoft.com/office/drawing/2014/main" id="{63BFD146-DB49-7043-8223-C84BCAD0AC7E}"/>
              </a:ext>
            </a:extLst>
          </p:cNvPr>
          <p:cNvSpPr>
            <a:spLocks noGrp="1"/>
          </p:cNvSpPr>
          <p:nvPr>
            <p:ph idx="1"/>
          </p:nvPr>
        </p:nvSpPr>
        <p:spPr>
          <a:xfrm>
            <a:off x="457200" y="1371600"/>
            <a:ext cx="8229600" cy="4931709"/>
          </a:xfrm>
        </p:spPr>
        <p:txBody>
          <a:bodyPr>
            <a:normAutofit/>
          </a:bodyPr>
          <a:lstStyle/>
          <a:p>
            <a:pPr>
              <a:spcAft>
                <a:spcPts val="1200"/>
              </a:spcAft>
            </a:pPr>
            <a:r>
              <a:rPr lang="en-US" sz="2400" dirty="0"/>
              <a:t>Case studies included narrative and individual-level data collection for:</a:t>
            </a:r>
          </a:p>
          <a:p>
            <a:pPr lvl="1">
              <a:spcBef>
                <a:spcPts val="0"/>
              </a:spcBef>
              <a:spcAft>
                <a:spcPts val="600"/>
              </a:spcAft>
            </a:pPr>
            <a:r>
              <a:rPr lang="en-US" sz="2000" dirty="0"/>
              <a:t>RTS: Rochester, New York.</a:t>
            </a:r>
          </a:p>
          <a:p>
            <a:pPr lvl="1">
              <a:spcBef>
                <a:spcPts val="0"/>
              </a:spcBef>
              <a:spcAft>
                <a:spcPts val="600"/>
              </a:spcAft>
            </a:pPr>
            <a:r>
              <a:rPr lang="en-US" sz="2000" dirty="0"/>
              <a:t>TARC: Louisville, Kentucky.</a:t>
            </a:r>
          </a:p>
          <a:p>
            <a:pPr lvl="1">
              <a:spcBef>
                <a:spcPts val="0"/>
              </a:spcBef>
              <a:spcAft>
                <a:spcPts val="600"/>
              </a:spcAft>
            </a:pPr>
            <a:r>
              <a:rPr lang="en-US" sz="2000" dirty="0"/>
              <a:t>IndyGo: Indianapolis, Indiana.</a:t>
            </a:r>
          </a:p>
          <a:p>
            <a:pPr lvl="1">
              <a:spcBef>
                <a:spcPts val="0"/>
              </a:spcBef>
              <a:spcAft>
                <a:spcPts val="600"/>
              </a:spcAft>
            </a:pPr>
            <a:r>
              <a:rPr lang="en-US" sz="2000" dirty="0"/>
              <a:t>DART: Iowa.</a:t>
            </a:r>
          </a:p>
          <a:p>
            <a:pPr lvl="1">
              <a:spcBef>
                <a:spcPts val="0"/>
              </a:spcBef>
              <a:spcAft>
                <a:spcPts val="600"/>
              </a:spcAft>
            </a:pPr>
            <a:r>
              <a:rPr lang="en-US" sz="2000" dirty="0"/>
              <a:t>LA Metro: Los Angeles, California (descriptive data only).</a:t>
            </a:r>
          </a:p>
          <a:p>
            <a:pPr lvl="1">
              <a:spcAft>
                <a:spcPts val="1200"/>
              </a:spcAft>
            </a:pPr>
            <a:endParaRPr lang="en-US" sz="2000" dirty="0"/>
          </a:p>
          <a:p>
            <a:pPr lvl="1">
              <a:spcAft>
                <a:spcPts val="1200"/>
              </a:spcAft>
            </a:pPr>
            <a:endParaRPr lang="en-US" sz="2000" dirty="0"/>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888A691A-BDC7-A24A-BCF2-F5B7DBD379A6}"/>
              </a:ext>
            </a:extLst>
          </p:cNvPr>
          <p:cNvSpPr>
            <a:spLocks noGrp="1"/>
          </p:cNvSpPr>
          <p:nvPr>
            <p:ph type="sldNum" sz="quarter" idx="4"/>
          </p:nvPr>
        </p:nvSpPr>
        <p:spPr/>
        <p:txBody>
          <a:bodyPr/>
          <a:lstStyle/>
          <a:p>
            <a:fld id="{BB1538F1-4CA6-724F-867D-99B1271B76D4}" type="slidenum">
              <a:rPr lang="en-US" smtClean="0"/>
              <a:pPr/>
              <a:t>18</a:t>
            </a:fld>
            <a:endParaRPr lang="en-US" dirty="0"/>
          </a:p>
        </p:txBody>
      </p:sp>
    </p:spTree>
    <p:extLst>
      <p:ext uri="{BB962C8B-B14F-4D97-AF65-F5344CB8AC3E}">
        <p14:creationId xmlns:p14="http://schemas.microsoft.com/office/powerpoint/2010/main" val="329293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B491-A836-3441-B0D5-8508CB4EC9F0}"/>
              </a:ext>
            </a:extLst>
          </p:cNvPr>
          <p:cNvSpPr>
            <a:spLocks noGrp="1"/>
          </p:cNvSpPr>
          <p:nvPr>
            <p:ph type="title"/>
          </p:nvPr>
        </p:nvSpPr>
        <p:spPr/>
        <p:txBody>
          <a:bodyPr>
            <a:normAutofit fontScale="90000"/>
          </a:bodyPr>
          <a:lstStyle/>
          <a:p>
            <a:r>
              <a:rPr lang="en-US" dirty="0"/>
              <a:t>Program Development and Work Environment</a:t>
            </a:r>
          </a:p>
        </p:txBody>
      </p:sp>
      <p:sp>
        <p:nvSpPr>
          <p:cNvPr id="3" name="Content Placeholder 2">
            <a:extLst>
              <a:ext uri="{FF2B5EF4-FFF2-40B4-BE49-F238E27FC236}">
                <a16:creationId xmlns:a16="http://schemas.microsoft.com/office/drawing/2014/main" id="{BF259444-E2EE-BB4F-8943-E7391E0E766A}"/>
              </a:ext>
            </a:extLst>
          </p:cNvPr>
          <p:cNvSpPr>
            <a:spLocks noGrp="1"/>
          </p:cNvSpPr>
          <p:nvPr>
            <p:ph idx="1"/>
          </p:nvPr>
        </p:nvSpPr>
        <p:spPr>
          <a:xfrm>
            <a:off x="457200" y="1380500"/>
            <a:ext cx="8229600" cy="4753600"/>
          </a:xfrm>
        </p:spPr>
        <p:txBody>
          <a:bodyPr>
            <a:normAutofit lnSpcReduction="10000"/>
          </a:bodyPr>
          <a:lstStyle/>
          <a:p>
            <a:pPr>
              <a:lnSpc>
                <a:spcPct val="110000"/>
              </a:lnSpc>
              <a:spcBef>
                <a:spcPts val="0"/>
              </a:spcBef>
              <a:spcAft>
                <a:spcPts val="600"/>
              </a:spcAft>
            </a:pPr>
            <a:r>
              <a:rPr lang="en-US" sz="1800" dirty="0"/>
              <a:t>IndyGo added an onsite clinic to avoid steep insurance premium increases. </a:t>
            </a:r>
          </a:p>
          <a:p>
            <a:pPr>
              <a:lnSpc>
                <a:spcPct val="110000"/>
              </a:lnSpc>
              <a:spcBef>
                <a:spcPts val="0"/>
              </a:spcBef>
              <a:spcAft>
                <a:spcPts val="600"/>
              </a:spcAft>
            </a:pPr>
            <a:r>
              <a:rPr lang="en-US" sz="1800" dirty="0"/>
              <a:t>RTS began with a focus on physical fitness, but added more goals after several years, eventually hiring a full-time health and wellness coordinator. </a:t>
            </a:r>
          </a:p>
          <a:p>
            <a:pPr>
              <a:lnSpc>
                <a:spcPct val="110000"/>
              </a:lnSpc>
              <a:spcBef>
                <a:spcPts val="0"/>
              </a:spcBef>
              <a:spcAft>
                <a:spcPts val="600"/>
              </a:spcAft>
            </a:pPr>
            <a:r>
              <a:rPr lang="en-US" sz="1800" dirty="0"/>
              <a:t>TARC’s initial focus was on smoking cessation, but the program was expanded to include more general wellness goals.</a:t>
            </a:r>
          </a:p>
          <a:p>
            <a:pPr>
              <a:lnSpc>
                <a:spcPct val="110000"/>
              </a:lnSpc>
              <a:spcBef>
                <a:spcPts val="0"/>
              </a:spcBef>
              <a:spcAft>
                <a:spcPts val="600"/>
              </a:spcAft>
            </a:pPr>
            <a:r>
              <a:rPr lang="en-US" sz="1800" dirty="0"/>
              <a:t>DART encourages employees to take advantage of all existing programs, including a health savings account, and implemented a comprehensive wellness program for all employees.</a:t>
            </a:r>
          </a:p>
          <a:p>
            <a:pPr>
              <a:lnSpc>
                <a:spcPct val="110000"/>
              </a:lnSpc>
              <a:spcBef>
                <a:spcPts val="0"/>
              </a:spcBef>
              <a:spcAft>
                <a:spcPts val="600"/>
              </a:spcAft>
            </a:pPr>
            <a:r>
              <a:rPr lang="en-US" sz="1800" dirty="0"/>
              <a:t>LA Metro’s program began as a pilot in 2 locations and expanded to 24 locations.</a:t>
            </a:r>
          </a:p>
          <a:p>
            <a:pPr>
              <a:lnSpc>
                <a:spcPct val="110000"/>
              </a:lnSpc>
              <a:spcBef>
                <a:spcPts val="0"/>
              </a:spcBef>
              <a:spcAft>
                <a:spcPts val="600"/>
              </a:spcAft>
            </a:pPr>
            <a:r>
              <a:rPr lang="en-US" sz="1800" dirty="0"/>
              <a:t>At all sites, at least 50 percent of the operators work split shifts. This presents challenges for staff, including accessing healthy food choices and finding time for regular exercise. Irregular shifts also contribute to sleep deprivation.</a:t>
            </a:r>
          </a:p>
          <a:p>
            <a:pPr>
              <a:lnSpc>
                <a:spcPct val="110000"/>
              </a:lnSpc>
              <a:spcBef>
                <a:spcPts val="0"/>
              </a:spcBef>
              <a:spcAft>
                <a:spcPts val="600"/>
              </a:spcAft>
            </a:pPr>
            <a:r>
              <a:rPr lang="en-US" sz="1800" dirty="0"/>
              <a:t>An issue at most sites is restroom access.</a:t>
            </a:r>
          </a:p>
        </p:txBody>
      </p:sp>
      <p:sp>
        <p:nvSpPr>
          <p:cNvPr id="4" name="Slide Number Placeholder 3">
            <a:extLst>
              <a:ext uri="{FF2B5EF4-FFF2-40B4-BE49-F238E27FC236}">
                <a16:creationId xmlns:a16="http://schemas.microsoft.com/office/drawing/2014/main" id="{954527DD-C6D6-E249-A408-4838C028E169}"/>
              </a:ext>
            </a:extLst>
          </p:cNvPr>
          <p:cNvSpPr>
            <a:spLocks noGrp="1"/>
          </p:cNvSpPr>
          <p:nvPr>
            <p:ph type="sldNum" sz="quarter" idx="4"/>
          </p:nvPr>
        </p:nvSpPr>
        <p:spPr/>
        <p:txBody>
          <a:bodyPr/>
          <a:lstStyle/>
          <a:p>
            <a:fld id="{BB1538F1-4CA6-724F-867D-99B1271B76D4}" type="slidenum">
              <a:rPr lang="en-US" smtClean="0"/>
              <a:pPr/>
              <a:t>19</a:t>
            </a:fld>
            <a:endParaRPr lang="en-US" dirty="0"/>
          </a:p>
        </p:txBody>
      </p:sp>
    </p:spTree>
    <p:extLst>
      <p:ext uri="{BB962C8B-B14F-4D97-AF65-F5344CB8AC3E}">
        <p14:creationId xmlns:p14="http://schemas.microsoft.com/office/powerpoint/2010/main" val="3392078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78F4-99BD-4331-A620-22B2B125C796}"/>
              </a:ext>
            </a:extLst>
          </p:cNvPr>
          <p:cNvSpPr>
            <a:spLocks noGrp="1"/>
          </p:cNvSpPr>
          <p:nvPr>
            <p:ph type="title"/>
          </p:nvPr>
        </p:nvSpPr>
        <p:spPr/>
        <p:txBody>
          <a:bodyPr/>
          <a:lstStyle/>
          <a:p>
            <a:r>
              <a:rPr lang="en-US" dirty="0"/>
              <a:t>Outline of Briefing</a:t>
            </a:r>
          </a:p>
        </p:txBody>
      </p:sp>
      <p:sp>
        <p:nvSpPr>
          <p:cNvPr id="3" name="Content Placeholder 2">
            <a:extLst>
              <a:ext uri="{FF2B5EF4-FFF2-40B4-BE49-F238E27FC236}">
                <a16:creationId xmlns:a16="http://schemas.microsoft.com/office/drawing/2014/main" id="{EE40687C-C834-4D02-85B2-3993DA517176}"/>
              </a:ext>
            </a:extLst>
          </p:cNvPr>
          <p:cNvSpPr>
            <a:spLocks noGrp="1"/>
          </p:cNvSpPr>
          <p:nvPr>
            <p:ph idx="1"/>
          </p:nvPr>
        </p:nvSpPr>
        <p:spPr/>
        <p:txBody>
          <a:bodyPr>
            <a:normAutofit fontScale="92500" lnSpcReduction="10000"/>
          </a:bodyPr>
          <a:lstStyle/>
          <a:p>
            <a:pPr>
              <a:lnSpc>
                <a:spcPct val="110000"/>
              </a:lnSpc>
              <a:spcBef>
                <a:spcPts val="0"/>
              </a:spcBef>
              <a:spcAft>
                <a:spcPts val="600"/>
              </a:spcAft>
            </a:pPr>
            <a:r>
              <a:rPr lang="en-US" dirty="0"/>
              <a:t>Usefulness of Research</a:t>
            </a:r>
          </a:p>
          <a:p>
            <a:pPr>
              <a:lnSpc>
                <a:spcPct val="110000"/>
              </a:lnSpc>
              <a:spcBef>
                <a:spcPts val="0"/>
              </a:spcBef>
              <a:spcAft>
                <a:spcPts val="600"/>
              </a:spcAft>
            </a:pPr>
            <a:r>
              <a:rPr lang="en-US" dirty="0"/>
              <a:t>Research Approach</a:t>
            </a:r>
          </a:p>
          <a:p>
            <a:pPr>
              <a:lnSpc>
                <a:spcPct val="110000"/>
              </a:lnSpc>
              <a:spcBef>
                <a:spcPts val="0"/>
              </a:spcBef>
              <a:spcAft>
                <a:spcPts val="600"/>
              </a:spcAft>
            </a:pPr>
            <a:r>
              <a:rPr lang="en-US" dirty="0"/>
              <a:t>Research Design and Literature Review</a:t>
            </a:r>
          </a:p>
          <a:p>
            <a:pPr>
              <a:lnSpc>
                <a:spcPct val="110000"/>
              </a:lnSpc>
              <a:spcBef>
                <a:spcPts val="0"/>
              </a:spcBef>
              <a:spcAft>
                <a:spcPts val="600"/>
              </a:spcAft>
            </a:pPr>
            <a:r>
              <a:rPr lang="en-US" dirty="0"/>
              <a:t>Prevalence and Costs of Health Conditions</a:t>
            </a:r>
          </a:p>
          <a:p>
            <a:pPr>
              <a:lnSpc>
                <a:spcPct val="110000"/>
              </a:lnSpc>
              <a:spcBef>
                <a:spcPts val="0"/>
              </a:spcBef>
              <a:spcAft>
                <a:spcPts val="600"/>
              </a:spcAft>
            </a:pPr>
            <a:r>
              <a:rPr lang="en-US" dirty="0"/>
              <a:t>Additional Costs to Individuals, Employers, and Society</a:t>
            </a:r>
          </a:p>
          <a:p>
            <a:pPr>
              <a:lnSpc>
                <a:spcPct val="110000"/>
              </a:lnSpc>
              <a:spcBef>
                <a:spcPts val="0"/>
              </a:spcBef>
              <a:spcAft>
                <a:spcPts val="600"/>
              </a:spcAft>
            </a:pPr>
            <a:r>
              <a:rPr lang="en-US" dirty="0"/>
              <a:t>Case Studies</a:t>
            </a:r>
          </a:p>
          <a:p>
            <a:pPr>
              <a:lnSpc>
                <a:spcPct val="110000"/>
              </a:lnSpc>
              <a:spcBef>
                <a:spcPts val="0"/>
              </a:spcBef>
              <a:spcAft>
                <a:spcPts val="600"/>
              </a:spcAft>
            </a:pPr>
            <a:r>
              <a:rPr lang="en-US" dirty="0"/>
              <a:t>Implementation Strategies</a:t>
            </a:r>
          </a:p>
          <a:p>
            <a:pPr>
              <a:lnSpc>
                <a:spcPct val="110000"/>
              </a:lnSpc>
              <a:spcBef>
                <a:spcPts val="0"/>
              </a:spcBef>
              <a:spcAft>
                <a:spcPts val="600"/>
              </a:spcAft>
            </a:pPr>
            <a:r>
              <a:rPr lang="en-US" dirty="0"/>
              <a:t>Key Findings</a:t>
            </a:r>
          </a:p>
          <a:p>
            <a:pPr marL="0" indent="0">
              <a:buNone/>
            </a:pPr>
            <a:endParaRPr lang="en-US" dirty="0"/>
          </a:p>
        </p:txBody>
      </p:sp>
      <p:sp>
        <p:nvSpPr>
          <p:cNvPr id="4" name="Slide Number Placeholder 3">
            <a:extLst>
              <a:ext uri="{FF2B5EF4-FFF2-40B4-BE49-F238E27FC236}">
                <a16:creationId xmlns:a16="http://schemas.microsoft.com/office/drawing/2014/main" id="{F14B6EB2-DE11-407B-98C6-CC99C38C55C1}"/>
              </a:ext>
            </a:extLst>
          </p:cNvPr>
          <p:cNvSpPr>
            <a:spLocks noGrp="1"/>
          </p:cNvSpPr>
          <p:nvPr>
            <p:ph type="sldNum" sz="quarter" idx="4"/>
          </p:nvPr>
        </p:nvSpPr>
        <p:spPr/>
        <p:txBody>
          <a:bodyPr/>
          <a:lstStyle/>
          <a:p>
            <a:fld id="{BB1538F1-4CA6-724F-867D-99B1271B76D4}" type="slidenum">
              <a:rPr lang="en-US" smtClean="0"/>
              <a:pPr/>
              <a:t>2</a:t>
            </a:fld>
            <a:endParaRPr lang="en-US" dirty="0"/>
          </a:p>
        </p:txBody>
      </p:sp>
    </p:spTree>
    <p:extLst>
      <p:ext uri="{BB962C8B-B14F-4D97-AF65-F5344CB8AC3E}">
        <p14:creationId xmlns:p14="http://schemas.microsoft.com/office/powerpoint/2010/main" val="2194540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CC14-4A23-C546-882D-8644B70529D3}"/>
              </a:ext>
            </a:extLst>
          </p:cNvPr>
          <p:cNvSpPr>
            <a:spLocks noGrp="1"/>
          </p:cNvSpPr>
          <p:nvPr>
            <p:ph type="title"/>
          </p:nvPr>
        </p:nvSpPr>
        <p:spPr/>
        <p:txBody>
          <a:bodyPr>
            <a:normAutofit/>
          </a:bodyPr>
          <a:lstStyle/>
          <a:p>
            <a:r>
              <a:rPr lang="en-US" dirty="0"/>
              <a:t>Health, Wellness, and Safety Concerns</a:t>
            </a:r>
          </a:p>
        </p:txBody>
      </p:sp>
      <p:sp>
        <p:nvSpPr>
          <p:cNvPr id="3" name="Content Placeholder 2">
            <a:extLst>
              <a:ext uri="{FF2B5EF4-FFF2-40B4-BE49-F238E27FC236}">
                <a16:creationId xmlns:a16="http://schemas.microsoft.com/office/drawing/2014/main" id="{1310149A-00DA-8845-853C-B5D679E13938}"/>
              </a:ext>
            </a:extLst>
          </p:cNvPr>
          <p:cNvSpPr>
            <a:spLocks noGrp="1"/>
          </p:cNvSpPr>
          <p:nvPr>
            <p:ph idx="1"/>
          </p:nvPr>
        </p:nvSpPr>
        <p:spPr>
          <a:xfrm>
            <a:off x="457199" y="1322970"/>
            <a:ext cx="4260579" cy="4525963"/>
          </a:xfrm>
        </p:spPr>
        <p:txBody>
          <a:bodyPr>
            <a:normAutofit fontScale="92500" lnSpcReduction="10000"/>
          </a:bodyPr>
          <a:lstStyle/>
          <a:p>
            <a:r>
              <a:rPr lang="en-US" sz="2600" dirty="0"/>
              <a:t>Top three health concerns across agencies:</a:t>
            </a:r>
          </a:p>
          <a:p>
            <a:pPr lvl="1"/>
            <a:r>
              <a:rPr lang="en-US" sz="2200" dirty="0"/>
              <a:t>Hypertension</a:t>
            </a:r>
          </a:p>
          <a:p>
            <a:pPr lvl="1"/>
            <a:r>
              <a:rPr lang="en-US" sz="2200" dirty="0"/>
              <a:t>Musculoskeletal disorders</a:t>
            </a:r>
          </a:p>
          <a:p>
            <a:pPr lvl="1"/>
            <a:r>
              <a:rPr lang="en-US" sz="2200" dirty="0"/>
              <a:t>Diabetes</a:t>
            </a:r>
          </a:p>
          <a:p>
            <a:pPr lvl="1"/>
            <a:endParaRPr lang="en-US" sz="2200" dirty="0"/>
          </a:p>
          <a:p>
            <a:r>
              <a:rPr lang="en-US" sz="2600" dirty="0"/>
              <a:t>Other frequently mentioned issues:</a:t>
            </a:r>
          </a:p>
          <a:p>
            <a:pPr lvl="1"/>
            <a:r>
              <a:rPr lang="en-US" sz="2200" dirty="0"/>
              <a:t>Sleep apnea</a:t>
            </a:r>
          </a:p>
          <a:p>
            <a:pPr lvl="1"/>
            <a:r>
              <a:rPr lang="en-US" sz="2200" dirty="0"/>
              <a:t>Cardiovascular disease</a:t>
            </a:r>
          </a:p>
          <a:p>
            <a:pPr lvl="1"/>
            <a:r>
              <a:rPr lang="en-US" sz="2200" dirty="0"/>
              <a:t>Injuries from accidents</a:t>
            </a:r>
          </a:p>
          <a:p>
            <a:pPr lvl="1"/>
            <a:r>
              <a:rPr lang="en-US" sz="2200" dirty="0"/>
              <a:t>Obesity</a:t>
            </a:r>
          </a:p>
          <a:p>
            <a:pPr lvl="1"/>
            <a:r>
              <a:rPr lang="en-US" sz="2200" dirty="0"/>
              <a:t>Stress</a:t>
            </a:r>
          </a:p>
          <a:p>
            <a:pPr lvl="1"/>
            <a:endParaRPr lang="en-US" dirty="0"/>
          </a:p>
        </p:txBody>
      </p:sp>
      <p:sp>
        <p:nvSpPr>
          <p:cNvPr id="4" name="Slide Number Placeholder 3">
            <a:extLst>
              <a:ext uri="{FF2B5EF4-FFF2-40B4-BE49-F238E27FC236}">
                <a16:creationId xmlns:a16="http://schemas.microsoft.com/office/drawing/2014/main" id="{7CFEAD4E-A273-A948-91F1-0691D5611BC7}"/>
              </a:ext>
            </a:extLst>
          </p:cNvPr>
          <p:cNvSpPr>
            <a:spLocks noGrp="1"/>
          </p:cNvSpPr>
          <p:nvPr>
            <p:ph type="sldNum" sz="quarter" idx="4"/>
          </p:nvPr>
        </p:nvSpPr>
        <p:spPr/>
        <p:txBody>
          <a:bodyPr/>
          <a:lstStyle/>
          <a:p>
            <a:fld id="{BB1538F1-4CA6-724F-867D-99B1271B76D4}" type="slidenum">
              <a:rPr lang="en-US" smtClean="0"/>
              <a:pPr/>
              <a:t>20</a:t>
            </a:fld>
            <a:endParaRPr lang="en-US" dirty="0"/>
          </a:p>
        </p:txBody>
      </p:sp>
      <p:pic>
        <p:nvPicPr>
          <p:cNvPr id="5" name="Picture 4">
            <a:extLst>
              <a:ext uri="{FF2B5EF4-FFF2-40B4-BE49-F238E27FC236}">
                <a16:creationId xmlns:a16="http://schemas.microsoft.com/office/drawing/2014/main" id="{96A60896-526B-0D43-A8D4-2C23C6C981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812886" y="1220120"/>
            <a:ext cx="2873914" cy="1819743"/>
          </a:xfrm>
          <a:prstGeom prst="rect">
            <a:avLst/>
          </a:prstGeom>
          <a:noFill/>
          <a:ln>
            <a:noFill/>
          </a:ln>
        </p:spPr>
      </p:pic>
      <p:pic>
        <p:nvPicPr>
          <p:cNvPr id="7" name="Picture 6">
            <a:extLst>
              <a:ext uri="{FF2B5EF4-FFF2-40B4-BE49-F238E27FC236}">
                <a16:creationId xmlns:a16="http://schemas.microsoft.com/office/drawing/2014/main" id="{458834A3-3ABC-0441-90C6-B9031CA1A0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82380" y="4087566"/>
            <a:ext cx="3057525" cy="2189480"/>
          </a:xfrm>
          <a:prstGeom prst="rect">
            <a:avLst/>
          </a:prstGeom>
        </p:spPr>
      </p:pic>
      <p:pic>
        <p:nvPicPr>
          <p:cNvPr id="6" name="Picture 5">
            <a:extLst>
              <a:ext uri="{FF2B5EF4-FFF2-40B4-BE49-F238E27FC236}">
                <a16:creationId xmlns:a16="http://schemas.microsoft.com/office/drawing/2014/main" id="{EFD9DBB6-1529-C448-9373-F9D0319066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7778" y="3120596"/>
            <a:ext cx="3224892" cy="1395083"/>
          </a:xfrm>
          <a:prstGeom prst="rect">
            <a:avLst/>
          </a:prstGeom>
          <a:noFill/>
          <a:ln>
            <a:noFill/>
          </a:ln>
        </p:spPr>
      </p:pic>
    </p:spTree>
    <p:extLst>
      <p:ext uri="{BB962C8B-B14F-4D97-AF65-F5344CB8AC3E}">
        <p14:creationId xmlns:p14="http://schemas.microsoft.com/office/powerpoint/2010/main" val="162287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68D3-DFCB-1140-80E0-DFC57603FFF6}"/>
              </a:ext>
            </a:extLst>
          </p:cNvPr>
          <p:cNvSpPr>
            <a:spLocks noGrp="1"/>
          </p:cNvSpPr>
          <p:nvPr>
            <p:ph type="title"/>
          </p:nvPr>
        </p:nvSpPr>
        <p:spPr/>
        <p:txBody>
          <a:bodyPr>
            <a:normAutofit fontScale="90000"/>
          </a:bodyPr>
          <a:lstStyle/>
          <a:p>
            <a:r>
              <a:rPr lang="en-US" altLang="en-US" dirty="0">
                <a:solidFill>
                  <a:srgbClr val="000075"/>
                </a:solidFill>
                <a:ea typeface="Calibri" panose="020F0502020204030204" pitchFamily="34" charset="0"/>
              </a:rPr>
              <a:t>Most Common Health, Wellness and Safety Concerns at Case Study Locations</a:t>
            </a:r>
            <a:endParaRPr lang="en-US" dirty="0"/>
          </a:p>
        </p:txBody>
      </p:sp>
      <p:sp>
        <p:nvSpPr>
          <p:cNvPr id="4" name="Slide Number Placeholder 3">
            <a:extLst>
              <a:ext uri="{FF2B5EF4-FFF2-40B4-BE49-F238E27FC236}">
                <a16:creationId xmlns:a16="http://schemas.microsoft.com/office/drawing/2014/main" id="{4AE63A99-9C9C-534C-99ED-B07E0404DEF4}"/>
              </a:ext>
            </a:extLst>
          </p:cNvPr>
          <p:cNvSpPr>
            <a:spLocks noGrp="1"/>
          </p:cNvSpPr>
          <p:nvPr>
            <p:ph type="sldNum" sz="quarter" idx="4"/>
          </p:nvPr>
        </p:nvSpPr>
        <p:spPr/>
        <p:txBody>
          <a:bodyPr/>
          <a:lstStyle/>
          <a:p>
            <a:fld id="{BB1538F1-4CA6-724F-867D-99B1271B76D4}" type="slidenum">
              <a:rPr lang="en-US" smtClean="0"/>
              <a:pPr/>
              <a:t>21</a:t>
            </a:fld>
            <a:endParaRPr lang="en-US" dirty="0"/>
          </a:p>
        </p:txBody>
      </p:sp>
      <p:pic>
        <p:nvPicPr>
          <p:cNvPr id="12289" name="Picture 255">
            <a:extLst>
              <a:ext uri="{FF2B5EF4-FFF2-40B4-BE49-F238E27FC236}">
                <a16:creationId xmlns:a16="http://schemas.microsoft.com/office/drawing/2014/main" id="{A6F6E093-83A1-3B40-8BAD-2B2A52025CB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414516"/>
            <a:ext cx="8229602" cy="46359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CD68D9F-9015-0246-9EE8-345F811872C1}"/>
              </a:ext>
            </a:extLst>
          </p:cNvPr>
          <p:cNvSpPr>
            <a:spLocks noChangeArrowheads="1"/>
          </p:cNvSpPr>
          <p:nvPr/>
        </p:nvSpPr>
        <p:spPr bwMode="auto">
          <a:xfrm>
            <a:off x="457200" y="54434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24758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8D01-A139-E344-ADF6-B3C3D39ADF0B}"/>
              </a:ext>
            </a:extLst>
          </p:cNvPr>
          <p:cNvSpPr>
            <a:spLocks noGrp="1"/>
          </p:cNvSpPr>
          <p:nvPr>
            <p:ph type="title"/>
          </p:nvPr>
        </p:nvSpPr>
        <p:spPr/>
        <p:txBody>
          <a:bodyPr>
            <a:normAutofit/>
          </a:bodyPr>
          <a:lstStyle/>
          <a:p>
            <a:r>
              <a:rPr lang="en-US" dirty="0"/>
              <a:t>Program Activities and Elements </a:t>
            </a:r>
          </a:p>
        </p:txBody>
      </p:sp>
      <p:sp>
        <p:nvSpPr>
          <p:cNvPr id="3" name="Content Placeholder 2">
            <a:extLst>
              <a:ext uri="{FF2B5EF4-FFF2-40B4-BE49-F238E27FC236}">
                <a16:creationId xmlns:a16="http://schemas.microsoft.com/office/drawing/2014/main" id="{49AF0715-075D-004F-AC96-87DCA9EA2FA4}"/>
              </a:ext>
            </a:extLst>
          </p:cNvPr>
          <p:cNvSpPr>
            <a:spLocks noGrp="1"/>
          </p:cNvSpPr>
          <p:nvPr>
            <p:ph idx="1"/>
          </p:nvPr>
        </p:nvSpPr>
        <p:spPr>
          <a:xfrm>
            <a:off x="457200" y="1380500"/>
            <a:ext cx="8229600" cy="4810750"/>
          </a:xfrm>
        </p:spPr>
        <p:txBody>
          <a:bodyPr>
            <a:normAutofit/>
          </a:bodyPr>
          <a:lstStyle/>
          <a:p>
            <a:pPr>
              <a:spcBef>
                <a:spcPts val="0"/>
              </a:spcBef>
              <a:spcAft>
                <a:spcPts val="600"/>
              </a:spcAft>
            </a:pPr>
            <a:r>
              <a:rPr lang="en-US" sz="1600" b="1" dirty="0"/>
              <a:t>IndyGo:</a:t>
            </a:r>
            <a:r>
              <a:rPr lang="en-US" sz="1600" dirty="0"/>
              <a:t> To qualify for an insurance discount, participants required to undergo a physical, health assessment, biometric screening, a minimum of four coaching sessions, and participate in a health activity such as gardening, Weight Watchers, exercise classes, walk–run groups, 5Ks, basketball tournaments, or financial or nutrition classes.</a:t>
            </a:r>
          </a:p>
          <a:p>
            <a:pPr>
              <a:spcBef>
                <a:spcPts val="0"/>
              </a:spcBef>
              <a:spcAft>
                <a:spcPts val="600"/>
              </a:spcAft>
            </a:pPr>
            <a:r>
              <a:rPr lang="en-US" sz="1600" b="1" dirty="0"/>
              <a:t>RTS:</a:t>
            </a:r>
            <a:r>
              <a:rPr lang="en-US" sz="1600" dirty="0"/>
              <a:t> Short workshops onsite, fresh fruit, team activities, different choices in vending machines, blood pressure kiosks, health screenings, and a wellness center that includes a gym.</a:t>
            </a:r>
          </a:p>
          <a:p>
            <a:pPr>
              <a:spcBef>
                <a:spcPts val="0"/>
              </a:spcBef>
              <a:spcAft>
                <a:spcPts val="600"/>
              </a:spcAft>
            </a:pPr>
            <a:r>
              <a:rPr lang="en-US" sz="1600" b="1" dirty="0"/>
              <a:t>TARC:</a:t>
            </a:r>
            <a:r>
              <a:rPr lang="en-US" sz="1600" dirty="0"/>
              <a:t> Events and programs organized around a theme of interest, an annual “corporate games” weekend, and a “boot camp.”</a:t>
            </a:r>
          </a:p>
          <a:p>
            <a:pPr>
              <a:spcBef>
                <a:spcPts val="0"/>
              </a:spcBef>
              <a:spcAft>
                <a:spcPts val="600"/>
              </a:spcAft>
            </a:pPr>
            <a:r>
              <a:rPr lang="en-US" sz="1600" b="1" dirty="0"/>
              <a:t>DART:</a:t>
            </a:r>
            <a:r>
              <a:rPr lang="en-US" sz="1600" dirty="0"/>
              <a:t> Different theme each month that corresponds with interests recorded by employees in the initial survey. DART offers two to three workshops every month, as well as one to three wellness challenges. Rewards are given for attending workshops.</a:t>
            </a:r>
          </a:p>
          <a:p>
            <a:pPr>
              <a:spcBef>
                <a:spcPts val="0"/>
              </a:spcBef>
              <a:spcAft>
                <a:spcPts val="600"/>
              </a:spcAft>
            </a:pPr>
            <a:r>
              <a:rPr lang="en-US" sz="1600" b="1" dirty="0"/>
              <a:t>LA Metro:</a:t>
            </a:r>
            <a:r>
              <a:rPr lang="en-US" sz="1600" dirty="0"/>
              <a:t> Wellness ambassadors; provides incentives, rewards, kickoff events, challenges, and contests. The wellness program features disease management and education, seminars and table topics, fitness challenges, health fairs and screenings, free family sporting events, and a monthly wellness newsletter.</a:t>
            </a:r>
          </a:p>
        </p:txBody>
      </p:sp>
      <p:sp>
        <p:nvSpPr>
          <p:cNvPr id="4" name="Slide Number Placeholder 3">
            <a:extLst>
              <a:ext uri="{FF2B5EF4-FFF2-40B4-BE49-F238E27FC236}">
                <a16:creationId xmlns:a16="http://schemas.microsoft.com/office/drawing/2014/main" id="{BD4C152F-6631-3F41-A416-ECA54254316B}"/>
              </a:ext>
            </a:extLst>
          </p:cNvPr>
          <p:cNvSpPr>
            <a:spLocks noGrp="1"/>
          </p:cNvSpPr>
          <p:nvPr>
            <p:ph type="sldNum" sz="quarter" idx="4"/>
          </p:nvPr>
        </p:nvSpPr>
        <p:spPr/>
        <p:txBody>
          <a:bodyPr/>
          <a:lstStyle/>
          <a:p>
            <a:fld id="{BB1538F1-4CA6-724F-867D-99B1271B76D4}" type="slidenum">
              <a:rPr lang="en-US" smtClean="0"/>
              <a:pPr/>
              <a:t>22</a:t>
            </a:fld>
            <a:endParaRPr lang="en-US" dirty="0"/>
          </a:p>
        </p:txBody>
      </p:sp>
    </p:spTree>
    <p:extLst>
      <p:ext uri="{BB962C8B-B14F-4D97-AF65-F5344CB8AC3E}">
        <p14:creationId xmlns:p14="http://schemas.microsoft.com/office/powerpoint/2010/main" val="184208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D7A-E443-C14E-9E04-C9957AA75210}"/>
              </a:ext>
            </a:extLst>
          </p:cNvPr>
          <p:cNvSpPr>
            <a:spLocks noGrp="1"/>
          </p:cNvSpPr>
          <p:nvPr>
            <p:ph type="title"/>
          </p:nvPr>
        </p:nvSpPr>
        <p:spPr/>
        <p:txBody>
          <a:bodyPr/>
          <a:lstStyle/>
          <a:p>
            <a:r>
              <a:rPr lang="en-US" dirty="0"/>
              <a:t>Organization and Budget</a:t>
            </a:r>
          </a:p>
        </p:txBody>
      </p:sp>
      <p:sp>
        <p:nvSpPr>
          <p:cNvPr id="3" name="Content Placeholder 2">
            <a:extLst>
              <a:ext uri="{FF2B5EF4-FFF2-40B4-BE49-F238E27FC236}">
                <a16:creationId xmlns:a16="http://schemas.microsoft.com/office/drawing/2014/main" id="{BD31ED8C-675D-0341-916A-BE5C462677B3}"/>
              </a:ext>
            </a:extLst>
          </p:cNvPr>
          <p:cNvSpPr>
            <a:spLocks noGrp="1"/>
          </p:cNvSpPr>
          <p:nvPr>
            <p:ph idx="1"/>
          </p:nvPr>
        </p:nvSpPr>
        <p:spPr>
          <a:xfrm>
            <a:off x="457200" y="1600200"/>
            <a:ext cx="7981950" cy="4525963"/>
          </a:xfrm>
        </p:spPr>
        <p:txBody>
          <a:bodyPr>
            <a:normAutofit fontScale="25000" lnSpcReduction="20000"/>
          </a:bodyPr>
          <a:lstStyle/>
          <a:p>
            <a:pPr>
              <a:lnSpc>
                <a:spcPct val="120000"/>
              </a:lnSpc>
              <a:spcBef>
                <a:spcPts val="0"/>
              </a:spcBef>
              <a:spcAft>
                <a:spcPts val="600"/>
              </a:spcAft>
            </a:pPr>
            <a:r>
              <a:rPr lang="en-US" sz="6400" b="1" dirty="0"/>
              <a:t>IndyGo</a:t>
            </a:r>
            <a:r>
              <a:rPr lang="en-US" sz="6400" dirty="0"/>
              <a:t> staffs a clinic with two nurse practitioners, a part-time doctor, and medical assistants. IndyGo operates with a budget of $500,000 per year.</a:t>
            </a:r>
          </a:p>
          <a:p>
            <a:pPr>
              <a:lnSpc>
                <a:spcPct val="120000"/>
              </a:lnSpc>
              <a:spcBef>
                <a:spcPts val="0"/>
              </a:spcBef>
              <a:spcAft>
                <a:spcPts val="600"/>
              </a:spcAft>
            </a:pPr>
            <a:r>
              <a:rPr lang="en-US" sz="6400" b="1" dirty="0"/>
              <a:t>RTS</a:t>
            </a:r>
            <a:r>
              <a:rPr lang="en-US" sz="6400" dirty="0"/>
              <a:t> employs one full-time wellness coordinator and funds the program through their operating budget, using third-party vendors and spending approximately $41,000 per year.</a:t>
            </a:r>
          </a:p>
          <a:p>
            <a:pPr>
              <a:lnSpc>
                <a:spcPct val="120000"/>
              </a:lnSpc>
              <a:spcBef>
                <a:spcPts val="0"/>
              </a:spcBef>
              <a:spcAft>
                <a:spcPts val="600"/>
              </a:spcAft>
            </a:pPr>
            <a:r>
              <a:rPr lang="en-US" sz="6400" b="1" dirty="0"/>
              <a:t>TARC’s</a:t>
            </a:r>
            <a:r>
              <a:rPr lang="en-US" sz="6400" dirty="0"/>
              <a:t> program is funded by their Human Resources office with a budget of approximately $10,000 per year, though the program receives additional funds via a refund from their health insurance premium.</a:t>
            </a:r>
          </a:p>
          <a:p>
            <a:pPr>
              <a:lnSpc>
                <a:spcPct val="120000"/>
              </a:lnSpc>
              <a:spcBef>
                <a:spcPts val="0"/>
              </a:spcBef>
              <a:spcAft>
                <a:spcPts val="600"/>
              </a:spcAft>
            </a:pPr>
            <a:r>
              <a:rPr lang="en-US" sz="6400" b="1" dirty="0"/>
              <a:t>DART</a:t>
            </a:r>
            <a:r>
              <a:rPr lang="en-US" sz="6400" dirty="0"/>
              <a:t> has a relatively low budget of approximately $5,000 annually. They rely on existing staff members to manage the program rather than hiring dedicated personnel.</a:t>
            </a:r>
          </a:p>
          <a:p>
            <a:pPr>
              <a:lnSpc>
                <a:spcPct val="120000"/>
              </a:lnSpc>
              <a:spcBef>
                <a:spcPts val="0"/>
              </a:spcBef>
              <a:spcAft>
                <a:spcPts val="600"/>
              </a:spcAft>
            </a:pPr>
            <a:r>
              <a:rPr lang="en-US" sz="6400" b="1" dirty="0"/>
              <a:t>LA Metro </a:t>
            </a:r>
            <a:r>
              <a:rPr lang="en-US" sz="6400" dirty="0"/>
              <a:t>spends approximately $55,000 annually, not including the salary for the program coordinator. The healthcare provider contributes to the budget as part of their premium, though the fund itself is not controlled by the healthcare provider. A union trust fund covers the ambassadors’ pay and the salary of the wellness program manager.</a:t>
            </a:r>
          </a:p>
        </p:txBody>
      </p:sp>
      <p:sp>
        <p:nvSpPr>
          <p:cNvPr id="4" name="Slide Number Placeholder 3">
            <a:extLst>
              <a:ext uri="{FF2B5EF4-FFF2-40B4-BE49-F238E27FC236}">
                <a16:creationId xmlns:a16="http://schemas.microsoft.com/office/drawing/2014/main" id="{81933A43-C3BE-D746-BB65-C070ECE36B0A}"/>
              </a:ext>
            </a:extLst>
          </p:cNvPr>
          <p:cNvSpPr>
            <a:spLocks noGrp="1"/>
          </p:cNvSpPr>
          <p:nvPr>
            <p:ph type="sldNum" sz="quarter" idx="4"/>
          </p:nvPr>
        </p:nvSpPr>
        <p:spPr/>
        <p:txBody>
          <a:bodyPr/>
          <a:lstStyle/>
          <a:p>
            <a:fld id="{BB1538F1-4CA6-724F-867D-99B1271B76D4}" type="slidenum">
              <a:rPr lang="en-US" smtClean="0"/>
              <a:pPr/>
              <a:t>23</a:t>
            </a:fld>
            <a:endParaRPr lang="en-US" dirty="0"/>
          </a:p>
        </p:txBody>
      </p:sp>
    </p:spTree>
    <p:extLst>
      <p:ext uri="{BB962C8B-B14F-4D97-AF65-F5344CB8AC3E}">
        <p14:creationId xmlns:p14="http://schemas.microsoft.com/office/powerpoint/2010/main" val="243856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E61BA-50B9-8846-BE41-9531CE99AC1D}"/>
              </a:ext>
            </a:extLst>
          </p:cNvPr>
          <p:cNvSpPr>
            <a:spLocks noGrp="1"/>
          </p:cNvSpPr>
          <p:nvPr>
            <p:ph type="title"/>
          </p:nvPr>
        </p:nvSpPr>
        <p:spPr/>
        <p:txBody>
          <a:bodyPr/>
          <a:lstStyle/>
          <a:p>
            <a:r>
              <a:rPr lang="en-US" dirty="0"/>
              <a:t>Implementation Strategies</a:t>
            </a:r>
          </a:p>
        </p:txBody>
      </p:sp>
      <p:sp>
        <p:nvSpPr>
          <p:cNvPr id="3" name="Content Placeholder 2">
            <a:extLst>
              <a:ext uri="{FF2B5EF4-FFF2-40B4-BE49-F238E27FC236}">
                <a16:creationId xmlns:a16="http://schemas.microsoft.com/office/drawing/2014/main" id="{F91D50CC-268E-E843-BC7B-F7EC6E3ED520}"/>
              </a:ext>
            </a:extLst>
          </p:cNvPr>
          <p:cNvSpPr>
            <a:spLocks noGrp="1"/>
          </p:cNvSpPr>
          <p:nvPr>
            <p:ph idx="1"/>
          </p:nvPr>
        </p:nvSpPr>
        <p:spPr/>
        <p:txBody>
          <a:bodyPr>
            <a:normAutofit/>
          </a:bodyPr>
          <a:lstStyle/>
          <a:p>
            <a:r>
              <a:rPr lang="en-US" sz="2200" dirty="0"/>
              <a:t>We assessed programs based on the framework provided by the “Roadmap for Transit Health and Safety” from the Transit Cooperative Research Program (</a:t>
            </a:r>
            <a:r>
              <a:rPr lang="en-US" sz="2200" dirty="0">
                <a:solidFill>
                  <a:srgbClr val="000057"/>
                </a:solidFill>
              </a:rPr>
              <a:t>TCRP)</a:t>
            </a:r>
            <a:r>
              <a:rPr lang="en-US" sz="2200" dirty="0"/>
              <a:t> F-17 project. </a:t>
            </a:r>
          </a:p>
          <a:p>
            <a:r>
              <a:rPr lang="en-US" sz="2200" dirty="0">
                <a:solidFill>
                  <a:srgbClr val="000057"/>
                </a:solidFill>
              </a:rPr>
              <a:t>The critical areas of concern are the following</a:t>
            </a:r>
            <a:r>
              <a:rPr lang="en-US" sz="2200" dirty="0"/>
              <a:t>:</a:t>
            </a:r>
          </a:p>
          <a:p>
            <a:pPr lvl="1"/>
            <a:r>
              <a:rPr lang="en-US" sz="2000" dirty="0"/>
              <a:t>Preparation and commitment.</a:t>
            </a:r>
          </a:p>
          <a:p>
            <a:pPr lvl="1"/>
            <a:r>
              <a:rPr lang="en-US" sz="2000" dirty="0"/>
              <a:t>Team building.</a:t>
            </a:r>
          </a:p>
          <a:p>
            <a:pPr lvl="1"/>
            <a:r>
              <a:rPr lang="en-US" sz="2000" dirty="0"/>
              <a:t>Setting targets.</a:t>
            </a:r>
          </a:p>
          <a:p>
            <a:pPr lvl="1"/>
            <a:r>
              <a:rPr lang="en-US" sz="2000" dirty="0"/>
              <a:t>Implementation and integration.</a:t>
            </a:r>
          </a:p>
          <a:p>
            <a:pPr lvl="1"/>
            <a:r>
              <a:rPr lang="en-US" sz="2000" dirty="0"/>
              <a:t>Evaluation.</a:t>
            </a:r>
          </a:p>
          <a:p>
            <a:pPr lvl="1"/>
            <a:r>
              <a:rPr lang="en-US" sz="2000" dirty="0"/>
              <a:t>Growth.</a:t>
            </a:r>
          </a:p>
        </p:txBody>
      </p:sp>
      <p:sp>
        <p:nvSpPr>
          <p:cNvPr id="4" name="Slide Number Placeholder 3">
            <a:extLst>
              <a:ext uri="{FF2B5EF4-FFF2-40B4-BE49-F238E27FC236}">
                <a16:creationId xmlns:a16="http://schemas.microsoft.com/office/drawing/2014/main" id="{B7F6024D-2D87-214D-AF47-49BA938D7339}"/>
              </a:ext>
            </a:extLst>
          </p:cNvPr>
          <p:cNvSpPr>
            <a:spLocks noGrp="1"/>
          </p:cNvSpPr>
          <p:nvPr>
            <p:ph type="sldNum" sz="quarter" idx="4"/>
          </p:nvPr>
        </p:nvSpPr>
        <p:spPr/>
        <p:txBody>
          <a:bodyPr/>
          <a:lstStyle/>
          <a:p>
            <a:fld id="{BB1538F1-4CA6-724F-867D-99B1271B76D4}" type="slidenum">
              <a:rPr lang="en-US" smtClean="0"/>
              <a:pPr/>
              <a:t>24</a:t>
            </a:fld>
            <a:endParaRPr lang="en-US" dirty="0"/>
          </a:p>
        </p:txBody>
      </p:sp>
    </p:spTree>
    <p:extLst>
      <p:ext uri="{BB962C8B-B14F-4D97-AF65-F5344CB8AC3E}">
        <p14:creationId xmlns:p14="http://schemas.microsoft.com/office/powerpoint/2010/main" val="1966313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8982-645A-8940-A041-631D358AECF9}"/>
              </a:ext>
            </a:extLst>
          </p:cNvPr>
          <p:cNvSpPr>
            <a:spLocks noGrp="1"/>
          </p:cNvSpPr>
          <p:nvPr>
            <p:ph type="title"/>
          </p:nvPr>
        </p:nvSpPr>
        <p:spPr/>
        <p:txBody>
          <a:bodyPr/>
          <a:lstStyle/>
          <a:p>
            <a:r>
              <a:rPr lang="en-US" dirty="0"/>
              <a:t>Implementation Keys</a:t>
            </a:r>
          </a:p>
        </p:txBody>
      </p:sp>
      <p:sp>
        <p:nvSpPr>
          <p:cNvPr id="3" name="Content Placeholder 2">
            <a:extLst>
              <a:ext uri="{FF2B5EF4-FFF2-40B4-BE49-F238E27FC236}">
                <a16:creationId xmlns:a16="http://schemas.microsoft.com/office/drawing/2014/main" id="{A24CF127-AB8F-9445-A3E3-06599BE7EC76}"/>
              </a:ext>
            </a:extLst>
          </p:cNvPr>
          <p:cNvSpPr>
            <a:spLocks noGrp="1"/>
          </p:cNvSpPr>
          <p:nvPr>
            <p:ph idx="1"/>
          </p:nvPr>
        </p:nvSpPr>
        <p:spPr/>
        <p:txBody>
          <a:bodyPr>
            <a:normAutofit/>
          </a:bodyPr>
          <a:lstStyle/>
          <a:p>
            <a:pPr>
              <a:spcBef>
                <a:spcPts val="0"/>
              </a:spcBef>
              <a:spcAft>
                <a:spcPts val="600"/>
              </a:spcAft>
            </a:pPr>
            <a:r>
              <a:rPr lang="en-US" sz="1800" dirty="0"/>
              <a:t>Faced with skyrocketing health premium costs, some transit organizations involved stakeholders from all levels of the organization and partners from outside to tackle the issue.</a:t>
            </a:r>
          </a:p>
          <a:p>
            <a:pPr>
              <a:spcBef>
                <a:spcPts val="0"/>
              </a:spcBef>
              <a:spcAft>
                <a:spcPts val="600"/>
              </a:spcAft>
            </a:pPr>
            <a:r>
              <a:rPr lang="en-US" sz="1800" dirty="0"/>
              <a:t>They paid attention to the underlying causes of the health premium increases: health conditions and health risks and environmental factors. These organizations tried to design programs that would address these causes.</a:t>
            </a:r>
          </a:p>
          <a:p>
            <a:pPr>
              <a:spcBef>
                <a:spcPts val="0"/>
              </a:spcBef>
              <a:spcAft>
                <a:spcPts val="600"/>
              </a:spcAft>
            </a:pPr>
            <a:r>
              <a:rPr lang="en-US" sz="1800" dirty="0"/>
              <a:t>Programs that have strong management and union support, provide strong incentives for employees to participate, and receive the most funding have the longest standing and most positive implementation outcomes.</a:t>
            </a:r>
          </a:p>
          <a:p>
            <a:pPr lvl="1">
              <a:spcBef>
                <a:spcPts val="0"/>
              </a:spcBef>
              <a:spcAft>
                <a:spcPts val="600"/>
              </a:spcAft>
            </a:pPr>
            <a:r>
              <a:rPr lang="en-US" sz="1600" dirty="0"/>
              <a:t>Analysis did not demonstrate strong statistical findings on the benefit–cost of transit workplace health promotion programs, however.</a:t>
            </a:r>
          </a:p>
          <a:p>
            <a:pPr>
              <a:spcBef>
                <a:spcPts val="0"/>
              </a:spcBef>
              <a:spcAft>
                <a:spcPts val="600"/>
              </a:spcAft>
            </a:pPr>
            <a:r>
              <a:rPr lang="en-US" sz="1800" dirty="0"/>
              <a:t>Organizations and employees recognized tangible and intangible benefits of these programs, regardless of the lack of statistical findings.</a:t>
            </a:r>
          </a:p>
        </p:txBody>
      </p:sp>
      <p:sp>
        <p:nvSpPr>
          <p:cNvPr id="4" name="Slide Number Placeholder 3">
            <a:extLst>
              <a:ext uri="{FF2B5EF4-FFF2-40B4-BE49-F238E27FC236}">
                <a16:creationId xmlns:a16="http://schemas.microsoft.com/office/drawing/2014/main" id="{AE1DCB3B-28AB-564E-AD2E-7F3F1AE62B7F}"/>
              </a:ext>
            </a:extLst>
          </p:cNvPr>
          <p:cNvSpPr>
            <a:spLocks noGrp="1"/>
          </p:cNvSpPr>
          <p:nvPr>
            <p:ph type="sldNum" sz="quarter" idx="4"/>
          </p:nvPr>
        </p:nvSpPr>
        <p:spPr/>
        <p:txBody>
          <a:bodyPr/>
          <a:lstStyle/>
          <a:p>
            <a:fld id="{BB1538F1-4CA6-724F-867D-99B1271B76D4}" type="slidenum">
              <a:rPr lang="en-US" smtClean="0"/>
              <a:pPr/>
              <a:t>25</a:t>
            </a:fld>
            <a:endParaRPr lang="en-US" dirty="0"/>
          </a:p>
        </p:txBody>
      </p:sp>
    </p:spTree>
    <p:extLst>
      <p:ext uri="{BB962C8B-B14F-4D97-AF65-F5344CB8AC3E}">
        <p14:creationId xmlns:p14="http://schemas.microsoft.com/office/powerpoint/2010/main" val="1226765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54C-F576-1E41-94B7-4F1D7D3CFF21}"/>
              </a:ext>
            </a:extLst>
          </p:cNvPr>
          <p:cNvSpPr>
            <a:spLocks noGrp="1"/>
          </p:cNvSpPr>
          <p:nvPr>
            <p:ph type="title"/>
          </p:nvPr>
        </p:nvSpPr>
        <p:spPr/>
        <p:txBody>
          <a:bodyPr>
            <a:normAutofit fontScale="90000"/>
          </a:bodyPr>
          <a:lstStyle/>
          <a:p>
            <a:r>
              <a:rPr lang="en-US" dirty="0"/>
              <a:t>Measures and Methods for Benefit–Cost and Cost-Effectiveness Analysis</a:t>
            </a:r>
          </a:p>
        </p:txBody>
      </p:sp>
      <p:sp>
        <p:nvSpPr>
          <p:cNvPr id="4" name="Slide Number Placeholder 3">
            <a:extLst>
              <a:ext uri="{FF2B5EF4-FFF2-40B4-BE49-F238E27FC236}">
                <a16:creationId xmlns:a16="http://schemas.microsoft.com/office/drawing/2014/main" id="{259E00B8-8E20-A049-8490-A9CBD6D51ADC}"/>
              </a:ext>
            </a:extLst>
          </p:cNvPr>
          <p:cNvSpPr>
            <a:spLocks noGrp="1"/>
          </p:cNvSpPr>
          <p:nvPr>
            <p:ph type="sldNum" sz="quarter" idx="4"/>
          </p:nvPr>
        </p:nvSpPr>
        <p:spPr/>
        <p:txBody>
          <a:bodyPr/>
          <a:lstStyle/>
          <a:p>
            <a:fld id="{BB1538F1-4CA6-724F-867D-99B1271B76D4}" type="slidenum">
              <a:rPr lang="en-US" smtClean="0"/>
              <a:pPr/>
              <a:t>26</a:t>
            </a:fld>
            <a:endParaRPr lang="en-US" dirty="0"/>
          </a:p>
        </p:txBody>
      </p:sp>
      <p:pic>
        <p:nvPicPr>
          <p:cNvPr id="5" name="Content Placeholder 4">
            <a:extLst>
              <a:ext uri="{FF2B5EF4-FFF2-40B4-BE49-F238E27FC236}">
                <a16:creationId xmlns:a16="http://schemas.microsoft.com/office/drawing/2014/main" id="{46636526-1F1E-934C-A4C3-0E32263F2B01}"/>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77826" y="1347599"/>
            <a:ext cx="5988348" cy="4658112"/>
          </a:xfrm>
          <a:prstGeom prst="rect">
            <a:avLst/>
          </a:prstGeom>
          <a:noFill/>
          <a:ln>
            <a:noFill/>
          </a:ln>
        </p:spPr>
      </p:pic>
    </p:spTree>
    <p:extLst>
      <p:ext uri="{BB962C8B-B14F-4D97-AF65-F5344CB8AC3E}">
        <p14:creationId xmlns:p14="http://schemas.microsoft.com/office/powerpoint/2010/main" val="2961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E985-69E3-6146-A1A2-21504C5E75DF}"/>
              </a:ext>
            </a:extLst>
          </p:cNvPr>
          <p:cNvSpPr>
            <a:spLocks noGrp="1"/>
          </p:cNvSpPr>
          <p:nvPr>
            <p:ph type="title"/>
          </p:nvPr>
        </p:nvSpPr>
        <p:spPr/>
        <p:txBody>
          <a:bodyPr/>
          <a:lstStyle/>
          <a:p>
            <a:r>
              <a:rPr lang="en-US" dirty="0"/>
              <a:t>Implementation Planning</a:t>
            </a:r>
          </a:p>
        </p:txBody>
      </p:sp>
      <p:sp>
        <p:nvSpPr>
          <p:cNvPr id="3" name="Content Placeholder 2">
            <a:extLst>
              <a:ext uri="{FF2B5EF4-FFF2-40B4-BE49-F238E27FC236}">
                <a16:creationId xmlns:a16="http://schemas.microsoft.com/office/drawing/2014/main" id="{AA7D0E66-D3F8-934A-B72D-84BB8A197C43}"/>
              </a:ext>
            </a:extLst>
          </p:cNvPr>
          <p:cNvSpPr>
            <a:spLocks noGrp="1"/>
          </p:cNvSpPr>
          <p:nvPr>
            <p:ph idx="1"/>
          </p:nvPr>
        </p:nvSpPr>
        <p:spPr/>
        <p:txBody>
          <a:bodyPr>
            <a:normAutofit/>
          </a:bodyPr>
          <a:lstStyle/>
          <a:p>
            <a:pPr lvl="0">
              <a:spcBef>
                <a:spcPts val="0"/>
              </a:spcBef>
              <a:spcAft>
                <a:spcPts val="600"/>
              </a:spcAft>
            </a:pPr>
            <a:r>
              <a:rPr lang="en-US" sz="2000" dirty="0"/>
              <a:t>Review the background research on the types of health issues workers are most likely to experience and the programs that are most effective in addressing them. </a:t>
            </a:r>
          </a:p>
          <a:p>
            <a:pPr lvl="0">
              <a:spcBef>
                <a:spcPts val="0"/>
              </a:spcBef>
              <a:spcAft>
                <a:spcPts val="600"/>
              </a:spcAft>
            </a:pPr>
            <a:r>
              <a:rPr lang="en-US" sz="2000" dirty="0"/>
              <a:t>Critical steps to take prior to initiation regarding program implementation and evaluation are determining the key issues facing employees, the types of programs they would use, and a means of evaluating impacts.</a:t>
            </a:r>
          </a:p>
          <a:p>
            <a:pPr lvl="0">
              <a:spcBef>
                <a:spcPts val="0"/>
              </a:spcBef>
              <a:spcAft>
                <a:spcPts val="600"/>
              </a:spcAft>
            </a:pPr>
            <a:r>
              <a:rPr lang="en-US" sz="2000" dirty="0"/>
              <a:t>Over time, assess the programs’ ROI and adjust as needed. </a:t>
            </a:r>
          </a:p>
          <a:p>
            <a:pPr lvl="0">
              <a:spcBef>
                <a:spcPts val="0"/>
              </a:spcBef>
              <a:spcAft>
                <a:spcPts val="600"/>
              </a:spcAft>
            </a:pPr>
            <a:r>
              <a:rPr lang="en-US" sz="2000" dirty="0"/>
              <a:t>Prior TCRP publications include resources to help design and track programs. For example, you can use the spreadsheet “Transit Operator Workplace Health Protection and Promotion Planning, Evaluation, and ROI Template,” available at </a:t>
            </a:r>
            <a:r>
              <a:rPr lang="en-US" sz="2000" u="sng" dirty="0">
                <a:hlinkClick r:id="rId2"/>
              </a:rPr>
              <a:t>http://www.trb.org/Publications/Blurbs/171189.aspx</a:t>
            </a:r>
            <a:r>
              <a:rPr lang="en-US" sz="2000" dirty="0"/>
              <a:t>.</a:t>
            </a:r>
          </a:p>
        </p:txBody>
      </p:sp>
      <p:sp>
        <p:nvSpPr>
          <p:cNvPr id="4" name="Slide Number Placeholder 3">
            <a:extLst>
              <a:ext uri="{FF2B5EF4-FFF2-40B4-BE49-F238E27FC236}">
                <a16:creationId xmlns:a16="http://schemas.microsoft.com/office/drawing/2014/main" id="{720DA42D-5FC9-5E45-AE2E-7AA61C130742}"/>
              </a:ext>
            </a:extLst>
          </p:cNvPr>
          <p:cNvSpPr>
            <a:spLocks noGrp="1"/>
          </p:cNvSpPr>
          <p:nvPr>
            <p:ph type="sldNum" sz="quarter" idx="4"/>
          </p:nvPr>
        </p:nvSpPr>
        <p:spPr/>
        <p:txBody>
          <a:bodyPr/>
          <a:lstStyle/>
          <a:p>
            <a:fld id="{BB1538F1-4CA6-724F-867D-99B1271B76D4}" type="slidenum">
              <a:rPr lang="en-US" smtClean="0"/>
              <a:pPr/>
              <a:t>27</a:t>
            </a:fld>
            <a:endParaRPr lang="en-US" dirty="0"/>
          </a:p>
        </p:txBody>
      </p:sp>
    </p:spTree>
    <p:extLst>
      <p:ext uri="{BB962C8B-B14F-4D97-AF65-F5344CB8AC3E}">
        <p14:creationId xmlns:p14="http://schemas.microsoft.com/office/powerpoint/2010/main" val="3399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A751-E467-B54C-A2F7-BD4EA4FF6FAE}"/>
              </a:ext>
            </a:extLst>
          </p:cNvPr>
          <p:cNvSpPr>
            <a:spLocks noGrp="1"/>
          </p:cNvSpPr>
          <p:nvPr>
            <p:ph type="title"/>
          </p:nvPr>
        </p:nvSpPr>
        <p:spPr/>
        <p:txBody>
          <a:bodyPr/>
          <a:lstStyle/>
          <a:p>
            <a:r>
              <a:rPr lang="en-US" dirty="0"/>
              <a:t>Key Findings: Health and Safety Issues</a:t>
            </a:r>
          </a:p>
        </p:txBody>
      </p:sp>
      <p:sp>
        <p:nvSpPr>
          <p:cNvPr id="3" name="Content Placeholder 2">
            <a:extLst>
              <a:ext uri="{FF2B5EF4-FFF2-40B4-BE49-F238E27FC236}">
                <a16:creationId xmlns:a16="http://schemas.microsoft.com/office/drawing/2014/main" id="{3495E5B7-2044-584C-AD81-148965AD0BBF}"/>
              </a:ext>
            </a:extLst>
          </p:cNvPr>
          <p:cNvSpPr>
            <a:spLocks noGrp="1"/>
          </p:cNvSpPr>
          <p:nvPr>
            <p:ph idx="1"/>
          </p:nvPr>
        </p:nvSpPr>
        <p:spPr/>
        <p:txBody>
          <a:bodyPr>
            <a:normAutofit lnSpcReduction="10000"/>
          </a:bodyPr>
          <a:lstStyle/>
          <a:p>
            <a:pPr>
              <a:lnSpc>
                <a:spcPct val="110000"/>
              </a:lnSpc>
              <a:spcBef>
                <a:spcPts val="0"/>
              </a:spcBef>
              <a:spcAft>
                <a:spcPts val="600"/>
              </a:spcAft>
            </a:pPr>
            <a:r>
              <a:rPr lang="en-US" sz="1800" dirty="0"/>
              <a:t>The most prevalent chronic conditions in the transit worker population are cardiovascular disease, hypertension, diabetes, musculoskeletal disorders, mental health, and respiratory illnesses.</a:t>
            </a:r>
          </a:p>
          <a:p>
            <a:pPr>
              <a:lnSpc>
                <a:spcPct val="110000"/>
              </a:lnSpc>
              <a:spcBef>
                <a:spcPts val="0"/>
              </a:spcBef>
              <a:spcAft>
                <a:spcPts val="600"/>
              </a:spcAft>
            </a:pPr>
            <a:r>
              <a:rPr lang="en-US" sz="1800" dirty="0"/>
              <a:t>Other health conditions that may be related to transit work include hearing loss, bladder conditions, and cancer.</a:t>
            </a:r>
          </a:p>
          <a:p>
            <a:pPr>
              <a:lnSpc>
                <a:spcPct val="110000"/>
              </a:lnSpc>
              <a:spcBef>
                <a:spcPts val="0"/>
              </a:spcBef>
              <a:spcAft>
                <a:spcPts val="600"/>
              </a:spcAft>
            </a:pPr>
            <a:r>
              <a:rPr lang="en-US" sz="1800" dirty="0"/>
              <a:t>Smoking and obesity also disproportionately affect transit workers.</a:t>
            </a:r>
          </a:p>
          <a:p>
            <a:pPr>
              <a:lnSpc>
                <a:spcPct val="110000"/>
              </a:lnSpc>
              <a:spcBef>
                <a:spcPts val="0"/>
              </a:spcBef>
              <a:spcAft>
                <a:spcPts val="600"/>
              </a:spcAft>
            </a:pPr>
            <a:r>
              <a:rPr lang="en-US" sz="1800" dirty="0"/>
              <a:t>The literature suggests that transit agencies design should health and wellness programs that focus on problems caused by limited bathroom access, split shifts, and sustained sitting, rather than exercise and weight loss, which are more typical.</a:t>
            </a:r>
          </a:p>
          <a:p>
            <a:pPr>
              <a:lnSpc>
                <a:spcPct val="110000"/>
              </a:lnSpc>
              <a:spcBef>
                <a:spcPts val="0"/>
              </a:spcBef>
              <a:spcAft>
                <a:spcPts val="600"/>
              </a:spcAft>
            </a:pPr>
            <a:r>
              <a:rPr lang="en-US" sz="1800" dirty="0"/>
              <a:t>Changes that could improve safety could include providing enhanced rest opportunities prior to and after shifts. Some agencies provided healthy snacks. Working to create more comfortable seating for operators would also be helpful.</a:t>
            </a:r>
          </a:p>
        </p:txBody>
      </p:sp>
      <p:sp>
        <p:nvSpPr>
          <p:cNvPr id="4" name="Slide Number Placeholder 3">
            <a:extLst>
              <a:ext uri="{FF2B5EF4-FFF2-40B4-BE49-F238E27FC236}">
                <a16:creationId xmlns:a16="http://schemas.microsoft.com/office/drawing/2014/main" id="{8C8E40A1-1521-6C4A-9F67-0D2225BAC61E}"/>
              </a:ext>
            </a:extLst>
          </p:cNvPr>
          <p:cNvSpPr>
            <a:spLocks noGrp="1"/>
          </p:cNvSpPr>
          <p:nvPr>
            <p:ph type="sldNum" sz="quarter" idx="4"/>
          </p:nvPr>
        </p:nvSpPr>
        <p:spPr/>
        <p:txBody>
          <a:bodyPr/>
          <a:lstStyle/>
          <a:p>
            <a:fld id="{BB1538F1-4CA6-724F-867D-99B1271B76D4}" type="slidenum">
              <a:rPr lang="en-US" smtClean="0"/>
              <a:pPr/>
              <a:t>28</a:t>
            </a:fld>
            <a:endParaRPr lang="en-US" dirty="0"/>
          </a:p>
        </p:txBody>
      </p:sp>
    </p:spTree>
    <p:extLst>
      <p:ext uri="{BB962C8B-B14F-4D97-AF65-F5344CB8AC3E}">
        <p14:creationId xmlns:p14="http://schemas.microsoft.com/office/powerpoint/2010/main" val="285256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56BD-F912-8D4C-9B5B-1E00585BBB49}"/>
              </a:ext>
            </a:extLst>
          </p:cNvPr>
          <p:cNvSpPr>
            <a:spLocks noGrp="1"/>
          </p:cNvSpPr>
          <p:nvPr>
            <p:ph type="title"/>
          </p:nvPr>
        </p:nvSpPr>
        <p:spPr/>
        <p:txBody>
          <a:bodyPr/>
          <a:lstStyle/>
          <a:p>
            <a:r>
              <a:rPr lang="en-US" dirty="0"/>
              <a:t>Key Findings: Case Studies</a:t>
            </a:r>
          </a:p>
        </p:txBody>
      </p:sp>
      <p:sp>
        <p:nvSpPr>
          <p:cNvPr id="3" name="Content Placeholder 2">
            <a:extLst>
              <a:ext uri="{FF2B5EF4-FFF2-40B4-BE49-F238E27FC236}">
                <a16:creationId xmlns:a16="http://schemas.microsoft.com/office/drawing/2014/main" id="{ABEE2ABC-F413-B148-8EA4-6A2D15D36577}"/>
              </a:ext>
            </a:extLst>
          </p:cNvPr>
          <p:cNvSpPr>
            <a:spLocks noGrp="1"/>
          </p:cNvSpPr>
          <p:nvPr>
            <p:ph idx="1"/>
          </p:nvPr>
        </p:nvSpPr>
        <p:spPr/>
        <p:txBody>
          <a:bodyPr>
            <a:normAutofit fontScale="62500" lnSpcReduction="20000"/>
          </a:bodyPr>
          <a:lstStyle/>
          <a:p>
            <a:pPr>
              <a:lnSpc>
                <a:spcPct val="120000"/>
              </a:lnSpc>
              <a:spcBef>
                <a:spcPts val="0"/>
              </a:spcBef>
              <a:spcAft>
                <a:spcPts val="600"/>
              </a:spcAft>
            </a:pPr>
            <a:r>
              <a:rPr lang="en-US" dirty="0"/>
              <a:t>Case study programs offered check-ins with nurses and health screenings and often focused on obesity.</a:t>
            </a:r>
          </a:p>
          <a:p>
            <a:pPr>
              <a:lnSpc>
                <a:spcPct val="120000"/>
              </a:lnSpc>
              <a:spcBef>
                <a:spcPts val="0"/>
              </a:spcBef>
              <a:spcAft>
                <a:spcPts val="600"/>
              </a:spcAft>
            </a:pPr>
            <a:r>
              <a:rPr lang="en-US" dirty="0"/>
              <a:t>The most common problem, cited by agencies and labor and further underscored by claims data, is hypertension. Following hypertension, diabetes, musculoskeletal disorders, and weight management were identified as the next most common problems.</a:t>
            </a:r>
          </a:p>
          <a:p>
            <a:pPr>
              <a:lnSpc>
                <a:spcPct val="120000"/>
              </a:lnSpc>
              <a:spcBef>
                <a:spcPts val="0"/>
              </a:spcBef>
              <a:spcAft>
                <a:spcPts val="600"/>
              </a:spcAft>
            </a:pPr>
            <a:r>
              <a:rPr lang="en-US" dirty="0"/>
              <a:t>None of the analyses of individual-level data from the case studies had strong results.</a:t>
            </a:r>
          </a:p>
          <a:p>
            <a:pPr>
              <a:lnSpc>
                <a:spcPct val="120000"/>
              </a:lnSpc>
              <a:spcBef>
                <a:spcPts val="0"/>
              </a:spcBef>
              <a:spcAft>
                <a:spcPts val="600"/>
              </a:spcAft>
            </a:pPr>
            <a:r>
              <a:rPr lang="en-US" dirty="0"/>
              <a:t>Transit agencies can use the information in this report to help design wellness programs that can benefit the health of transit workers.</a:t>
            </a:r>
          </a:p>
          <a:p>
            <a:pPr>
              <a:lnSpc>
                <a:spcPct val="120000"/>
              </a:lnSpc>
              <a:spcBef>
                <a:spcPts val="0"/>
              </a:spcBef>
              <a:spcAft>
                <a:spcPts val="600"/>
              </a:spcAft>
            </a:pPr>
            <a:r>
              <a:rPr lang="en-US" dirty="0"/>
              <a:t>The case studies provide models and the research on prevalence and costs can suggest where to focus efforts, but consideration should be given to the specific needs of the workers at any given agency.</a:t>
            </a:r>
          </a:p>
          <a:p>
            <a:endParaRPr lang="en-US" dirty="0"/>
          </a:p>
        </p:txBody>
      </p:sp>
      <p:sp>
        <p:nvSpPr>
          <p:cNvPr id="4" name="Slide Number Placeholder 3">
            <a:extLst>
              <a:ext uri="{FF2B5EF4-FFF2-40B4-BE49-F238E27FC236}">
                <a16:creationId xmlns:a16="http://schemas.microsoft.com/office/drawing/2014/main" id="{FE8E07B3-4D83-7E47-870D-F08BDB7B6053}"/>
              </a:ext>
            </a:extLst>
          </p:cNvPr>
          <p:cNvSpPr>
            <a:spLocks noGrp="1"/>
          </p:cNvSpPr>
          <p:nvPr>
            <p:ph type="sldNum" sz="quarter" idx="4"/>
          </p:nvPr>
        </p:nvSpPr>
        <p:spPr/>
        <p:txBody>
          <a:bodyPr/>
          <a:lstStyle/>
          <a:p>
            <a:fld id="{BB1538F1-4CA6-724F-867D-99B1271B76D4}" type="slidenum">
              <a:rPr lang="en-US" smtClean="0"/>
              <a:pPr/>
              <a:t>29</a:t>
            </a:fld>
            <a:endParaRPr lang="en-US" dirty="0"/>
          </a:p>
        </p:txBody>
      </p:sp>
    </p:spTree>
    <p:extLst>
      <p:ext uri="{BB962C8B-B14F-4D97-AF65-F5344CB8AC3E}">
        <p14:creationId xmlns:p14="http://schemas.microsoft.com/office/powerpoint/2010/main" val="2363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2878-8CDF-5F46-8CB5-1B246EC55D95}"/>
              </a:ext>
            </a:extLst>
          </p:cNvPr>
          <p:cNvSpPr>
            <a:spLocks noGrp="1"/>
          </p:cNvSpPr>
          <p:nvPr>
            <p:ph type="title"/>
          </p:nvPr>
        </p:nvSpPr>
        <p:spPr/>
        <p:txBody>
          <a:bodyPr/>
          <a:lstStyle/>
          <a:p>
            <a:r>
              <a:rPr lang="en-US" dirty="0"/>
              <a:t>Usefulness of Research</a:t>
            </a:r>
          </a:p>
        </p:txBody>
      </p:sp>
      <p:sp>
        <p:nvSpPr>
          <p:cNvPr id="3" name="Content Placeholder 2">
            <a:extLst>
              <a:ext uri="{FF2B5EF4-FFF2-40B4-BE49-F238E27FC236}">
                <a16:creationId xmlns:a16="http://schemas.microsoft.com/office/drawing/2014/main" id="{D23E57D8-C826-A54B-89BF-942EADAB9BA5}"/>
              </a:ext>
            </a:extLst>
          </p:cNvPr>
          <p:cNvSpPr>
            <a:spLocks noGrp="1"/>
          </p:cNvSpPr>
          <p:nvPr>
            <p:ph idx="1"/>
          </p:nvPr>
        </p:nvSpPr>
        <p:spPr/>
        <p:txBody>
          <a:bodyPr>
            <a:normAutofit fontScale="85000" lnSpcReduction="10000"/>
          </a:bodyPr>
          <a:lstStyle/>
          <a:p>
            <a:pPr>
              <a:lnSpc>
                <a:spcPct val="120000"/>
              </a:lnSpc>
              <a:spcBef>
                <a:spcPts val="0"/>
              </a:spcBef>
              <a:spcAft>
                <a:spcPts val="600"/>
              </a:spcAft>
            </a:pPr>
            <a:r>
              <a:rPr lang="en-US" sz="2400" dirty="0"/>
              <a:t>Transit agencies can use the findings of this report to help design health and safety programs and incorporate evaluation elements. </a:t>
            </a:r>
          </a:p>
          <a:p>
            <a:pPr>
              <a:lnSpc>
                <a:spcPct val="120000"/>
              </a:lnSpc>
              <a:spcBef>
                <a:spcPts val="0"/>
              </a:spcBef>
              <a:spcAft>
                <a:spcPts val="600"/>
              </a:spcAft>
            </a:pPr>
            <a:r>
              <a:rPr lang="en-US" sz="2400" dirty="0"/>
              <a:t>The literature review documents the health and safety issues commonly faced by transit workers.</a:t>
            </a:r>
          </a:p>
          <a:p>
            <a:pPr>
              <a:lnSpc>
                <a:spcPct val="120000"/>
              </a:lnSpc>
              <a:spcBef>
                <a:spcPts val="0"/>
              </a:spcBef>
              <a:spcAft>
                <a:spcPts val="600"/>
              </a:spcAft>
            </a:pPr>
            <a:r>
              <a:rPr lang="en-US" sz="2400" dirty="0"/>
              <a:t>The analysis section of the report illustrates the most common health conditions faced by transit workers and the high costs associated with them.</a:t>
            </a:r>
          </a:p>
          <a:p>
            <a:pPr>
              <a:lnSpc>
                <a:spcPct val="120000"/>
              </a:lnSpc>
              <a:spcBef>
                <a:spcPts val="0"/>
              </a:spcBef>
              <a:spcAft>
                <a:spcPts val="600"/>
              </a:spcAft>
            </a:pPr>
            <a:r>
              <a:rPr lang="en-US" sz="2400" dirty="0"/>
              <a:t>The case studies detail programs implemented by five agencies.</a:t>
            </a:r>
          </a:p>
          <a:p>
            <a:pPr>
              <a:lnSpc>
                <a:spcPct val="120000"/>
              </a:lnSpc>
              <a:spcBef>
                <a:spcPts val="0"/>
              </a:spcBef>
              <a:spcAft>
                <a:spcPts val="600"/>
              </a:spcAft>
            </a:pPr>
            <a:r>
              <a:rPr lang="en-US" sz="2400" dirty="0"/>
              <a:t>The implementation section suggests approaches to evaluation that can help determine your “return on investment” (ROI) for any given intervention.</a:t>
            </a:r>
          </a:p>
        </p:txBody>
      </p:sp>
      <p:sp>
        <p:nvSpPr>
          <p:cNvPr id="4" name="Slide Number Placeholder 3">
            <a:extLst>
              <a:ext uri="{FF2B5EF4-FFF2-40B4-BE49-F238E27FC236}">
                <a16:creationId xmlns:a16="http://schemas.microsoft.com/office/drawing/2014/main" id="{50B6AE81-B80C-1A4A-AD04-BA6A608A832C}"/>
              </a:ext>
            </a:extLst>
          </p:cNvPr>
          <p:cNvSpPr>
            <a:spLocks noGrp="1"/>
          </p:cNvSpPr>
          <p:nvPr>
            <p:ph type="sldNum" sz="quarter" idx="4"/>
          </p:nvPr>
        </p:nvSpPr>
        <p:spPr/>
        <p:txBody>
          <a:bodyPr/>
          <a:lstStyle/>
          <a:p>
            <a:fld id="{BB1538F1-4CA6-724F-867D-99B1271B76D4}" type="slidenum">
              <a:rPr lang="en-US" smtClean="0"/>
              <a:pPr/>
              <a:t>3</a:t>
            </a:fld>
            <a:endParaRPr lang="en-US" dirty="0"/>
          </a:p>
        </p:txBody>
      </p:sp>
    </p:spTree>
    <p:extLst>
      <p:ext uri="{BB962C8B-B14F-4D97-AF65-F5344CB8AC3E}">
        <p14:creationId xmlns:p14="http://schemas.microsoft.com/office/powerpoint/2010/main" val="1716218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03F8-EF62-C44A-AF7C-6F013E80A51B}"/>
              </a:ext>
            </a:extLst>
          </p:cNvPr>
          <p:cNvSpPr>
            <a:spLocks noGrp="1"/>
          </p:cNvSpPr>
          <p:nvPr>
            <p:ph type="title"/>
          </p:nvPr>
        </p:nvSpPr>
        <p:spPr/>
        <p:txBody>
          <a:bodyPr/>
          <a:lstStyle/>
          <a:p>
            <a:r>
              <a:rPr lang="en-US" dirty="0"/>
              <a:t>Study Limitations</a:t>
            </a:r>
          </a:p>
        </p:txBody>
      </p:sp>
      <p:sp>
        <p:nvSpPr>
          <p:cNvPr id="3" name="Content Placeholder 2">
            <a:extLst>
              <a:ext uri="{FF2B5EF4-FFF2-40B4-BE49-F238E27FC236}">
                <a16:creationId xmlns:a16="http://schemas.microsoft.com/office/drawing/2014/main" id="{741E85FE-64CE-1C4C-8BED-DF3DA2189FF1}"/>
              </a:ext>
            </a:extLst>
          </p:cNvPr>
          <p:cNvSpPr>
            <a:spLocks noGrp="1"/>
          </p:cNvSpPr>
          <p:nvPr>
            <p:ph idx="1"/>
          </p:nvPr>
        </p:nvSpPr>
        <p:spPr/>
        <p:txBody>
          <a:bodyPr>
            <a:normAutofit fontScale="70000" lnSpcReduction="20000"/>
          </a:bodyPr>
          <a:lstStyle/>
          <a:p>
            <a:pPr>
              <a:lnSpc>
                <a:spcPct val="120000"/>
              </a:lnSpc>
              <a:spcBef>
                <a:spcPts val="0"/>
              </a:spcBef>
              <a:spcAft>
                <a:spcPts val="600"/>
              </a:spcAft>
            </a:pPr>
            <a:r>
              <a:rPr lang="en-US" dirty="0"/>
              <a:t>Some cost categories could not be itemized due to lack of available data.</a:t>
            </a:r>
          </a:p>
          <a:p>
            <a:pPr>
              <a:lnSpc>
                <a:spcPct val="120000"/>
              </a:lnSpc>
              <a:spcBef>
                <a:spcPts val="0"/>
              </a:spcBef>
              <a:spcAft>
                <a:spcPts val="600"/>
              </a:spcAft>
            </a:pPr>
            <a:r>
              <a:rPr lang="en-US" dirty="0"/>
              <a:t>Cost categories can overlap and are not additive as a function of co-morbidities.</a:t>
            </a:r>
          </a:p>
          <a:p>
            <a:pPr>
              <a:lnSpc>
                <a:spcPct val="120000"/>
              </a:lnSpc>
              <a:spcBef>
                <a:spcPts val="0"/>
              </a:spcBef>
              <a:spcAft>
                <a:spcPts val="600"/>
              </a:spcAft>
            </a:pPr>
            <a:r>
              <a:rPr lang="en-US" dirty="0"/>
              <a:t>Cross-sectional data were used because they were the only data readily available for transit workers.</a:t>
            </a:r>
          </a:p>
          <a:p>
            <a:pPr lvl="1">
              <a:lnSpc>
                <a:spcPct val="120000"/>
              </a:lnSpc>
              <a:spcBef>
                <a:spcPts val="0"/>
              </a:spcBef>
              <a:spcAft>
                <a:spcPts val="600"/>
              </a:spcAft>
            </a:pPr>
            <a:r>
              <a:rPr lang="en-US" sz="2300" dirty="0"/>
              <a:t>These data did not include transit workers who had shorter careers resulting from job-related injuries or health issues, or those who have shorter lives or more health problems after retirement or leaving transit work for other reasons.</a:t>
            </a:r>
          </a:p>
          <a:p>
            <a:pPr>
              <a:lnSpc>
                <a:spcPct val="120000"/>
              </a:lnSpc>
              <a:spcBef>
                <a:spcPts val="0"/>
              </a:spcBef>
              <a:spcAft>
                <a:spcPts val="600"/>
              </a:spcAft>
            </a:pPr>
            <a:r>
              <a:rPr lang="en-US" dirty="0"/>
              <a:t>The study lacked controls for differences in gender and age in most analyses due to data limitations.</a:t>
            </a:r>
          </a:p>
          <a:p>
            <a:pPr>
              <a:lnSpc>
                <a:spcPct val="120000"/>
              </a:lnSpc>
              <a:spcBef>
                <a:spcPts val="0"/>
              </a:spcBef>
              <a:spcAft>
                <a:spcPts val="600"/>
              </a:spcAft>
            </a:pPr>
            <a:r>
              <a:rPr lang="en-US" dirty="0"/>
              <a:t>The study did not account for differences in local regulations.</a:t>
            </a:r>
          </a:p>
        </p:txBody>
      </p:sp>
      <p:sp>
        <p:nvSpPr>
          <p:cNvPr id="4" name="Slide Number Placeholder 3">
            <a:extLst>
              <a:ext uri="{FF2B5EF4-FFF2-40B4-BE49-F238E27FC236}">
                <a16:creationId xmlns:a16="http://schemas.microsoft.com/office/drawing/2014/main" id="{80F84C6B-CEE6-7F46-8A42-DEC1F0D4826F}"/>
              </a:ext>
            </a:extLst>
          </p:cNvPr>
          <p:cNvSpPr>
            <a:spLocks noGrp="1"/>
          </p:cNvSpPr>
          <p:nvPr>
            <p:ph type="sldNum" sz="quarter" idx="4"/>
          </p:nvPr>
        </p:nvSpPr>
        <p:spPr/>
        <p:txBody>
          <a:bodyPr/>
          <a:lstStyle/>
          <a:p>
            <a:fld id="{BB1538F1-4CA6-724F-867D-99B1271B76D4}" type="slidenum">
              <a:rPr lang="en-US" smtClean="0"/>
              <a:pPr/>
              <a:t>30</a:t>
            </a:fld>
            <a:endParaRPr lang="en-US" dirty="0"/>
          </a:p>
        </p:txBody>
      </p:sp>
    </p:spTree>
    <p:extLst>
      <p:ext uri="{BB962C8B-B14F-4D97-AF65-F5344CB8AC3E}">
        <p14:creationId xmlns:p14="http://schemas.microsoft.com/office/powerpoint/2010/main" val="1327995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3BCC-EFF3-8F4D-9215-FBE05142CAE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ED95F58-79EB-7C4C-853E-4AF6C643B371}"/>
              </a:ext>
            </a:extLst>
          </p:cNvPr>
          <p:cNvSpPr>
            <a:spLocks noGrp="1"/>
          </p:cNvSpPr>
          <p:nvPr>
            <p:ph idx="1"/>
          </p:nvPr>
        </p:nvSpPr>
        <p:spPr>
          <a:xfrm>
            <a:off x="457200" y="1600200"/>
            <a:ext cx="8229600" cy="4525963"/>
          </a:xfrm>
        </p:spPr>
        <p:txBody>
          <a:bodyPr>
            <a:normAutofit/>
          </a:bodyPr>
          <a:lstStyle/>
          <a:p>
            <a:pPr>
              <a:lnSpc>
                <a:spcPct val="110000"/>
              </a:lnSpc>
              <a:spcBef>
                <a:spcPts val="0"/>
              </a:spcBef>
              <a:spcAft>
                <a:spcPts val="600"/>
              </a:spcAft>
            </a:pPr>
            <a:r>
              <a:rPr lang="en-US" sz="2000" dirty="0"/>
              <a:t>When establishing a wellness/health/safety program, plan to gather information on intermediary outcomes related to health, such as changes in hypertension, reductions in type 2 diabetes, and reductions in stress levels.</a:t>
            </a:r>
          </a:p>
          <a:p>
            <a:pPr>
              <a:lnSpc>
                <a:spcPct val="110000"/>
              </a:lnSpc>
              <a:spcBef>
                <a:spcPts val="0"/>
              </a:spcBef>
              <a:spcAft>
                <a:spcPts val="600"/>
              </a:spcAft>
            </a:pPr>
            <a:r>
              <a:rPr lang="en-US" sz="2000" dirty="0"/>
              <a:t>Understanding how programs impact intermediary health impacts and testing their effects on bottom line measures, such as absenteeism or claims costs, would be a fruitful approach to future research.</a:t>
            </a:r>
          </a:p>
          <a:p>
            <a:pPr>
              <a:lnSpc>
                <a:spcPct val="110000"/>
              </a:lnSpc>
              <a:spcBef>
                <a:spcPts val="0"/>
              </a:spcBef>
              <a:spcAft>
                <a:spcPts val="600"/>
              </a:spcAft>
            </a:pPr>
            <a:r>
              <a:rPr lang="en-US" sz="2000" dirty="0"/>
              <a:t>Understanding if wellness programs result in a positive ROI could help agencies, unions, and workers decide if they are the best use of discretionary funds.</a:t>
            </a:r>
          </a:p>
        </p:txBody>
      </p:sp>
      <p:sp>
        <p:nvSpPr>
          <p:cNvPr id="4" name="Slide Number Placeholder 3">
            <a:extLst>
              <a:ext uri="{FF2B5EF4-FFF2-40B4-BE49-F238E27FC236}">
                <a16:creationId xmlns:a16="http://schemas.microsoft.com/office/drawing/2014/main" id="{D2CF726E-67C5-854D-B974-BA0B191CC895}"/>
              </a:ext>
            </a:extLst>
          </p:cNvPr>
          <p:cNvSpPr>
            <a:spLocks noGrp="1"/>
          </p:cNvSpPr>
          <p:nvPr>
            <p:ph type="sldNum" sz="quarter" idx="4"/>
          </p:nvPr>
        </p:nvSpPr>
        <p:spPr/>
        <p:txBody>
          <a:bodyPr/>
          <a:lstStyle/>
          <a:p>
            <a:fld id="{BB1538F1-4CA6-724F-867D-99B1271B76D4}" type="slidenum">
              <a:rPr lang="en-US" smtClean="0"/>
              <a:pPr/>
              <a:t>31</a:t>
            </a:fld>
            <a:endParaRPr lang="en-US" dirty="0"/>
          </a:p>
        </p:txBody>
      </p:sp>
    </p:spTree>
    <p:extLst>
      <p:ext uri="{BB962C8B-B14F-4D97-AF65-F5344CB8AC3E}">
        <p14:creationId xmlns:p14="http://schemas.microsoft.com/office/powerpoint/2010/main" val="3114689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B1538F1-4CA6-724F-867D-99B1271B76D4}" type="slidenum">
              <a:rPr lang="en-US" smtClean="0"/>
              <a:pPr/>
              <a:t>32</a:t>
            </a:fld>
            <a:endParaRPr lang="en-US" dirty="0"/>
          </a:p>
        </p:txBody>
      </p:sp>
      <p:sp>
        <p:nvSpPr>
          <p:cNvPr id="7" name="Content Placeholder 6"/>
          <p:cNvSpPr>
            <a:spLocks noGrp="1"/>
          </p:cNvSpPr>
          <p:nvPr>
            <p:ph idx="1"/>
          </p:nvPr>
        </p:nvSpPr>
        <p:spPr/>
        <p:txBody>
          <a:bodyPr/>
          <a:lstStyle/>
          <a:p>
            <a:r>
              <a:rPr lang="en-US" dirty="0"/>
              <a:t>Thank You!</a:t>
            </a:r>
          </a:p>
        </p:txBody>
      </p:sp>
      <p:sp>
        <p:nvSpPr>
          <p:cNvPr id="3" name="Rectangle 2"/>
          <p:cNvSpPr/>
          <p:nvPr/>
        </p:nvSpPr>
        <p:spPr>
          <a:xfrm>
            <a:off x="0" y="1343526"/>
            <a:ext cx="9144000" cy="2861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2607878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7079-B83B-694F-86ED-30217C00D385}"/>
              </a:ext>
            </a:extLst>
          </p:cNvPr>
          <p:cNvSpPr>
            <a:spLocks noGrp="1"/>
          </p:cNvSpPr>
          <p:nvPr>
            <p:ph type="title"/>
          </p:nvPr>
        </p:nvSpPr>
        <p:spPr/>
        <p:txBody>
          <a:bodyPr/>
          <a:lstStyle/>
          <a:p>
            <a:r>
              <a:rPr lang="en-US" dirty="0"/>
              <a:t>Following slides may be deleted</a:t>
            </a:r>
          </a:p>
        </p:txBody>
      </p:sp>
      <p:sp>
        <p:nvSpPr>
          <p:cNvPr id="3" name="Content Placeholder 2">
            <a:extLst>
              <a:ext uri="{FF2B5EF4-FFF2-40B4-BE49-F238E27FC236}">
                <a16:creationId xmlns:a16="http://schemas.microsoft.com/office/drawing/2014/main" id="{D16BE38A-D5BC-6146-A599-651A64A6F082}"/>
              </a:ext>
            </a:extLst>
          </p:cNvPr>
          <p:cNvSpPr>
            <a:spLocks noGrp="1"/>
          </p:cNvSpPr>
          <p:nvPr>
            <p:ph idx="1"/>
          </p:nvPr>
        </p:nvSpPr>
        <p:spPr/>
        <p:txBody>
          <a:bodyPr/>
          <a:lstStyle/>
          <a:p>
            <a:r>
              <a:rPr lang="en-US" dirty="0"/>
              <a:t>Saved these in case we decide to keep them.</a:t>
            </a:r>
          </a:p>
        </p:txBody>
      </p:sp>
      <p:sp>
        <p:nvSpPr>
          <p:cNvPr id="4" name="Slide Number Placeholder 3">
            <a:extLst>
              <a:ext uri="{FF2B5EF4-FFF2-40B4-BE49-F238E27FC236}">
                <a16:creationId xmlns:a16="http://schemas.microsoft.com/office/drawing/2014/main" id="{FECCAC37-4FE8-484D-BFE3-4EEFB2C0DACE}"/>
              </a:ext>
            </a:extLst>
          </p:cNvPr>
          <p:cNvSpPr>
            <a:spLocks noGrp="1"/>
          </p:cNvSpPr>
          <p:nvPr>
            <p:ph type="sldNum" sz="quarter" idx="4"/>
          </p:nvPr>
        </p:nvSpPr>
        <p:spPr/>
        <p:txBody>
          <a:bodyPr/>
          <a:lstStyle/>
          <a:p>
            <a:fld id="{BB1538F1-4CA6-724F-867D-99B1271B76D4}" type="slidenum">
              <a:rPr lang="en-US" smtClean="0"/>
              <a:pPr/>
              <a:t>33</a:t>
            </a:fld>
            <a:endParaRPr lang="en-US" dirty="0"/>
          </a:p>
        </p:txBody>
      </p:sp>
    </p:spTree>
    <p:extLst>
      <p:ext uri="{BB962C8B-B14F-4D97-AF65-F5344CB8AC3E}">
        <p14:creationId xmlns:p14="http://schemas.microsoft.com/office/powerpoint/2010/main" val="40953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81DA-5F7A-504E-A7F9-023995E95571}"/>
              </a:ext>
            </a:extLst>
          </p:cNvPr>
          <p:cNvSpPr>
            <a:spLocks noGrp="1"/>
          </p:cNvSpPr>
          <p:nvPr>
            <p:ph type="title"/>
          </p:nvPr>
        </p:nvSpPr>
        <p:spPr/>
        <p:txBody>
          <a:bodyPr>
            <a:normAutofit/>
          </a:bodyPr>
          <a:lstStyle/>
          <a:p>
            <a:r>
              <a:rPr lang="en-US" dirty="0"/>
              <a:t>Key Characteristics of the Transit Workforce</a:t>
            </a:r>
          </a:p>
        </p:txBody>
      </p:sp>
      <p:sp>
        <p:nvSpPr>
          <p:cNvPr id="3" name="Content Placeholder 2">
            <a:extLst>
              <a:ext uri="{FF2B5EF4-FFF2-40B4-BE49-F238E27FC236}">
                <a16:creationId xmlns:a16="http://schemas.microsoft.com/office/drawing/2014/main" id="{0BEB5D3E-BAFC-024A-AEB0-CCF94DE25576}"/>
              </a:ext>
            </a:extLst>
          </p:cNvPr>
          <p:cNvSpPr>
            <a:spLocks noGrp="1"/>
          </p:cNvSpPr>
          <p:nvPr>
            <p:ph idx="1"/>
          </p:nvPr>
        </p:nvSpPr>
        <p:spPr>
          <a:xfrm>
            <a:off x="457200" y="1304228"/>
            <a:ext cx="8229600" cy="572984"/>
          </a:xfrm>
        </p:spPr>
        <p:txBody>
          <a:bodyPr>
            <a:normAutofit fontScale="62500" lnSpcReduction="20000"/>
          </a:bodyPr>
          <a:lstStyle/>
          <a:p>
            <a:pPr marL="0" indent="0">
              <a:buNone/>
            </a:pPr>
            <a:r>
              <a:rPr lang="en-US" altLang="en-US" b="1" dirty="0">
                <a:ea typeface="Calibri" panose="020F0502020204030204" pitchFamily="34" charset="0"/>
                <a:cs typeface="Times New Roman" panose="02020603050405020304" pitchFamily="18" charset="0"/>
              </a:rPr>
              <a:t>Total and Percentage of Total Employees by Transit Mode and Function, 2015: Bus, Heavy Rail, and Light Rail</a:t>
            </a:r>
            <a:endParaRPr lang="en-US" dirty="0"/>
          </a:p>
        </p:txBody>
      </p:sp>
      <p:sp>
        <p:nvSpPr>
          <p:cNvPr id="4" name="Slide Number Placeholder 3">
            <a:extLst>
              <a:ext uri="{FF2B5EF4-FFF2-40B4-BE49-F238E27FC236}">
                <a16:creationId xmlns:a16="http://schemas.microsoft.com/office/drawing/2014/main" id="{7EDDD762-1E07-3B42-BB4E-B090E643F09F}"/>
              </a:ext>
            </a:extLst>
          </p:cNvPr>
          <p:cNvSpPr>
            <a:spLocks noGrp="1"/>
          </p:cNvSpPr>
          <p:nvPr>
            <p:ph type="sldNum" sz="quarter" idx="4"/>
          </p:nvPr>
        </p:nvSpPr>
        <p:spPr/>
        <p:txBody>
          <a:bodyPr/>
          <a:lstStyle/>
          <a:p>
            <a:fld id="{BB1538F1-4CA6-724F-867D-99B1271B76D4}" type="slidenum">
              <a:rPr lang="en-US" smtClean="0"/>
              <a:pPr/>
              <a:t>34</a:t>
            </a:fld>
            <a:endParaRPr lang="en-US" dirty="0"/>
          </a:p>
        </p:txBody>
      </p:sp>
      <p:graphicFrame>
        <p:nvGraphicFramePr>
          <p:cNvPr id="6" name="Content Placeholder 5">
            <a:extLst>
              <a:ext uri="{FF2B5EF4-FFF2-40B4-BE49-F238E27FC236}">
                <a16:creationId xmlns:a16="http://schemas.microsoft.com/office/drawing/2014/main" id="{C68DDB90-1E6A-1D42-8CDE-8BDA2DEFB8D8}"/>
              </a:ext>
            </a:extLst>
          </p:cNvPr>
          <p:cNvGraphicFramePr>
            <a:graphicFrameLocks noGrp="1"/>
          </p:cNvGraphicFramePr>
          <p:nvPr>
            <p:ph idx="10"/>
            <p:extLst>
              <p:ext uri="{D42A27DB-BD31-4B8C-83A1-F6EECF244321}">
                <p14:modId xmlns:p14="http://schemas.microsoft.com/office/powerpoint/2010/main" val="2955871564"/>
              </p:ext>
            </p:extLst>
          </p:nvPr>
        </p:nvGraphicFramePr>
        <p:xfrm>
          <a:off x="605642" y="1867474"/>
          <a:ext cx="7932716" cy="3380801"/>
        </p:xfrm>
        <a:graphic>
          <a:graphicData uri="http://schemas.openxmlformats.org/drawingml/2006/table">
            <a:tbl>
              <a:tblPr firstRow="1" firstCol="1" bandRow="1">
                <a:tableStyleId>{5C22544A-7EE6-4342-B048-85BDC9FD1C3A}</a:tableStyleId>
              </a:tblPr>
              <a:tblGrid>
                <a:gridCol w="1985158">
                  <a:extLst>
                    <a:ext uri="{9D8B030D-6E8A-4147-A177-3AD203B41FA5}">
                      <a16:colId xmlns:a16="http://schemas.microsoft.com/office/drawing/2014/main" val="4183114984"/>
                    </a:ext>
                  </a:extLst>
                </a:gridCol>
                <a:gridCol w="857250">
                  <a:extLst>
                    <a:ext uri="{9D8B030D-6E8A-4147-A177-3AD203B41FA5}">
                      <a16:colId xmlns:a16="http://schemas.microsoft.com/office/drawing/2014/main" val="911696402"/>
                    </a:ext>
                  </a:extLst>
                </a:gridCol>
                <a:gridCol w="990600">
                  <a:extLst>
                    <a:ext uri="{9D8B030D-6E8A-4147-A177-3AD203B41FA5}">
                      <a16:colId xmlns:a16="http://schemas.microsoft.com/office/drawing/2014/main" val="2557676706"/>
                    </a:ext>
                  </a:extLst>
                </a:gridCol>
                <a:gridCol w="1114425">
                  <a:extLst>
                    <a:ext uri="{9D8B030D-6E8A-4147-A177-3AD203B41FA5}">
                      <a16:colId xmlns:a16="http://schemas.microsoft.com/office/drawing/2014/main" val="1281359963"/>
                    </a:ext>
                  </a:extLst>
                </a:gridCol>
                <a:gridCol w="695325">
                  <a:extLst>
                    <a:ext uri="{9D8B030D-6E8A-4147-A177-3AD203B41FA5}">
                      <a16:colId xmlns:a16="http://schemas.microsoft.com/office/drawing/2014/main" val="197155900"/>
                    </a:ext>
                  </a:extLst>
                </a:gridCol>
                <a:gridCol w="685800">
                  <a:extLst>
                    <a:ext uri="{9D8B030D-6E8A-4147-A177-3AD203B41FA5}">
                      <a16:colId xmlns:a16="http://schemas.microsoft.com/office/drawing/2014/main" val="1552408102"/>
                    </a:ext>
                  </a:extLst>
                </a:gridCol>
                <a:gridCol w="733425">
                  <a:extLst>
                    <a:ext uri="{9D8B030D-6E8A-4147-A177-3AD203B41FA5}">
                      <a16:colId xmlns:a16="http://schemas.microsoft.com/office/drawing/2014/main" val="4230642940"/>
                    </a:ext>
                  </a:extLst>
                </a:gridCol>
                <a:gridCol w="870733">
                  <a:extLst>
                    <a:ext uri="{9D8B030D-6E8A-4147-A177-3AD203B41FA5}">
                      <a16:colId xmlns:a16="http://schemas.microsoft.com/office/drawing/2014/main" val="602093834"/>
                    </a:ext>
                  </a:extLst>
                </a:gridCol>
              </a:tblGrid>
              <a:tr h="956981">
                <a:tc>
                  <a:txBody>
                    <a:bodyPr/>
                    <a:lstStyle/>
                    <a:p>
                      <a:pPr marL="0" marR="0" algn="ctr">
                        <a:spcBef>
                          <a:spcPts val="0"/>
                        </a:spcBef>
                        <a:spcAft>
                          <a:spcPts val="0"/>
                        </a:spcAft>
                      </a:pPr>
                      <a:r>
                        <a:rPr lang="en-US" sz="1800" dirty="0">
                          <a:effectLst/>
                        </a:rPr>
                        <a:t>Statistical Category</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Bus</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Demand Response</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Commuter Rail</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Heavy Rail</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Light Rail</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Total </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800" dirty="0">
                          <a:effectLst/>
                        </a:rPr>
                        <a:t>Percent</a:t>
                      </a:r>
                      <a:endPar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4058544980"/>
                  </a:ext>
                </a:extLst>
              </a:tr>
              <a:tr h="560517">
                <a:tc>
                  <a:txBody>
                    <a:bodyPr/>
                    <a:lstStyle/>
                    <a:p>
                      <a:pPr marL="0" marR="0">
                        <a:spcBef>
                          <a:spcPts val="0"/>
                        </a:spcBef>
                        <a:spcAft>
                          <a:spcPts val="0"/>
                        </a:spcAft>
                      </a:pPr>
                      <a:r>
                        <a:rPr lang="en-US" sz="1400" dirty="0">
                          <a:effectLst/>
                        </a:rPr>
                        <a:t>Employees, Vehicle Operations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132,076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91,983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10,953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20,387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5,242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260,641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72%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588290118"/>
                  </a:ext>
                </a:extLst>
              </a:tr>
              <a:tr h="557321">
                <a:tc>
                  <a:txBody>
                    <a:bodyPr/>
                    <a:lstStyle/>
                    <a:p>
                      <a:pPr marL="0" marR="0">
                        <a:spcBef>
                          <a:spcPts val="0"/>
                        </a:spcBef>
                        <a:spcAft>
                          <a:spcPts val="0"/>
                        </a:spcAft>
                      </a:pPr>
                      <a:r>
                        <a:rPr lang="en-US" sz="1400" dirty="0">
                          <a:effectLst/>
                        </a:rPr>
                        <a:t>Employees, Vehicle Maintenance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32,989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8,729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8,751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9,570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2,339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62,378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480632590"/>
                  </a:ext>
                </a:extLst>
              </a:tr>
              <a:tr h="559375">
                <a:tc>
                  <a:txBody>
                    <a:bodyPr/>
                    <a:lstStyle/>
                    <a:p>
                      <a:pPr marL="0" marR="0">
                        <a:spcBef>
                          <a:spcPts val="0"/>
                        </a:spcBef>
                        <a:spcAft>
                          <a:spcPts val="0"/>
                        </a:spcAft>
                      </a:pPr>
                      <a:r>
                        <a:rPr lang="en-US" sz="1400" dirty="0">
                          <a:effectLst/>
                        </a:rPr>
                        <a:t>Employees, Non-Vehicle Maintenance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7,064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2,484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7,059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17,559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2,484</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36,650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110143119"/>
                  </a:ext>
                </a:extLst>
              </a:tr>
              <a:tr h="746607">
                <a:tc>
                  <a:txBody>
                    <a:bodyPr/>
                    <a:lstStyle/>
                    <a:p>
                      <a:pPr marL="0" marR="0">
                        <a:spcBef>
                          <a:spcPts val="0"/>
                        </a:spcBef>
                        <a:spcAft>
                          <a:spcPts val="0"/>
                        </a:spcAft>
                      </a:pPr>
                      <a:r>
                        <a:rPr lang="en-US" sz="1400" dirty="0">
                          <a:effectLst/>
                        </a:rPr>
                        <a:t>Total Employees, Operating (Non-Administrative)</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172,129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103,186 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26,763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47,516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10,065</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359,669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100%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16636792"/>
                  </a:ext>
                </a:extLst>
              </a:tr>
            </a:tbl>
          </a:graphicData>
        </a:graphic>
      </p:graphicFrame>
      <p:sp>
        <p:nvSpPr>
          <p:cNvPr id="7" name="Rectangle 1">
            <a:extLst>
              <a:ext uri="{FF2B5EF4-FFF2-40B4-BE49-F238E27FC236}">
                <a16:creationId xmlns:a16="http://schemas.microsoft.com/office/drawing/2014/main" id="{5BFD7DE8-04A8-004B-8D3B-F42195F6C1F0}"/>
              </a:ext>
            </a:extLst>
          </p:cNvPr>
          <p:cNvSpPr>
            <a:spLocks noChangeArrowheads="1"/>
          </p:cNvSpPr>
          <p:nvPr/>
        </p:nvSpPr>
        <p:spPr bwMode="auto">
          <a:xfrm>
            <a:off x="605642" y="5304587"/>
            <a:ext cx="694706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Source: (APTA,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297A9E06-31BD-EF42-8699-E90941B86A6E}"/>
              </a:ext>
            </a:extLst>
          </p:cNvPr>
          <p:cNvSpPr txBox="1"/>
          <p:nvPr/>
        </p:nvSpPr>
        <p:spPr>
          <a:xfrm>
            <a:off x="605642" y="5737887"/>
            <a:ext cx="5990743" cy="369332"/>
          </a:xfrm>
          <a:prstGeom prst="rect">
            <a:avLst/>
          </a:prstGeom>
          <a:noFill/>
        </p:spPr>
        <p:txBody>
          <a:bodyPr wrap="none" rtlCol="0">
            <a:spAutoFit/>
          </a:bodyPr>
          <a:lstStyle/>
          <a:p>
            <a:r>
              <a:rPr lang="en-US" dirty="0">
                <a:solidFill>
                  <a:srgbClr val="000075"/>
                </a:solidFill>
              </a:rPr>
              <a:t>Most transit workers are employed as operators (72 percent). </a:t>
            </a:r>
          </a:p>
        </p:txBody>
      </p:sp>
    </p:spTree>
    <p:extLst>
      <p:ext uri="{BB962C8B-B14F-4D97-AF65-F5344CB8AC3E}">
        <p14:creationId xmlns:p14="http://schemas.microsoft.com/office/powerpoint/2010/main" val="3268905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7044-6CF7-1C42-9190-F1167E3BCF4E}"/>
              </a:ext>
            </a:extLst>
          </p:cNvPr>
          <p:cNvSpPr>
            <a:spLocks noGrp="1"/>
          </p:cNvSpPr>
          <p:nvPr>
            <p:ph type="title"/>
          </p:nvPr>
        </p:nvSpPr>
        <p:spPr/>
        <p:txBody>
          <a:bodyPr>
            <a:normAutofit/>
          </a:bodyPr>
          <a:lstStyle/>
          <a:p>
            <a:r>
              <a:rPr lang="en-US" altLang="en-US" dirty="0">
                <a:solidFill>
                  <a:srgbClr val="000075"/>
                </a:solidFill>
                <a:ea typeface="Calibri" panose="020F0502020204030204" pitchFamily="34" charset="0"/>
              </a:rPr>
              <a:t>Mean Hourly Wages for Cost Estimates</a:t>
            </a:r>
            <a:endParaRPr lang="en-US" dirty="0"/>
          </a:p>
        </p:txBody>
      </p:sp>
      <p:graphicFrame>
        <p:nvGraphicFramePr>
          <p:cNvPr id="6" name="Content Placeholder 5">
            <a:extLst>
              <a:ext uri="{FF2B5EF4-FFF2-40B4-BE49-F238E27FC236}">
                <a16:creationId xmlns:a16="http://schemas.microsoft.com/office/drawing/2014/main" id="{9CA31327-3E54-7C4F-8DE4-29C9B9191D7F}"/>
              </a:ext>
            </a:extLst>
          </p:cNvPr>
          <p:cNvGraphicFramePr>
            <a:graphicFrameLocks noGrp="1"/>
          </p:cNvGraphicFramePr>
          <p:nvPr>
            <p:ph idx="1"/>
            <p:extLst>
              <p:ext uri="{D42A27DB-BD31-4B8C-83A1-F6EECF244321}">
                <p14:modId xmlns:p14="http://schemas.microsoft.com/office/powerpoint/2010/main" val="1205594862"/>
              </p:ext>
            </p:extLst>
          </p:nvPr>
        </p:nvGraphicFramePr>
        <p:xfrm>
          <a:off x="807336" y="1724026"/>
          <a:ext cx="7529328" cy="3643254"/>
        </p:xfrm>
        <a:graphic>
          <a:graphicData uri="http://schemas.openxmlformats.org/drawingml/2006/table">
            <a:tbl>
              <a:tblPr firstRow="1" firstCol="1" bandRow="1">
                <a:tableStyleId>{5C22544A-7EE6-4342-B048-85BDC9FD1C3A}</a:tableStyleId>
              </a:tblPr>
              <a:tblGrid>
                <a:gridCol w="992889">
                  <a:extLst>
                    <a:ext uri="{9D8B030D-6E8A-4147-A177-3AD203B41FA5}">
                      <a16:colId xmlns:a16="http://schemas.microsoft.com/office/drawing/2014/main" val="1758191188"/>
                    </a:ext>
                  </a:extLst>
                </a:gridCol>
                <a:gridCol w="1516887">
                  <a:extLst>
                    <a:ext uri="{9D8B030D-6E8A-4147-A177-3AD203B41FA5}">
                      <a16:colId xmlns:a16="http://schemas.microsoft.com/office/drawing/2014/main" val="1901913933"/>
                    </a:ext>
                  </a:extLst>
                </a:gridCol>
                <a:gridCol w="959613">
                  <a:extLst>
                    <a:ext uri="{9D8B030D-6E8A-4147-A177-3AD203B41FA5}">
                      <a16:colId xmlns:a16="http://schemas.microsoft.com/office/drawing/2014/main" val="1076515968"/>
                    </a:ext>
                  </a:extLst>
                </a:gridCol>
                <a:gridCol w="1304925">
                  <a:extLst>
                    <a:ext uri="{9D8B030D-6E8A-4147-A177-3AD203B41FA5}">
                      <a16:colId xmlns:a16="http://schemas.microsoft.com/office/drawing/2014/main" val="1304637606"/>
                    </a:ext>
                  </a:extLst>
                </a:gridCol>
                <a:gridCol w="1352550">
                  <a:extLst>
                    <a:ext uri="{9D8B030D-6E8A-4147-A177-3AD203B41FA5}">
                      <a16:colId xmlns:a16="http://schemas.microsoft.com/office/drawing/2014/main" val="1897826934"/>
                    </a:ext>
                  </a:extLst>
                </a:gridCol>
                <a:gridCol w="1402464">
                  <a:extLst>
                    <a:ext uri="{9D8B030D-6E8A-4147-A177-3AD203B41FA5}">
                      <a16:colId xmlns:a16="http://schemas.microsoft.com/office/drawing/2014/main" val="333296467"/>
                    </a:ext>
                  </a:extLst>
                </a:gridCol>
              </a:tblGrid>
              <a:tr h="298611">
                <a:tc>
                  <a:txBody>
                    <a:bodyPr/>
                    <a:lstStyle/>
                    <a:p>
                      <a:pPr marL="0" marR="0" algn="ctr">
                        <a:lnSpc>
                          <a:spcPct val="80000"/>
                        </a:lnSpc>
                        <a:spcBef>
                          <a:spcPts val="0"/>
                        </a:spcBef>
                        <a:spcAft>
                          <a:spcPts val="0"/>
                        </a:spcAft>
                      </a:pPr>
                      <a:r>
                        <a:rPr lang="en-US" sz="1600" dirty="0">
                          <a:effectLst/>
                        </a:rPr>
                        <a:t>Code</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ctr">
                        <a:lnSpc>
                          <a:spcPct val="80000"/>
                        </a:lnSpc>
                        <a:spcBef>
                          <a:spcPts val="0"/>
                        </a:spcBef>
                        <a:spcAft>
                          <a:spcPts val="0"/>
                        </a:spcAft>
                      </a:pPr>
                      <a:r>
                        <a:rPr lang="en-US" sz="1600" dirty="0">
                          <a:effectLst/>
                        </a:rPr>
                        <a:t>Occupation</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ctr">
                        <a:lnSpc>
                          <a:spcPct val="80000"/>
                        </a:lnSpc>
                        <a:spcBef>
                          <a:spcPts val="0"/>
                        </a:spcBef>
                        <a:spcAft>
                          <a:spcPts val="0"/>
                        </a:spcAft>
                      </a:pPr>
                      <a:r>
                        <a:rPr lang="en-US" sz="1600" dirty="0">
                          <a:effectLst/>
                        </a:rPr>
                        <a:t>Source</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ctr">
                        <a:lnSpc>
                          <a:spcPct val="80000"/>
                        </a:lnSpc>
                        <a:spcBef>
                          <a:spcPts val="0"/>
                        </a:spcBef>
                        <a:spcAft>
                          <a:spcPts val="0"/>
                        </a:spcAft>
                      </a:pPr>
                      <a:r>
                        <a:rPr lang="en-US" sz="1600" dirty="0">
                          <a:effectLst/>
                        </a:rPr>
                        <a:t>Total Employment</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ctr">
                        <a:lnSpc>
                          <a:spcPct val="80000"/>
                        </a:lnSpc>
                        <a:spcBef>
                          <a:spcPts val="0"/>
                        </a:spcBef>
                        <a:spcAft>
                          <a:spcPts val="0"/>
                        </a:spcAft>
                      </a:pPr>
                      <a:r>
                        <a:rPr lang="en-US" sz="1600" dirty="0">
                          <a:effectLst/>
                        </a:rPr>
                        <a:t>Mean Hourly Wage</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ctr">
                        <a:lnSpc>
                          <a:spcPct val="80000"/>
                        </a:lnSpc>
                        <a:spcBef>
                          <a:spcPts val="0"/>
                        </a:spcBef>
                        <a:spcAft>
                          <a:spcPts val="0"/>
                        </a:spcAft>
                      </a:pPr>
                      <a:r>
                        <a:rPr lang="en-US" sz="1600" dirty="0">
                          <a:effectLst/>
                        </a:rPr>
                        <a:t>Mean Annual Wage</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extLst>
                  <a:ext uri="{0D108BD9-81ED-4DB2-BD59-A6C34878D82A}">
                    <a16:rowId xmlns:a16="http://schemas.microsoft.com/office/drawing/2014/main" val="2573195564"/>
                  </a:ext>
                </a:extLst>
              </a:tr>
              <a:tr h="498924">
                <a:tc>
                  <a:txBody>
                    <a:bodyPr/>
                    <a:lstStyle/>
                    <a:p>
                      <a:pPr marL="0" marR="0">
                        <a:spcBef>
                          <a:spcPts val="0"/>
                        </a:spcBef>
                        <a:spcAft>
                          <a:spcPts val="0"/>
                        </a:spcAft>
                      </a:pPr>
                      <a:r>
                        <a:rPr lang="en-US" sz="1200" dirty="0">
                          <a:effectLst/>
                        </a:rPr>
                        <a:t>NAICS 48–49</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Transportation and Warehousing</a:t>
                      </a:r>
                      <a:r>
                        <a:rPr lang="en-US" sz="1200" baseline="30000" dirty="0">
                          <a:effectLst/>
                        </a:rPr>
                        <a:t>a</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BLS (2017)</a:t>
                      </a:r>
                      <a:r>
                        <a:rPr lang="en-US" sz="1200" baseline="30000" dirty="0">
                          <a:effectLst/>
                        </a:rPr>
                        <a:t>b</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5,792,400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$22.94</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$47,200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extLst>
                  <a:ext uri="{0D108BD9-81ED-4DB2-BD59-A6C34878D82A}">
                    <a16:rowId xmlns:a16="http://schemas.microsoft.com/office/drawing/2014/main" val="3534128388"/>
                  </a:ext>
                </a:extLst>
              </a:tr>
              <a:tr h="721492">
                <a:tc>
                  <a:txBody>
                    <a:bodyPr/>
                    <a:lstStyle/>
                    <a:p>
                      <a:pPr marL="0" marR="0">
                        <a:spcBef>
                          <a:spcPts val="0"/>
                        </a:spcBef>
                        <a:spcAft>
                          <a:spcPts val="0"/>
                        </a:spcAft>
                      </a:pPr>
                      <a:r>
                        <a:rPr lang="en-US" sz="1200" dirty="0">
                          <a:effectLst/>
                        </a:rPr>
                        <a:t>NAICS 485</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Transit and ground passenger transportation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BLS (2017)</a:t>
                      </a:r>
                      <a:r>
                        <a:rPr lang="en-US" sz="1200" baseline="30000" dirty="0">
                          <a:effectLst/>
                        </a:rPr>
                        <a: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494,700</a:t>
                      </a:r>
                    </a:p>
                    <a:p>
                      <a:pPr marL="0" marR="0" algn="r">
                        <a:spcBef>
                          <a:spcPts val="0"/>
                        </a:spcBef>
                        <a:spcAft>
                          <a:spcPts val="0"/>
                        </a:spcAft>
                      </a:pPr>
                      <a:r>
                        <a:rPr lang="en-US" sz="1200" dirty="0">
                          <a:effectLst/>
                        </a:rPr>
                        <a:t>(Mar. 2018)</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$18.90 </a:t>
                      </a:r>
                    </a:p>
                    <a:p>
                      <a:pPr marL="0" marR="0" algn="r">
                        <a:spcBef>
                          <a:spcPts val="0"/>
                        </a:spcBef>
                        <a:spcAft>
                          <a:spcPts val="0"/>
                        </a:spcAft>
                      </a:pPr>
                      <a:r>
                        <a:rPr lang="en-US" sz="1200" dirty="0">
                          <a:effectLst/>
                        </a:rPr>
                        <a:t>(Feb. 2018)</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$39,305</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extLst>
                  <a:ext uri="{0D108BD9-81ED-4DB2-BD59-A6C34878D82A}">
                    <a16:rowId xmlns:a16="http://schemas.microsoft.com/office/drawing/2014/main" val="1110211674"/>
                  </a:ext>
                </a:extLst>
              </a:tr>
              <a:tr h="498924">
                <a:tc>
                  <a:txBody>
                    <a:bodyPr/>
                    <a:lstStyle/>
                    <a:p>
                      <a:pPr marL="0" marR="0">
                        <a:spcBef>
                          <a:spcPts val="0"/>
                        </a:spcBef>
                        <a:spcAft>
                          <a:spcPts val="0"/>
                        </a:spcAft>
                      </a:pPr>
                      <a:r>
                        <a:rPr lang="en-US" sz="1200" dirty="0">
                          <a:effectLst/>
                        </a:rPr>
                        <a:t>NAICS 4851</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Urban transit systems</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BLS (2017)</a:t>
                      </a:r>
                      <a:r>
                        <a:rPr lang="en-US" sz="1200" baseline="30000" dirty="0">
                          <a:effectLst/>
                        </a:rPr>
                        <a:t>d</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47,000</a:t>
                      </a:r>
                    </a:p>
                    <a:p>
                      <a:pPr marL="0" marR="0" algn="r">
                        <a:spcBef>
                          <a:spcPts val="0"/>
                        </a:spcBef>
                        <a:spcAft>
                          <a:spcPts val="0"/>
                        </a:spcAft>
                      </a:pPr>
                      <a:r>
                        <a:rPr lang="en-US" sz="1200" dirty="0">
                          <a:effectLst/>
                        </a:rPr>
                        <a:t>(May 2017)</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$20.51</a:t>
                      </a:r>
                    </a:p>
                    <a:p>
                      <a:pPr marL="0" marR="0" algn="r">
                        <a:spcBef>
                          <a:spcPts val="0"/>
                        </a:spcBef>
                        <a:spcAft>
                          <a:spcPts val="0"/>
                        </a:spcAft>
                      </a:pPr>
                      <a:r>
                        <a:rPr lang="en-US" sz="1200" dirty="0">
                          <a:effectLst/>
                        </a:rPr>
                        <a:t>(May 2017)</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$42,660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extLst>
                  <a:ext uri="{0D108BD9-81ED-4DB2-BD59-A6C34878D82A}">
                    <a16:rowId xmlns:a16="http://schemas.microsoft.com/office/drawing/2014/main" val="2572822424"/>
                  </a:ext>
                </a:extLst>
              </a:tr>
              <a:tr h="498924">
                <a:tc>
                  <a:txBody>
                    <a:bodyPr/>
                    <a:lstStyle/>
                    <a:p>
                      <a:pPr marL="0" marR="0">
                        <a:spcBef>
                          <a:spcPts val="0"/>
                        </a:spcBef>
                        <a:spcAft>
                          <a:spcPts val="0"/>
                        </a:spcAft>
                      </a:pPr>
                      <a:r>
                        <a:rPr lang="en-US" sz="1200" dirty="0">
                          <a:effectLst/>
                        </a:rPr>
                        <a:t>NAICS 4852</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Interurban and rural bus transportation</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BLS (2017)</a:t>
                      </a:r>
                      <a:r>
                        <a:rPr lang="en-US" sz="1200" baseline="30000" dirty="0">
                          <a:effectLst/>
                        </a:rPr>
                        <a:t>e</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17,690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$18.56</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$38,600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extLst>
                  <a:ext uri="{0D108BD9-81ED-4DB2-BD59-A6C34878D82A}">
                    <a16:rowId xmlns:a16="http://schemas.microsoft.com/office/drawing/2014/main" val="1265274441"/>
                  </a:ext>
                </a:extLst>
              </a:tr>
              <a:tr h="498924">
                <a:tc>
                  <a:txBody>
                    <a:bodyPr/>
                    <a:lstStyle/>
                    <a:p>
                      <a:pPr marL="0" marR="0">
                        <a:spcBef>
                          <a:spcPts val="0"/>
                        </a:spcBef>
                        <a:spcAft>
                          <a:spcPts val="0"/>
                        </a:spcAft>
                      </a:pPr>
                      <a:r>
                        <a:rPr lang="en-US" sz="1200" dirty="0">
                          <a:effectLst/>
                        </a:rPr>
                        <a:t>SOC 53-3021</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Bus drivers, transit and intercity</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BLS (2017)</a:t>
                      </a:r>
                      <a:r>
                        <a:rPr lang="en-US" sz="1200" baseline="30000" dirty="0">
                          <a:effectLst/>
                        </a:rPr>
                        <a:t>f</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176,140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$20.81</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$43,290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extLst>
                  <a:ext uri="{0D108BD9-81ED-4DB2-BD59-A6C34878D82A}">
                    <a16:rowId xmlns:a16="http://schemas.microsoft.com/office/drawing/2014/main" val="1952128266"/>
                  </a:ext>
                </a:extLst>
              </a:tr>
              <a:tr h="498924">
                <a:tc>
                  <a:txBody>
                    <a:bodyPr/>
                    <a:lstStyle/>
                    <a:p>
                      <a:pPr marL="0" marR="0">
                        <a:spcBef>
                          <a:spcPts val="0"/>
                        </a:spcBef>
                        <a:spcAft>
                          <a:spcPts val="0"/>
                        </a:spcAft>
                      </a:pPr>
                      <a:r>
                        <a:rPr lang="en-US" sz="1200" dirty="0">
                          <a:effectLst/>
                        </a:rPr>
                        <a:t>SOC 53-4099</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Rail transportation workers, all other</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spcBef>
                          <a:spcPts val="0"/>
                        </a:spcBef>
                        <a:spcAft>
                          <a:spcPts val="0"/>
                        </a:spcAft>
                      </a:pPr>
                      <a:r>
                        <a:rPr lang="en-US" sz="1200" dirty="0">
                          <a:effectLst/>
                        </a:rPr>
                        <a:t>BLS (2017)</a:t>
                      </a:r>
                      <a:r>
                        <a:rPr lang="en-US" sz="1200" baseline="30000" dirty="0">
                          <a:effectLst/>
                        </a:rPr>
                        <a:t>g</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2,780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$28.82</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tc>
                  <a:txBody>
                    <a:bodyPr/>
                    <a:lstStyle/>
                    <a:p>
                      <a:pPr marL="0" marR="0" algn="r">
                        <a:spcBef>
                          <a:spcPts val="0"/>
                        </a:spcBef>
                        <a:spcAft>
                          <a:spcPts val="0"/>
                        </a:spcAft>
                      </a:pPr>
                      <a:r>
                        <a:rPr lang="en-US" sz="1200" dirty="0">
                          <a:effectLst/>
                        </a:rPr>
                        <a:t>$59,950</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4982" marR="24982" marT="16848" marB="16848" anchor="ctr"/>
                </a:tc>
                <a:extLst>
                  <a:ext uri="{0D108BD9-81ED-4DB2-BD59-A6C34878D82A}">
                    <a16:rowId xmlns:a16="http://schemas.microsoft.com/office/drawing/2014/main" val="1557766482"/>
                  </a:ext>
                </a:extLst>
              </a:tr>
            </a:tbl>
          </a:graphicData>
        </a:graphic>
      </p:graphicFrame>
      <p:sp>
        <p:nvSpPr>
          <p:cNvPr id="4" name="Slide Number Placeholder 3">
            <a:extLst>
              <a:ext uri="{FF2B5EF4-FFF2-40B4-BE49-F238E27FC236}">
                <a16:creationId xmlns:a16="http://schemas.microsoft.com/office/drawing/2014/main" id="{CA4C9D54-86C7-714D-9BB4-AD0B792FA758}"/>
              </a:ext>
            </a:extLst>
          </p:cNvPr>
          <p:cNvSpPr>
            <a:spLocks noGrp="1"/>
          </p:cNvSpPr>
          <p:nvPr>
            <p:ph type="sldNum" sz="quarter" idx="4"/>
          </p:nvPr>
        </p:nvSpPr>
        <p:spPr/>
        <p:txBody>
          <a:bodyPr/>
          <a:lstStyle/>
          <a:p>
            <a:fld id="{BB1538F1-4CA6-724F-867D-99B1271B76D4}" type="slidenum">
              <a:rPr lang="en-US" smtClean="0"/>
              <a:pPr/>
              <a:t>35</a:t>
            </a:fld>
            <a:endParaRPr lang="en-US" dirty="0"/>
          </a:p>
        </p:txBody>
      </p:sp>
      <p:sp>
        <p:nvSpPr>
          <p:cNvPr id="5" name="Content Placeholder 4">
            <a:extLst>
              <a:ext uri="{FF2B5EF4-FFF2-40B4-BE49-F238E27FC236}">
                <a16:creationId xmlns:a16="http://schemas.microsoft.com/office/drawing/2014/main" id="{6D11A9FE-1EE8-6D45-8F68-F575877FB66B}"/>
              </a:ext>
            </a:extLst>
          </p:cNvPr>
          <p:cNvSpPr>
            <a:spLocks noGrp="1"/>
          </p:cNvSpPr>
          <p:nvPr>
            <p:ph idx="10"/>
          </p:nvPr>
        </p:nvSpPr>
        <p:spPr>
          <a:xfrm>
            <a:off x="807336" y="5367217"/>
            <a:ext cx="8229600" cy="983931"/>
          </a:xfrm>
        </p:spPr>
        <p:txBody>
          <a:bodyPr>
            <a:normAutofit fontScale="92500" lnSpcReduction="10000"/>
          </a:bodyPr>
          <a:lstStyle/>
          <a:p>
            <a:pPr marL="0" lvl="0" indent="0" defTabSz="914400" eaLnBrk="0" fontAlgn="base" hangingPunct="0">
              <a:spcBef>
                <a:spcPct val="0"/>
              </a:spcBef>
              <a:spcAft>
                <a:spcPct val="0"/>
              </a:spcAft>
              <a:buNone/>
            </a:pPr>
            <a:r>
              <a:rPr lang="en-US" altLang="en-US" sz="1000" baseline="30000" dirty="0">
                <a:solidFill>
                  <a:srgbClr val="000000"/>
                </a:solidFill>
                <a:ea typeface="Times New Roman" panose="02020603050405020304" pitchFamily="18" charset="0"/>
              </a:rPr>
              <a:t>a </a:t>
            </a:r>
            <a:r>
              <a:rPr lang="en-US" altLang="en-US" sz="1000" dirty="0">
                <a:solidFill>
                  <a:srgbClr val="000000"/>
                </a:solidFill>
                <a:ea typeface="Times New Roman" panose="02020603050405020304" pitchFamily="18" charset="0"/>
              </a:rPr>
              <a:t>NAICS codes 48 and 49 are grouped together as one sector, 48–49, for Transportation and Warehousing.</a:t>
            </a:r>
            <a:endParaRPr lang="en-US" altLang="en-US" sz="1000" dirty="0">
              <a:solidFill>
                <a:schemeClr val="tx1"/>
              </a:solidFill>
            </a:endParaRPr>
          </a:p>
          <a:p>
            <a:pPr marL="0" lvl="0" indent="0" defTabSz="914400" eaLnBrk="0" fontAlgn="base" hangingPunct="0">
              <a:spcBef>
                <a:spcPct val="0"/>
              </a:spcBef>
              <a:spcAft>
                <a:spcPct val="0"/>
              </a:spcAft>
              <a:buNone/>
            </a:pPr>
            <a:r>
              <a:rPr lang="en-US" altLang="en-US" sz="1000" baseline="30000" dirty="0">
                <a:solidFill>
                  <a:srgbClr val="000000"/>
                </a:solidFill>
                <a:ea typeface="Times New Roman" panose="02020603050405020304" pitchFamily="18" charset="0"/>
              </a:rPr>
              <a:t>b</a:t>
            </a:r>
            <a:r>
              <a:rPr lang="en-US" altLang="en-US" sz="1000" dirty="0">
                <a:solidFill>
                  <a:srgbClr val="000000"/>
                </a:solidFill>
                <a:ea typeface="Times New Roman" panose="02020603050405020304" pitchFamily="18" charset="0"/>
              </a:rPr>
              <a:t> (BLS, 2018f).</a:t>
            </a:r>
            <a:endParaRPr lang="en-US" altLang="en-US" sz="1000" dirty="0">
              <a:solidFill>
                <a:schemeClr val="tx1"/>
              </a:solidFill>
            </a:endParaRPr>
          </a:p>
          <a:p>
            <a:pPr marL="0" lvl="0" indent="0" defTabSz="914400" eaLnBrk="0" fontAlgn="base" hangingPunct="0">
              <a:spcBef>
                <a:spcPct val="0"/>
              </a:spcBef>
              <a:spcAft>
                <a:spcPct val="0"/>
              </a:spcAft>
              <a:buNone/>
            </a:pPr>
            <a:r>
              <a:rPr lang="en-US" altLang="en-US" sz="1000" baseline="30000" dirty="0">
                <a:solidFill>
                  <a:srgbClr val="000000"/>
                </a:solidFill>
                <a:ea typeface="Times New Roman" panose="02020603050405020304" pitchFamily="18" charset="0"/>
              </a:rPr>
              <a:t>c</a:t>
            </a:r>
            <a:r>
              <a:rPr lang="en-US" altLang="en-US" sz="1000" dirty="0">
                <a:solidFill>
                  <a:srgbClr val="000000"/>
                </a:solidFill>
                <a:ea typeface="Times New Roman" panose="02020603050405020304" pitchFamily="18" charset="0"/>
              </a:rPr>
              <a:t> (BLS, 2018c). </a:t>
            </a:r>
            <a:endParaRPr lang="en-US" altLang="en-US" sz="1000" dirty="0">
              <a:solidFill>
                <a:schemeClr val="tx1"/>
              </a:solidFill>
            </a:endParaRPr>
          </a:p>
          <a:p>
            <a:pPr marL="0" lvl="0" indent="0" defTabSz="914400" eaLnBrk="0" fontAlgn="base" hangingPunct="0">
              <a:spcBef>
                <a:spcPct val="0"/>
              </a:spcBef>
              <a:spcAft>
                <a:spcPct val="0"/>
              </a:spcAft>
              <a:buNone/>
            </a:pPr>
            <a:r>
              <a:rPr lang="en-US" altLang="en-US" sz="1000" baseline="30000" dirty="0">
                <a:solidFill>
                  <a:srgbClr val="000000"/>
                </a:solidFill>
                <a:ea typeface="Times New Roman" panose="02020603050405020304" pitchFamily="18" charset="0"/>
              </a:rPr>
              <a:t>d</a:t>
            </a:r>
            <a:r>
              <a:rPr lang="en-US" altLang="en-US" sz="1000" dirty="0">
                <a:solidFill>
                  <a:srgbClr val="000000"/>
                </a:solidFill>
                <a:ea typeface="Times New Roman" panose="02020603050405020304" pitchFamily="18" charset="0"/>
              </a:rPr>
              <a:t> (BLS, 2018d).</a:t>
            </a:r>
            <a:endParaRPr lang="en-US" altLang="en-US" sz="1000" dirty="0">
              <a:solidFill>
                <a:schemeClr val="tx1"/>
              </a:solidFill>
            </a:endParaRPr>
          </a:p>
          <a:p>
            <a:pPr marL="0" lvl="0" indent="0" defTabSz="914400" eaLnBrk="0" fontAlgn="base" hangingPunct="0">
              <a:spcBef>
                <a:spcPct val="0"/>
              </a:spcBef>
              <a:spcAft>
                <a:spcPct val="0"/>
              </a:spcAft>
              <a:buNone/>
            </a:pPr>
            <a:r>
              <a:rPr lang="en-US" altLang="en-US" sz="1000" baseline="30000" dirty="0">
                <a:solidFill>
                  <a:srgbClr val="000000"/>
                </a:solidFill>
                <a:ea typeface="Times New Roman" panose="02020603050405020304" pitchFamily="18" charset="0"/>
              </a:rPr>
              <a:t>e</a:t>
            </a:r>
            <a:r>
              <a:rPr lang="en-US" altLang="en-US" sz="1000" dirty="0">
                <a:solidFill>
                  <a:srgbClr val="000000"/>
                </a:solidFill>
                <a:ea typeface="Times New Roman" panose="02020603050405020304" pitchFamily="18" charset="0"/>
              </a:rPr>
              <a:t> (BLS, 2018e).</a:t>
            </a:r>
            <a:endParaRPr lang="en-US" altLang="en-US" sz="1000" dirty="0">
              <a:solidFill>
                <a:schemeClr val="tx1"/>
              </a:solidFill>
            </a:endParaRPr>
          </a:p>
          <a:p>
            <a:pPr marL="0" lvl="0" indent="0" defTabSz="914400" eaLnBrk="0" fontAlgn="base" hangingPunct="0">
              <a:spcBef>
                <a:spcPct val="0"/>
              </a:spcBef>
              <a:spcAft>
                <a:spcPct val="0"/>
              </a:spcAft>
              <a:buNone/>
            </a:pPr>
            <a:r>
              <a:rPr lang="en-US" altLang="en-US" sz="1000" baseline="30000" dirty="0">
                <a:solidFill>
                  <a:srgbClr val="000000"/>
                </a:solidFill>
                <a:ea typeface="Times New Roman" panose="02020603050405020304" pitchFamily="18" charset="0"/>
                <a:cs typeface="Times New Roman" panose="02020603050405020304" pitchFamily="18" charset="0"/>
              </a:rPr>
              <a:t>f</a:t>
            </a:r>
            <a:r>
              <a:rPr lang="en-US" altLang="en-US" sz="1000" dirty="0">
                <a:solidFill>
                  <a:srgbClr val="000000"/>
                </a:solidFill>
                <a:ea typeface="Times New Roman" panose="02020603050405020304" pitchFamily="18" charset="0"/>
                <a:cs typeface="Times New Roman" panose="02020603050405020304" pitchFamily="18" charset="0"/>
              </a:rPr>
              <a:t> (BLS, 2018g).</a:t>
            </a:r>
            <a:endParaRPr lang="en-US" altLang="en-US" sz="1000" dirty="0">
              <a:solidFill>
                <a:schemeClr val="tx1"/>
              </a:solidFill>
            </a:endParaRPr>
          </a:p>
          <a:p>
            <a:pPr marL="0" lvl="0" indent="0" defTabSz="914400" eaLnBrk="0" fontAlgn="base" hangingPunct="0">
              <a:spcBef>
                <a:spcPct val="0"/>
              </a:spcBef>
              <a:spcAft>
                <a:spcPct val="0"/>
              </a:spcAft>
              <a:buNone/>
            </a:pPr>
            <a:r>
              <a:rPr lang="en-US" altLang="en-US" sz="1000" baseline="30000" dirty="0">
                <a:solidFill>
                  <a:srgbClr val="000000"/>
                </a:solidFill>
                <a:ea typeface="Times New Roman" panose="02020603050405020304" pitchFamily="18" charset="0"/>
              </a:rPr>
              <a:t>g</a:t>
            </a:r>
            <a:r>
              <a:rPr lang="en-US" altLang="en-US" sz="1000" dirty="0">
                <a:solidFill>
                  <a:srgbClr val="000000"/>
                </a:solidFill>
                <a:ea typeface="Times New Roman" panose="02020603050405020304" pitchFamily="18" charset="0"/>
                <a:cs typeface="Times New Roman" panose="02020603050405020304" pitchFamily="18" charset="0"/>
              </a:rPr>
              <a:t> (BLS, 2018h).</a:t>
            </a:r>
            <a:endParaRPr lang="en-US" altLang="en-US" sz="1000" dirty="0">
              <a:solidFill>
                <a:schemeClr val="tx1"/>
              </a:solidFill>
            </a:endParaRPr>
          </a:p>
          <a:p>
            <a:endParaRPr lang="en-US" dirty="0"/>
          </a:p>
        </p:txBody>
      </p:sp>
      <p:sp>
        <p:nvSpPr>
          <p:cNvPr id="8" name="TextBox 7">
            <a:extLst>
              <a:ext uri="{FF2B5EF4-FFF2-40B4-BE49-F238E27FC236}">
                <a16:creationId xmlns:a16="http://schemas.microsoft.com/office/drawing/2014/main" id="{106E085D-9547-464C-B166-C9F71A7ED13D}"/>
              </a:ext>
            </a:extLst>
          </p:cNvPr>
          <p:cNvSpPr txBox="1"/>
          <p:nvPr/>
        </p:nvSpPr>
        <p:spPr>
          <a:xfrm>
            <a:off x="807337" y="1131703"/>
            <a:ext cx="7529328" cy="646331"/>
          </a:xfrm>
          <a:prstGeom prst="rect">
            <a:avLst/>
          </a:prstGeom>
          <a:noFill/>
        </p:spPr>
        <p:txBody>
          <a:bodyPr wrap="square" rtlCol="0">
            <a:spAutoFit/>
          </a:bodyPr>
          <a:lstStyle/>
          <a:p>
            <a:r>
              <a:rPr lang="en-US" dirty="0">
                <a:solidFill>
                  <a:srgbClr val="000075"/>
                </a:solidFill>
              </a:rPr>
              <a:t>We used these numbers to calculate the costs for different types of health conditions.</a:t>
            </a:r>
          </a:p>
        </p:txBody>
      </p:sp>
    </p:spTree>
    <p:extLst>
      <p:ext uri="{BB962C8B-B14F-4D97-AF65-F5344CB8AC3E}">
        <p14:creationId xmlns:p14="http://schemas.microsoft.com/office/powerpoint/2010/main" val="1954445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C01F-0A96-A243-AF6B-E8D5CEF77AF7}"/>
              </a:ext>
            </a:extLst>
          </p:cNvPr>
          <p:cNvSpPr>
            <a:spLocks noGrp="1"/>
          </p:cNvSpPr>
          <p:nvPr>
            <p:ph type="title"/>
          </p:nvPr>
        </p:nvSpPr>
        <p:spPr/>
        <p:txBody>
          <a:bodyPr>
            <a:normAutofit fontScale="90000"/>
          </a:bodyPr>
          <a:lstStyle/>
          <a:p>
            <a:r>
              <a:rPr lang="en-US" altLang="en-US" dirty="0">
                <a:solidFill>
                  <a:srgbClr val="000075"/>
                </a:solidFill>
                <a:ea typeface="Calibri" panose="020F0502020204030204" pitchFamily="34" charset="0"/>
              </a:rPr>
              <a:t>Categories of Costs of Transit Workers' Health and Injury by Type of Stakeholder</a:t>
            </a:r>
            <a:endParaRPr lang="en-US" dirty="0"/>
          </a:p>
        </p:txBody>
      </p:sp>
      <p:graphicFrame>
        <p:nvGraphicFramePr>
          <p:cNvPr id="5" name="Content Placeholder 4">
            <a:extLst>
              <a:ext uri="{FF2B5EF4-FFF2-40B4-BE49-F238E27FC236}">
                <a16:creationId xmlns:a16="http://schemas.microsoft.com/office/drawing/2014/main" id="{3367A831-3DC0-8B49-94DE-2E8B80A83065}"/>
              </a:ext>
            </a:extLst>
          </p:cNvPr>
          <p:cNvGraphicFramePr>
            <a:graphicFrameLocks noGrp="1"/>
          </p:cNvGraphicFramePr>
          <p:nvPr>
            <p:ph idx="1"/>
            <p:extLst>
              <p:ext uri="{D42A27DB-BD31-4B8C-83A1-F6EECF244321}">
                <p14:modId xmlns:p14="http://schemas.microsoft.com/office/powerpoint/2010/main" val="13602883"/>
              </p:ext>
            </p:extLst>
          </p:nvPr>
        </p:nvGraphicFramePr>
        <p:xfrm>
          <a:off x="581890" y="1288473"/>
          <a:ext cx="7702118" cy="4433146"/>
        </p:xfrm>
        <a:graphic>
          <a:graphicData uri="http://schemas.openxmlformats.org/drawingml/2006/table">
            <a:tbl>
              <a:tblPr firstRow="1" firstCol="1" bandRow="1">
                <a:tableStyleId>{5C22544A-7EE6-4342-B048-85BDC9FD1C3A}</a:tableStyleId>
              </a:tblPr>
              <a:tblGrid>
                <a:gridCol w="3390035">
                  <a:extLst>
                    <a:ext uri="{9D8B030D-6E8A-4147-A177-3AD203B41FA5}">
                      <a16:colId xmlns:a16="http://schemas.microsoft.com/office/drawing/2014/main" val="1428452189"/>
                    </a:ext>
                  </a:extLst>
                </a:gridCol>
                <a:gridCol w="4312083">
                  <a:extLst>
                    <a:ext uri="{9D8B030D-6E8A-4147-A177-3AD203B41FA5}">
                      <a16:colId xmlns:a16="http://schemas.microsoft.com/office/drawing/2014/main" val="1430094518"/>
                    </a:ext>
                  </a:extLst>
                </a:gridCol>
              </a:tblGrid>
              <a:tr h="242538">
                <a:tc>
                  <a:txBody>
                    <a:bodyPr/>
                    <a:lstStyle/>
                    <a:p>
                      <a:pPr marL="0" marR="0" algn="ctr">
                        <a:spcBef>
                          <a:spcPts val="0"/>
                        </a:spcBef>
                        <a:spcAft>
                          <a:spcPts val="0"/>
                        </a:spcAft>
                      </a:pPr>
                      <a:r>
                        <a:rPr lang="en-US" sz="1600" dirty="0">
                          <a:effectLst/>
                        </a:rPr>
                        <a:t>Category of Cost/Stakeholder</a:t>
                      </a:r>
                      <a:endParaRPr lang="en-US" sz="1800" dirty="0">
                        <a:solidFill>
                          <a:srgbClr val="00007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600" dirty="0">
                          <a:effectLst/>
                        </a:rPr>
                        <a:t>Expenditures and Losses</a:t>
                      </a:r>
                      <a:endParaRPr lang="en-US" sz="1800" dirty="0">
                        <a:solidFill>
                          <a:srgbClr val="000075"/>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1356465650"/>
                  </a:ext>
                </a:extLst>
              </a:tr>
              <a:tr h="220490">
                <a:tc gridSpan="2">
                  <a:txBody>
                    <a:bodyPr/>
                    <a:lstStyle/>
                    <a:p>
                      <a:pPr marL="0" marR="0">
                        <a:spcBef>
                          <a:spcPts val="0"/>
                        </a:spcBef>
                        <a:spcAft>
                          <a:spcPts val="0"/>
                        </a:spcAft>
                      </a:pPr>
                      <a:r>
                        <a:rPr lang="en-US" sz="1400" dirty="0">
                          <a:effectLst/>
                        </a:rPr>
                        <a:t>Medical Expenditures From Worker Chronic Illness or Illness Risk Factors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endParaRPr lang="en-US"/>
                    </a:p>
                  </a:txBody>
                  <a:tcPr/>
                </a:tc>
                <a:extLst>
                  <a:ext uri="{0D108BD9-81ED-4DB2-BD59-A6C34878D82A}">
                    <a16:rowId xmlns:a16="http://schemas.microsoft.com/office/drawing/2014/main" val="1752839758"/>
                  </a:ext>
                </a:extLst>
              </a:tr>
              <a:tr h="220490">
                <a:tc>
                  <a:txBody>
                    <a:bodyPr/>
                    <a:lstStyle/>
                    <a:p>
                      <a:pPr marL="0" marR="0">
                        <a:spcBef>
                          <a:spcPts val="0"/>
                        </a:spcBef>
                        <a:spcAft>
                          <a:spcPts val="0"/>
                        </a:spcAft>
                      </a:pPr>
                      <a:r>
                        <a:rPr lang="en-US" sz="1400" dirty="0">
                          <a:effectLst/>
                        </a:rPr>
                        <a:t>Transit Workers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0"/>
                        </a:spcBef>
                        <a:spcAft>
                          <a:spcPts val="0"/>
                        </a:spcAft>
                      </a:pPr>
                      <a:r>
                        <a:rPr lang="en-US" sz="1400" dirty="0">
                          <a:effectLst/>
                        </a:rPr>
                        <a:t>Out-of-pocket spending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205046502"/>
                  </a:ext>
                </a:extLst>
              </a:tr>
              <a:tr h="220490">
                <a:tc>
                  <a:txBody>
                    <a:bodyPr/>
                    <a:lstStyle/>
                    <a:p>
                      <a:pPr marL="0" marR="0">
                        <a:spcBef>
                          <a:spcPts val="0"/>
                        </a:spcBef>
                        <a:spcAft>
                          <a:spcPts val="0"/>
                        </a:spcAft>
                      </a:pPr>
                      <a:r>
                        <a:rPr lang="en-US" sz="1400" dirty="0">
                          <a:effectLst/>
                        </a:rPr>
                        <a:t>Employers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0"/>
                        </a:spcBef>
                        <a:spcAft>
                          <a:spcPts val="0"/>
                        </a:spcAft>
                      </a:pPr>
                      <a:r>
                        <a:rPr lang="en-US" sz="1400" dirty="0">
                          <a:effectLst/>
                        </a:rPr>
                        <a:t>Employer insurance spending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577722896"/>
                  </a:ext>
                </a:extLst>
              </a:tr>
              <a:tr h="661469">
                <a:tc>
                  <a:txBody>
                    <a:bodyPr/>
                    <a:lstStyle/>
                    <a:p>
                      <a:pPr marL="0" marR="0">
                        <a:spcBef>
                          <a:spcPts val="0"/>
                        </a:spcBef>
                        <a:spcAft>
                          <a:spcPts val="0"/>
                        </a:spcAft>
                      </a:pPr>
                      <a:r>
                        <a:rPr lang="en-US" sz="1400" dirty="0">
                          <a:effectLst/>
                        </a:rPr>
                        <a:t>Society (Federal programs)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0"/>
                        </a:spcBef>
                        <a:spcAft>
                          <a:spcPts val="0"/>
                        </a:spcAft>
                      </a:pPr>
                      <a:r>
                        <a:rPr lang="en-US" sz="1400" dirty="0">
                          <a:effectLst/>
                        </a:rPr>
                        <a:t>Medicare spending</a:t>
                      </a:r>
                    </a:p>
                    <a:p>
                      <a:pPr marL="0" marR="0">
                        <a:spcBef>
                          <a:spcPts val="0"/>
                        </a:spcBef>
                        <a:spcAft>
                          <a:spcPts val="0"/>
                        </a:spcAft>
                      </a:pPr>
                      <a:r>
                        <a:rPr lang="en-US" sz="1400" dirty="0">
                          <a:effectLst/>
                        </a:rPr>
                        <a:t>Medicaid spending</a:t>
                      </a:r>
                    </a:p>
                    <a:p>
                      <a:pPr marL="0" marR="0">
                        <a:spcBef>
                          <a:spcPts val="0"/>
                        </a:spcBef>
                        <a:spcAft>
                          <a:spcPts val="0"/>
                        </a:spcAft>
                      </a:pPr>
                      <a:r>
                        <a:rPr lang="en-US" sz="1400" dirty="0">
                          <a:effectLst/>
                        </a:rPr>
                        <a:t>Disability spending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511976733"/>
                  </a:ext>
                </a:extLst>
              </a:tr>
              <a:tr h="220490">
                <a:tc gridSpan="2">
                  <a:txBody>
                    <a:bodyPr/>
                    <a:lstStyle/>
                    <a:p>
                      <a:pPr marL="0" marR="0">
                        <a:spcBef>
                          <a:spcPts val="0"/>
                        </a:spcBef>
                        <a:spcAft>
                          <a:spcPts val="0"/>
                        </a:spcAft>
                      </a:pPr>
                      <a:r>
                        <a:rPr lang="en-US" sz="1400" dirty="0">
                          <a:effectLst/>
                        </a:rPr>
                        <a:t>Medical Expenditures From Work-Related Injury</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endParaRPr lang="en-US"/>
                    </a:p>
                  </a:txBody>
                  <a:tcPr/>
                </a:tc>
                <a:extLst>
                  <a:ext uri="{0D108BD9-81ED-4DB2-BD59-A6C34878D82A}">
                    <a16:rowId xmlns:a16="http://schemas.microsoft.com/office/drawing/2014/main" val="88249833"/>
                  </a:ext>
                </a:extLst>
              </a:tr>
              <a:tr h="220490">
                <a:tc>
                  <a:txBody>
                    <a:bodyPr/>
                    <a:lstStyle/>
                    <a:p>
                      <a:pPr marL="0" marR="0">
                        <a:spcBef>
                          <a:spcPts val="0"/>
                        </a:spcBef>
                        <a:spcAft>
                          <a:spcPts val="0"/>
                        </a:spcAft>
                      </a:pPr>
                      <a:r>
                        <a:rPr lang="en-US" sz="1400" dirty="0">
                          <a:effectLst/>
                        </a:rPr>
                        <a:t>Transit Workers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0"/>
                        </a:spcBef>
                        <a:spcAft>
                          <a:spcPts val="0"/>
                        </a:spcAft>
                      </a:pPr>
                      <a:r>
                        <a:rPr lang="en-US" sz="1400" dirty="0">
                          <a:effectLst/>
                        </a:rPr>
                        <a:t>Out-of-pocket spending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696984142"/>
                  </a:ext>
                </a:extLst>
              </a:tr>
              <a:tr h="440979">
                <a:tc>
                  <a:txBody>
                    <a:bodyPr/>
                    <a:lstStyle/>
                    <a:p>
                      <a:pPr marL="0" marR="0">
                        <a:spcBef>
                          <a:spcPts val="0"/>
                        </a:spcBef>
                        <a:spcAft>
                          <a:spcPts val="0"/>
                        </a:spcAft>
                      </a:pPr>
                      <a:r>
                        <a:rPr lang="en-US" sz="1400" dirty="0">
                          <a:effectLst/>
                        </a:rPr>
                        <a:t>Employers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0"/>
                        </a:spcBef>
                        <a:spcAft>
                          <a:spcPts val="0"/>
                        </a:spcAft>
                      </a:pPr>
                      <a:r>
                        <a:rPr lang="en-US" sz="1400" dirty="0">
                          <a:effectLst/>
                        </a:rPr>
                        <a:t>Employer insurance spending</a:t>
                      </a:r>
                    </a:p>
                    <a:p>
                      <a:pPr marL="0" marR="0">
                        <a:spcBef>
                          <a:spcPts val="0"/>
                        </a:spcBef>
                        <a:spcAft>
                          <a:spcPts val="0"/>
                        </a:spcAft>
                      </a:pPr>
                      <a:r>
                        <a:rPr lang="en-US" sz="1400" dirty="0">
                          <a:effectLst/>
                        </a:rPr>
                        <a:t>Workers compensation</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857535269"/>
                  </a:ext>
                </a:extLst>
              </a:tr>
              <a:tr h="881959">
                <a:tc>
                  <a:txBody>
                    <a:bodyPr/>
                    <a:lstStyle/>
                    <a:p>
                      <a:pPr marL="0" marR="0">
                        <a:spcBef>
                          <a:spcPts val="0"/>
                        </a:spcBef>
                        <a:spcAft>
                          <a:spcPts val="0"/>
                        </a:spcAft>
                      </a:pPr>
                      <a:r>
                        <a:rPr lang="en-US" sz="1400" dirty="0">
                          <a:effectLst/>
                        </a:rPr>
                        <a:t>Society (Federal and State programs)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0"/>
                        </a:spcBef>
                        <a:spcAft>
                          <a:spcPts val="0"/>
                        </a:spcAft>
                      </a:pPr>
                      <a:r>
                        <a:rPr lang="en-US" sz="1400" dirty="0">
                          <a:effectLst/>
                        </a:rPr>
                        <a:t>State workers’ compensation</a:t>
                      </a:r>
                    </a:p>
                    <a:p>
                      <a:pPr marL="0" marR="0">
                        <a:spcBef>
                          <a:spcPts val="0"/>
                        </a:spcBef>
                        <a:spcAft>
                          <a:spcPts val="0"/>
                        </a:spcAft>
                      </a:pPr>
                      <a:r>
                        <a:rPr lang="en-US" sz="1400" dirty="0">
                          <a:effectLst/>
                        </a:rPr>
                        <a:t>Medicare spending</a:t>
                      </a:r>
                    </a:p>
                    <a:p>
                      <a:pPr marL="0" marR="0">
                        <a:spcBef>
                          <a:spcPts val="0"/>
                        </a:spcBef>
                        <a:spcAft>
                          <a:spcPts val="0"/>
                        </a:spcAft>
                      </a:pPr>
                      <a:r>
                        <a:rPr lang="en-US" sz="1400" dirty="0">
                          <a:effectLst/>
                        </a:rPr>
                        <a:t>Medicaid spending</a:t>
                      </a:r>
                    </a:p>
                    <a:p>
                      <a:pPr marL="0" marR="0">
                        <a:spcBef>
                          <a:spcPts val="0"/>
                        </a:spcBef>
                        <a:spcAft>
                          <a:spcPts val="0"/>
                        </a:spcAft>
                      </a:pPr>
                      <a:r>
                        <a:rPr lang="en-US" sz="1400" dirty="0">
                          <a:effectLst/>
                        </a:rPr>
                        <a:t>Disability spending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48942874"/>
                  </a:ext>
                </a:extLst>
              </a:tr>
              <a:tr h="220490">
                <a:tc gridSpan="2">
                  <a:txBody>
                    <a:bodyPr/>
                    <a:lstStyle/>
                    <a:p>
                      <a:pPr marL="0" marR="0">
                        <a:spcBef>
                          <a:spcPts val="0"/>
                        </a:spcBef>
                        <a:spcAft>
                          <a:spcPts val="0"/>
                        </a:spcAft>
                      </a:pPr>
                      <a:r>
                        <a:rPr lang="en-US" sz="1400" dirty="0">
                          <a:effectLst/>
                        </a:rPr>
                        <a:t>Productivity Losses From Worker Illness and Injury</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bg1">
                        <a:lumMod val="50000"/>
                      </a:schemeClr>
                    </a:solidFill>
                  </a:tcPr>
                </a:tc>
                <a:tc hMerge="1">
                  <a:txBody>
                    <a:bodyPr/>
                    <a:lstStyle/>
                    <a:p>
                      <a:endParaRPr lang="en-US"/>
                    </a:p>
                  </a:txBody>
                  <a:tcPr/>
                </a:tc>
                <a:extLst>
                  <a:ext uri="{0D108BD9-81ED-4DB2-BD59-A6C34878D82A}">
                    <a16:rowId xmlns:a16="http://schemas.microsoft.com/office/drawing/2014/main" val="878432062"/>
                  </a:ext>
                </a:extLst>
              </a:tr>
              <a:tr h="881959">
                <a:tc>
                  <a:txBody>
                    <a:bodyPr/>
                    <a:lstStyle/>
                    <a:p>
                      <a:pPr marL="0" marR="0">
                        <a:spcBef>
                          <a:spcPts val="0"/>
                        </a:spcBef>
                        <a:spcAft>
                          <a:spcPts val="0"/>
                        </a:spcAft>
                      </a:pPr>
                      <a:r>
                        <a:rPr lang="en-US" sz="1400" dirty="0">
                          <a:effectLst/>
                        </a:rPr>
                        <a:t>Employers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spcBef>
                          <a:spcPts val="0"/>
                        </a:spcBef>
                        <a:spcAft>
                          <a:spcPts val="0"/>
                        </a:spcAft>
                      </a:pPr>
                      <a:r>
                        <a:rPr lang="en-US" sz="1400" dirty="0">
                          <a:effectLst/>
                        </a:rPr>
                        <a:t>Absenteeism</a:t>
                      </a:r>
                    </a:p>
                    <a:p>
                      <a:pPr marL="0" marR="0">
                        <a:spcBef>
                          <a:spcPts val="0"/>
                        </a:spcBef>
                        <a:spcAft>
                          <a:spcPts val="0"/>
                        </a:spcAft>
                      </a:pPr>
                      <a:r>
                        <a:rPr lang="en-US" sz="1400" dirty="0">
                          <a:effectLst/>
                        </a:rPr>
                        <a:t>Turnover</a:t>
                      </a:r>
                    </a:p>
                    <a:p>
                      <a:pPr marL="0" marR="0">
                        <a:spcBef>
                          <a:spcPts val="0"/>
                        </a:spcBef>
                        <a:spcAft>
                          <a:spcPts val="0"/>
                        </a:spcAft>
                      </a:pPr>
                      <a:r>
                        <a:rPr lang="en-US" sz="1400" dirty="0">
                          <a:effectLst/>
                        </a:rPr>
                        <a:t>Health insurance spending</a:t>
                      </a:r>
                    </a:p>
                    <a:p>
                      <a:pPr marL="0" marR="0">
                        <a:spcBef>
                          <a:spcPts val="0"/>
                        </a:spcBef>
                        <a:spcAft>
                          <a:spcPts val="0"/>
                        </a:spcAft>
                      </a:pPr>
                      <a:r>
                        <a:rPr lang="en-US" sz="1400" dirty="0">
                          <a:effectLst/>
                        </a:rPr>
                        <a:t>Spending on wellness programs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74493094"/>
                  </a:ext>
                </a:extLst>
              </a:tr>
            </a:tbl>
          </a:graphicData>
        </a:graphic>
      </p:graphicFrame>
      <p:sp>
        <p:nvSpPr>
          <p:cNvPr id="4" name="Slide Number Placeholder 3">
            <a:extLst>
              <a:ext uri="{FF2B5EF4-FFF2-40B4-BE49-F238E27FC236}">
                <a16:creationId xmlns:a16="http://schemas.microsoft.com/office/drawing/2014/main" id="{556F8B4C-076D-164C-B9A4-576AE71552D8}"/>
              </a:ext>
            </a:extLst>
          </p:cNvPr>
          <p:cNvSpPr>
            <a:spLocks noGrp="1"/>
          </p:cNvSpPr>
          <p:nvPr>
            <p:ph type="sldNum" sz="quarter" idx="4"/>
          </p:nvPr>
        </p:nvSpPr>
        <p:spPr/>
        <p:txBody>
          <a:bodyPr/>
          <a:lstStyle/>
          <a:p>
            <a:fld id="{BB1538F1-4CA6-724F-867D-99B1271B76D4}" type="slidenum">
              <a:rPr lang="en-US" smtClean="0"/>
              <a:pPr/>
              <a:t>36</a:t>
            </a:fld>
            <a:endParaRPr lang="en-US" dirty="0"/>
          </a:p>
        </p:txBody>
      </p:sp>
    </p:spTree>
    <p:extLst>
      <p:ext uri="{BB962C8B-B14F-4D97-AF65-F5344CB8AC3E}">
        <p14:creationId xmlns:p14="http://schemas.microsoft.com/office/powerpoint/2010/main" val="1438625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65E1-3491-B548-B928-243689B7C94F}"/>
              </a:ext>
            </a:extLst>
          </p:cNvPr>
          <p:cNvSpPr>
            <a:spLocks noGrp="1"/>
          </p:cNvSpPr>
          <p:nvPr>
            <p:ph type="title"/>
          </p:nvPr>
        </p:nvSpPr>
        <p:spPr/>
        <p:txBody>
          <a:bodyPr/>
          <a:lstStyle/>
          <a:p>
            <a:r>
              <a:rPr lang="en-US" dirty="0"/>
              <a:t>Workforce Characteristics at Each Site</a:t>
            </a:r>
          </a:p>
        </p:txBody>
      </p:sp>
      <p:sp>
        <p:nvSpPr>
          <p:cNvPr id="4" name="Slide Number Placeholder 3">
            <a:extLst>
              <a:ext uri="{FF2B5EF4-FFF2-40B4-BE49-F238E27FC236}">
                <a16:creationId xmlns:a16="http://schemas.microsoft.com/office/drawing/2014/main" id="{697EEA1D-ECCC-8540-BDCF-7C8DD4BECC45}"/>
              </a:ext>
            </a:extLst>
          </p:cNvPr>
          <p:cNvSpPr>
            <a:spLocks noGrp="1"/>
          </p:cNvSpPr>
          <p:nvPr>
            <p:ph type="sldNum" sz="quarter" idx="4"/>
          </p:nvPr>
        </p:nvSpPr>
        <p:spPr/>
        <p:txBody>
          <a:bodyPr/>
          <a:lstStyle/>
          <a:p>
            <a:fld id="{BB1538F1-4CA6-724F-867D-99B1271B76D4}" type="slidenum">
              <a:rPr lang="en-US" smtClean="0"/>
              <a:pPr/>
              <a:t>37</a:t>
            </a:fld>
            <a:endParaRPr lang="en-US" dirty="0"/>
          </a:p>
        </p:txBody>
      </p:sp>
      <p:graphicFrame>
        <p:nvGraphicFramePr>
          <p:cNvPr id="8" name="Content Placeholder 7">
            <a:extLst>
              <a:ext uri="{FF2B5EF4-FFF2-40B4-BE49-F238E27FC236}">
                <a16:creationId xmlns:a16="http://schemas.microsoft.com/office/drawing/2014/main" id="{BA3D6182-A992-204D-B22E-5DFEA6F0F96C}"/>
              </a:ext>
            </a:extLst>
          </p:cNvPr>
          <p:cNvGraphicFramePr>
            <a:graphicFrameLocks noGrp="1"/>
          </p:cNvGraphicFramePr>
          <p:nvPr>
            <p:ph idx="1"/>
          </p:nvPr>
        </p:nvGraphicFramePr>
        <p:xfrm>
          <a:off x="457200" y="1325807"/>
          <a:ext cx="8229600" cy="1323449"/>
        </p:xfrm>
        <a:graphic>
          <a:graphicData uri="http://schemas.openxmlformats.org/drawingml/2006/table">
            <a:tbl>
              <a:tblPr firstRow="1" firstCol="1" bandRow="1">
                <a:tableStyleId>{5C22544A-7EE6-4342-B048-85BDC9FD1C3A}</a:tableStyleId>
              </a:tblPr>
              <a:tblGrid>
                <a:gridCol w="1596542">
                  <a:extLst>
                    <a:ext uri="{9D8B030D-6E8A-4147-A177-3AD203B41FA5}">
                      <a16:colId xmlns:a16="http://schemas.microsoft.com/office/drawing/2014/main" val="469208034"/>
                    </a:ext>
                  </a:extLst>
                </a:gridCol>
                <a:gridCol w="1221273">
                  <a:extLst>
                    <a:ext uri="{9D8B030D-6E8A-4147-A177-3AD203B41FA5}">
                      <a16:colId xmlns:a16="http://schemas.microsoft.com/office/drawing/2014/main" val="2526827151"/>
                    </a:ext>
                  </a:extLst>
                </a:gridCol>
                <a:gridCol w="1185062">
                  <a:extLst>
                    <a:ext uri="{9D8B030D-6E8A-4147-A177-3AD203B41FA5}">
                      <a16:colId xmlns:a16="http://schemas.microsoft.com/office/drawing/2014/main" val="3018332939"/>
                    </a:ext>
                  </a:extLst>
                </a:gridCol>
                <a:gridCol w="1221273">
                  <a:extLst>
                    <a:ext uri="{9D8B030D-6E8A-4147-A177-3AD203B41FA5}">
                      <a16:colId xmlns:a16="http://schemas.microsoft.com/office/drawing/2014/main" val="1135489973"/>
                    </a:ext>
                  </a:extLst>
                </a:gridCol>
                <a:gridCol w="1221273">
                  <a:extLst>
                    <a:ext uri="{9D8B030D-6E8A-4147-A177-3AD203B41FA5}">
                      <a16:colId xmlns:a16="http://schemas.microsoft.com/office/drawing/2014/main" val="971192749"/>
                    </a:ext>
                  </a:extLst>
                </a:gridCol>
                <a:gridCol w="1185062">
                  <a:extLst>
                    <a:ext uri="{9D8B030D-6E8A-4147-A177-3AD203B41FA5}">
                      <a16:colId xmlns:a16="http://schemas.microsoft.com/office/drawing/2014/main" val="452212985"/>
                    </a:ext>
                  </a:extLst>
                </a:gridCol>
                <a:gridCol w="599115">
                  <a:extLst>
                    <a:ext uri="{9D8B030D-6E8A-4147-A177-3AD203B41FA5}">
                      <a16:colId xmlns:a16="http://schemas.microsoft.com/office/drawing/2014/main" val="577409822"/>
                    </a:ext>
                  </a:extLst>
                </a:gridCol>
              </a:tblGrid>
              <a:tr h="226169">
                <a:tc rowSpan="2">
                  <a:txBody>
                    <a:bodyPr/>
                    <a:lstStyle/>
                    <a:p>
                      <a:pPr marL="0" marR="0" algn="ctr">
                        <a:spcBef>
                          <a:spcPts val="0"/>
                        </a:spcBef>
                        <a:spcAft>
                          <a:spcPts val="0"/>
                        </a:spcAft>
                      </a:pPr>
                      <a:r>
                        <a:rPr lang="en-US" sz="1600" dirty="0">
                          <a:effectLst/>
                        </a:rPr>
                        <a:t>Agency</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gridSpan="3">
                  <a:txBody>
                    <a:bodyPr/>
                    <a:lstStyle/>
                    <a:p>
                      <a:pPr marL="0" marR="0" algn="ctr">
                        <a:spcBef>
                          <a:spcPts val="0"/>
                        </a:spcBef>
                        <a:spcAft>
                          <a:spcPts val="0"/>
                        </a:spcAft>
                      </a:pPr>
                      <a:r>
                        <a:rPr lang="en-US" sz="1600" dirty="0">
                          <a:effectLst/>
                        </a:rPr>
                        <a:t>Operator</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600" dirty="0">
                          <a:effectLst/>
                        </a:rPr>
                        <a:t>Maintenance</a:t>
                      </a:r>
                      <a:endPar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5446921"/>
                  </a:ext>
                </a:extLst>
              </a:tr>
              <a:tr h="226169">
                <a:tc vMerge="1">
                  <a:txBody>
                    <a:bodyPr/>
                    <a:lstStyle/>
                    <a:p>
                      <a:endParaRPr lang="en-US"/>
                    </a:p>
                  </a:txBody>
                  <a:tcPr/>
                </a:tc>
                <a:tc>
                  <a:txBody>
                    <a:bodyPr/>
                    <a:lstStyle/>
                    <a:p>
                      <a:pPr marL="0" marR="0" algn="ctr">
                        <a:spcBef>
                          <a:spcPts val="0"/>
                        </a:spcBef>
                        <a:spcAft>
                          <a:spcPts val="0"/>
                        </a:spcAft>
                      </a:pPr>
                      <a:r>
                        <a:rPr lang="en-US" sz="1400" dirty="0">
                          <a:effectLst/>
                        </a:rPr>
                        <a:t>Black</a:t>
                      </a:r>
                      <a:endPar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Male</a:t>
                      </a:r>
                      <a:endPar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Age</a:t>
                      </a:r>
                      <a:endPar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Black</a:t>
                      </a:r>
                      <a:endPar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Male</a:t>
                      </a:r>
                      <a:endPar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0"/>
                        </a:spcBef>
                        <a:spcAft>
                          <a:spcPts val="0"/>
                        </a:spcAft>
                      </a:pPr>
                      <a:r>
                        <a:rPr lang="en-US" sz="1400" dirty="0">
                          <a:effectLst/>
                        </a:rPr>
                        <a:t>Age</a:t>
                      </a:r>
                      <a:endParaRPr lang="en-US" sz="14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890780831"/>
                  </a:ext>
                </a:extLst>
              </a:tr>
              <a:tr h="205608">
                <a:tc>
                  <a:txBody>
                    <a:bodyPr/>
                    <a:lstStyle/>
                    <a:p>
                      <a:pPr marL="0" marR="0" algn="just">
                        <a:spcBef>
                          <a:spcPts val="0"/>
                        </a:spcBef>
                        <a:spcAft>
                          <a:spcPts val="0"/>
                        </a:spcAft>
                      </a:pPr>
                      <a:r>
                        <a:rPr lang="en-US" sz="1400" dirty="0">
                          <a:effectLst/>
                        </a:rPr>
                        <a:t>IndyGo</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85.7%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60.9%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54.7</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24.1%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93.1%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58.5</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833601730"/>
                  </a:ext>
                </a:extLst>
              </a:tr>
              <a:tr h="205608">
                <a:tc>
                  <a:txBody>
                    <a:bodyPr/>
                    <a:lstStyle/>
                    <a:p>
                      <a:pPr marL="0" marR="0" algn="just">
                        <a:spcBef>
                          <a:spcPts val="0"/>
                        </a:spcBef>
                        <a:spcAft>
                          <a:spcPts val="0"/>
                        </a:spcAft>
                      </a:pPr>
                      <a:r>
                        <a:rPr lang="en-US" sz="1400" dirty="0">
                          <a:effectLst/>
                        </a:rPr>
                        <a:t>RTS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39.3%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74.9%</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56.8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33.3%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98.1%</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55.6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485862443"/>
                  </a:ext>
                </a:extLst>
              </a:tr>
              <a:tr h="205608">
                <a:tc>
                  <a:txBody>
                    <a:bodyPr/>
                    <a:lstStyle/>
                    <a:p>
                      <a:pPr marL="0" marR="0" algn="just">
                        <a:spcBef>
                          <a:spcPts val="0"/>
                        </a:spcBef>
                        <a:spcAft>
                          <a:spcPts val="0"/>
                        </a:spcAft>
                      </a:pPr>
                      <a:r>
                        <a:rPr lang="en-US" sz="1400" dirty="0">
                          <a:effectLst/>
                        </a:rPr>
                        <a:t>TARC</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80.6%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52.3%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56.8</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98.2%</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55.6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132973817"/>
                  </a:ext>
                </a:extLst>
              </a:tr>
              <a:tr h="205608">
                <a:tc>
                  <a:txBody>
                    <a:bodyPr/>
                    <a:lstStyle/>
                    <a:p>
                      <a:pPr marL="0" marR="0" algn="just">
                        <a:spcBef>
                          <a:spcPts val="0"/>
                        </a:spcBef>
                        <a:spcAft>
                          <a:spcPts val="0"/>
                        </a:spcAft>
                      </a:pPr>
                      <a:r>
                        <a:rPr lang="en-US" sz="1400" dirty="0">
                          <a:effectLst/>
                        </a:rPr>
                        <a:t>DART</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31.5%</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82.3%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N/A</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31.0%</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97.6%</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r">
                        <a:spcBef>
                          <a:spcPts val="0"/>
                        </a:spcBef>
                        <a:spcAft>
                          <a:spcPts val="0"/>
                        </a:spcAft>
                      </a:pPr>
                      <a:r>
                        <a:rPr lang="en-US" sz="1400" dirty="0">
                          <a:effectLst/>
                        </a:rPr>
                        <a:t>N/A</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263345368"/>
                  </a:ext>
                </a:extLst>
              </a:tr>
            </a:tbl>
          </a:graphicData>
        </a:graphic>
      </p:graphicFrame>
      <p:sp>
        <p:nvSpPr>
          <p:cNvPr id="9" name="Rectangle 8">
            <a:extLst>
              <a:ext uri="{FF2B5EF4-FFF2-40B4-BE49-F238E27FC236}">
                <a16:creationId xmlns:a16="http://schemas.microsoft.com/office/drawing/2014/main" id="{1BED1313-C321-7E4F-8FC8-0219FF13275E}"/>
              </a:ext>
            </a:extLst>
          </p:cNvPr>
          <p:cNvSpPr/>
          <p:nvPr/>
        </p:nvSpPr>
        <p:spPr>
          <a:xfrm>
            <a:off x="374073" y="2674062"/>
            <a:ext cx="4572000" cy="246221"/>
          </a:xfrm>
          <a:prstGeom prst="rect">
            <a:avLst/>
          </a:prstGeom>
        </p:spPr>
        <p:txBody>
          <a:bodyPr>
            <a:spAutoFit/>
          </a:bodyPr>
          <a:lstStyle/>
          <a:p>
            <a:pPr>
              <a:spcAft>
                <a:spcPts val="1200"/>
              </a:spcAft>
            </a:pPr>
            <a:r>
              <a:rPr lang="en-US" sz="1000" dirty="0">
                <a:solidFill>
                  <a:srgbClr val="000000"/>
                </a:solidFill>
                <a:latin typeface="Arial" panose="020B0604020202020204" pitchFamily="34" charset="0"/>
                <a:ea typeface="Times New Roman" panose="02020603050405020304" pitchFamily="18" charset="0"/>
              </a:rPr>
              <a:t>Note: LA Metro did not share individual level data. </a:t>
            </a:r>
          </a:p>
        </p:txBody>
      </p:sp>
      <p:graphicFrame>
        <p:nvGraphicFramePr>
          <p:cNvPr id="10" name="Chart 9">
            <a:extLst>
              <a:ext uri="{FF2B5EF4-FFF2-40B4-BE49-F238E27FC236}">
                <a16:creationId xmlns:a16="http://schemas.microsoft.com/office/drawing/2014/main" id="{B0ED3E72-69A1-4088-A71C-085BD67D9462}"/>
              </a:ext>
            </a:extLst>
          </p:cNvPr>
          <p:cNvGraphicFramePr/>
          <p:nvPr/>
        </p:nvGraphicFramePr>
        <p:xfrm>
          <a:off x="1600200" y="3263462"/>
          <a:ext cx="5943600" cy="266668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449C2AF4-2336-1B49-A6B4-3026F709BA74}"/>
              </a:ext>
            </a:extLst>
          </p:cNvPr>
          <p:cNvSpPr txBox="1"/>
          <p:nvPr/>
        </p:nvSpPr>
        <p:spPr>
          <a:xfrm>
            <a:off x="1506008" y="3027014"/>
            <a:ext cx="6778000" cy="369332"/>
          </a:xfrm>
          <a:prstGeom prst="rect">
            <a:avLst/>
          </a:prstGeom>
          <a:noFill/>
        </p:spPr>
        <p:txBody>
          <a:bodyPr wrap="square" rtlCol="0">
            <a:spAutoFit/>
          </a:bodyPr>
          <a:lstStyle/>
          <a:p>
            <a:r>
              <a:rPr lang="en-US" dirty="0">
                <a:solidFill>
                  <a:srgbClr val="000057"/>
                </a:solidFill>
                <a:latin typeface="Arial" panose="020B0604020202020204" pitchFamily="34" charset="0"/>
                <a:cs typeface="Arial" panose="020B0604020202020204" pitchFamily="34" charset="0"/>
              </a:rPr>
              <a:t>Comparison of Average Annual Absentee Hours Across Sites</a:t>
            </a:r>
          </a:p>
        </p:txBody>
      </p:sp>
    </p:spTree>
    <p:extLst>
      <p:ext uri="{BB962C8B-B14F-4D97-AF65-F5344CB8AC3E}">
        <p14:creationId xmlns:p14="http://schemas.microsoft.com/office/powerpoint/2010/main" val="261240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932C-5009-4522-984B-FF30A57C37B0}"/>
              </a:ext>
            </a:extLst>
          </p:cNvPr>
          <p:cNvSpPr>
            <a:spLocks noGrp="1"/>
          </p:cNvSpPr>
          <p:nvPr>
            <p:ph type="title"/>
          </p:nvPr>
        </p:nvSpPr>
        <p:spPr/>
        <p:txBody>
          <a:bodyPr>
            <a:normAutofit/>
          </a:bodyPr>
          <a:lstStyle/>
          <a:p>
            <a:r>
              <a:rPr lang="en-US" dirty="0"/>
              <a:t>Summary of the Research Approach</a:t>
            </a:r>
          </a:p>
        </p:txBody>
      </p:sp>
      <p:sp>
        <p:nvSpPr>
          <p:cNvPr id="3" name="Content Placeholder 2">
            <a:extLst>
              <a:ext uri="{FF2B5EF4-FFF2-40B4-BE49-F238E27FC236}">
                <a16:creationId xmlns:a16="http://schemas.microsoft.com/office/drawing/2014/main" id="{D41F21EE-2817-416D-8A57-6E78979FB0BC}"/>
              </a:ext>
            </a:extLst>
          </p:cNvPr>
          <p:cNvSpPr>
            <a:spLocks noGrp="1"/>
          </p:cNvSpPr>
          <p:nvPr>
            <p:ph idx="1"/>
          </p:nvPr>
        </p:nvSpPr>
        <p:spPr/>
        <p:txBody>
          <a:bodyPr/>
          <a:lstStyle/>
          <a:p>
            <a:pPr>
              <a:spcBef>
                <a:spcPts val="0"/>
              </a:spcBef>
              <a:spcAft>
                <a:spcPts val="600"/>
              </a:spcAft>
            </a:pPr>
            <a:r>
              <a:rPr lang="en-US" dirty="0"/>
              <a:t>The project is organized around three </a:t>
            </a:r>
            <a:r>
              <a:rPr lang="en-US" dirty="0">
                <a:solidFill>
                  <a:srgbClr val="000057"/>
                </a:solidFill>
              </a:rPr>
              <a:t>critical</a:t>
            </a:r>
            <a:r>
              <a:rPr lang="en-US" dirty="0"/>
              <a:t> questions:</a:t>
            </a:r>
          </a:p>
          <a:p>
            <a:pPr marL="914400" lvl="1" indent="-457200">
              <a:spcBef>
                <a:spcPts val="0"/>
              </a:spcBef>
              <a:spcAft>
                <a:spcPts val="600"/>
              </a:spcAft>
              <a:buFont typeface="+mj-lt"/>
              <a:buAutoNum type="arabicPeriod"/>
            </a:pPr>
            <a:r>
              <a:rPr lang="en-US" dirty="0"/>
              <a:t>What are the costs associated with key health issues faced by transit workers?</a:t>
            </a:r>
          </a:p>
          <a:p>
            <a:pPr marL="914400" lvl="1" indent="-457200">
              <a:spcBef>
                <a:spcPts val="0"/>
              </a:spcBef>
              <a:spcAft>
                <a:spcPts val="600"/>
              </a:spcAft>
              <a:buFont typeface="+mj-lt"/>
              <a:buAutoNum type="arabicPeriod"/>
            </a:pPr>
            <a:r>
              <a:rPr lang="en-US" dirty="0"/>
              <a:t>What are the costs and benefits associated with health promotion programs targeted at these key health issues?</a:t>
            </a:r>
          </a:p>
          <a:p>
            <a:pPr marL="914400" lvl="1" indent="-457200">
              <a:spcBef>
                <a:spcPts val="0"/>
              </a:spcBef>
              <a:spcAft>
                <a:spcPts val="600"/>
              </a:spcAft>
              <a:buFont typeface="+mj-lt"/>
              <a:buAutoNum type="arabicPeriod"/>
            </a:pPr>
            <a:r>
              <a:rPr lang="en-US" dirty="0"/>
              <a:t>What are potential solutions and tools to help agencies improve the health and safety of transit workers with corresponding impacts on the bottom line?</a:t>
            </a:r>
          </a:p>
        </p:txBody>
      </p:sp>
      <p:sp>
        <p:nvSpPr>
          <p:cNvPr id="4" name="Slide Number Placeholder 3">
            <a:extLst>
              <a:ext uri="{FF2B5EF4-FFF2-40B4-BE49-F238E27FC236}">
                <a16:creationId xmlns:a16="http://schemas.microsoft.com/office/drawing/2014/main" id="{54148957-FD8B-4F4B-A5DF-D6B547956FE6}"/>
              </a:ext>
            </a:extLst>
          </p:cNvPr>
          <p:cNvSpPr>
            <a:spLocks noGrp="1"/>
          </p:cNvSpPr>
          <p:nvPr>
            <p:ph type="sldNum" sz="quarter" idx="4"/>
          </p:nvPr>
        </p:nvSpPr>
        <p:spPr/>
        <p:txBody>
          <a:bodyPr/>
          <a:lstStyle/>
          <a:p>
            <a:fld id="{BB1538F1-4CA6-724F-867D-99B1271B76D4}" type="slidenum">
              <a:rPr lang="en-US" smtClean="0"/>
              <a:pPr/>
              <a:t>4</a:t>
            </a:fld>
            <a:endParaRPr lang="en-US" dirty="0"/>
          </a:p>
        </p:txBody>
      </p:sp>
    </p:spTree>
    <p:extLst>
      <p:ext uri="{BB962C8B-B14F-4D97-AF65-F5344CB8AC3E}">
        <p14:creationId xmlns:p14="http://schemas.microsoft.com/office/powerpoint/2010/main" val="413402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35B0-133B-D846-B5A8-F9EDB57B0AA3}"/>
              </a:ext>
            </a:extLst>
          </p:cNvPr>
          <p:cNvSpPr>
            <a:spLocks noGrp="1"/>
          </p:cNvSpPr>
          <p:nvPr>
            <p:ph type="title"/>
          </p:nvPr>
        </p:nvSpPr>
        <p:spPr/>
        <p:txBody>
          <a:bodyPr>
            <a:normAutofit/>
          </a:bodyPr>
          <a:lstStyle/>
          <a:p>
            <a:r>
              <a:rPr lang="en-US" dirty="0"/>
              <a:t>Research Design</a:t>
            </a:r>
          </a:p>
        </p:txBody>
      </p:sp>
      <p:sp>
        <p:nvSpPr>
          <p:cNvPr id="4" name="Slide Number Placeholder 3">
            <a:extLst>
              <a:ext uri="{FF2B5EF4-FFF2-40B4-BE49-F238E27FC236}">
                <a16:creationId xmlns:a16="http://schemas.microsoft.com/office/drawing/2014/main" id="{9353C2D0-A2B7-F644-927C-AEFFB134CA8F}"/>
              </a:ext>
            </a:extLst>
          </p:cNvPr>
          <p:cNvSpPr>
            <a:spLocks noGrp="1"/>
          </p:cNvSpPr>
          <p:nvPr>
            <p:ph type="sldNum" sz="quarter" idx="4"/>
          </p:nvPr>
        </p:nvSpPr>
        <p:spPr/>
        <p:txBody>
          <a:bodyPr/>
          <a:lstStyle/>
          <a:p>
            <a:fld id="{BB1538F1-4CA6-724F-867D-99B1271B76D4}" type="slidenum">
              <a:rPr lang="en-US" smtClean="0"/>
              <a:pPr/>
              <a:t>5</a:t>
            </a:fld>
            <a:endParaRPr lang="en-US" dirty="0"/>
          </a:p>
        </p:txBody>
      </p:sp>
      <p:pic>
        <p:nvPicPr>
          <p:cNvPr id="5" name="Content Placeholder 4">
            <a:extLst>
              <a:ext uri="{FF2B5EF4-FFF2-40B4-BE49-F238E27FC236}">
                <a16:creationId xmlns:a16="http://schemas.microsoft.com/office/drawing/2014/main" id="{EE69377C-DCE4-ED4A-9071-08D1E3DCA37D}"/>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8216" y="1836353"/>
            <a:ext cx="6427567" cy="4079033"/>
          </a:xfrm>
          <a:prstGeom prst="rect">
            <a:avLst/>
          </a:prstGeom>
          <a:noFill/>
          <a:ln>
            <a:noFill/>
          </a:ln>
        </p:spPr>
      </p:pic>
      <p:sp>
        <p:nvSpPr>
          <p:cNvPr id="3" name="TextBox 2">
            <a:extLst>
              <a:ext uri="{FF2B5EF4-FFF2-40B4-BE49-F238E27FC236}">
                <a16:creationId xmlns:a16="http://schemas.microsoft.com/office/drawing/2014/main" id="{9443CE9D-1F12-CE4D-93E6-3D4BD762E6DE}"/>
              </a:ext>
            </a:extLst>
          </p:cNvPr>
          <p:cNvSpPr txBox="1"/>
          <p:nvPr/>
        </p:nvSpPr>
        <p:spPr>
          <a:xfrm>
            <a:off x="334851" y="1300766"/>
            <a:ext cx="8152325" cy="369332"/>
          </a:xfrm>
          <a:prstGeom prst="rect">
            <a:avLst/>
          </a:prstGeom>
          <a:noFill/>
        </p:spPr>
        <p:txBody>
          <a:bodyPr wrap="square" rtlCol="0">
            <a:spAutoFit/>
          </a:bodyPr>
          <a:lstStyle/>
          <a:p>
            <a:r>
              <a:rPr lang="en-US" dirty="0">
                <a:solidFill>
                  <a:srgbClr val="000075"/>
                </a:solidFill>
                <a:latin typeface="Arial" panose="020B0604020202020204" pitchFamily="34" charset="0"/>
                <a:cs typeface="Arial" panose="020B0604020202020204" pitchFamily="34" charset="0"/>
              </a:rPr>
              <a:t>We used background research to identify key areas of focus for the analysis. </a:t>
            </a:r>
          </a:p>
        </p:txBody>
      </p:sp>
    </p:spTree>
    <p:extLst>
      <p:ext uri="{BB962C8B-B14F-4D97-AF65-F5344CB8AC3E}">
        <p14:creationId xmlns:p14="http://schemas.microsoft.com/office/powerpoint/2010/main" val="171897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530B-94D6-6945-A726-0D3087D508B4}"/>
              </a:ext>
            </a:extLst>
          </p:cNvPr>
          <p:cNvSpPr>
            <a:spLocks noGrp="1"/>
          </p:cNvSpPr>
          <p:nvPr>
            <p:ph type="title"/>
          </p:nvPr>
        </p:nvSpPr>
        <p:spPr/>
        <p:txBody>
          <a:bodyPr/>
          <a:lstStyle/>
          <a:p>
            <a:r>
              <a:rPr lang="en-US" dirty="0"/>
              <a:t>Literature Review</a:t>
            </a:r>
          </a:p>
        </p:txBody>
      </p:sp>
      <p:sp>
        <p:nvSpPr>
          <p:cNvPr id="3" name="Content Placeholder 2">
            <a:extLst>
              <a:ext uri="{FF2B5EF4-FFF2-40B4-BE49-F238E27FC236}">
                <a16:creationId xmlns:a16="http://schemas.microsoft.com/office/drawing/2014/main" id="{802702B7-A183-7540-A5B3-B1C3B9CB7289}"/>
              </a:ext>
            </a:extLst>
          </p:cNvPr>
          <p:cNvSpPr>
            <a:spLocks noGrp="1"/>
          </p:cNvSpPr>
          <p:nvPr>
            <p:ph idx="1"/>
          </p:nvPr>
        </p:nvSpPr>
        <p:spPr/>
        <p:txBody>
          <a:bodyPr>
            <a:normAutofit/>
          </a:bodyPr>
          <a:lstStyle/>
          <a:p>
            <a:pPr marL="0" indent="0">
              <a:spcBef>
                <a:spcPts val="0"/>
              </a:spcBef>
              <a:spcAft>
                <a:spcPts val="600"/>
              </a:spcAft>
              <a:buNone/>
            </a:pPr>
            <a:r>
              <a:rPr lang="en-US" sz="2400" dirty="0"/>
              <a:t>The literature review provides guidance to transit agencies about where to focus health and safety programs. The topics covered:</a:t>
            </a:r>
          </a:p>
          <a:p>
            <a:pPr lvl="1">
              <a:spcBef>
                <a:spcPts val="0"/>
              </a:spcBef>
              <a:spcAft>
                <a:spcPts val="600"/>
              </a:spcAft>
            </a:pPr>
            <a:r>
              <a:rPr lang="en-US" sz="2200" dirty="0"/>
              <a:t>Health and safety issues.</a:t>
            </a:r>
          </a:p>
          <a:p>
            <a:pPr lvl="1">
              <a:spcBef>
                <a:spcPts val="0"/>
              </a:spcBef>
              <a:spcAft>
                <a:spcPts val="600"/>
              </a:spcAft>
            </a:pPr>
            <a:r>
              <a:rPr lang="en-US" sz="2200" dirty="0"/>
              <a:t>Costs of chronic illnesses and injuries.</a:t>
            </a:r>
          </a:p>
          <a:p>
            <a:pPr lvl="1">
              <a:spcBef>
                <a:spcPts val="0"/>
              </a:spcBef>
              <a:spcAft>
                <a:spcPts val="600"/>
              </a:spcAft>
            </a:pPr>
            <a:r>
              <a:rPr lang="en-US" sz="2200" dirty="0"/>
              <a:t>Programs to mitigate negative health and safety outcomes.</a:t>
            </a:r>
          </a:p>
          <a:p>
            <a:pPr lvl="1">
              <a:spcBef>
                <a:spcPts val="0"/>
              </a:spcBef>
              <a:spcAft>
                <a:spcPts val="600"/>
              </a:spcAft>
            </a:pPr>
            <a:r>
              <a:rPr lang="en-US" sz="2200" dirty="0"/>
              <a:t>Cost-effectiveness of health and safety intervention programs.</a:t>
            </a:r>
          </a:p>
        </p:txBody>
      </p:sp>
      <p:sp>
        <p:nvSpPr>
          <p:cNvPr id="4" name="Slide Number Placeholder 3">
            <a:extLst>
              <a:ext uri="{FF2B5EF4-FFF2-40B4-BE49-F238E27FC236}">
                <a16:creationId xmlns:a16="http://schemas.microsoft.com/office/drawing/2014/main" id="{8C62B382-E585-6848-8229-547672F4139D}"/>
              </a:ext>
            </a:extLst>
          </p:cNvPr>
          <p:cNvSpPr>
            <a:spLocks noGrp="1"/>
          </p:cNvSpPr>
          <p:nvPr>
            <p:ph type="sldNum" sz="quarter" idx="4"/>
          </p:nvPr>
        </p:nvSpPr>
        <p:spPr/>
        <p:txBody>
          <a:bodyPr/>
          <a:lstStyle/>
          <a:p>
            <a:fld id="{BB1538F1-4CA6-724F-867D-99B1271B76D4}" type="slidenum">
              <a:rPr lang="en-US" smtClean="0"/>
              <a:pPr/>
              <a:t>6</a:t>
            </a:fld>
            <a:endParaRPr lang="en-US" dirty="0"/>
          </a:p>
        </p:txBody>
      </p:sp>
    </p:spTree>
    <p:extLst>
      <p:ext uri="{BB962C8B-B14F-4D97-AF65-F5344CB8AC3E}">
        <p14:creationId xmlns:p14="http://schemas.microsoft.com/office/powerpoint/2010/main" val="250084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7C21-D8A9-E743-A0B4-28B0C974F38E}"/>
              </a:ext>
            </a:extLst>
          </p:cNvPr>
          <p:cNvSpPr>
            <a:spLocks noGrp="1"/>
          </p:cNvSpPr>
          <p:nvPr>
            <p:ph type="title"/>
          </p:nvPr>
        </p:nvSpPr>
        <p:spPr/>
        <p:txBody>
          <a:bodyPr>
            <a:normAutofit/>
          </a:bodyPr>
          <a:lstStyle/>
          <a:p>
            <a:r>
              <a:rPr lang="en-US" dirty="0"/>
              <a:t>Literature Review: Health and Safety Issues</a:t>
            </a:r>
          </a:p>
        </p:txBody>
      </p:sp>
      <p:sp>
        <p:nvSpPr>
          <p:cNvPr id="3" name="Content Placeholder 2">
            <a:extLst>
              <a:ext uri="{FF2B5EF4-FFF2-40B4-BE49-F238E27FC236}">
                <a16:creationId xmlns:a16="http://schemas.microsoft.com/office/drawing/2014/main" id="{944298A5-74C0-9145-98A6-B48B6539AF55}"/>
              </a:ext>
            </a:extLst>
          </p:cNvPr>
          <p:cNvSpPr>
            <a:spLocks noGrp="1"/>
          </p:cNvSpPr>
          <p:nvPr>
            <p:ph idx="1"/>
          </p:nvPr>
        </p:nvSpPr>
        <p:spPr>
          <a:xfrm>
            <a:off x="457200" y="1361450"/>
            <a:ext cx="8229600" cy="4525963"/>
          </a:xfrm>
        </p:spPr>
        <p:txBody>
          <a:bodyPr>
            <a:normAutofit/>
          </a:bodyPr>
          <a:lstStyle/>
          <a:p>
            <a:pPr>
              <a:spcBef>
                <a:spcPts val="0"/>
              </a:spcBef>
              <a:spcAft>
                <a:spcPts val="600"/>
              </a:spcAft>
            </a:pPr>
            <a:r>
              <a:rPr lang="en-US" sz="2000" dirty="0"/>
              <a:t>Operating vehicles (bus, light rail, heavy rail) can lead to musculoskeletal pain, acute back pain, and chronic health conditions such as diabetes.</a:t>
            </a:r>
          </a:p>
          <a:p>
            <a:pPr>
              <a:spcBef>
                <a:spcPts val="0"/>
              </a:spcBef>
              <a:spcAft>
                <a:spcPts val="600"/>
              </a:spcAft>
            </a:pPr>
            <a:r>
              <a:rPr lang="en-US" sz="2000" dirty="0"/>
              <a:t>Many health conditions are exacerbated by fatigue and stress.</a:t>
            </a:r>
          </a:p>
          <a:p>
            <a:pPr>
              <a:spcBef>
                <a:spcPts val="0"/>
              </a:spcBef>
              <a:spcAft>
                <a:spcPts val="600"/>
              </a:spcAft>
            </a:pPr>
            <a:r>
              <a:rPr lang="en-US" sz="2000" dirty="0"/>
              <a:t>Safety challenges include unruly or aggressive passengers, vehicle accidents (potentially exacerbated by chronic conditions that cause insufficient sleep).</a:t>
            </a:r>
          </a:p>
          <a:p>
            <a:pPr>
              <a:spcBef>
                <a:spcPts val="0"/>
              </a:spcBef>
              <a:spcAft>
                <a:spcPts val="600"/>
              </a:spcAft>
            </a:pPr>
            <a:r>
              <a:rPr lang="en-US" sz="2000" dirty="0"/>
              <a:t>Operators are exposed to exhaust fumes and other environmental hazards.</a:t>
            </a:r>
          </a:p>
          <a:p>
            <a:pPr>
              <a:spcBef>
                <a:spcPts val="0"/>
              </a:spcBef>
              <a:spcAft>
                <a:spcPts val="600"/>
              </a:spcAft>
            </a:pPr>
            <a:r>
              <a:rPr lang="en-US" sz="2000" dirty="0"/>
              <a:t>Transit workers are three times more likely than the general public to have an injury that results in days away from work and job transfer or restriction.</a:t>
            </a:r>
          </a:p>
        </p:txBody>
      </p:sp>
      <p:sp>
        <p:nvSpPr>
          <p:cNvPr id="4" name="Slide Number Placeholder 3">
            <a:extLst>
              <a:ext uri="{FF2B5EF4-FFF2-40B4-BE49-F238E27FC236}">
                <a16:creationId xmlns:a16="http://schemas.microsoft.com/office/drawing/2014/main" id="{24432AA3-7E17-4743-9F9E-A9193B727B3A}"/>
              </a:ext>
            </a:extLst>
          </p:cNvPr>
          <p:cNvSpPr>
            <a:spLocks noGrp="1"/>
          </p:cNvSpPr>
          <p:nvPr>
            <p:ph type="sldNum" sz="quarter" idx="4"/>
          </p:nvPr>
        </p:nvSpPr>
        <p:spPr/>
        <p:txBody>
          <a:bodyPr/>
          <a:lstStyle/>
          <a:p>
            <a:fld id="{BB1538F1-4CA6-724F-867D-99B1271B76D4}" type="slidenum">
              <a:rPr lang="en-US" smtClean="0"/>
              <a:pPr/>
              <a:t>7</a:t>
            </a:fld>
            <a:endParaRPr lang="en-US" dirty="0"/>
          </a:p>
        </p:txBody>
      </p:sp>
    </p:spTree>
    <p:extLst>
      <p:ext uri="{BB962C8B-B14F-4D97-AF65-F5344CB8AC3E}">
        <p14:creationId xmlns:p14="http://schemas.microsoft.com/office/powerpoint/2010/main" val="1058653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CAA1-0357-3E40-9DB5-AF153013A4BC}"/>
              </a:ext>
            </a:extLst>
          </p:cNvPr>
          <p:cNvSpPr>
            <a:spLocks noGrp="1"/>
          </p:cNvSpPr>
          <p:nvPr>
            <p:ph type="title"/>
          </p:nvPr>
        </p:nvSpPr>
        <p:spPr/>
        <p:txBody>
          <a:bodyPr>
            <a:normAutofit fontScale="90000"/>
          </a:bodyPr>
          <a:lstStyle/>
          <a:p>
            <a:r>
              <a:rPr lang="en-US" dirty="0"/>
              <a:t>Literature Review: Costs of Chronic Illnesses and Injuries</a:t>
            </a:r>
          </a:p>
        </p:txBody>
      </p:sp>
      <p:sp>
        <p:nvSpPr>
          <p:cNvPr id="3" name="Content Placeholder 2">
            <a:extLst>
              <a:ext uri="{FF2B5EF4-FFF2-40B4-BE49-F238E27FC236}">
                <a16:creationId xmlns:a16="http://schemas.microsoft.com/office/drawing/2014/main" id="{D939C376-FA93-964B-BACB-DF49669B4FCF}"/>
              </a:ext>
            </a:extLst>
          </p:cNvPr>
          <p:cNvSpPr>
            <a:spLocks noGrp="1"/>
          </p:cNvSpPr>
          <p:nvPr>
            <p:ph idx="1"/>
          </p:nvPr>
        </p:nvSpPr>
        <p:spPr/>
        <p:txBody>
          <a:bodyPr>
            <a:normAutofit fontScale="62500" lnSpcReduction="20000"/>
          </a:bodyPr>
          <a:lstStyle/>
          <a:p>
            <a:pPr>
              <a:lnSpc>
                <a:spcPct val="120000"/>
              </a:lnSpc>
              <a:spcBef>
                <a:spcPts val="0"/>
              </a:spcBef>
              <a:spcAft>
                <a:spcPts val="600"/>
              </a:spcAft>
            </a:pPr>
            <a:r>
              <a:rPr lang="en-US" dirty="0"/>
              <a:t>Transit workers have high rates of smoking and obesity, which are associated with higher medical costs. </a:t>
            </a:r>
          </a:p>
          <a:p>
            <a:pPr>
              <a:lnSpc>
                <a:spcPct val="120000"/>
              </a:lnSpc>
              <a:spcBef>
                <a:spcPts val="0"/>
              </a:spcBef>
              <a:spcAft>
                <a:spcPts val="600"/>
              </a:spcAft>
            </a:pPr>
            <a:r>
              <a:rPr lang="en-US" dirty="0"/>
              <a:t>Injuries and the development of chronic illness in transit workers can create meaningful economic losses from reduced workdays, shortened career spans, and the costs of clinical care. </a:t>
            </a:r>
          </a:p>
          <a:p>
            <a:pPr lvl="1">
              <a:lnSpc>
                <a:spcPct val="120000"/>
              </a:lnSpc>
              <a:spcBef>
                <a:spcPts val="0"/>
              </a:spcBef>
              <a:spcAft>
                <a:spcPts val="600"/>
              </a:spcAft>
            </a:pPr>
            <a:r>
              <a:rPr lang="en-US" dirty="0"/>
              <a:t>Costs related to fatal occupational injuries in transit and ground transportation workers were estimated to amount to more than $200 million per year in 2006.</a:t>
            </a:r>
          </a:p>
          <a:p>
            <a:pPr>
              <a:lnSpc>
                <a:spcPct val="120000"/>
              </a:lnSpc>
              <a:spcBef>
                <a:spcPts val="0"/>
              </a:spcBef>
              <a:spcAft>
                <a:spcPts val="600"/>
              </a:spcAft>
            </a:pPr>
            <a:r>
              <a:rPr lang="en-US" dirty="0"/>
              <a:t>Transit workers suffer disproportionately from chronic illnesses such as diabetes, cancer, and hearing loss, which carry high medical and economic costs.</a:t>
            </a:r>
          </a:p>
          <a:p>
            <a:pPr lvl="1">
              <a:lnSpc>
                <a:spcPct val="120000"/>
              </a:lnSpc>
              <a:spcBef>
                <a:spcPts val="0"/>
              </a:spcBef>
              <a:spcAft>
                <a:spcPts val="600"/>
              </a:spcAft>
            </a:pPr>
            <a:r>
              <a:rPr lang="en-US" dirty="0"/>
              <a:t>People with diabetes incur an estimated $7,900 per year in diabetes-related medical expenditures (American Diabetes Association, 2013).</a:t>
            </a:r>
          </a:p>
          <a:p>
            <a:pPr lvl="1">
              <a:lnSpc>
                <a:spcPct val="120000"/>
              </a:lnSpc>
              <a:spcBef>
                <a:spcPts val="0"/>
              </a:spcBef>
              <a:spcAft>
                <a:spcPts val="600"/>
              </a:spcAft>
            </a:pPr>
            <a:r>
              <a:rPr lang="en-US" dirty="0"/>
              <a:t>Direct medical costs associated with cancer treatment can range from hundreds to thousands of dollars per month (Yabroff, Lund, Kepka, &amp; Mariotto, 2011).</a:t>
            </a:r>
          </a:p>
          <a:p>
            <a:endParaRPr lang="en-US" dirty="0"/>
          </a:p>
        </p:txBody>
      </p:sp>
      <p:sp>
        <p:nvSpPr>
          <p:cNvPr id="4" name="Slide Number Placeholder 3">
            <a:extLst>
              <a:ext uri="{FF2B5EF4-FFF2-40B4-BE49-F238E27FC236}">
                <a16:creationId xmlns:a16="http://schemas.microsoft.com/office/drawing/2014/main" id="{B71BEC71-4570-EB44-9957-9C14FECE49AA}"/>
              </a:ext>
            </a:extLst>
          </p:cNvPr>
          <p:cNvSpPr>
            <a:spLocks noGrp="1"/>
          </p:cNvSpPr>
          <p:nvPr>
            <p:ph type="sldNum" sz="quarter" idx="4"/>
          </p:nvPr>
        </p:nvSpPr>
        <p:spPr/>
        <p:txBody>
          <a:bodyPr/>
          <a:lstStyle/>
          <a:p>
            <a:fld id="{BB1538F1-4CA6-724F-867D-99B1271B76D4}" type="slidenum">
              <a:rPr lang="en-US" smtClean="0"/>
              <a:pPr/>
              <a:t>8</a:t>
            </a:fld>
            <a:endParaRPr lang="en-US" dirty="0"/>
          </a:p>
        </p:txBody>
      </p:sp>
    </p:spTree>
    <p:extLst>
      <p:ext uri="{BB962C8B-B14F-4D97-AF65-F5344CB8AC3E}">
        <p14:creationId xmlns:p14="http://schemas.microsoft.com/office/powerpoint/2010/main" val="331565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1105-3267-F148-8640-DD05F5053365}"/>
              </a:ext>
            </a:extLst>
          </p:cNvPr>
          <p:cNvSpPr>
            <a:spLocks noGrp="1"/>
          </p:cNvSpPr>
          <p:nvPr>
            <p:ph type="title"/>
          </p:nvPr>
        </p:nvSpPr>
        <p:spPr/>
        <p:txBody>
          <a:bodyPr>
            <a:normAutofit fontScale="90000"/>
          </a:bodyPr>
          <a:lstStyle/>
          <a:p>
            <a:r>
              <a:rPr lang="en-US" dirty="0"/>
              <a:t>Literature Review: Programs to Mitigate Negative Health and Safety Outcomes</a:t>
            </a:r>
          </a:p>
        </p:txBody>
      </p:sp>
      <p:sp>
        <p:nvSpPr>
          <p:cNvPr id="3" name="Content Placeholder 2">
            <a:extLst>
              <a:ext uri="{FF2B5EF4-FFF2-40B4-BE49-F238E27FC236}">
                <a16:creationId xmlns:a16="http://schemas.microsoft.com/office/drawing/2014/main" id="{30627524-245C-E846-A400-F6E101EF4E58}"/>
              </a:ext>
            </a:extLst>
          </p:cNvPr>
          <p:cNvSpPr>
            <a:spLocks noGrp="1"/>
          </p:cNvSpPr>
          <p:nvPr>
            <p:ph idx="1"/>
          </p:nvPr>
        </p:nvSpPr>
        <p:spPr/>
        <p:txBody>
          <a:bodyPr>
            <a:noAutofit/>
          </a:bodyPr>
          <a:lstStyle/>
          <a:p>
            <a:pPr>
              <a:spcBef>
                <a:spcPts val="0"/>
              </a:spcBef>
              <a:spcAft>
                <a:spcPts val="600"/>
              </a:spcAft>
            </a:pPr>
            <a:r>
              <a:rPr lang="en-US" sz="2000" dirty="0"/>
              <a:t>Many agencies use competition to incentivize improvements in fitness and nutrition. This strategy has become popular in the corporate world </a:t>
            </a:r>
            <a:r>
              <a:rPr lang="en-US" sz="2000" dirty="0">
                <a:solidFill>
                  <a:srgbClr val="000057"/>
                </a:solidFill>
              </a:rPr>
              <a:t>because of </a:t>
            </a:r>
            <a:r>
              <a:rPr lang="en-US" sz="2000" dirty="0"/>
              <a:t>its relatively low cost and built-in incentive structure. </a:t>
            </a:r>
          </a:p>
          <a:p>
            <a:pPr>
              <a:spcBef>
                <a:spcPts val="0"/>
              </a:spcBef>
              <a:spcAft>
                <a:spcPts val="600"/>
              </a:spcAft>
            </a:pPr>
            <a:r>
              <a:rPr lang="en-US" sz="2000" dirty="0"/>
              <a:t>Incentives combined with supportive practices (e.g., increasing access to care, thorough screenings, onsite treatment, assistance with early risk identification) can lead to longer-term benefits. </a:t>
            </a:r>
          </a:p>
          <a:p>
            <a:pPr>
              <a:spcBef>
                <a:spcPts val="0"/>
              </a:spcBef>
              <a:spcAft>
                <a:spcPts val="600"/>
              </a:spcAft>
            </a:pPr>
            <a:r>
              <a:rPr lang="en-US" sz="2000" dirty="0"/>
              <a:t>Programs or practices that promote a culture of safety can mitigate risks that transit workers face, including aggressive passengers and road accidents.</a:t>
            </a:r>
          </a:p>
        </p:txBody>
      </p:sp>
      <p:sp>
        <p:nvSpPr>
          <p:cNvPr id="4" name="Slide Number Placeholder 3">
            <a:extLst>
              <a:ext uri="{FF2B5EF4-FFF2-40B4-BE49-F238E27FC236}">
                <a16:creationId xmlns:a16="http://schemas.microsoft.com/office/drawing/2014/main" id="{15D2C496-00EB-7740-9B05-DAD9A2241973}"/>
              </a:ext>
            </a:extLst>
          </p:cNvPr>
          <p:cNvSpPr>
            <a:spLocks noGrp="1"/>
          </p:cNvSpPr>
          <p:nvPr>
            <p:ph type="sldNum" sz="quarter" idx="4"/>
          </p:nvPr>
        </p:nvSpPr>
        <p:spPr/>
        <p:txBody>
          <a:bodyPr/>
          <a:lstStyle/>
          <a:p>
            <a:fld id="{BB1538F1-4CA6-724F-867D-99B1271B76D4}" type="slidenum">
              <a:rPr lang="en-US" smtClean="0"/>
              <a:pPr/>
              <a:t>9</a:t>
            </a:fld>
            <a:endParaRPr lang="en-US" dirty="0"/>
          </a:p>
        </p:txBody>
      </p:sp>
    </p:spTree>
    <p:extLst>
      <p:ext uri="{BB962C8B-B14F-4D97-AF65-F5344CB8AC3E}">
        <p14:creationId xmlns:p14="http://schemas.microsoft.com/office/powerpoint/2010/main" val="2940070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ED210FD0C73347B9894DAD2A6BAB0B" ma:contentTypeVersion="8" ma:contentTypeDescription="Create a new document." ma:contentTypeScope="" ma:versionID="34f26cd98a8b2c9204e68ceb70b3c2bd">
  <xsd:schema xmlns:xsd="http://www.w3.org/2001/XMLSchema" xmlns:xs="http://www.w3.org/2001/XMLSchema" xmlns:p="http://schemas.microsoft.com/office/2006/metadata/properties" xmlns:ns2="29d739f6-63e0-4b29-8675-29a26f0e36c2" targetNamespace="http://schemas.microsoft.com/office/2006/metadata/properties" ma:root="true" ma:fieldsID="8db2212e0fdfd62ca431181cf265b0f1" ns2:_="">
    <xsd:import namespace="29d739f6-63e0-4b29-8675-29a26f0e36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d739f6-63e0-4b29-8675-29a26f0e3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47BFBC-AEBB-481F-8286-077F35A2C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d739f6-63e0-4b29-8675-29a26f0e36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D60617-7201-48D7-B0E0-8D7F49EB154A}">
  <ds:schemaRefs>
    <ds:schemaRef ds:uri="http://schemas.microsoft.com/sharepoint/v3/contenttype/forms"/>
  </ds:schemaRefs>
</ds:datastoreItem>
</file>

<file path=customXml/itemProps3.xml><?xml version="1.0" encoding="utf-8"?>
<ds:datastoreItem xmlns:ds="http://schemas.openxmlformats.org/officeDocument/2006/customXml" ds:itemID="{51DC7E28-86F5-4468-ABDC-DAE2BCAFD3E0}">
  <ds:schemaRefs>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29d739f6-63e0-4b29-8675-29a26f0e36c2"/>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4960</TotalTime>
  <Words>3640</Words>
  <Application>Microsoft Office PowerPoint</Application>
  <PresentationFormat>On-screen Show (4:3)</PresentationFormat>
  <Paragraphs>516</Paragraphs>
  <Slides>37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Times New Roman</vt:lpstr>
      <vt:lpstr>Wingdings</vt:lpstr>
      <vt:lpstr>Office Theme</vt:lpstr>
      <vt:lpstr>PowerPoint Presentation</vt:lpstr>
      <vt:lpstr>Outline of Briefing</vt:lpstr>
      <vt:lpstr>Usefulness of Research</vt:lpstr>
      <vt:lpstr>Summary of the Research Approach</vt:lpstr>
      <vt:lpstr>Research Design</vt:lpstr>
      <vt:lpstr>Literature Review</vt:lpstr>
      <vt:lpstr>Literature Review: Health and Safety Issues</vt:lpstr>
      <vt:lpstr>Literature Review: Costs of Chronic Illnesses and Injuries</vt:lpstr>
      <vt:lpstr>Literature Review: Programs to Mitigate Negative Health and Safety Outcomes</vt:lpstr>
      <vt:lpstr>Literature Review: Cost-Effectiveness of Health and Safety Intervention Programs</vt:lpstr>
      <vt:lpstr>Demographic Characteristics</vt:lpstr>
      <vt:lpstr>Demographic Characteristics of the Employed Population and the Bus Service and Urban Transit Industry</vt:lpstr>
      <vt:lpstr>Prevalence and Costs of Health Conditions </vt:lpstr>
      <vt:lpstr>Prevalence and Costs of Health Conditions</vt:lpstr>
      <vt:lpstr>Common Health Conditions Associated With Transit Workers</vt:lpstr>
      <vt:lpstr>Medical Expenditure Excess Approximations for Transit Worker Population Over General Population</vt:lpstr>
      <vt:lpstr>Additional Costs to Individuals, Employers, and Society</vt:lpstr>
      <vt:lpstr>Case Studies</vt:lpstr>
      <vt:lpstr>Program Development and Work Environment</vt:lpstr>
      <vt:lpstr>Health, Wellness, and Safety Concerns</vt:lpstr>
      <vt:lpstr>Most Common Health, Wellness and Safety Concerns at Case Study Locations</vt:lpstr>
      <vt:lpstr>Program Activities and Elements </vt:lpstr>
      <vt:lpstr>Organization and Budget</vt:lpstr>
      <vt:lpstr>Implementation Strategies</vt:lpstr>
      <vt:lpstr>Implementation Keys</vt:lpstr>
      <vt:lpstr>Measures and Methods for Benefit–Cost and Cost-Effectiveness Analysis</vt:lpstr>
      <vt:lpstr>Implementation Planning</vt:lpstr>
      <vt:lpstr>Key Findings: Health and Safety Issues</vt:lpstr>
      <vt:lpstr>Key Findings: Case Studies</vt:lpstr>
      <vt:lpstr>Study Limitations</vt:lpstr>
      <vt:lpstr>Next Steps</vt:lpstr>
      <vt:lpstr>PowerPoint Presentation</vt:lpstr>
      <vt:lpstr>Following slides may be deleted</vt:lpstr>
      <vt:lpstr>Key Characteristics of the Transit Workforce</vt:lpstr>
      <vt:lpstr>Mean Hourly Wages for Cost Estimates</vt:lpstr>
      <vt:lpstr>Categories of Costs of Transit Workers' Health and Injury by Type of Stakeholder</vt:lpstr>
      <vt:lpstr>Workforce Characteristics at Each Site</vt:lpstr>
    </vt:vector>
  </TitlesOfParts>
  <Company>Econometrica,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Reed</dc:creator>
  <cp:lastModifiedBy>Mackie, Paul</cp:lastModifiedBy>
  <cp:revision>181</cp:revision>
  <cp:lastPrinted>2018-08-27T21:15:05Z</cp:lastPrinted>
  <dcterms:created xsi:type="dcterms:W3CDTF">2015-02-03T20:11:20Z</dcterms:created>
  <dcterms:modified xsi:type="dcterms:W3CDTF">2020-12-07T21:25:12Z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0x010100F0ED210FD0C73347B9894DAD2A6BAB0B</vt:lpwstr>
  </property>
</Properties>
</file>