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2" r:id="rId6"/>
    <p:sldId id="259" r:id="rId7"/>
    <p:sldId id="263" r:id="rId8"/>
    <p:sldId id="264" r:id="rId9"/>
    <p:sldId id="265" r:id="rId10"/>
    <p:sldId id="260" r:id="rId11"/>
    <p:sldId id="266" r:id="rId12"/>
    <p:sldId id="267" r:id="rId13"/>
    <p:sldId id="268" r:id="rId14"/>
    <p:sldId id="269" r:id="rId15"/>
    <p:sldId id="270" r:id="rId16"/>
    <p:sldId id="271" r:id="rId17"/>
    <p:sldId id="272"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lph malec" initials="rm" lastIdx="8" clrIdx="0">
    <p:extLst>
      <p:ext uri="{19B8F6BF-5375-455C-9EA6-DF929625EA0E}">
        <p15:presenceInfo xmlns:p15="http://schemas.microsoft.com/office/powerpoint/2012/main" userId="84e60c6d2fba0a8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94660"/>
  </p:normalViewPr>
  <p:slideViewPr>
    <p:cSldViewPr snapToGrid="0">
      <p:cViewPr varScale="1">
        <p:scale>
          <a:sx n="66" d="100"/>
          <a:sy n="66" d="100"/>
        </p:scale>
        <p:origin x="62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[TCRP C-23 FireReportDatabase Bus2.6.xlsx]Data Tables!PivotTable3</c:name>
    <c:fmtId val="-1"/>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u="sng" dirty="0"/>
              <a:t>Bus</a:t>
            </a:r>
            <a:r>
              <a:rPr lang="en-US" dirty="0"/>
              <a:t> Fire</a:t>
            </a:r>
            <a:r>
              <a:rPr lang="en-US" baseline="0" dirty="0"/>
              <a:t> Severity and Primary Cause</a:t>
            </a:r>
            <a:endParaRPr lang="en-US" dirty="0"/>
          </a:p>
        </c:rich>
      </c:tx>
      <c:overlay val="1"/>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
        <c:idx val="3"/>
        <c:spPr>
          <a:solidFill>
            <a:schemeClr val="accent1"/>
          </a:solidFill>
          <a:ln>
            <a:noFill/>
          </a:ln>
          <a:effectLst/>
        </c:spPr>
        <c:marker>
          <c:symbol val="none"/>
        </c:marker>
      </c:pivotFmt>
      <c:pivotFmt>
        <c:idx val="4"/>
        <c:spPr>
          <a:solidFill>
            <a:schemeClr val="accent1"/>
          </a:solidFill>
          <a:ln>
            <a:noFill/>
          </a:ln>
          <a:effectLst/>
        </c:spPr>
        <c:marker>
          <c:symbol val="none"/>
        </c:marker>
      </c:pivotFmt>
      <c:pivotFmt>
        <c:idx val="5"/>
        <c:spPr>
          <a:solidFill>
            <a:schemeClr val="accent1"/>
          </a:solidFill>
          <a:ln>
            <a:noFill/>
          </a:ln>
          <a:effectLst/>
        </c:spPr>
        <c:marker>
          <c:symbol val="none"/>
        </c:marker>
      </c:pivotFmt>
      <c:pivotFmt>
        <c:idx val="6"/>
        <c:spPr>
          <a:solidFill>
            <a:schemeClr val="accent1"/>
          </a:solidFill>
          <a:ln>
            <a:noFill/>
          </a:ln>
          <a:effectLst/>
        </c:spPr>
        <c:marker>
          <c:symbol val="none"/>
        </c:marker>
      </c:pivotFmt>
      <c:pivotFmt>
        <c:idx val="7"/>
        <c:spPr>
          <a:solidFill>
            <a:schemeClr val="accent1"/>
          </a:solidFill>
          <a:ln>
            <a:noFill/>
          </a:ln>
          <a:effectLst/>
        </c:spPr>
        <c:marker>
          <c:symbol val="none"/>
        </c:marker>
      </c:pivotFmt>
      <c:pivotFmt>
        <c:idx val="8"/>
        <c:spPr>
          <a:solidFill>
            <a:schemeClr val="accent1"/>
          </a:solidFill>
          <a:ln>
            <a:noFill/>
          </a:ln>
          <a:effectLst/>
        </c:spPr>
        <c:marker>
          <c:symbol val="none"/>
        </c:marker>
      </c:pivotFmt>
      <c:pivotFmt>
        <c:idx val="9"/>
        <c:spPr>
          <a:solidFill>
            <a:schemeClr val="accent1"/>
          </a:solidFill>
          <a:ln>
            <a:noFill/>
          </a:ln>
          <a:effectLst/>
        </c:spPr>
        <c:marker>
          <c:symbol val="none"/>
        </c:marker>
      </c:pivotFmt>
      <c:pivotFmt>
        <c:idx val="10"/>
        <c:spPr>
          <a:solidFill>
            <a:schemeClr val="accent1"/>
          </a:solidFill>
          <a:ln>
            <a:noFill/>
          </a:ln>
          <a:effectLst/>
        </c:spPr>
        <c:marker>
          <c:symbol val="none"/>
        </c:marker>
      </c:pivotFmt>
    </c:pivotFmts>
    <c:plotArea>
      <c:layout/>
      <c:barChart>
        <c:barDir val="col"/>
        <c:grouping val="clustered"/>
        <c:varyColors val="0"/>
        <c:ser>
          <c:idx val="0"/>
          <c:order val="0"/>
          <c:tx>
            <c:strRef>
              <c:f>'Data Tables'!$C$34:$C$35</c:f>
              <c:strCache>
                <c:ptCount val="1"/>
                <c:pt idx="0">
                  <c:v>Major</c:v>
                </c:pt>
              </c:strCache>
            </c:strRef>
          </c:tx>
          <c:spPr>
            <a:solidFill>
              <a:schemeClr val="accent1"/>
            </a:solidFill>
            <a:ln>
              <a:noFill/>
            </a:ln>
            <a:effectLst/>
          </c:spPr>
          <c:invertIfNegative val="0"/>
          <c:cat>
            <c:strRef>
              <c:f>'Data Tables'!$B$36:$B$41</c:f>
              <c:strCache>
                <c:ptCount val="5"/>
                <c:pt idx="0">
                  <c:v>Electrical</c:v>
                </c:pt>
                <c:pt idx="1">
                  <c:v>Exhaust Leak</c:v>
                </c:pt>
                <c:pt idx="2">
                  <c:v>Friction</c:v>
                </c:pt>
                <c:pt idx="3">
                  <c:v>Leak of Fluid</c:v>
                </c:pt>
                <c:pt idx="4">
                  <c:v>Unknown</c:v>
                </c:pt>
              </c:strCache>
            </c:strRef>
          </c:cat>
          <c:val>
            <c:numRef>
              <c:f>'Data Tables'!$C$36:$C$41</c:f>
              <c:numCache>
                <c:formatCode>General</c:formatCode>
                <c:ptCount val="5"/>
                <c:pt idx="0">
                  <c:v>25</c:v>
                </c:pt>
                <c:pt idx="1">
                  <c:v>5</c:v>
                </c:pt>
                <c:pt idx="2">
                  <c:v>11</c:v>
                </c:pt>
                <c:pt idx="3">
                  <c:v>15</c:v>
                </c:pt>
                <c:pt idx="4">
                  <c:v>2</c:v>
                </c:pt>
              </c:numCache>
            </c:numRef>
          </c:val>
          <c:extLst>
            <c:ext xmlns:c16="http://schemas.microsoft.com/office/drawing/2014/chart" uri="{C3380CC4-5D6E-409C-BE32-E72D297353CC}">
              <c16:uniqueId val="{00000000-7085-4C23-9DDA-17F6D66805B9}"/>
            </c:ext>
          </c:extLst>
        </c:ser>
        <c:ser>
          <c:idx val="1"/>
          <c:order val="1"/>
          <c:tx>
            <c:strRef>
              <c:f>'Data Tables'!$D$34:$D$35</c:f>
              <c:strCache>
                <c:ptCount val="1"/>
                <c:pt idx="0">
                  <c:v>Minor</c:v>
                </c:pt>
              </c:strCache>
            </c:strRef>
          </c:tx>
          <c:spPr>
            <a:solidFill>
              <a:schemeClr val="accent2"/>
            </a:solidFill>
            <a:ln>
              <a:noFill/>
            </a:ln>
            <a:effectLst/>
          </c:spPr>
          <c:invertIfNegative val="0"/>
          <c:cat>
            <c:strRef>
              <c:f>'Data Tables'!$B$36:$B$41</c:f>
              <c:strCache>
                <c:ptCount val="5"/>
                <c:pt idx="0">
                  <c:v>Electrical</c:v>
                </c:pt>
                <c:pt idx="1">
                  <c:v>Exhaust Leak</c:v>
                </c:pt>
                <c:pt idx="2">
                  <c:v>Friction</c:v>
                </c:pt>
                <c:pt idx="3">
                  <c:v>Leak of Fluid</c:v>
                </c:pt>
                <c:pt idx="4">
                  <c:v>Unknown</c:v>
                </c:pt>
              </c:strCache>
            </c:strRef>
          </c:cat>
          <c:val>
            <c:numRef>
              <c:f>'Data Tables'!$D$36:$D$41</c:f>
              <c:numCache>
                <c:formatCode>General</c:formatCode>
                <c:ptCount val="5"/>
                <c:pt idx="0">
                  <c:v>62</c:v>
                </c:pt>
                <c:pt idx="1">
                  <c:v>7</c:v>
                </c:pt>
                <c:pt idx="2">
                  <c:v>20</c:v>
                </c:pt>
                <c:pt idx="3">
                  <c:v>3</c:v>
                </c:pt>
                <c:pt idx="4">
                  <c:v>5</c:v>
                </c:pt>
              </c:numCache>
            </c:numRef>
          </c:val>
          <c:extLst>
            <c:ext xmlns:c16="http://schemas.microsoft.com/office/drawing/2014/chart" uri="{C3380CC4-5D6E-409C-BE32-E72D297353CC}">
              <c16:uniqueId val="{00000001-7085-4C23-9DDA-17F6D66805B9}"/>
            </c:ext>
          </c:extLst>
        </c:ser>
        <c:ser>
          <c:idx val="2"/>
          <c:order val="2"/>
          <c:tx>
            <c:strRef>
              <c:f>'Data Tables'!$E$34:$E$35</c:f>
              <c:strCache>
                <c:ptCount val="1"/>
                <c:pt idx="0">
                  <c:v>Total Loss</c:v>
                </c:pt>
              </c:strCache>
            </c:strRef>
          </c:tx>
          <c:spPr>
            <a:solidFill>
              <a:schemeClr val="accent3"/>
            </a:solidFill>
            <a:ln>
              <a:noFill/>
            </a:ln>
            <a:effectLst/>
          </c:spPr>
          <c:invertIfNegative val="0"/>
          <c:cat>
            <c:strRef>
              <c:f>'Data Tables'!$B$36:$B$41</c:f>
              <c:strCache>
                <c:ptCount val="5"/>
                <c:pt idx="0">
                  <c:v>Electrical</c:v>
                </c:pt>
                <c:pt idx="1">
                  <c:v>Exhaust Leak</c:v>
                </c:pt>
                <c:pt idx="2">
                  <c:v>Friction</c:v>
                </c:pt>
                <c:pt idx="3">
                  <c:v>Leak of Fluid</c:v>
                </c:pt>
                <c:pt idx="4">
                  <c:v>Unknown</c:v>
                </c:pt>
              </c:strCache>
            </c:strRef>
          </c:cat>
          <c:val>
            <c:numRef>
              <c:f>'Data Tables'!$E$36:$E$41</c:f>
              <c:numCache>
                <c:formatCode>General</c:formatCode>
                <c:ptCount val="5"/>
                <c:pt idx="0">
                  <c:v>2</c:v>
                </c:pt>
                <c:pt idx="2">
                  <c:v>4</c:v>
                </c:pt>
                <c:pt idx="3">
                  <c:v>3</c:v>
                </c:pt>
              </c:numCache>
            </c:numRef>
          </c:val>
          <c:extLst>
            <c:ext xmlns:c16="http://schemas.microsoft.com/office/drawing/2014/chart" uri="{C3380CC4-5D6E-409C-BE32-E72D297353CC}">
              <c16:uniqueId val="{00000002-7085-4C23-9DDA-17F6D66805B9}"/>
            </c:ext>
          </c:extLst>
        </c:ser>
        <c:dLbls>
          <c:showLegendKey val="0"/>
          <c:showVal val="0"/>
          <c:showCatName val="0"/>
          <c:showSerName val="0"/>
          <c:showPercent val="0"/>
          <c:showBubbleSize val="0"/>
        </c:dLbls>
        <c:gapWidth val="219"/>
        <c:overlap val="-27"/>
        <c:axId val="621082888"/>
        <c:axId val="621087808"/>
      </c:barChart>
      <c:catAx>
        <c:axId val="621082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21087808"/>
        <c:crosses val="autoZero"/>
        <c:auto val="1"/>
        <c:lblAlgn val="ctr"/>
        <c:lblOffset val="100"/>
        <c:noMultiLvlLbl val="0"/>
      </c:catAx>
      <c:valAx>
        <c:axId val="6210878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21082888"/>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4">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[TCRP C-23 Fire Report Data Base Rail SS.xlsx]Sheet2!PivotTable3</c:name>
    <c:fmtId val="-1"/>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u="sng" dirty="0"/>
              <a:t>Rail</a:t>
            </a:r>
            <a:r>
              <a:rPr lang="en-US" dirty="0"/>
              <a:t> Fires Severity</a:t>
            </a:r>
            <a:r>
              <a:rPr lang="en-US" baseline="0" dirty="0"/>
              <a:t> and </a:t>
            </a:r>
            <a:r>
              <a:rPr lang="en-US" dirty="0"/>
              <a:t>Primary Cause</a:t>
            </a:r>
          </a:p>
        </c:rich>
      </c:tx>
      <c:overlay val="1"/>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
        <c:idx val="3"/>
        <c:spPr>
          <a:solidFill>
            <a:schemeClr val="accent1"/>
          </a:solidFill>
          <a:ln>
            <a:noFill/>
          </a:ln>
          <a:effectLst/>
        </c:spPr>
        <c:marker>
          <c:symbol val="none"/>
        </c:marker>
      </c:pivotFmt>
      <c:pivotFmt>
        <c:idx val="4"/>
        <c:spPr>
          <a:solidFill>
            <a:schemeClr val="accent1"/>
          </a:solidFill>
          <a:ln>
            <a:noFill/>
          </a:ln>
          <a:effectLst/>
        </c:spPr>
        <c:marker>
          <c:symbol val="none"/>
        </c:marker>
      </c:pivotFmt>
      <c:pivotFmt>
        <c:idx val="5"/>
        <c:spPr>
          <a:solidFill>
            <a:schemeClr val="accent1"/>
          </a:solidFill>
          <a:ln>
            <a:noFill/>
          </a:ln>
          <a:effectLst/>
        </c:spPr>
        <c:marker>
          <c:symbol val="none"/>
        </c:marker>
      </c:pivotFmt>
      <c:pivotFmt>
        <c:idx val="6"/>
        <c:spPr>
          <a:solidFill>
            <a:schemeClr val="accent1"/>
          </a:solidFill>
          <a:ln>
            <a:noFill/>
          </a:ln>
          <a:effectLst/>
        </c:spPr>
        <c:marker>
          <c:symbol val="none"/>
        </c:marker>
      </c:pivotFmt>
      <c:pivotFmt>
        <c:idx val="7"/>
        <c:spPr>
          <a:solidFill>
            <a:schemeClr val="accent1"/>
          </a:solidFill>
          <a:ln>
            <a:noFill/>
          </a:ln>
          <a:effectLst/>
        </c:spPr>
        <c:marker>
          <c:symbol val="none"/>
        </c:marker>
      </c:pivotFmt>
      <c:pivotFmt>
        <c:idx val="8"/>
        <c:spPr>
          <a:solidFill>
            <a:schemeClr val="accent1"/>
          </a:solidFill>
          <a:ln>
            <a:noFill/>
          </a:ln>
          <a:effectLst/>
        </c:spPr>
        <c:marker>
          <c:symbol val="none"/>
        </c:marker>
      </c:pivotFmt>
      <c:pivotFmt>
        <c:idx val="9"/>
        <c:spPr>
          <a:solidFill>
            <a:schemeClr val="accent1"/>
          </a:solidFill>
          <a:ln>
            <a:noFill/>
          </a:ln>
          <a:effectLst/>
        </c:spPr>
        <c:marker>
          <c:symbol val="none"/>
        </c:marker>
      </c:pivotFmt>
      <c:pivotFmt>
        <c:idx val="10"/>
        <c:spPr>
          <a:solidFill>
            <a:schemeClr val="accent1"/>
          </a:solidFill>
          <a:ln>
            <a:noFill/>
          </a:ln>
          <a:effectLst/>
        </c:spPr>
        <c:marker>
          <c:symbol val="none"/>
        </c:marker>
      </c:pivotFmt>
      <c:pivotFmt>
        <c:idx val="11"/>
        <c:spPr>
          <a:solidFill>
            <a:schemeClr val="accent1"/>
          </a:solidFill>
          <a:ln>
            <a:noFill/>
          </a:ln>
          <a:effectLst/>
        </c:spPr>
        <c:marker>
          <c:symbol val="none"/>
        </c:marker>
      </c:pivotFmt>
      <c:pivotFmt>
        <c:idx val="12"/>
        <c:spPr>
          <a:solidFill>
            <a:schemeClr val="accent1"/>
          </a:solidFill>
          <a:ln>
            <a:noFill/>
          </a:ln>
          <a:effectLst/>
        </c:spPr>
        <c:marker>
          <c:symbol val="none"/>
        </c:marker>
      </c:pivotFmt>
      <c:pivotFmt>
        <c:idx val="13"/>
        <c:spPr>
          <a:solidFill>
            <a:schemeClr val="accent1"/>
          </a:solidFill>
          <a:ln>
            <a:noFill/>
          </a:ln>
          <a:effectLst/>
        </c:spPr>
        <c:marker>
          <c:symbol val="none"/>
        </c:marker>
      </c:pivotFmt>
      <c:pivotFmt>
        <c:idx val="14"/>
        <c:spPr>
          <a:solidFill>
            <a:schemeClr val="accent1"/>
          </a:solidFill>
          <a:ln>
            <a:noFill/>
          </a:ln>
          <a:effectLst/>
        </c:spPr>
        <c:marker>
          <c:symbol val="none"/>
        </c:marker>
      </c:pivotFmt>
      <c:pivotFmt>
        <c:idx val="15"/>
        <c:spPr>
          <a:solidFill>
            <a:schemeClr val="accent1"/>
          </a:solidFill>
          <a:ln>
            <a:noFill/>
          </a:ln>
          <a:effectLst/>
        </c:spPr>
        <c:marker>
          <c:symbol val="none"/>
        </c:marker>
      </c:pivotFmt>
      <c:pivotFmt>
        <c:idx val="16"/>
        <c:spPr>
          <a:solidFill>
            <a:schemeClr val="accent1"/>
          </a:solidFill>
          <a:ln>
            <a:noFill/>
          </a:ln>
          <a:effectLst/>
        </c:spPr>
        <c:marker>
          <c:symbol val="none"/>
        </c:marker>
      </c:pivotFmt>
      <c:pivotFmt>
        <c:idx val="17"/>
        <c:spPr>
          <a:solidFill>
            <a:schemeClr val="accent1"/>
          </a:solidFill>
          <a:ln>
            <a:noFill/>
          </a:ln>
          <a:effectLst/>
        </c:spPr>
        <c:marker>
          <c:symbol val="none"/>
        </c:marker>
      </c:pivotFmt>
      <c:pivotFmt>
        <c:idx val="18"/>
        <c:spPr>
          <a:solidFill>
            <a:schemeClr val="accent1"/>
          </a:solidFill>
          <a:ln>
            <a:noFill/>
          </a:ln>
          <a:effectLst/>
        </c:spPr>
        <c:marker>
          <c:symbol val="none"/>
        </c:marker>
      </c:pivotFmt>
      <c:pivotFmt>
        <c:idx val="19"/>
        <c:spPr>
          <a:solidFill>
            <a:schemeClr val="accent1"/>
          </a:solidFill>
          <a:ln>
            <a:noFill/>
          </a:ln>
          <a:effectLst/>
        </c:spPr>
        <c:marker>
          <c:symbol val="none"/>
        </c:marker>
      </c:pivotFmt>
      <c:pivotFmt>
        <c:idx val="20"/>
        <c:spPr>
          <a:solidFill>
            <a:schemeClr val="accent1"/>
          </a:solidFill>
          <a:ln>
            <a:noFill/>
          </a:ln>
          <a:effectLst/>
        </c:spPr>
        <c:marker>
          <c:symbol val="none"/>
        </c:marker>
      </c:pivotFmt>
      <c:pivotFmt>
        <c:idx val="21"/>
        <c:spPr>
          <a:solidFill>
            <a:schemeClr val="accent1"/>
          </a:solidFill>
          <a:ln>
            <a:noFill/>
          </a:ln>
          <a:effectLst/>
        </c:spPr>
        <c:marker>
          <c:symbol val="none"/>
        </c:marker>
      </c:pivotFmt>
      <c:pivotFmt>
        <c:idx val="22"/>
        <c:spPr>
          <a:solidFill>
            <a:schemeClr val="accent1"/>
          </a:solidFill>
          <a:ln>
            <a:noFill/>
          </a:ln>
          <a:effectLst/>
        </c:spPr>
        <c:marker>
          <c:symbol val="none"/>
        </c:marker>
      </c:pivotFmt>
      <c:pivotFmt>
        <c:idx val="23"/>
        <c:spPr>
          <a:solidFill>
            <a:schemeClr val="accent1"/>
          </a:solidFill>
          <a:ln>
            <a:noFill/>
          </a:ln>
          <a:effectLst/>
        </c:spPr>
        <c:marker>
          <c:symbol val="none"/>
        </c:marker>
      </c:pivotFmt>
      <c:pivotFmt>
        <c:idx val="24"/>
        <c:spPr>
          <a:solidFill>
            <a:schemeClr val="accent1"/>
          </a:solidFill>
          <a:ln>
            <a:noFill/>
          </a:ln>
          <a:effectLst/>
        </c:spPr>
        <c:marker>
          <c:symbol val="none"/>
        </c:marker>
      </c:pivotFmt>
      <c:pivotFmt>
        <c:idx val="25"/>
        <c:spPr>
          <a:solidFill>
            <a:schemeClr val="accent1"/>
          </a:solidFill>
          <a:ln>
            <a:noFill/>
          </a:ln>
          <a:effectLst/>
        </c:spPr>
        <c:marker>
          <c:symbol val="none"/>
        </c:marker>
      </c:pivotFmt>
      <c:pivotFmt>
        <c:idx val="26"/>
        <c:spPr>
          <a:solidFill>
            <a:schemeClr val="accent1"/>
          </a:solidFill>
          <a:ln>
            <a:noFill/>
          </a:ln>
          <a:effectLst/>
        </c:spPr>
        <c:marker>
          <c:symbol val="none"/>
        </c:marker>
      </c:pivotFmt>
      <c:pivotFmt>
        <c:idx val="27"/>
        <c:spPr>
          <a:solidFill>
            <a:schemeClr val="accent1"/>
          </a:solidFill>
          <a:ln>
            <a:noFill/>
          </a:ln>
          <a:effectLst/>
        </c:spPr>
        <c:marker>
          <c:symbol val="none"/>
        </c:marker>
      </c:pivotFmt>
    </c:pivotFmts>
    <c:plotArea>
      <c:layout/>
      <c:barChart>
        <c:barDir val="col"/>
        <c:grouping val="stacked"/>
        <c:varyColors val="0"/>
        <c:ser>
          <c:idx val="0"/>
          <c:order val="0"/>
          <c:tx>
            <c:strRef>
              <c:f>Sheet2!$B$39:$B$40</c:f>
              <c:strCache>
                <c:ptCount val="1"/>
                <c:pt idx="0">
                  <c:v>Major</c:v>
                </c:pt>
              </c:strCache>
            </c:strRef>
          </c:tx>
          <c:spPr>
            <a:solidFill>
              <a:schemeClr val="accent1"/>
            </a:solidFill>
            <a:ln>
              <a:noFill/>
            </a:ln>
            <a:effectLst/>
          </c:spPr>
          <c:invertIfNegative val="0"/>
          <c:cat>
            <c:strRef>
              <c:f>Sheet2!$A$41:$A$57</c:f>
              <c:strCache>
                <c:ptCount val="16"/>
                <c:pt idx="0">
                  <c:v>Axle Seal</c:v>
                </c:pt>
                <c:pt idx="1">
                  <c:v>Brakes</c:v>
                </c:pt>
                <c:pt idx="2">
                  <c:v>Cable Shorted</c:v>
                </c:pt>
                <c:pt idx="3">
                  <c:v>Collision</c:v>
                </c:pt>
                <c:pt idx="4">
                  <c:v>Current Collector</c:v>
                </c:pt>
                <c:pt idx="5">
                  <c:v>Debris on ROW</c:v>
                </c:pt>
                <c:pt idx="6">
                  <c:v>Heater</c:v>
                </c:pt>
                <c:pt idx="7">
                  <c:v>HVAC System</c:v>
                </c:pt>
                <c:pt idx="8">
                  <c:v>Journal Bearing</c:v>
                </c:pt>
                <c:pt idx="9">
                  <c:v>Misc. Short</c:v>
                </c:pt>
                <c:pt idx="10">
                  <c:v>Motor Alternator</c:v>
                </c:pt>
                <c:pt idx="11">
                  <c:v>Pantograph</c:v>
                </c:pt>
                <c:pt idx="12">
                  <c:v>Propulsion Control</c:v>
                </c:pt>
                <c:pt idx="13">
                  <c:v>Resistor Grid</c:v>
                </c:pt>
                <c:pt idx="14">
                  <c:v>Traction Motor</c:v>
                </c:pt>
                <c:pt idx="15">
                  <c:v>Vandalism</c:v>
                </c:pt>
              </c:strCache>
            </c:strRef>
          </c:cat>
          <c:val>
            <c:numRef>
              <c:f>Sheet2!$B$41:$B$57</c:f>
              <c:numCache>
                <c:formatCode>General</c:formatCode>
                <c:ptCount val="16"/>
                <c:pt idx="2">
                  <c:v>2</c:v>
                </c:pt>
                <c:pt idx="4">
                  <c:v>1</c:v>
                </c:pt>
                <c:pt idx="5">
                  <c:v>2</c:v>
                </c:pt>
                <c:pt idx="6">
                  <c:v>1</c:v>
                </c:pt>
                <c:pt idx="11">
                  <c:v>3</c:v>
                </c:pt>
                <c:pt idx="12">
                  <c:v>2</c:v>
                </c:pt>
                <c:pt idx="14">
                  <c:v>1</c:v>
                </c:pt>
              </c:numCache>
            </c:numRef>
          </c:val>
          <c:extLst>
            <c:ext xmlns:c16="http://schemas.microsoft.com/office/drawing/2014/chart" uri="{C3380CC4-5D6E-409C-BE32-E72D297353CC}">
              <c16:uniqueId val="{00000000-16BB-4F8D-9E80-351A3DE189FD}"/>
            </c:ext>
          </c:extLst>
        </c:ser>
        <c:ser>
          <c:idx val="1"/>
          <c:order val="1"/>
          <c:tx>
            <c:strRef>
              <c:f>Sheet2!$C$39:$C$40</c:f>
              <c:strCache>
                <c:ptCount val="1"/>
                <c:pt idx="0">
                  <c:v>Minor</c:v>
                </c:pt>
              </c:strCache>
            </c:strRef>
          </c:tx>
          <c:spPr>
            <a:solidFill>
              <a:schemeClr val="accent2"/>
            </a:solidFill>
            <a:ln>
              <a:noFill/>
            </a:ln>
            <a:effectLst/>
          </c:spPr>
          <c:invertIfNegative val="0"/>
          <c:cat>
            <c:strRef>
              <c:f>Sheet2!$A$41:$A$57</c:f>
              <c:strCache>
                <c:ptCount val="16"/>
                <c:pt idx="0">
                  <c:v>Axle Seal</c:v>
                </c:pt>
                <c:pt idx="1">
                  <c:v>Brakes</c:v>
                </c:pt>
                <c:pt idx="2">
                  <c:v>Cable Shorted</c:v>
                </c:pt>
                <c:pt idx="3">
                  <c:v>Collision</c:v>
                </c:pt>
                <c:pt idx="4">
                  <c:v>Current Collector</c:v>
                </c:pt>
                <c:pt idx="5">
                  <c:v>Debris on ROW</c:v>
                </c:pt>
                <c:pt idx="6">
                  <c:v>Heater</c:v>
                </c:pt>
                <c:pt idx="7">
                  <c:v>HVAC System</c:v>
                </c:pt>
                <c:pt idx="8">
                  <c:v>Journal Bearing</c:v>
                </c:pt>
                <c:pt idx="9">
                  <c:v>Misc. Short</c:v>
                </c:pt>
                <c:pt idx="10">
                  <c:v>Motor Alternator</c:v>
                </c:pt>
                <c:pt idx="11">
                  <c:v>Pantograph</c:v>
                </c:pt>
                <c:pt idx="12">
                  <c:v>Propulsion Control</c:v>
                </c:pt>
                <c:pt idx="13">
                  <c:v>Resistor Grid</c:v>
                </c:pt>
                <c:pt idx="14">
                  <c:v>Traction Motor</c:v>
                </c:pt>
                <c:pt idx="15">
                  <c:v>Vandalism</c:v>
                </c:pt>
              </c:strCache>
            </c:strRef>
          </c:cat>
          <c:val>
            <c:numRef>
              <c:f>Sheet2!$C$41:$C$57</c:f>
              <c:numCache>
                <c:formatCode>General</c:formatCode>
                <c:ptCount val="16"/>
                <c:pt idx="0">
                  <c:v>2</c:v>
                </c:pt>
                <c:pt idx="1">
                  <c:v>11</c:v>
                </c:pt>
                <c:pt idx="2">
                  <c:v>4</c:v>
                </c:pt>
                <c:pt idx="3">
                  <c:v>2</c:v>
                </c:pt>
                <c:pt idx="4">
                  <c:v>1</c:v>
                </c:pt>
                <c:pt idx="5">
                  <c:v>2</c:v>
                </c:pt>
                <c:pt idx="6">
                  <c:v>11</c:v>
                </c:pt>
                <c:pt idx="7">
                  <c:v>1</c:v>
                </c:pt>
                <c:pt idx="8">
                  <c:v>4</c:v>
                </c:pt>
                <c:pt idx="9">
                  <c:v>3</c:v>
                </c:pt>
                <c:pt idx="10">
                  <c:v>1</c:v>
                </c:pt>
                <c:pt idx="11">
                  <c:v>1</c:v>
                </c:pt>
                <c:pt idx="12">
                  <c:v>2</c:v>
                </c:pt>
                <c:pt idx="13">
                  <c:v>2</c:v>
                </c:pt>
                <c:pt idx="14">
                  <c:v>5</c:v>
                </c:pt>
                <c:pt idx="15">
                  <c:v>3</c:v>
                </c:pt>
              </c:numCache>
            </c:numRef>
          </c:val>
          <c:extLst>
            <c:ext xmlns:c16="http://schemas.microsoft.com/office/drawing/2014/chart" uri="{C3380CC4-5D6E-409C-BE32-E72D297353CC}">
              <c16:uniqueId val="{00000001-16BB-4F8D-9E80-351A3DE189FD}"/>
            </c:ext>
          </c:extLst>
        </c:ser>
        <c:dLbls>
          <c:showLegendKey val="0"/>
          <c:showVal val="0"/>
          <c:showCatName val="0"/>
          <c:showSerName val="0"/>
          <c:showPercent val="0"/>
          <c:showBubbleSize val="0"/>
        </c:dLbls>
        <c:gapWidth val="219"/>
        <c:overlap val="100"/>
        <c:axId val="663219864"/>
        <c:axId val="663220192"/>
      </c:barChart>
      <c:catAx>
        <c:axId val="6632198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3220192"/>
        <c:crosses val="autoZero"/>
        <c:auto val="1"/>
        <c:lblAlgn val="ctr"/>
        <c:lblOffset val="100"/>
        <c:noMultiLvlLbl val="0"/>
      </c:catAx>
      <c:valAx>
        <c:axId val="6632201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3219864"/>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4">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D145B22-4A3D-4D2B-AF37-CB05D743C8F1}" type="datetimeFigureOut">
              <a:rPr lang="en-US" smtClean="0"/>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6DE872-B40B-4E9F-9EAD-2B495555ACAD}" type="slidenum">
              <a:rPr lang="en-US" smtClean="0"/>
              <a:t>‹#›</a:t>
            </a:fld>
            <a:endParaRPr lang="en-US"/>
          </a:p>
        </p:txBody>
      </p:sp>
    </p:spTree>
    <p:extLst>
      <p:ext uri="{BB962C8B-B14F-4D97-AF65-F5344CB8AC3E}">
        <p14:creationId xmlns:p14="http://schemas.microsoft.com/office/powerpoint/2010/main" val="3859906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D145B22-4A3D-4D2B-AF37-CB05D743C8F1}" type="datetimeFigureOut">
              <a:rPr lang="en-US" smtClean="0"/>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6DE872-B40B-4E9F-9EAD-2B495555ACAD}" type="slidenum">
              <a:rPr lang="en-US" smtClean="0"/>
              <a:t>‹#›</a:t>
            </a:fld>
            <a:endParaRPr lang="en-US"/>
          </a:p>
        </p:txBody>
      </p:sp>
    </p:spTree>
    <p:extLst>
      <p:ext uri="{BB962C8B-B14F-4D97-AF65-F5344CB8AC3E}">
        <p14:creationId xmlns:p14="http://schemas.microsoft.com/office/powerpoint/2010/main" val="3839762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D145B22-4A3D-4D2B-AF37-CB05D743C8F1}" type="datetimeFigureOut">
              <a:rPr lang="en-US" smtClean="0"/>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6DE872-B40B-4E9F-9EAD-2B495555ACAD}"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724690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D145B22-4A3D-4D2B-AF37-CB05D743C8F1}" type="datetimeFigureOut">
              <a:rPr lang="en-US" smtClean="0"/>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6DE872-B40B-4E9F-9EAD-2B495555ACAD}" type="slidenum">
              <a:rPr lang="en-US" smtClean="0"/>
              <a:t>‹#›</a:t>
            </a:fld>
            <a:endParaRPr lang="en-US"/>
          </a:p>
        </p:txBody>
      </p:sp>
    </p:spTree>
    <p:extLst>
      <p:ext uri="{BB962C8B-B14F-4D97-AF65-F5344CB8AC3E}">
        <p14:creationId xmlns:p14="http://schemas.microsoft.com/office/powerpoint/2010/main" val="5765973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D145B22-4A3D-4D2B-AF37-CB05D743C8F1}" type="datetimeFigureOut">
              <a:rPr lang="en-US" smtClean="0"/>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6DE872-B40B-4E9F-9EAD-2B495555ACA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900578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D145B22-4A3D-4D2B-AF37-CB05D743C8F1}" type="datetimeFigureOut">
              <a:rPr lang="en-US" smtClean="0"/>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6DE872-B40B-4E9F-9EAD-2B495555ACAD}" type="slidenum">
              <a:rPr lang="en-US" smtClean="0"/>
              <a:t>‹#›</a:t>
            </a:fld>
            <a:endParaRPr lang="en-US"/>
          </a:p>
        </p:txBody>
      </p:sp>
    </p:spTree>
    <p:extLst>
      <p:ext uri="{BB962C8B-B14F-4D97-AF65-F5344CB8AC3E}">
        <p14:creationId xmlns:p14="http://schemas.microsoft.com/office/powerpoint/2010/main" val="24235270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145B22-4A3D-4D2B-AF37-CB05D743C8F1}" type="datetimeFigureOut">
              <a:rPr lang="en-US" smtClean="0"/>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6DE872-B40B-4E9F-9EAD-2B495555ACAD}" type="slidenum">
              <a:rPr lang="en-US" smtClean="0"/>
              <a:t>‹#›</a:t>
            </a:fld>
            <a:endParaRPr lang="en-US"/>
          </a:p>
        </p:txBody>
      </p:sp>
    </p:spTree>
    <p:extLst>
      <p:ext uri="{BB962C8B-B14F-4D97-AF65-F5344CB8AC3E}">
        <p14:creationId xmlns:p14="http://schemas.microsoft.com/office/powerpoint/2010/main" val="31471763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145B22-4A3D-4D2B-AF37-CB05D743C8F1}" type="datetimeFigureOut">
              <a:rPr lang="en-US" smtClean="0"/>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6DE872-B40B-4E9F-9EAD-2B495555ACAD}" type="slidenum">
              <a:rPr lang="en-US" smtClean="0"/>
              <a:t>‹#›</a:t>
            </a:fld>
            <a:endParaRPr lang="en-US"/>
          </a:p>
        </p:txBody>
      </p:sp>
    </p:spTree>
    <p:extLst>
      <p:ext uri="{BB962C8B-B14F-4D97-AF65-F5344CB8AC3E}">
        <p14:creationId xmlns:p14="http://schemas.microsoft.com/office/powerpoint/2010/main" val="2566833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145B22-4A3D-4D2B-AF37-CB05D743C8F1}" type="datetimeFigureOut">
              <a:rPr lang="en-US" smtClean="0"/>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6DE872-B40B-4E9F-9EAD-2B495555ACAD}" type="slidenum">
              <a:rPr lang="en-US" smtClean="0"/>
              <a:t>‹#›</a:t>
            </a:fld>
            <a:endParaRPr lang="en-US"/>
          </a:p>
        </p:txBody>
      </p:sp>
    </p:spTree>
    <p:extLst>
      <p:ext uri="{BB962C8B-B14F-4D97-AF65-F5344CB8AC3E}">
        <p14:creationId xmlns:p14="http://schemas.microsoft.com/office/powerpoint/2010/main" val="2530296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D145B22-4A3D-4D2B-AF37-CB05D743C8F1}" type="datetimeFigureOut">
              <a:rPr lang="en-US" smtClean="0"/>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6DE872-B40B-4E9F-9EAD-2B495555ACAD}" type="slidenum">
              <a:rPr lang="en-US" smtClean="0"/>
              <a:t>‹#›</a:t>
            </a:fld>
            <a:endParaRPr lang="en-US"/>
          </a:p>
        </p:txBody>
      </p:sp>
    </p:spTree>
    <p:extLst>
      <p:ext uri="{BB962C8B-B14F-4D97-AF65-F5344CB8AC3E}">
        <p14:creationId xmlns:p14="http://schemas.microsoft.com/office/powerpoint/2010/main" val="2365267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145B22-4A3D-4D2B-AF37-CB05D743C8F1}" type="datetimeFigureOut">
              <a:rPr lang="en-US" smtClean="0"/>
              <a:t>7/27/2021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6DE872-B40B-4E9F-9EAD-2B495555ACAD}" type="slidenum">
              <a:rPr lang="en-US" smtClean="0"/>
              <a:t>‹#›</a:t>
            </a:fld>
            <a:endParaRPr lang="en-US"/>
          </a:p>
        </p:txBody>
      </p:sp>
    </p:spTree>
    <p:extLst>
      <p:ext uri="{BB962C8B-B14F-4D97-AF65-F5344CB8AC3E}">
        <p14:creationId xmlns:p14="http://schemas.microsoft.com/office/powerpoint/2010/main" val="1523033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D145B22-4A3D-4D2B-AF37-CB05D743C8F1}" type="datetimeFigureOut">
              <a:rPr lang="en-US" smtClean="0"/>
              <a:t>7/27/2021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6DE872-B40B-4E9F-9EAD-2B495555ACAD}" type="slidenum">
              <a:rPr lang="en-US" smtClean="0"/>
              <a:t>‹#›</a:t>
            </a:fld>
            <a:endParaRPr lang="en-US"/>
          </a:p>
        </p:txBody>
      </p:sp>
    </p:spTree>
    <p:extLst>
      <p:ext uri="{BB962C8B-B14F-4D97-AF65-F5344CB8AC3E}">
        <p14:creationId xmlns:p14="http://schemas.microsoft.com/office/powerpoint/2010/main" val="3315025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D145B22-4A3D-4D2B-AF37-CB05D743C8F1}" type="datetimeFigureOut">
              <a:rPr lang="en-US" smtClean="0"/>
              <a:t>7/27/2021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6DE872-B40B-4E9F-9EAD-2B495555ACAD}" type="slidenum">
              <a:rPr lang="en-US" smtClean="0"/>
              <a:t>‹#›</a:t>
            </a:fld>
            <a:endParaRPr lang="en-US"/>
          </a:p>
        </p:txBody>
      </p:sp>
    </p:spTree>
    <p:extLst>
      <p:ext uri="{BB962C8B-B14F-4D97-AF65-F5344CB8AC3E}">
        <p14:creationId xmlns:p14="http://schemas.microsoft.com/office/powerpoint/2010/main" val="3554072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145B22-4A3D-4D2B-AF37-CB05D743C8F1}" type="datetimeFigureOut">
              <a:rPr lang="en-US" smtClean="0"/>
              <a:t>7/27/2021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6DE872-B40B-4E9F-9EAD-2B495555ACAD}" type="slidenum">
              <a:rPr lang="en-US" smtClean="0"/>
              <a:t>‹#›</a:t>
            </a:fld>
            <a:endParaRPr lang="en-US"/>
          </a:p>
        </p:txBody>
      </p:sp>
    </p:spTree>
    <p:extLst>
      <p:ext uri="{BB962C8B-B14F-4D97-AF65-F5344CB8AC3E}">
        <p14:creationId xmlns:p14="http://schemas.microsoft.com/office/powerpoint/2010/main" val="1672782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D145B22-4A3D-4D2B-AF37-CB05D743C8F1}" type="datetimeFigureOut">
              <a:rPr lang="en-US" smtClean="0"/>
              <a:t>7/27/2021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6DE872-B40B-4E9F-9EAD-2B495555ACAD}" type="slidenum">
              <a:rPr lang="en-US" smtClean="0"/>
              <a:t>‹#›</a:t>
            </a:fld>
            <a:endParaRPr lang="en-US"/>
          </a:p>
        </p:txBody>
      </p:sp>
    </p:spTree>
    <p:extLst>
      <p:ext uri="{BB962C8B-B14F-4D97-AF65-F5344CB8AC3E}">
        <p14:creationId xmlns:p14="http://schemas.microsoft.com/office/powerpoint/2010/main" val="4182800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D145B22-4A3D-4D2B-AF37-CB05D743C8F1}" type="datetimeFigureOut">
              <a:rPr lang="en-US" smtClean="0"/>
              <a:t>7/27/2021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6DE872-B40B-4E9F-9EAD-2B495555ACAD}" type="slidenum">
              <a:rPr lang="en-US" smtClean="0"/>
              <a:t>‹#›</a:t>
            </a:fld>
            <a:endParaRPr lang="en-US"/>
          </a:p>
        </p:txBody>
      </p:sp>
    </p:spTree>
    <p:extLst>
      <p:ext uri="{BB962C8B-B14F-4D97-AF65-F5344CB8AC3E}">
        <p14:creationId xmlns:p14="http://schemas.microsoft.com/office/powerpoint/2010/main" val="3963372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D145B22-4A3D-4D2B-AF37-CB05D743C8F1}" type="datetimeFigureOut">
              <a:rPr lang="en-US" smtClean="0"/>
              <a:t>7/27/2021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16DE872-B40B-4E9F-9EAD-2B495555ACAD}" type="slidenum">
              <a:rPr lang="en-US" smtClean="0"/>
              <a:t>‹#›</a:t>
            </a:fld>
            <a:endParaRPr lang="en-US"/>
          </a:p>
        </p:txBody>
      </p:sp>
    </p:spTree>
    <p:extLst>
      <p:ext uri="{BB962C8B-B14F-4D97-AF65-F5344CB8AC3E}">
        <p14:creationId xmlns:p14="http://schemas.microsoft.com/office/powerpoint/2010/main" val="15220908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813AC-413E-4E29-A949-6E0FD3983990}"/>
              </a:ext>
            </a:extLst>
          </p:cNvPr>
          <p:cNvSpPr>
            <a:spLocks noGrp="1"/>
          </p:cNvSpPr>
          <p:nvPr>
            <p:ph type="ctrTitle"/>
          </p:nvPr>
        </p:nvSpPr>
        <p:spPr/>
        <p:txBody>
          <a:bodyPr>
            <a:noAutofit/>
          </a:bodyPr>
          <a:lstStyle/>
          <a:p>
            <a:r>
              <a:rPr lang="en-US" sz="4800" dirty="0" smtClean="0"/>
              <a:t>TCRP C-23</a:t>
            </a:r>
            <a:r>
              <a:rPr lang="en-US" sz="4800" dirty="0"/>
              <a:t/>
            </a:r>
            <a:br>
              <a:rPr lang="en-US" sz="4800" dirty="0"/>
            </a:br>
            <a:r>
              <a:rPr lang="en-US" sz="4800" dirty="0"/>
              <a:t>Assessing and Mitigating Electrical Fires on Transit Vehicles</a:t>
            </a:r>
          </a:p>
        </p:txBody>
      </p:sp>
      <p:sp>
        <p:nvSpPr>
          <p:cNvPr id="3" name="Subtitle 2">
            <a:extLst>
              <a:ext uri="{FF2B5EF4-FFF2-40B4-BE49-F238E27FC236}">
                <a16:creationId xmlns:a16="http://schemas.microsoft.com/office/drawing/2014/main" id="{FB3E88F1-7CE4-4F21-AF2B-988340D4903E}"/>
              </a:ext>
            </a:extLst>
          </p:cNvPr>
          <p:cNvSpPr>
            <a:spLocks noGrp="1"/>
          </p:cNvSpPr>
          <p:nvPr>
            <p:ph type="subTitle" idx="1"/>
          </p:nvPr>
        </p:nvSpPr>
        <p:spPr/>
        <p:txBody>
          <a:bodyPr/>
          <a:lstStyle/>
          <a:p>
            <a:r>
              <a:rPr lang="en-US" dirty="0" smtClean="0"/>
              <a:t>Report </a:t>
            </a:r>
            <a:r>
              <a:rPr lang="en-US" dirty="0"/>
              <a:t>to the Transit Cooperative Research Program</a:t>
            </a:r>
          </a:p>
          <a:p>
            <a:r>
              <a:rPr lang="en-US" dirty="0"/>
              <a:t>September 24, 2020</a:t>
            </a:r>
          </a:p>
        </p:txBody>
      </p:sp>
    </p:spTree>
    <p:extLst>
      <p:ext uri="{BB962C8B-B14F-4D97-AF65-F5344CB8AC3E}">
        <p14:creationId xmlns:p14="http://schemas.microsoft.com/office/powerpoint/2010/main" val="5477526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EEB54-4380-4ECB-AEDE-B1E3A41E96AD}"/>
              </a:ext>
            </a:extLst>
          </p:cNvPr>
          <p:cNvSpPr>
            <a:spLocks noGrp="1"/>
          </p:cNvSpPr>
          <p:nvPr>
            <p:ph type="title"/>
          </p:nvPr>
        </p:nvSpPr>
        <p:spPr/>
        <p:txBody>
          <a:bodyPr>
            <a:normAutofit/>
          </a:bodyPr>
          <a:lstStyle/>
          <a:p>
            <a:r>
              <a:rPr lang="en-US" sz="3200" dirty="0"/>
              <a:t>Task 3- Identify Recommendations for Reducing the Incidence of Vehicle Fires</a:t>
            </a:r>
          </a:p>
        </p:txBody>
      </p:sp>
      <p:sp>
        <p:nvSpPr>
          <p:cNvPr id="3" name="Content Placeholder 2">
            <a:extLst>
              <a:ext uri="{FF2B5EF4-FFF2-40B4-BE49-F238E27FC236}">
                <a16:creationId xmlns:a16="http://schemas.microsoft.com/office/drawing/2014/main" id="{C0CD0D78-BEC2-44BC-B416-43B5AACD861E}"/>
              </a:ext>
            </a:extLst>
          </p:cNvPr>
          <p:cNvSpPr>
            <a:spLocks noGrp="1"/>
          </p:cNvSpPr>
          <p:nvPr>
            <p:ph idx="1"/>
          </p:nvPr>
        </p:nvSpPr>
        <p:spPr/>
        <p:txBody>
          <a:bodyPr/>
          <a:lstStyle/>
          <a:p>
            <a:r>
              <a:rPr lang="en-US" dirty="0"/>
              <a:t>Work Plan</a:t>
            </a:r>
          </a:p>
          <a:p>
            <a:pPr lvl="1"/>
            <a:r>
              <a:rPr lang="en-US" dirty="0"/>
              <a:t>Agencies self identified ‘maintenance issues’ as primary concern</a:t>
            </a:r>
          </a:p>
          <a:p>
            <a:pPr lvl="1"/>
            <a:r>
              <a:rPr lang="en-US" dirty="0"/>
              <a:t>Fires occurred years after procurement, vehicle design not likely a primary factor</a:t>
            </a:r>
          </a:p>
          <a:p>
            <a:pPr lvl="1"/>
            <a:r>
              <a:rPr lang="en-US" dirty="0"/>
              <a:t>Team refocused on PMI and training curriculum guidelines</a:t>
            </a:r>
          </a:p>
          <a:p>
            <a:r>
              <a:rPr lang="en-US" dirty="0"/>
              <a:t>Investigation Team Recommendation to update documents relating to:</a:t>
            </a:r>
          </a:p>
          <a:p>
            <a:pPr lvl="1"/>
            <a:r>
              <a:rPr lang="en-US" dirty="0"/>
              <a:t>PM Inspection Guidelines</a:t>
            </a:r>
          </a:p>
          <a:p>
            <a:pPr lvl="1"/>
            <a:r>
              <a:rPr lang="en-US" dirty="0"/>
              <a:t>Inspection Process Design</a:t>
            </a:r>
          </a:p>
          <a:p>
            <a:pPr lvl="1"/>
            <a:r>
              <a:rPr lang="en-US" dirty="0"/>
              <a:t>Inspector Training</a:t>
            </a:r>
          </a:p>
        </p:txBody>
      </p:sp>
    </p:spTree>
    <p:extLst>
      <p:ext uri="{BB962C8B-B14F-4D97-AF65-F5344CB8AC3E}">
        <p14:creationId xmlns:p14="http://schemas.microsoft.com/office/powerpoint/2010/main" val="3292018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EEB54-4380-4ECB-AEDE-B1E3A41E96AD}"/>
              </a:ext>
            </a:extLst>
          </p:cNvPr>
          <p:cNvSpPr>
            <a:spLocks noGrp="1"/>
          </p:cNvSpPr>
          <p:nvPr>
            <p:ph type="title"/>
          </p:nvPr>
        </p:nvSpPr>
        <p:spPr/>
        <p:txBody>
          <a:bodyPr>
            <a:normAutofit/>
          </a:bodyPr>
          <a:lstStyle/>
          <a:p>
            <a:r>
              <a:rPr lang="en-US" sz="3200" dirty="0"/>
              <a:t>Task 3- Updating PM Inspection Guidelines</a:t>
            </a:r>
            <a:endParaRPr lang="en-US" dirty="0"/>
          </a:p>
        </p:txBody>
      </p:sp>
      <p:sp>
        <p:nvSpPr>
          <p:cNvPr id="3" name="Content Placeholder 2">
            <a:extLst>
              <a:ext uri="{FF2B5EF4-FFF2-40B4-BE49-F238E27FC236}">
                <a16:creationId xmlns:a16="http://schemas.microsoft.com/office/drawing/2014/main" id="{C0CD0D78-BEC2-44BC-B416-43B5AACD861E}"/>
              </a:ext>
            </a:extLst>
          </p:cNvPr>
          <p:cNvSpPr>
            <a:spLocks noGrp="1"/>
          </p:cNvSpPr>
          <p:nvPr>
            <p:ph idx="1"/>
          </p:nvPr>
        </p:nvSpPr>
        <p:spPr/>
        <p:txBody>
          <a:bodyPr/>
          <a:lstStyle/>
          <a:p>
            <a:r>
              <a:rPr lang="en-US" dirty="0"/>
              <a:t>Successful Preventive Maintenance Programs</a:t>
            </a:r>
          </a:p>
          <a:p>
            <a:pPr lvl="1"/>
            <a:r>
              <a:rPr lang="en-US" dirty="0"/>
              <a:t>Tailored to identify and remedy fire risk factors</a:t>
            </a:r>
          </a:p>
          <a:p>
            <a:pPr lvl="1"/>
            <a:r>
              <a:rPr lang="en-US" dirty="0"/>
              <a:t>Include predictive maintenance/proactive replacement</a:t>
            </a:r>
          </a:p>
          <a:p>
            <a:pPr lvl="1"/>
            <a:r>
              <a:rPr lang="en-US" dirty="0"/>
              <a:t>Include appropriate staff training</a:t>
            </a:r>
          </a:p>
          <a:p>
            <a:r>
              <a:rPr lang="en-US" dirty="0"/>
              <a:t>Agencies developed their own programs</a:t>
            </a:r>
          </a:p>
          <a:p>
            <a:pPr lvl="1"/>
            <a:r>
              <a:rPr lang="en-US" dirty="0"/>
              <a:t>Share best practices</a:t>
            </a:r>
          </a:p>
          <a:p>
            <a:pPr lvl="1"/>
            <a:r>
              <a:rPr lang="en-US" dirty="0"/>
              <a:t>Agency specific, with baseline standard concepts</a:t>
            </a:r>
          </a:p>
        </p:txBody>
      </p:sp>
    </p:spTree>
    <p:extLst>
      <p:ext uri="{BB962C8B-B14F-4D97-AF65-F5344CB8AC3E}">
        <p14:creationId xmlns:p14="http://schemas.microsoft.com/office/powerpoint/2010/main" val="42113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EEB54-4380-4ECB-AEDE-B1E3A41E96AD}"/>
              </a:ext>
            </a:extLst>
          </p:cNvPr>
          <p:cNvSpPr>
            <a:spLocks noGrp="1"/>
          </p:cNvSpPr>
          <p:nvPr>
            <p:ph type="title"/>
          </p:nvPr>
        </p:nvSpPr>
        <p:spPr/>
        <p:txBody>
          <a:bodyPr>
            <a:normAutofit/>
          </a:bodyPr>
          <a:lstStyle/>
          <a:p>
            <a:r>
              <a:rPr lang="en-US" sz="3200" dirty="0"/>
              <a:t>Task 3- Updating PM Inspection Process Design</a:t>
            </a:r>
            <a:endParaRPr lang="en-US" dirty="0"/>
          </a:p>
        </p:txBody>
      </p:sp>
      <p:sp>
        <p:nvSpPr>
          <p:cNvPr id="3" name="Content Placeholder 2">
            <a:extLst>
              <a:ext uri="{FF2B5EF4-FFF2-40B4-BE49-F238E27FC236}">
                <a16:creationId xmlns:a16="http://schemas.microsoft.com/office/drawing/2014/main" id="{C0CD0D78-BEC2-44BC-B416-43B5AACD861E}"/>
              </a:ext>
            </a:extLst>
          </p:cNvPr>
          <p:cNvSpPr>
            <a:spLocks noGrp="1"/>
          </p:cNvSpPr>
          <p:nvPr>
            <p:ph idx="1"/>
          </p:nvPr>
        </p:nvSpPr>
        <p:spPr/>
        <p:txBody>
          <a:bodyPr/>
          <a:lstStyle/>
          <a:p>
            <a:r>
              <a:rPr lang="en-US" dirty="0"/>
              <a:t>Bus and Rail manufacturers provide basis of a PM program</a:t>
            </a:r>
          </a:p>
          <a:p>
            <a:r>
              <a:rPr lang="en-US" dirty="0"/>
              <a:t>Incorporate portion of Australian Standard AS5062 as inspection baseline</a:t>
            </a:r>
          </a:p>
          <a:p>
            <a:r>
              <a:rPr lang="en-US" dirty="0"/>
              <a:t>Modify/Enhance Program to be Agency specific and include:</a:t>
            </a:r>
          </a:p>
          <a:p>
            <a:pPr lvl="1"/>
            <a:r>
              <a:rPr lang="en-US" dirty="0"/>
              <a:t>Clamping and securing of power cables</a:t>
            </a:r>
          </a:p>
          <a:p>
            <a:pPr lvl="1"/>
            <a:r>
              <a:rPr lang="en-US" dirty="0"/>
              <a:t>Proper routing, including vehicle specific pictures in maintenance documents </a:t>
            </a:r>
          </a:p>
          <a:p>
            <a:pPr lvl="1"/>
            <a:r>
              <a:rPr lang="en-US" dirty="0"/>
              <a:t>Insulation condition</a:t>
            </a:r>
          </a:p>
          <a:p>
            <a:pPr lvl="1"/>
            <a:r>
              <a:rPr lang="en-US" dirty="0"/>
              <a:t>Predictive/preventive replacements- robust data capture facilitates this</a:t>
            </a:r>
          </a:p>
        </p:txBody>
      </p:sp>
    </p:spTree>
    <p:extLst>
      <p:ext uri="{BB962C8B-B14F-4D97-AF65-F5344CB8AC3E}">
        <p14:creationId xmlns:p14="http://schemas.microsoft.com/office/powerpoint/2010/main" val="247055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EEB54-4380-4ECB-AEDE-B1E3A41E96AD}"/>
              </a:ext>
            </a:extLst>
          </p:cNvPr>
          <p:cNvSpPr>
            <a:spLocks noGrp="1"/>
          </p:cNvSpPr>
          <p:nvPr>
            <p:ph type="title"/>
          </p:nvPr>
        </p:nvSpPr>
        <p:spPr/>
        <p:txBody>
          <a:bodyPr>
            <a:normAutofit/>
          </a:bodyPr>
          <a:lstStyle/>
          <a:p>
            <a:r>
              <a:rPr lang="en-US" sz="3200" dirty="0"/>
              <a:t>Task 3- Training PM Inspection Staff</a:t>
            </a:r>
            <a:endParaRPr lang="en-US" dirty="0"/>
          </a:p>
        </p:txBody>
      </p:sp>
      <p:sp>
        <p:nvSpPr>
          <p:cNvPr id="3" name="Content Placeholder 2">
            <a:extLst>
              <a:ext uri="{FF2B5EF4-FFF2-40B4-BE49-F238E27FC236}">
                <a16:creationId xmlns:a16="http://schemas.microsoft.com/office/drawing/2014/main" id="{C0CD0D78-BEC2-44BC-B416-43B5AACD861E}"/>
              </a:ext>
            </a:extLst>
          </p:cNvPr>
          <p:cNvSpPr>
            <a:spLocks noGrp="1"/>
          </p:cNvSpPr>
          <p:nvPr>
            <p:ph idx="1"/>
          </p:nvPr>
        </p:nvSpPr>
        <p:spPr/>
        <p:txBody>
          <a:bodyPr/>
          <a:lstStyle/>
          <a:p>
            <a:r>
              <a:rPr lang="en-US" dirty="0"/>
              <a:t>The PM Program is only successful if qualified staff are performing it</a:t>
            </a:r>
          </a:p>
          <a:p>
            <a:r>
              <a:rPr lang="en-US" dirty="0"/>
              <a:t>Currently, qualifications vary significantly</a:t>
            </a:r>
          </a:p>
          <a:p>
            <a:pPr lvl="1"/>
            <a:r>
              <a:rPr lang="en-US" dirty="0"/>
              <a:t>Try to avoid night shift PMIs (often less qualified) or other practices that puts less experienced personnel on PMIs</a:t>
            </a:r>
          </a:p>
          <a:p>
            <a:r>
              <a:rPr lang="en-US" dirty="0"/>
              <a:t>Successful programs demonstrate that it takes 4-6 months of training</a:t>
            </a:r>
          </a:p>
          <a:p>
            <a:r>
              <a:rPr lang="en-US" dirty="0"/>
              <a:t>Pictures are universally touted as excellent training tools- show difference between good vs. bad and progressive damage</a:t>
            </a:r>
          </a:p>
          <a:p>
            <a:r>
              <a:rPr lang="en-US" dirty="0"/>
              <a:t>Vehicle/fleet specific training</a:t>
            </a:r>
          </a:p>
          <a:p>
            <a:r>
              <a:rPr lang="en-US" dirty="0"/>
              <a:t>Classroom training followed by hands-on training with a Qualified Inspector</a:t>
            </a:r>
          </a:p>
        </p:txBody>
      </p:sp>
    </p:spTree>
    <p:extLst>
      <p:ext uri="{BB962C8B-B14F-4D97-AF65-F5344CB8AC3E}">
        <p14:creationId xmlns:p14="http://schemas.microsoft.com/office/powerpoint/2010/main" val="28782784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EEB54-4380-4ECB-AEDE-B1E3A41E96AD}"/>
              </a:ext>
            </a:extLst>
          </p:cNvPr>
          <p:cNvSpPr>
            <a:spLocks noGrp="1"/>
          </p:cNvSpPr>
          <p:nvPr>
            <p:ph type="title"/>
          </p:nvPr>
        </p:nvSpPr>
        <p:spPr/>
        <p:txBody>
          <a:bodyPr>
            <a:normAutofit/>
          </a:bodyPr>
          <a:lstStyle/>
          <a:p>
            <a:r>
              <a:rPr lang="en-US" sz="3200" dirty="0"/>
              <a:t>Task 4- Identify Additional Research Products</a:t>
            </a:r>
            <a:endParaRPr lang="en-US" dirty="0"/>
          </a:p>
        </p:txBody>
      </p:sp>
      <p:sp>
        <p:nvSpPr>
          <p:cNvPr id="3" name="Content Placeholder 2">
            <a:extLst>
              <a:ext uri="{FF2B5EF4-FFF2-40B4-BE49-F238E27FC236}">
                <a16:creationId xmlns:a16="http://schemas.microsoft.com/office/drawing/2014/main" id="{C0CD0D78-BEC2-44BC-B416-43B5AACD861E}"/>
              </a:ext>
            </a:extLst>
          </p:cNvPr>
          <p:cNvSpPr>
            <a:spLocks noGrp="1"/>
          </p:cNvSpPr>
          <p:nvPr>
            <p:ph idx="1"/>
          </p:nvPr>
        </p:nvSpPr>
        <p:spPr>
          <a:xfrm>
            <a:off x="677334" y="1396721"/>
            <a:ext cx="8596668" cy="5144756"/>
          </a:xfrm>
        </p:spPr>
        <p:txBody>
          <a:bodyPr/>
          <a:lstStyle/>
          <a:p>
            <a:r>
              <a:rPr lang="en-US" dirty="0"/>
              <a:t>Based on agency feedback, the team identified key areas that require further investigation</a:t>
            </a:r>
          </a:p>
          <a:p>
            <a:r>
              <a:rPr lang="en-US" dirty="0"/>
              <a:t>Study effectiveness of current fire suppression systems</a:t>
            </a:r>
          </a:p>
          <a:p>
            <a:pPr lvl="1"/>
            <a:r>
              <a:rPr lang="en-US" dirty="0"/>
              <a:t>Most agencies now require fire suppression on new buses, but are they effective?</a:t>
            </a:r>
          </a:p>
          <a:p>
            <a:pPr lvl="1"/>
            <a:r>
              <a:rPr lang="en-US" dirty="0"/>
              <a:t>Are nozzle locations optimized?</a:t>
            </a:r>
          </a:p>
          <a:p>
            <a:pPr lvl="1"/>
            <a:r>
              <a:rPr lang="en-US" dirty="0"/>
              <a:t>Are the chemical agents appropriate for the types of fires?</a:t>
            </a:r>
          </a:p>
          <a:p>
            <a:r>
              <a:rPr lang="en-US" dirty="0"/>
              <a:t>Research the viability of fire suppression for battery electric buses</a:t>
            </a:r>
          </a:p>
          <a:p>
            <a:pPr lvl="1"/>
            <a:r>
              <a:rPr lang="en-US" dirty="0"/>
              <a:t>Current trends suggest same type of fire suppression is being installed on battery buses as on diesel buses, is this wise?</a:t>
            </a:r>
          </a:p>
          <a:p>
            <a:pPr lvl="1"/>
            <a:r>
              <a:rPr lang="en-US" dirty="0"/>
              <a:t>How should batteries be isolated in event of fire?</a:t>
            </a:r>
          </a:p>
          <a:p>
            <a:pPr lvl="1"/>
            <a:r>
              <a:rPr lang="en-US" dirty="0"/>
              <a:t>What is the international experience?</a:t>
            </a:r>
          </a:p>
        </p:txBody>
      </p:sp>
    </p:spTree>
    <p:extLst>
      <p:ext uri="{BB962C8B-B14F-4D97-AF65-F5344CB8AC3E}">
        <p14:creationId xmlns:p14="http://schemas.microsoft.com/office/powerpoint/2010/main" val="15430566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EEB54-4380-4ECB-AEDE-B1E3A41E96AD}"/>
              </a:ext>
            </a:extLst>
          </p:cNvPr>
          <p:cNvSpPr>
            <a:spLocks noGrp="1"/>
          </p:cNvSpPr>
          <p:nvPr>
            <p:ph type="title"/>
          </p:nvPr>
        </p:nvSpPr>
        <p:spPr/>
        <p:txBody>
          <a:bodyPr>
            <a:normAutofit/>
          </a:bodyPr>
          <a:lstStyle/>
          <a:p>
            <a:r>
              <a:rPr lang="en-US" sz="3200" dirty="0"/>
              <a:t>Task 5- Develop Work Plan for Phase II</a:t>
            </a:r>
            <a:endParaRPr lang="en-US" dirty="0"/>
          </a:p>
        </p:txBody>
      </p:sp>
      <p:sp>
        <p:nvSpPr>
          <p:cNvPr id="3" name="Content Placeholder 2">
            <a:extLst>
              <a:ext uri="{FF2B5EF4-FFF2-40B4-BE49-F238E27FC236}">
                <a16:creationId xmlns:a16="http://schemas.microsoft.com/office/drawing/2014/main" id="{C0CD0D78-BEC2-44BC-B416-43B5AACD861E}"/>
              </a:ext>
            </a:extLst>
          </p:cNvPr>
          <p:cNvSpPr>
            <a:spLocks noGrp="1"/>
          </p:cNvSpPr>
          <p:nvPr>
            <p:ph idx="1"/>
          </p:nvPr>
        </p:nvSpPr>
        <p:spPr>
          <a:xfrm>
            <a:off x="677334" y="1396721"/>
            <a:ext cx="8596668" cy="5144756"/>
          </a:xfrm>
        </p:spPr>
        <p:txBody>
          <a:bodyPr/>
          <a:lstStyle/>
          <a:p>
            <a:r>
              <a:rPr lang="en-US" dirty="0"/>
              <a:t>Two critical research needs identified</a:t>
            </a:r>
          </a:p>
          <a:p>
            <a:pPr lvl="1"/>
            <a:r>
              <a:rPr lang="en-US" dirty="0"/>
              <a:t>Task 6.1 Evaluation of effectiveness of current fire suppression systems</a:t>
            </a:r>
          </a:p>
          <a:p>
            <a:pPr lvl="1"/>
            <a:r>
              <a:rPr lang="en-US" dirty="0"/>
              <a:t>Task 6.2 Research on fire suppression systems for battery buses and electric rail transit vehicles</a:t>
            </a:r>
          </a:p>
          <a:p>
            <a:pPr marL="457200" lvl="1" indent="0">
              <a:buNone/>
            </a:pPr>
            <a:endParaRPr lang="en-US" dirty="0"/>
          </a:p>
        </p:txBody>
      </p:sp>
    </p:spTree>
    <p:extLst>
      <p:ext uri="{BB962C8B-B14F-4D97-AF65-F5344CB8AC3E}">
        <p14:creationId xmlns:p14="http://schemas.microsoft.com/office/powerpoint/2010/main" val="40901246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EEB54-4380-4ECB-AEDE-B1E3A41E96AD}"/>
              </a:ext>
            </a:extLst>
          </p:cNvPr>
          <p:cNvSpPr>
            <a:spLocks noGrp="1"/>
          </p:cNvSpPr>
          <p:nvPr>
            <p:ph type="title"/>
          </p:nvPr>
        </p:nvSpPr>
        <p:spPr/>
        <p:txBody>
          <a:bodyPr>
            <a:normAutofit/>
          </a:bodyPr>
          <a:lstStyle/>
          <a:p>
            <a:r>
              <a:rPr lang="en-US" sz="3200" dirty="0"/>
              <a:t>Task 6.1- Work Plan to study effectiveness of current fire suppression systems</a:t>
            </a:r>
            <a:endParaRPr lang="en-US" dirty="0"/>
          </a:p>
        </p:txBody>
      </p:sp>
      <p:sp>
        <p:nvSpPr>
          <p:cNvPr id="3" name="Content Placeholder 2">
            <a:extLst>
              <a:ext uri="{FF2B5EF4-FFF2-40B4-BE49-F238E27FC236}">
                <a16:creationId xmlns:a16="http://schemas.microsoft.com/office/drawing/2014/main" id="{C0CD0D78-BEC2-44BC-B416-43B5AACD861E}"/>
              </a:ext>
            </a:extLst>
          </p:cNvPr>
          <p:cNvSpPr>
            <a:spLocks noGrp="1"/>
          </p:cNvSpPr>
          <p:nvPr>
            <p:ph idx="1"/>
          </p:nvPr>
        </p:nvSpPr>
        <p:spPr>
          <a:xfrm>
            <a:off x="677334" y="1738365"/>
            <a:ext cx="8596668" cy="4803112"/>
          </a:xfrm>
        </p:spPr>
        <p:txBody>
          <a:bodyPr/>
          <a:lstStyle/>
          <a:p>
            <a:r>
              <a:rPr lang="en-US" dirty="0"/>
              <a:t>Survey bus transit systems who currently use fire suppression systems</a:t>
            </a:r>
          </a:p>
          <a:p>
            <a:pPr lvl="1"/>
            <a:r>
              <a:rPr lang="en-US" dirty="0"/>
              <a:t>Gather data about the type and use of fire suppression systems, including any recent reports of fires on buses equipped with fire suppression systems. </a:t>
            </a:r>
          </a:p>
          <a:p>
            <a:pPr lvl="1"/>
            <a:r>
              <a:rPr lang="en-US" dirty="0"/>
              <a:t>Evaluate the maintenance programs being used by these properties for their fire suppression systems, including cost if possible. </a:t>
            </a:r>
          </a:p>
          <a:p>
            <a:pPr lvl="1"/>
            <a:r>
              <a:rPr lang="en-US" dirty="0"/>
              <a:t>Collect information into data base to perform a value analysis of the installation of fire suppression systems on buses. </a:t>
            </a:r>
          </a:p>
          <a:p>
            <a:pPr lvl="1"/>
            <a:r>
              <a:rPr lang="en-US" dirty="0"/>
              <a:t>We will also attempt to perform a comparative analysis into the types of suppression agents used and the size and placement of system components</a:t>
            </a:r>
          </a:p>
        </p:txBody>
      </p:sp>
    </p:spTree>
    <p:extLst>
      <p:ext uri="{BB962C8B-B14F-4D97-AF65-F5344CB8AC3E}">
        <p14:creationId xmlns:p14="http://schemas.microsoft.com/office/powerpoint/2010/main" val="42826717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EEB54-4380-4ECB-AEDE-B1E3A41E96AD}"/>
              </a:ext>
            </a:extLst>
          </p:cNvPr>
          <p:cNvSpPr>
            <a:spLocks noGrp="1"/>
          </p:cNvSpPr>
          <p:nvPr>
            <p:ph type="title"/>
          </p:nvPr>
        </p:nvSpPr>
        <p:spPr/>
        <p:txBody>
          <a:bodyPr>
            <a:normAutofit fontScale="90000"/>
          </a:bodyPr>
          <a:lstStyle/>
          <a:p>
            <a:r>
              <a:rPr lang="en-US" sz="3200" dirty="0"/>
              <a:t>Task 6.2- Work Plan to study fire suppression systems for battery buses and electric rail vehicles</a:t>
            </a:r>
            <a:endParaRPr lang="en-US" dirty="0"/>
          </a:p>
        </p:txBody>
      </p:sp>
      <p:sp>
        <p:nvSpPr>
          <p:cNvPr id="3" name="Content Placeholder 2">
            <a:extLst>
              <a:ext uri="{FF2B5EF4-FFF2-40B4-BE49-F238E27FC236}">
                <a16:creationId xmlns:a16="http://schemas.microsoft.com/office/drawing/2014/main" id="{C0CD0D78-BEC2-44BC-B416-43B5AACD861E}"/>
              </a:ext>
            </a:extLst>
          </p:cNvPr>
          <p:cNvSpPr>
            <a:spLocks noGrp="1"/>
          </p:cNvSpPr>
          <p:nvPr>
            <p:ph idx="1"/>
          </p:nvPr>
        </p:nvSpPr>
        <p:spPr>
          <a:xfrm>
            <a:off x="677334" y="1718267"/>
            <a:ext cx="8596668" cy="4823209"/>
          </a:xfrm>
        </p:spPr>
        <p:txBody>
          <a:bodyPr/>
          <a:lstStyle/>
          <a:p>
            <a:r>
              <a:rPr lang="en-US" dirty="0"/>
              <a:t>Research available fire suppression systems specifically designed for electric fires</a:t>
            </a:r>
          </a:p>
          <a:p>
            <a:pPr lvl="1"/>
            <a:r>
              <a:rPr lang="en-US" dirty="0"/>
              <a:t>Contact the various vendors of vehicle fire suppression systems to collect any test data they have on electric vehicles equipped with their systems. </a:t>
            </a:r>
          </a:p>
          <a:p>
            <a:pPr lvl="1"/>
            <a:r>
              <a:rPr lang="en-US" dirty="0"/>
              <a:t>Research information on installations inside and outside of North America. </a:t>
            </a:r>
          </a:p>
          <a:p>
            <a:pPr lvl="1"/>
            <a:r>
              <a:rPr lang="en-US" dirty="0"/>
              <a:t>Contact electric bus and rail car builders to get their opinions on fire suppression systems. Try to answer why many light rail and heavy rail cars are not presently being equipped with fire suppression systems.  </a:t>
            </a:r>
          </a:p>
          <a:p>
            <a:pPr lvl="1"/>
            <a:r>
              <a:rPr lang="en-US" dirty="0"/>
              <a:t>Determine what type of system is most effective for electric vehicles and how the manufacturers isolate power when fires occur. </a:t>
            </a:r>
          </a:p>
          <a:p>
            <a:r>
              <a:rPr lang="en-US" dirty="0"/>
              <a:t>Goal is to develop recommendations for transit systems to use when specifying fire suppression systems for their new all-electric buses and electric rail cars.</a:t>
            </a:r>
          </a:p>
          <a:p>
            <a:pPr lvl="1"/>
            <a:endParaRPr lang="en-US" dirty="0"/>
          </a:p>
        </p:txBody>
      </p:sp>
    </p:spTree>
    <p:extLst>
      <p:ext uri="{BB962C8B-B14F-4D97-AF65-F5344CB8AC3E}">
        <p14:creationId xmlns:p14="http://schemas.microsoft.com/office/powerpoint/2010/main" val="12436203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3BBD1-A53C-4405-92CC-4E16549D77E4}"/>
              </a:ext>
            </a:extLst>
          </p:cNvPr>
          <p:cNvSpPr>
            <a:spLocks noGrp="1"/>
          </p:cNvSpPr>
          <p:nvPr>
            <p:ph type="title"/>
          </p:nvPr>
        </p:nvSpPr>
        <p:spPr/>
        <p:txBody>
          <a:bodyPr>
            <a:normAutofit/>
          </a:bodyPr>
          <a:lstStyle/>
          <a:p>
            <a:r>
              <a:rPr lang="en-US" sz="3200" dirty="0"/>
              <a:t>Task 7- Implementation of Research Findings and Products</a:t>
            </a:r>
          </a:p>
        </p:txBody>
      </p:sp>
      <p:sp>
        <p:nvSpPr>
          <p:cNvPr id="3" name="Content Placeholder 2">
            <a:extLst>
              <a:ext uri="{FF2B5EF4-FFF2-40B4-BE49-F238E27FC236}">
                <a16:creationId xmlns:a16="http://schemas.microsoft.com/office/drawing/2014/main" id="{F0B03088-80F5-49E8-92D1-0CDCFDE0027F}"/>
              </a:ext>
            </a:extLst>
          </p:cNvPr>
          <p:cNvSpPr txBox="1">
            <a:spLocks/>
          </p:cNvSpPr>
          <p:nvPr/>
        </p:nvSpPr>
        <p:spPr>
          <a:xfrm>
            <a:off x="677334" y="1765300"/>
            <a:ext cx="8596668" cy="4776176"/>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t>Upon completion of the research studies (Task 6</a:t>
            </a:r>
            <a:r>
              <a:rPr lang="en-US" dirty="0" smtClean="0"/>
              <a:t>):</a:t>
            </a:r>
            <a:endParaRPr lang="en-US" dirty="0"/>
          </a:p>
          <a:p>
            <a:pPr lvl="1"/>
            <a:r>
              <a:rPr lang="en-US" dirty="0" smtClean="0"/>
              <a:t>Prepared </a:t>
            </a:r>
            <a:r>
              <a:rPr lang="en-US" dirty="0"/>
              <a:t>technical memorandum with recommendations on how to put findings into practice.</a:t>
            </a:r>
          </a:p>
          <a:p>
            <a:pPr lvl="1"/>
            <a:r>
              <a:rPr lang="en-US" dirty="0" smtClean="0"/>
              <a:t>Identified </a:t>
            </a:r>
            <a:r>
              <a:rPr lang="en-US" dirty="0"/>
              <a:t>organizations and/or committees to promote implementation of findings</a:t>
            </a:r>
          </a:p>
          <a:p>
            <a:pPr lvl="1"/>
            <a:r>
              <a:rPr lang="en-US" dirty="0" smtClean="0"/>
              <a:t>Identified </a:t>
            </a:r>
            <a:r>
              <a:rPr lang="en-US" dirty="0"/>
              <a:t>potential hurdles and generate potential solutions to implementation. </a:t>
            </a:r>
          </a:p>
          <a:p>
            <a:r>
              <a:rPr lang="en-US" dirty="0" smtClean="0"/>
              <a:t>The team recommended </a:t>
            </a:r>
            <a:r>
              <a:rPr lang="en-US" dirty="0"/>
              <a:t>transit vehicle related committees to take leadership </a:t>
            </a:r>
            <a:r>
              <a:rPr lang="en-US" dirty="0" smtClean="0"/>
              <a:t>roles </a:t>
            </a:r>
            <a:r>
              <a:rPr lang="en-US" dirty="0"/>
              <a:t>in advancing the implementation of research findings</a:t>
            </a:r>
          </a:p>
          <a:p>
            <a:pPr lvl="1"/>
            <a:endParaRPr lang="en-US" dirty="0"/>
          </a:p>
        </p:txBody>
      </p:sp>
    </p:spTree>
    <p:extLst>
      <p:ext uri="{BB962C8B-B14F-4D97-AF65-F5344CB8AC3E}">
        <p14:creationId xmlns:p14="http://schemas.microsoft.com/office/powerpoint/2010/main" val="2607162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CEF6C-41E3-4090-B382-04C6165170BE}"/>
              </a:ext>
            </a:extLst>
          </p:cNvPr>
          <p:cNvSpPr>
            <a:spLocks noGrp="1"/>
          </p:cNvSpPr>
          <p:nvPr>
            <p:ph type="title"/>
          </p:nvPr>
        </p:nvSpPr>
        <p:spPr/>
        <p:txBody>
          <a:bodyPr>
            <a:normAutofit fontScale="90000"/>
          </a:bodyPr>
          <a:lstStyle/>
          <a:p>
            <a:r>
              <a:rPr lang="en-US" dirty="0"/>
              <a:t>Project C-23: Identify Recommendations for Reducing the Incidence of Electrical Fires</a:t>
            </a:r>
          </a:p>
        </p:txBody>
      </p:sp>
      <p:sp>
        <p:nvSpPr>
          <p:cNvPr id="3" name="Content Placeholder 2">
            <a:extLst>
              <a:ext uri="{FF2B5EF4-FFF2-40B4-BE49-F238E27FC236}">
                <a16:creationId xmlns:a16="http://schemas.microsoft.com/office/drawing/2014/main" id="{B311BE2E-A82C-4874-A2E0-1899B178A153}"/>
              </a:ext>
            </a:extLst>
          </p:cNvPr>
          <p:cNvSpPr>
            <a:spLocks noGrp="1"/>
          </p:cNvSpPr>
          <p:nvPr>
            <p:ph idx="1"/>
          </p:nvPr>
        </p:nvSpPr>
        <p:spPr>
          <a:xfrm>
            <a:off x="838200" y="1690688"/>
            <a:ext cx="10515600" cy="4351338"/>
          </a:xfrm>
        </p:spPr>
        <p:txBody>
          <a:bodyPr>
            <a:normAutofit/>
          </a:bodyPr>
          <a:lstStyle/>
          <a:p>
            <a:r>
              <a:rPr lang="en-US" u="sng" dirty="0"/>
              <a:t>Phase I</a:t>
            </a:r>
          </a:p>
          <a:p>
            <a:pPr lvl="1"/>
            <a:r>
              <a:rPr lang="en-US" dirty="0"/>
              <a:t>Task 1: Literature Search</a:t>
            </a:r>
          </a:p>
          <a:p>
            <a:pPr lvl="1"/>
            <a:r>
              <a:rPr lang="en-US" dirty="0"/>
              <a:t>Task 2: Identify Primary Causes and Contributing Factors</a:t>
            </a:r>
          </a:p>
          <a:p>
            <a:pPr lvl="1"/>
            <a:r>
              <a:rPr lang="en-US" dirty="0"/>
              <a:t>Task 3: Identify Recommendations for Reducing the Incidence of Vehicle Fires</a:t>
            </a:r>
          </a:p>
          <a:p>
            <a:pPr lvl="1"/>
            <a:r>
              <a:rPr lang="en-US" dirty="0"/>
              <a:t>Task 4: Identify Additional Research Needs</a:t>
            </a:r>
          </a:p>
          <a:p>
            <a:pPr lvl="1"/>
            <a:r>
              <a:rPr lang="en-US" dirty="0"/>
              <a:t>Task 5: Propose Work Plan for Phase 2</a:t>
            </a:r>
          </a:p>
          <a:p>
            <a:r>
              <a:rPr lang="en-US" u="sng" dirty="0"/>
              <a:t>Phase </a:t>
            </a:r>
            <a:r>
              <a:rPr lang="en-US" u="sng" dirty="0" smtClean="0"/>
              <a:t>II</a:t>
            </a:r>
          </a:p>
          <a:p>
            <a:pPr lvl="1"/>
            <a:r>
              <a:rPr lang="en-US" dirty="0" smtClean="0"/>
              <a:t>Task 6.1: Study Effectiveness of Current Fire Suppression Systems</a:t>
            </a:r>
          </a:p>
          <a:p>
            <a:pPr lvl="1"/>
            <a:r>
              <a:rPr lang="en-US" dirty="0" smtClean="0"/>
              <a:t>Task </a:t>
            </a:r>
            <a:r>
              <a:rPr lang="en-US" dirty="0"/>
              <a:t>6.2: Evaluate Fire Suppression Systems for Battery-Electric Vehicles</a:t>
            </a:r>
          </a:p>
          <a:p>
            <a:pPr lvl="1"/>
            <a:r>
              <a:rPr lang="en-US" dirty="0"/>
              <a:t>Task 7: Provide Implementation Recommendations </a:t>
            </a:r>
          </a:p>
        </p:txBody>
      </p:sp>
    </p:spTree>
    <p:extLst>
      <p:ext uri="{BB962C8B-B14F-4D97-AF65-F5344CB8AC3E}">
        <p14:creationId xmlns:p14="http://schemas.microsoft.com/office/powerpoint/2010/main" val="3940688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88782-ECDB-471A-A458-72C98E254EB7}"/>
              </a:ext>
            </a:extLst>
          </p:cNvPr>
          <p:cNvSpPr>
            <a:spLocks noGrp="1"/>
          </p:cNvSpPr>
          <p:nvPr>
            <p:ph type="title"/>
          </p:nvPr>
        </p:nvSpPr>
        <p:spPr>
          <a:xfrm>
            <a:off x="677334" y="609600"/>
            <a:ext cx="8878648" cy="1320800"/>
          </a:xfrm>
        </p:spPr>
        <p:txBody>
          <a:bodyPr>
            <a:normAutofit fontScale="90000"/>
          </a:bodyPr>
          <a:lstStyle/>
          <a:p>
            <a:r>
              <a:rPr lang="en-US" dirty="0"/>
              <a:t>Task 1: Research available documents related to mitigation and prevention of electrical fires</a:t>
            </a:r>
          </a:p>
        </p:txBody>
      </p:sp>
      <p:sp>
        <p:nvSpPr>
          <p:cNvPr id="3" name="Content Placeholder 2">
            <a:extLst>
              <a:ext uri="{FF2B5EF4-FFF2-40B4-BE49-F238E27FC236}">
                <a16:creationId xmlns:a16="http://schemas.microsoft.com/office/drawing/2014/main" id="{22F1366B-5DCF-496C-8FC4-D04079AADB48}"/>
              </a:ext>
            </a:extLst>
          </p:cNvPr>
          <p:cNvSpPr>
            <a:spLocks noGrp="1"/>
          </p:cNvSpPr>
          <p:nvPr>
            <p:ph idx="1"/>
          </p:nvPr>
        </p:nvSpPr>
        <p:spPr>
          <a:xfrm>
            <a:off x="677334" y="2160589"/>
            <a:ext cx="3919421" cy="3880773"/>
          </a:xfrm>
        </p:spPr>
        <p:txBody>
          <a:bodyPr/>
          <a:lstStyle/>
          <a:p>
            <a:r>
              <a:rPr lang="en-US" dirty="0"/>
              <a:t>Document Review</a:t>
            </a:r>
          </a:p>
          <a:p>
            <a:r>
              <a:rPr lang="en-US" dirty="0"/>
              <a:t>Database development and document categorization</a:t>
            </a:r>
          </a:p>
          <a:p>
            <a:r>
              <a:rPr lang="en-US" dirty="0"/>
              <a:t>Agency outreach</a:t>
            </a:r>
          </a:p>
        </p:txBody>
      </p:sp>
      <p:graphicFrame>
        <p:nvGraphicFramePr>
          <p:cNvPr id="4" name="Table 3">
            <a:extLst>
              <a:ext uri="{FF2B5EF4-FFF2-40B4-BE49-F238E27FC236}">
                <a16:creationId xmlns:a16="http://schemas.microsoft.com/office/drawing/2014/main" id="{B24053AA-33D8-483A-AEED-D103C6529613}"/>
              </a:ext>
            </a:extLst>
          </p:cNvPr>
          <p:cNvGraphicFramePr>
            <a:graphicFrameLocks noGrp="1"/>
          </p:cNvGraphicFramePr>
          <p:nvPr>
            <p:extLst>
              <p:ext uri="{D42A27DB-BD31-4B8C-83A1-F6EECF244321}">
                <p14:modId xmlns:p14="http://schemas.microsoft.com/office/powerpoint/2010/main" val="2736464283"/>
              </p:ext>
            </p:extLst>
          </p:nvPr>
        </p:nvGraphicFramePr>
        <p:xfrm>
          <a:off x="4501663" y="2364943"/>
          <a:ext cx="7013003" cy="4077034"/>
        </p:xfrm>
        <a:graphic>
          <a:graphicData uri="http://schemas.openxmlformats.org/drawingml/2006/table">
            <a:tbl>
              <a:tblPr firstRow="1" firstCol="1" bandRow="1">
                <a:tableStyleId>{5C22544A-7EE6-4342-B048-85BDC9FD1C3A}</a:tableStyleId>
              </a:tblPr>
              <a:tblGrid>
                <a:gridCol w="1683031">
                  <a:extLst>
                    <a:ext uri="{9D8B030D-6E8A-4147-A177-3AD203B41FA5}">
                      <a16:colId xmlns:a16="http://schemas.microsoft.com/office/drawing/2014/main" val="2212853630"/>
                    </a:ext>
                  </a:extLst>
                </a:gridCol>
                <a:gridCol w="3556059">
                  <a:extLst>
                    <a:ext uri="{9D8B030D-6E8A-4147-A177-3AD203B41FA5}">
                      <a16:colId xmlns:a16="http://schemas.microsoft.com/office/drawing/2014/main" val="1950296431"/>
                    </a:ext>
                  </a:extLst>
                </a:gridCol>
                <a:gridCol w="1773913">
                  <a:extLst>
                    <a:ext uri="{9D8B030D-6E8A-4147-A177-3AD203B41FA5}">
                      <a16:colId xmlns:a16="http://schemas.microsoft.com/office/drawing/2014/main" val="3903790124"/>
                    </a:ext>
                  </a:extLst>
                </a:gridCol>
              </a:tblGrid>
              <a:tr h="113327">
                <a:tc>
                  <a:txBody>
                    <a:bodyPr/>
                    <a:lstStyle/>
                    <a:p>
                      <a:pPr marL="0" marR="0">
                        <a:lnSpc>
                          <a:spcPct val="107000"/>
                        </a:lnSpc>
                        <a:spcBef>
                          <a:spcPts val="0"/>
                        </a:spcBef>
                        <a:spcAft>
                          <a:spcPts val="800"/>
                        </a:spcAft>
                      </a:pPr>
                      <a:r>
                        <a:rPr lang="en-US" sz="1050">
                          <a:effectLst/>
                        </a:rPr>
                        <a:t>Field Name</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5331" marR="45331" marT="0" marB="0"/>
                </a:tc>
                <a:tc>
                  <a:txBody>
                    <a:bodyPr/>
                    <a:lstStyle/>
                    <a:p>
                      <a:pPr marL="0" marR="0">
                        <a:lnSpc>
                          <a:spcPct val="107000"/>
                        </a:lnSpc>
                        <a:spcBef>
                          <a:spcPts val="0"/>
                        </a:spcBef>
                        <a:spcAft>
                          <a:spcPts val="800"/>
                        </a:spcAft>
                      </a:pPr>
                      <a:r>
                        <a:rPr lang="en-US" sz="1050">
                          <a:effectLst/>
                        </a:rPr>
                        <a:t>Description</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5331" marR="45331" marT="0" marB="0"/>
                </a:tc>
                <a:tc>
                  <a:txBody>
                    <a:bodyPr/>
                    <a:lstStyle/>
                    <a:p>
                      <a:pPr marL="0" marR="0">
                        <a:lnSpc>
                          <a:spcPct val="107000"/>
                        </a:lnSpc>
                        <a:spcBef>
                          <a:spcPts val="0"/>
                        </a:spcBef>
                        <a:spcAft>
                          <a:spcPts val="800"/>
                        </a:spcAft>
                      </a:pPr>
                      <a:r>
                        <a:rPr lang="en-US" sz="1050" dirty="0">
                          <a:effectLst/>
                        </a:rPr>
                        <a:t>Sample Values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5331" marR="45331" marT="0" marB="0"/>
                </a:tc>
                <a:extLst>
                  <a:ext uri="{0D108BD9-81ED-4DB2-BD59-A6C34878D82A}">
                    <a16:rowId xmlns:a16="http://schemas.microsoft.com/office/drawing/2014/main" val="3798795609"/>
                  </a:ext>
                </a:extLst>
              </a:tr>
              <a:tr h="469046">
                <a:tc>
                  <a:txBody>
                    <a:bodyPr/>
                    <a:lstStyle/>
                    <a:p>
                      <a:pPr marL="0" marR="0">
                        <a:lnSpc>
                          <a:spcPct val="107000"/>
                        </a:lnSpc>
                        <a:spcBef>
                          <a:spcPts val="0"/>
                        </a:spcBef>
                        <a:spcAft>
                          <a:spcPts val="800"/>
                        </a:spcAft>
                      </a:pPr>
                      <a:r>
                        <a:rPr lang="en-US" sz="1050">
                          <a:effectLst/>
                        </a:rPr>
                        <a:t>Document Title </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5331" marR="45331" marT="0" marB="0"/>
                </a:tc>
                <a:tc>
                  <a:txBody>
                    <a:bodyPr/>
                    <a:lstStyle/>
                    <a:p>
                      <a:pPr marL="0" marR="0">
                        <a:lnSpc>
                          <a:spcPct val="107000"/>
                        </a:lnSpc>
                        <a:spcBef>
                          <a:spcPts val="0"/>
                        </a:spcBef>
                        <a:spcAft>
                          <a:spcPts val="800"/>
                        </a:spcAft>
                      </a:pPr>
                      <a:r>
                        <a:rPr lang="en-US" sz="900">
                          <a:effectLst/>
                        </a:rPr>
                        <a:t>The commonly known title of the document including the name or abbreviation of the organization that published the document and its identifying number.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5331" marR="45331" marT="0" marB="0"/>
                </a:tc>
                <a:tc>
                  <a:txBody>
                    <a:bodyPr/>
                    <a:lstStyle/>
                    <a:p>
                      <a:pPr marL="0" marR="0">
                        <a:lnSpc>
                          <a:spcPct val="107000"/>
                        </a:lnSpc>
                        <a:spcBef>
                          <a:spcPts val="0"/>
                        </a:spcBef>
                        <a:spcAft>
                          <a:spcPts val="80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5331" marR="45331" marT="0" marB="0"/>
                </a:tc>
                <a:extLst>
                  <a:ext uri="{0D108BD9-81ED-4DB2-BD59-A6C34878D82A}">
                    <a16:rowId xmlns:a16="http://schemas.microsoft.com/office/drawing/2014/main" val="3696796432"/>
                  </a:ext>
                </a:extLst>
              </a:tr>
              <a:tr h="469046">
                <a:tc>
                  <a:txBody>
                    <a:bodyPr/>
                    <a:lstStyle/>
                    <a:p>
                      <a:pPr marL="0" marR="0">
                        <a:lnSpc>
                          <a:spcPct val="107000"/>
                        </a:lnSpc>
                        <a:spcBef>
                          <a:spcPts val="0"/>
                        </a:spcBef>
                        <a:spcAft>
                          <a:spcPts val="800"/>
                        </a:spcAft>
                      </a:pPr>
                      <a:r>
                        <a:rPr lang="en-US" sz="1050">
                          <a:effectLst/>
                        </a:rPr>
                        <a:t>Document Development Agency Type (SOURCE)</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5331" marR="45331" marT="0" marB="0"/>
                </a:tc>
                <a:tc>
                  <a:txBody>
                    <a:bodyPr/>
                    <a:lstStyle/>
                    <a:p>
                      <a:pPr marL="0" marR="0">
                        <a:lnSpc>
                          <a:spcPct val="107000"/>
                        </a:lnSpc>
                        <a:spcBef>
                          <a:spcPts val="0"/>
                        </a:spcBef>
                        <a:spcAft>
                          <a:spcPts val="800"/>
                        </a:spcAft>
                      </a:pPr>
                      <a:r>
                        <a:rPr lang="en-US" sz="900">
                          <a:effectLst/>
                        </a:rPr>
                        <a:t>The type of organization (Federal or State Agency, SDO or SSOA) that promulgated or published the standard and the name/abbreviation of the issuing entity.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5331" marR="45331" marT="0" marB="0"/>
                </a:tc>
                <a:tc>
                  <a:txBody>
                    <a:bodyPr/>
                    <a:lstStyle/>
                    <a:p>
                      <a:pPr marL="0" marR="0">
                        <a:lnSpc>
                          <a:spcPct val="107000"/>
                        </a:lnSpc>
                        <a:spcBef>
                          <a:spcPts val="0"/>
                        </a:spcBef>
                        <a:spcAft>
                          <a:spcPts val="800"/>
                        </a:spcAft>
                      </a:pPr>
                      <a:r>
                        <a:rPr lang="en-US" sz="900">
                          <a:effectLst/>
                        </a:rPr>
                        <a:t>Government Agency, Standards Organization, Industry Trade Association, etc.</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5331" marR="45331" marT="0" marB="0"/>
                </a:tc>
                <a:extLst>
                  <a:ext uri="{0D108BD9-81ED-4DB2-BD59-A6C34878D82A}">
                    <a16:rowId xmlns:a16="http://schemas.microsoft.com/office/drawing/2014/main" val="996024137"/>
                  </a:ext>
                </a:extLst>
              </a:tr>
              <a:tr h="706193">
                <a:tc>
                  <a:txBody>
                    <a:bodyPr/>
                    <a:lstStyle/>
                    <a:p>
                      <a:pPr marL="0" marR="0">
                        <a:lnSpc>
                          <a:spcPct val="107000"/>
                        </a:lnSpc>
                        <a:spcBef>
                          <a:spcPts val="0"/>
                        </a:spcBef>
                        <a:spcAft>
                          <a:spcPts val="800"/>
                        </a:spcAft>
                      </a:pPr>
                      <a:r>
                        <a:rPr lang="en-US" sz="1050">
                          <a:effectLst/>
                        </a:rPr>
                        <a:t>Document Description</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5331" marR="45331" marT="0" marB="0"/>
                </a:tc>
                <a:tc>
                  <a:txBody>
                    <a:bodyPr/>
                    <a:lstStyle/>
                    <a:p>
                      <a:pPr marL="0" marR="0">
                        <a:lnSpc>
                          <a:spcPct val="107000"/>
                        </a:lnSpc>
                        <a:spcBef>
                          <a:spcPts val="0"/>
                        </a:spcBef>
                        <a:spcAft>
                          <a:spcPts val="800"/>
                        </a:spcAft>
                      </a:pPr>
                      <a:r>
                        <a:rPr lang="en-US" sz="900" dirty="0">
                          <a:effectLst/>
                        </a:rPr>
                        <a:t>Information taken from the documents' abstract, scope, or objective to summarize what the document addresses, establishes or governs and its applicability to design, construction, manufacturing, operations, maintenance, systems, or facilities.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5331" marR="45331" marT="0" marB="0"/>
                </a:tc>
                <a:tc>
                  <a:txBody>
                    <a:bodyPr/>
                    <a:lstStyle/>
                    <a:p>
                      <a:pPr marL="0" marR="0">
                        <a:lnSpc>
                          <a:spcPct val="107000"/>
                        </a:lnSpc>
                        <a:spcBef>
                          <a:spcPts val="0"/>
                        </a:spcBef>
                        <a:spcAft>
                          <a:spcPts val="80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5331" marR="45331" marT="0" marB="0"/>
                </a:tc>
                <a:extLst>
                  <a:ext uri="{0D108BD9-81ED-4DB2-BD59-A6C34878D82A}">
                    <a16:rowId xmlns:a16="http://schemas.microsoft.com/office/drawing/2014/main" val="4259921360"/>
                  </a:ext>
                </a:extLst>
              </a:tr>
              <a:tr h="239245">
                <a:tc>
                  <a:txBody>
                    <a:bodyPr/>
                    <a:lstStyle/>
                    <a:p>
                      <a:pPr marL="0" marR="0">
                        <a:lnSpc>
                          <a:spcPct val="107000"/>
                        </a:lnSpc>
                        <a:spcBef>
                          <a:spcPts val="0"/>
                        </a:spcBef>
                        <a:spcAft>
                          <a:spcPts val="800"/>
                        </a:spcAft>
                      </a:pPr>
                      <a:r>
                        <a:rPr lang="en-US" sz="1050">
                          <a:effectLst/>
                        </a:rPr>
                        <a:t>Document Publish Date</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5331" marR="45331" marT="0" marB="0"/>
                </a:tc>
                <a:tc>
                  <a:txBody>
                    <a:bodyPr/>
                    <a:lstStyle/>
                    <a:p>
                      <a:pPr marL="0" marR="0">
                        <a:lnSpc>
                          <a:spcPct val="107000"/>
                        </a:lnSpc>
                        <a:spcBef>
                          <a:spcPts val="0"/>
                        </a:spcBef>
                        <a:spcAft>
                          <a:spcPts val="800"/>
                        </a:spcAft>
                      </a:pPr>
                      <a:r>
                        <a:rPr lang="en-US" sz="900">
                          <a:effectLst/>
                        </a:rPr>
                        <a:t>The release date referenced on the document.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5331" marR="45331" marT="0" marB="0"/>
                </a:tc>
                <a:tc>
                  <a:txBody>
                    <a:bodyPr/>
                    <a:lstStyle/>
                    <a:p>
                      <a:pPr marL="0" marR="0">
                        <a:lnSpc>
                          <a:spcPct val="107000"/>
                        </a:lnSpc>
                        <a:spcBef>
                          <a:spcPts val="0"/>
                        </a:spcBef>
                        <a:spcAft>
                          <a:spcPts val="80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5331" marR="45331" marT="0" marB="0"/>
                </a:tc>
                <a:extLst>
                  <a:ext uri="{0D108BD9-81ED-4DB2-BD59-A6C34878D82A}">
                    <a16:rowId xmlns:a16="http://schemas.microsoft.com/office/drawing/2014/main" val="2886351616"/>
                  </a:ext>
                </a:extLst>
              </a:tr>
              <a:tr h="469046">
                <a:tc>
                  <a:txBody>
                    <a:bodyPr/>
                    <a:lstStyle/>
                    <a:p>
                      <a:pPr marL="0" marR="0">
                        <a:lnSpc>
                          <a:spcPct val="107000"/>
                        </a:lnSpc>
                        <a:spcBef>
                          <a:spcPts val="0"/>
                        </a:spcBef>
                        <a:spcAft>
                          <a:spcPts val="800"/>
                        </a:spcAft>
                      </a:pPr>
                      <a:r>
                        <a:rPr lang="en-US" sz="1050">
                          <a:effectLst/>
                        </a:rPr>
                        <a:t>Mode </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5331" marR="45331" marT="0" marB="0"/>
                </a:tc>
                <a:tc>
                  <a:txBody>
                    <a:bodyPr/>
                    <a:lstStyle/>
                    <a:p>
                      <a:pPr marL="0" marR="0">
                        <a:lnSpc>
                          <a:spcPct val="107000"/>
                        </a:lnSpc>
                        <a:spcBef>
                          <a:spcPts val="0"/>
                        </a:spcBef>
                        <a:spcAft>
                          <a:spcPts val="800"/>
                        </a:spcAft>
                      </a:pPr>
                      <a:r>
                        <a:rPr lang="en-US" sz="900">
                          <a:effectLst/>
                        </a:rPr>
                        <a:t>Includes transit modes and other modes referenced in the document in which documents may exist that could be beneficial for transit applications.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5331" marR="45331" marT="0" marB="0"/>
                </a:tc>
                <a:tc>
                  <a:txBody>
                    <a:bodyPr/>
                    <a:lstStyle/>
                    <a:p>
                      <a:pPr marL="0" marR="0">
                        <a:lnSpc>
                          <a:spcPct val="107000"/>
                        </a:lnSpc>
                        <a:spcBef>
                          <a:spcPts val="0"/>
                        </a:spcBef>
                        <a:spcAft>
                          <a:spcPts val="800"/>
                        </a:spcAft>
                      </a:pPr>
                      <a:r>
                        <a:rPr lang="en-US" sz="900">
                          <a:effectLst/>
                        </a:rPr>
                        <a:t>Rail, Bus, Truck, Motorcoach, etc.</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5331" marR="45331" marT="0" marB="0"/>
                </a:tc>
                <a:extLst>
                  <a:ext uri="{0D108BD9-81ED-4DB2-BD59-A6C34878D82A}">
                    <a16:rowId xmlns:a16="http://schemas.microsoft.com/office/drawing/2014/main" val="3544851813"/>
                  </a:ext>
                </a:extLst>
              </a:tr>
              <a:tr h="350473">
                <a:tc>
                  <a:txBody>
                    <a:bodyPr/>
                    <a:lstStyle/>
                    <a:p>
                      <a:pPr marL="0" marR="0">
                        <a:lnSpc>
                          <a:spcPct val="107000"/>
                        </a:lnSpc>
                        <a:spcBef>
                          <a:spcPts val="0"/>
                        </a:spcBef>
                        <a:spcAft>
                          <a:spcPts val="800"/>
                        </a:spcAft>
                      </a:pPr>
                      <a:r>
                        <a:rPr lang="en-US" sz="1050">
                          <a:effectLst/>
                        </a:rPr>
                        <a:t>Document Category</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5331" marR="45331" marT="0" marB="0"/>
                </a:tc>
                <a:tc>
                  <a:txBody>
                    <a:bodyPr/>
                    <a:lstStyle/>
                    <a:p>
                      <a:pPr marL="0" marR="0">
                        <a:lnSpc>
                          <a:spcPct val="107000"/>
                        </a:lnSpc>
                        <a:spcBef>
                          <a:spcPts val="0"/>
                        </a:spcBef>
                        <a:spcAft>
                          <a:spcPts val="800"/>
                        </a:spcAft>
                      </a:pPr>
                      <a:r>
                        <a:rPr lang="en-US" sz="900">
                          <a:effectLst/>
                        </a:rPr>
                        <a:t>Hierarchical rank of category type.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5331" marR="45331" marT="0" marB="0"/>
                </a:tc>
                <a:tc>
                  <a:txBody>
                    <a:bodyPr/>
                    <a:lstStyle/>
                    <a:p>
                      <a:pPr marL="0" marR="0">
                        <a:lnSpc>
                          <a:spcPct val="107000"/>
                        </a:lnSpc>
                        <a:spcBef>
                          <a:spcPts val="0"/>
                        </a:spcBef>
                        <a:spcAft>
                          <a:spcPts val="800"/>
                        </a:spcAft>
                      </a:pPr>
                      <a:r>
                        <a:rPr lang="en-US" sz="900">
                          <a:effectLst/>
                        </a:rPr>
                        <a:t>Standards, Regulations, Recommended Practices, Research, etc.</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5331" marR="45331" marT="0" marB="0"/>
                </a:tc>
                <a:extLst>
                  <a:ext uri="{0D108BD9-81ED-4DB2-BD59-A6C34878D82A}">
                    <a16:rowId xmlns:a16="http://schemas.microsoft.com/office/drawing/2014/main" val="1843608547"/>
                  </a:ext>
                </a:extLst>
              </a:tr>
              <a:tr h="350473">
                <a:tc>
                  <a:txBody>
                    <a:bodyPr/>
                    <a:lstStyle/>
                    <a:p>
                      <a:pPr marL="0" marR="0">
                        <a:lnSpc>
                          <a:spcPct val="107000"/>
                        </a:lnSpc>
                        <a:spcBef>
                          <a:spcPts val="0"/>
                        </a:spcBef>
                        <a:spcAft>
                          <a:spcPts val="800"/>
                        </a:spcAft>
                      </a:pPr>
                      <a:r>
                        <a:rPr lang="en-US" sz="1050">
                          <a:effectLst/>
                        </a:rPr>
                        <a:t>Document Functional Category</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5331" marR="45331" marT="0" marB="0"/>
                </a:tc>
                <a:tc>
                  <a:txBody>
                    <a:bodyPr/>
                    <a:lstStyle/>
                    <a:p>
                      <a:pPr marL="0" marR="0">
                        <a:lnSpc>
                          <a:spcPct val="107000"/>
                        </a:lnSpc>
                        <a:spcBef>
                          <a:spcPts val="0"/>
                        </a:spcBef>
                        <a:spcAft>
                          <a:spcPts val="800"/>
                        </a:spcAft>
                      </a:pPr>
                      <a:r>
                        <a:rPr lang="en-US" sz="900">
                          <a:effectLst/>
                        </a:rPr>
                        <a:t>This sub-category is intended to categorize documents as outlined in MAP-21 or FAST requirements.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5331" marR="45331" marT="0" marB="0"/>
                </a:tc>
                <a:tc>
                  <a:txBody>
                    <a:bodyPr/>
                    <a:lstStyle/>
                    <a:p>
                      <a:pPr marL="0" marR="0">
                        <a:lnSpc>
                          <a:spcPct val="107000"/>
                        </a:lnSpc>
                        <a:spcBef>
                          <a:spcPts val="0"/>
                        </a:spcBef>
                        <a:spcAft>
                          <a:spcPts val="800"/>
                        </a:spcAft>
                      </a:pPr>
                      <a:r>
                        <a:rPr lang="en-US" sz="900">
                          <a:effectLst/>
                        </a:rPr>
                        <a:t>Operations, SGR, Vehicle, Fire Safety, etc.</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5331" marR="45331" marT="0" marB="0"/>
                </a:tc>
                <a:extLst>
                  <a:ext uri="{0D108BD9-81ED-4DB2-BD59-A6C34878D82A}">
                    <a16:rowId xmlns:a16="http://schemas.microsoft.com/office/drawing/2014/main" val="3813370842"/>
                  </a:ext>
                </a:extLst>
              </a:tr>
              <a:tr h="245541">
                <a:tc>
                  <a:txBody>
                    <a:bodyPr/>
                    <a:lstStyle/>
                    <a:p>
                      <a:pPr marL="0" marR="0">
                        <a:lnSpc>
                          <a:spcPct val="107000"/>
                        </a:lnSpc>
                        <a:spcBef>
                          <a:spcPts val="0"/>
                        </a:spcBef>
                        <a:spcAft>
                          <a:spcPts val="800"/>
                        </a:spcAft>
                      </a:pPr>
                      <a:r>
                        <a:rPr lang="en-US" sz="1050">
                          <a:effectLst/>
                        </a:rPr>
                        <a:t>Sub-Functional Category</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5331" marR="45331" marT="0" marB="0"/>
                </a:tc>
                <a:tc>
                  <a:txBody>
                    <a:bodyPr/>
                    <a:lstStyle/>
                    <a:p>
                      <a:pPr marL="0" marR="0">
                        <a:lnSpc>
                          <a:spcPct val="107000"/>
                        </a:lnSpc>
                        <a:spcBef>
                          <a:spcPts val="0"/>
                        </a:spcBef>
                        <a:spcAft>
                          <a:spcPts val="800"/>
                        </a:spcAft>
                      </a:pPr>
                      <a:r>
                        <a:rPr lang="en-US" sz="900">
                          <a:effectLst/>
                        </a:rPr>
                        <a:t>Identifies the functional system addressed in the document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5331" marR="45331" marT="0" marB="0"/>
                </a:tc>
                <a:tc>
                  <a:txBody>
                    <a:bodyPr/>
                    <a:lstStyle/>
                    <a:p>
                      <a:pPr marL="0" marR="0">
                        <a:lnSpc>
                          <a:spcPct val="107000"/>
                        </a:lnSpc>
                        <a:spcBef>
                          <a:spcPts val="0"/>
                        </a:spcBef>
                        <a:spcAft>
                          <a:spcPts val="800"/>
                        </a:spcAft>
                      </a:pPr>
                      <a:r>
                        <a:rPr lang="en-US" sz="900">
                          <a:effectLst/>
                        </a:rPr>
                        <a:t>Electrical, training, fire safety, evacuation, etc.</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5331" marR="45331" marT="0" marB="0"/>
                </a:tc>
                <a:extLst>
                  <a:ext uri="{0D108BD9-81ED-4DB2-BD59-A6C34878D82A}">
                    <a16:rowId xmlns:a16="http://schemas.microsoft.com/office/drawing/2014/main" val="1993135861"/>
                  </a:ext>
                </a:extLst>
              </a:tr>
              <a:tr h="469046">
                <a:tc>
                  <a:txBody>
                    <a:bodyPr/>
                    <a:lstStyle/>
                    <a:p>
                      <a:pPr marL="0" marR="0">
                        <a:lnSpc>
                          <a:spcPct val="107000"/>
                        </a:lnSpc>
                        <a:spcBef>
                          <a:spcPts val="0"/>
                        </a:spcBef>
                        <a:spcAft>
                          <a:spcPts val="800"/>
                        </a:spcAft>
                      </a:pPr>
                      <a:r>
                        <a:rPr lang="en-US" sz="1050" dirty="0">
                          <a:effectLst/>
                        </a:rPr>
                        <a:t>Link</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5331" marR="45331" marT="0" marB="0"/>
                </a:tc>
                <a:tc>
                  <a:txBody>
                    <a:bodyPr/>
                    <a:lstStyle/>
                    <a:p>
                      <a:pPr marL="0" marR="0">
                        <a:lnSpc>
                          <a:spcPct val="107000"/>
                        </a:lnSpc>
                        <a:spcBef>
                          <a:spcPts val="0"/>
                        </a:spcBef>
                        <a:spcAft>
                          <a:spcPts val="800"/>
                        </a:spcAft>
                      </a:pPr>
                      <a:r>
                        <a:rPr lang="en-US" sz="900">
                          <a:effectLst/>
                        </a:rPr>
                        <a:t>A link to the Uniform Resource Locator (URL) address of the individual document or to the Website from which the document can be downloaded.</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5331" marR="45331" marT="0" marB="0"/>
                </a:tc>
                <a:tc>
                  <a:txBody>
                    <a:bodyPr/>
                    <a:lstStyle/>
                    <a:p>
                      <a:pPr marL="0" marR="0">
                        <a:lnSpc>
                          <a:spcPct val="107000"/>
                        </a:lnSpc>
                        <a:spcBef>
                          <a:spcPts val="0"/>
                        </a:spcBef>
                        <a:spcAft>
                          <a:spcPts val="80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5331" marR="45331" marT="0" marB="0"/>
                </a:tc>
                <a:extLst>
                  <a:ext uri="{0D108BD9-81ED-4DB2-BD59-A6C34878D82A}">
                    <a16:rowId xmlns:a16="http://schemas.microsoft.com/office/drawing/2014/main" val="2948574110"/>
                  </a:ext>
                </a:extLst>
              </a:tr>
            </a:tbl>
          </a:graphicData>
        </a:graphic>
      </p:graphicFrame>
      <p:sp>
        <p:nvSpPr>
          <p:cNvPr id="5" name="Content Placeholder 2">
            <a:extLst>
              <a:ext uri="{FF2B5EF4-FFF2-40B4-BE49-F238E27FC236}">
                <a16:creationId xmlns:a16="http://schemas.microsoft.com/office/drawing/2014/main" id="{5C2346A4-7179-421A-8988-FE53DF9A0EE5}"/>
              </a:ext>
            </a:extLst>
          </p:cNvPr>
          <p:cNvSpPr txBox="1">
            <a:spLocks/>
          </p:cNvSpPr>
          <p:nvPr/>
        </p:nvSpPr>
        <p:spPr>
          <a:xfrm>
            <a:off x="4501662" y="1913586"/>
            <a:ext cx="4310741" cy="61108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US" dirty="0"/>
              <a:t>Document Database Organization</a:t>
            </a:r>
          </a:p>
        </p:txBody>
      </p:sp>
    </p:spTree>
    <p:extLst>
      <p:ext uri="{BB962C8B-B14F-4D97-AF65-F5344CB8AC3E}">
        <p14:creationId xmlns:p14="http://schemas.microsoft.com/office/powerpoint/2010/main" val="2074023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88782-ECDB-471A-A458-72C98E254EB7}"/>
              </a:ext>
            </a:extLst>
          </p:cNvPr>
          <p:cNvSpPr>
            <a:spLocks noGrp="1"/>
          </p:cNvSpPr>
          <p:nvPr>
            <p:ph type="title"/>
          </p:nvPr>
        </p:nvSpPr>
        <p:spPr>
          <a:xfrm>
            <a:off x="677334" y="609600"/>
            <a:ext cx="8878648" cy="1320800"/>
          </a:xfrm>
        </p:spPr>
        <p:txBody>
          <a:bodyPr>
            <a:normAutofit fontScale="90000"/>
          </a:bodyPr>
          <a:lstStyle/>
          <a:p>
            <a:r>
              <a:rPr lang="en-US" dirty="0"/>
              <a:t>Task 1: Research available documents related to mitigation and prevention of electrical fires</a:t>
            </a:r>
          </a:p>
        </p:txBody>
      </p:sp>
      <p:sp>
        <p:nvSpPr>
          <p:cNvPr id="3" name="Content Placeholder 2">
            <a:extLst>
              <a:ext uri="{FF2B5EF4-FFF2-40B4-BE49-F238E27FC236}">
                <a16:creationId xmlns:a16="http://schemas.microsoft.com/office/drawing/2014/main" id="{22F1366B-5DCF-496C-8FC4-D04079AADB48}"/>
              </a:ext>
            </a:extLst>
          </p:cNvPr>
          <p:cNvSpPr>
            <a:spLocks noGrp="1"/>
          </p:cNvSpPr>
          <p:nvPr>
            <p:ph idx="1"/>
          </p:nvPr>
        </p:nvSpPr>
        <p:spPr/>
        <p:txBody>
          <a:bodyPr/>
          <a:lstStyle/>
          <a:p>
            <a:r>
              <a:rPr lang="en-US" dirty="0"/>
              <a:t>140 relevant documents reviewed and categorized</a:t>
            </a:r>
          </a:p>
          <a:p>
            <a:r>
              <a:rPr lang="en-US" dirty="0"/>
              <a:t>Document source and transit mode shown below</a:t>
            </a:r>
          </a:p>
        </p:txBody>
      </p:sp>
      <p:pic>
        <p:nvPicPr>
          <p:cNvPr id="4" name="Picture 3">
            <a:extLst>
              <a:ext uri="{FF2B5EF4-FFF2-40B4-BE49-F238E27FC236}">
                <a16:creationId xmlns:a16="http://schemas.microsoft.com/office/drawing/2014/main" id="{52DAE643-486A-424B-BB9F-585A5D194B27}"/>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77334" y="3242741"/>
            <a:ext cx="4751705" cy="2889250"/>
          </a:xfrm>
          <a:prstGeom prst="rect">
            <a:avLst/>
          </a:prstGeom>
          <a:noFill/>
        </p:spPr>
      </p:pic>
      <p:pic>
        <p:nvPicPr>
          <p:cNvPr id="5" name="Picture 4">
            <a:extLst>
              <a:ext uri="{FF2B5EF4-FFF2-40B4-BE49-F238E27FC236}">
                <a16:creationId xmlns:a16="http://schemas.microsoft.com/office/drawing/2014/main" id="{B9BEAB36-5274-40B6-B378-211159B65E4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508538" y="3242741"/>
            <a:ext cx="3858260" cy="2889250"/>
          </a:xfrm>
          <a:prstGeom prst="rect">
            <a:avLst/>
          </a:prstGeom>
          <a:noFill/>
        </p:spPr>
      </p:pic>
    </p:spTree>
    <p:extLst>
      <p:ext uri="{BB962C8B-B14F-4D97-AF65-F5344CB8AC3E}">
        <p14:creationId xmlns:p14="http://schemas.microsoft.com/office/powerpoint/2010/main" val="2045101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88782-ECDB-471A-A458-72C98E254EB7}"/>
              </a:ext>
            </a:extLst>
          </p:cNvPr>
          <p:cNvSpPr>
            <a:spLocks noGrp="1"/>
          </p:cNvSpPr>
          <p:nvPr>
            <p:ph type="title"/>
          </p:nvPr>
        </p:nvSpPr>
        <p:spPr>
          <a:xfrm>
            <a:off x="677334" y="609600"/>
            <a:ext cx="8878648" cy="1320800"/>
          </a:xfrm>
        </p:spPr>
        <p:txBody>
          <a:bodyPr>
            <a:normAutofit fontScale="90000"/>
          </a:bodyPr>
          <a:lstStyle/>
          <a:p>
            <a:r>
              <a:rPr lang="en-US" dirty="0"/>
              <a:t>Task 1: Research available documents related to mitigation and prevention of electrical fires</a:t>
            </a:r>
          </a:p>
        </p:txBody>
      </p:sp>
      <p:sp>
        <p:nvSpPr>
          <p:cNvPr id="3" name="Content Placeholder 2">
            <a:extLst>
              <a:ext uri="{FF2B5EF4-FFF2-40B4-BE49-F238E27FC236}">
                <a16:creationId xmlns:a16="http://schemas.microsoft.com/office/drawing/2014/main" id="{22F1366B-5DCF-496C-8FC4-D04079AADB48}"/>
              </a:ext>
            </a:extLst>
          </p:cNvPr>
          <p:cNvSpPr>
            <a:spLocks noGrp="1"/>
          </p:cNvSpPr>
          <p:nvPr>
            <p:ph idx="1"/>
          </p:nvPr>
        </p:nvSpPr>
        <p:spPr/>
        <p:txBody>
          <a:bodyPr/>
          <a:lstStyle/>
          <a:p>
            <a:r>
              <a:rPr lang="en-US" dirty="0"/>
              <a:t>What did we learn:</a:t>
            </a:r>
          </a:p>
          <a:p>
            <a:pPr lvl="1"/>
            <a:r>
              <a:rPr lang="en-US" dirty="0"/>
              <a:t>Very limited information, scattered throughout many sources</a:t>
            </a:r>
          </a:p>
          <a:p>
            <a:pPr lvl="1"/>
            <a:r>
              <a:rPr lang="en-US" dirty="0"/>
              <a:t>Some generic information dealing with the design of vehicles</a:t>
            </a:r>
          </a:p>
          <a:p>
            <a:pPr lvl="1"/>
            <a:r>
              <a:rPr lang="en-US" dirty="0"/>
              <a:t>No maintenance or training recommendations</a:t>
            </a:r>
          </a:p>
          <a:p>
            <a:pPr lvl="1"/>
            <a:r>
              <a:rPr lang="en-US" dirty="0"/>
              <a:t>Better recommendations for railcars than buses</a:t>
            </a:r>
          </a:p>
          <a:p>
            <a:pPr lvl="1"/>
            <a:r>
              <a:rPr lang="en-US" u="sng" dirty="0"/>
              <a:t>No clear, concise information available to Transit Agencies</a:t>
            </a:r>
          </a:p>
          <a:p>
            <a:r>
              <a:rPr lang="en-US" dirty="0"/>
              <a:t>Agency Outreach:</a:t>
            </a:r>
          </a:p>
          <a:p>
            <a:pPr lvl="1"/>
            <a:r>
              <a:rPr lang="en-US" dirty="0"/>
              <a:t>Team received information from over 50 transit agencies on actual transit vehicle fires: 67 rail vehicle incidents and 164 bus incidents.</a:t>
            </a:r>
          </a:p>
          <a:p>
            <a:pPr lvl="1"/>
            <a:endParaRPr lang="en-US" dirty="0"/>
          </a:p>
        </p:txBody>
      </p:sp>
    </p:spTree>
    <p:extLst>
      <p:ext uri="{BB962C8B-B14F-4D97-AF65-F5344CB8AC3E}">
        <p14:creationId xmlns:p14="http://schemas.microsoft.com/office/powerpoint/2010/main" val="3619753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F1E40-E675-4F1D-B6EB-09F9D92F7B5F}"/>
              </a:ext>
            </a:extLst>
          </p:cNvPr>
          <p:cNvSpPr>
            <a:spLocks noGrp="1"/>
          </p:cNvSpPr>
          <p:nvPr>
            <p:ph type="title"/>
          </p:nvPr>
        </p:nvSpPr>
        <p:spPr/>
        <p:txBody>
          <a:bodyPr>
            <a:normAutofit/>
          </a:bodyPr>
          <a:lstStyle/>
          <a:p>
            <a:r>
              <a:rPr lang="en-US" sz="3200" dirty="0"/>
              <a:t>Task 2- Based on Task 1 Results, Identify Most Frequent Types of Vehicle Fires</a:t>
            </a:r>
          </a:p>
        </p:txBody>
      </p:sp>
      <p:sp>
        <p:nvSpPr>
          <p:cNvPr id="3" name="Content Placeholder 2">
            <a:extLst>
              <a:ext uri="{FF2B5EF4-FFF2-40B4-BE49-F238E27FC236}">
                <a16:creationId xmlns:a16="http://schemas.microsoft.com/office/drawing/2014/main" id="{0FB1B839-0C11-460B-AC2B-EB56563F5E72}"/>
              </a:ext>
            </a:extLst>
          </p:cNvPr>
          <p:cNvSpPr>
            <a:spLocks noGrp="1"/>
          </p:cNvSpPr>
          <p:nvPr>
            <p:ph idx="1"/>
          </p:nvPr>
        </p:nvSpPr>
        <p:spPr/>
        <p:txBody>
          <a:bodyPr/>
          <a:lstStyle/>
          <a:p>
            <a:r>
              <a:rPr lang="en-US" dirty="0"/>
              <a:t>Data Analysis from Public Information</a:t>
            </a:r>
          </a:p>
          <a:p>
            <a:pPr lvl="1"/>
            <a:r>
              <a:rPr lang="en-US" dirty="0"/>
              <a:t>Limited to non-existent</a:t>
            </a:r>
          </a:p>
          <a:p>
            <a:pPr lvl="1"/>
            <a:r>
              <a:rPr lang="en-US" dirty="0"/>
              <a:t>Forced shift in strategy to rely on agency investigations</a:t>
            </a:r>
          </a:p>
          <a:p>
            <a:r>
              <a:rPr lang="en-US" dirty="0"/>
              <a:t>Transit System Feedback</a:t>
            </a:r>
          </a:p>
          <a:p>
            <a:pPr lvl="1"/>
            <a:r>
              <a:rPr lang="en-US" dirty="0"/>
              <a:t>Primary source of analysis</a:t>
            </a:r>
          </a:p>
          <a:p>
            <a:pPr lvl="1"/>
            <a:r>
              <a:rPr lang="en-US" dirty="0"/>
              <a:t>Large variation in details and experience</a:t>
            </a:r>
          </a:p>
          <a:p>
            <a:pPr lvl="1"/>
            <a:r>
              <a:rPr lang="en-US" dirty="0"/>
              <a:t>Agencies recognize the need for additional resources</a:t>
            </a:r>
          </a:p>
        </p:txBody>
      </p:sp>
    </p:spTree>
    <p:extLst>
      <p:ext uri="{BB962C8B-B14F-4D97-AF65-F5344CB8AC3E}">
        <p14:creationId xmlns:p14="http://schemas.microsoft.com/office/powerpoint/2010/main" val="2618965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81F4C-B58F-4B30-AE83-DFD82907E196}"/>
              </a:ext>
            </a:extLst>
          </p:cNvPr>
          <p:cNvSpPr>
            <a:spLocks noGrp="1"/>
          </p:cNvSpPr>
          <p:nvPr>
            <p:ph type="title"/>
          </p:nvPr>
        </p:nvSpPr>
        <p:spPr/>
        <p:txBody>
          <a:bodyPr>
            <a:normAutofit/>
          </a:bodyPr>
          <a:lstStyle/>
          <a:p>
            <a:r>
              <a:rPr lang="en-US" sz="3200" dirty="0"/>
              <a:t>Task 2- Agency forensic reports used to analyze fire data</a:t>
            </a:r>
          </a:p>
        </p:txBody>
      </p:sp>
      <p:graphicFrame>
        <p:nvGraphicFramePr>
          <p:cNvPr id="6" name="Content Placeholder 5">
            <a:extLst>
              <a:ext uri="{FF2B5EF4-FFF2-40B4-BE49-F238E27FC236}">
                <a16:creationId xmlns:a16="http://schemas.microsoft.com/office/drawing/2014/main" id="{213A4D85-151F-436D-BD0B-675CF8D5F35B}"/>
              </a:ext>
            </a:extLst>
          </p:cNvPr>
          <p:cNvGraphicFramePr>
            <a:graphicFrameLocks noGrp="1"/>
          </p:cNvGraphicFramePr>
          <p:nvPr>
            <p:ph idx="1"/>
            <p:extLst>
              <p:ext uri="{D42A27DB-BD31-4B8C-83A1-F6EECF244321}">
                <p14:modId xmlns:p14="http://schemas.microsoft.com/office/powerpoint/2010/main" val="4161885879"/>
              </p:ext>
            </p:extLst>
          </p:nvPr>
        </p:nvGraphicFramePr>
        <p:xfrm>
          <a:off x="5416063" y="2578331"/>
          <a:ext cx="5375868" cy="304259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a:extLst>
              <a:ext uri="{FF2B5EF4-FFF2-40B4-BE49-F238E27FC236}">
                <a16:creationId xmlns:a16="http://schemas.microsoft.com/office/drawing/2014/main" id="{76F7D09E-4DDC-496D-985D-E2A6C525961C}"/>
              </a:ext>
            </a:extLst>
          </p:cNvPr>
          <p:cNvGraphicFramePr/>
          <p:nvPr>
            <p:extLst>
              <p:ext uri="{D42A27DB-BD31-4B8C-83A1-F6EECF244321}">
                <p14:modId xmlns:p14="http://schemas.microsoft.com/office/powerpoint/2010/main" val="1367568805"/>
              </p:ext>
            </p:extLst>
          </p:nvPr>
        </p:nvGraphicFramePr>
        <p:xfrm>
          <a:off x="174610" y="2578331"/>
          <a:ext cx="5161066" cy="3597525"/>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2F6C79EA-C5AE-4898-9EE9-1BD44F1E030F}"/>
              </a:ext>
            </a:extLst>
          </p:cNvPr>
          <p:cNvSpPr txBox="1"/>
          <p:nvPr/>
        </p:nvSpPr>
        <p:spPr>
          <a:xfrm>
            <a:off x="401934" y="1885033"/>
            <a:ext cx="7295103" cy="369332"/>
          </a:xfrm>
          <a:prstGeom prst="rect">
            <a:avLst/>
          </a:prstGeom>
          <a:noFill/>
        </p:spPr>
        <p:txBody>
          <a:bodyPr wrap="square" rtlCol="0">
            <a:spAutoFit/>
          </a:bodyPr>
          <a:lstStyle/>
          <a:p>
            <a:r>
              <a:rPr lang="en-US" dirty="0"/>
              <a:t>Actual Causes of Vehicle Fire, based on Agency forensic reports</a:t>
            </a:r>
          </a:p>
        </p:txBody>
      </p:sp>
    </p:spTree>
    <p:extLst>
      <p:ext uri="{BB962C8B-B14F-4D97-AF65-F5344CB8AC3E}">
        <p14:creationId xmlns:p14="http://schemas.microsoft.com/office/powerpoint/2010/main" val="4263425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81F4C-B58F-4B30-AE83-DFD82907E196}"/>
              </a:ext>
            </a:extLst>
          </p:cNvPr>
          <p:cNvSpPr>
            <a:spLocks noGrp="1"/>
          </p:cNvSpPr>
          <p:nvPr>
            <p:ph type="title"/>
          </p:nvPr>
        </p:nvSpPr>
        <p:spPr/>
        <p:txBody>
          <a:bodyPr>
            <a:normAutofit/>
          </a:bodyPr>
          <a:lstStyle/>
          <a:p>
            <a:r>
              <a:rPr lang="en-US" sz="3200" dirty="0"/>
              <a:t>Task 2- Agency forensic reports used to analyze fire data </a:t>
            </a:r>
          </a:p>
        </p:txBody>
      </p:sp>
      <p:sp>
        <p:nvSpPr>
          <p:cNvPr id="8" name="TextBox 7">
            <a:extLst>
              <a:ext uri="{FF2B5EF4-FFF2-40B4-BE49-F238E27FC236}">
                <a16:creationId xmlns:a16="http://schemas.microsoft.com/office/drawing/2014/main" id="{2F6C79EA-C5AE-4898-9EE9-1BD44F1E030F}"/>
              </a:ext>
            </a:extLst>
          </p:cNvPr>
          <p:cNvSpPr txBox="1"/>
          <p:nvPr/>
        </p:nvSpPr>
        <p:spPr>
          <a:xfrm>
            <a:off x="401934" y="1885033"/>
            <a:ext cx="8199455" cy="369332"/>
          </a:xfrm>
          <a:prstGeom prst="rect">
            <a:avLst/>
          </a:prstGeom>
          <a:noFill/>
        </p:spPr>
        <p:txBody>
          <a:bodyPr wrap="square" rtlCol="0">
            <a:spAutoFit/>
          </a:bodyPr>
          <a:lstStyle/>
          <a:p>
            <a:r>
              <a:rPr lang="en-US" dirty="0"/>
              <a:t>Perceived Cause of Vehicle Fire, based on Agency Questionnaire Responses</a:t>
            </a:r>
          </a:p>
        </p:txBody>
      </p:sp>
      <p:pic>
        <p:nvPicPr>
          <p:cNvPr id="9" name="Picture 8">
            <a:extLst>
              <a:ext uri="{FF2B5EF4-FFF2-40B4-BE49-F238E27FC236}">
                <a16:creationId xmlns:a16="http://schemas.microsoft.com/office/drawing/2014/main" id="{7DC938C3-A6DC-43F5-82F8-11F1710A349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333080" y="2466653"/>
            <a:ext cx="5972071" cy="3341293"/>
          </a:xfrm>
          <a:prstGeom prst="rect">
            <a:avLst/>
          </a:prstGeom>
          <a:noFill/>
        </p:spPr>
      </p:pic>
    </p:spTree>
    <p:extLst>
      <p:ext uri="{BB962C8B-B14F-4D97-AF65-F5344CB8AC3E}">
        <p14:creationId xmlns:p14="http://schemas.microsoft.com/office/powerpoint/2010/main" val="3818863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81F4C-B58F-4B30-AE83-DFD82907E196}"/>
              </a:ext>
            </a:extLst>
          </p:cNvPr>
          <p:cNvSpPr>
            <a:spLocks noGrp="1"/>
          </p:cNvSpPr>
          <p:nvPr>
            <p:ph type="title"/>
          </p:nvPr>
        </p:nvSpPr>
        <p:spPr/>
        <p:txBody>
          <a:bodyPr>
            <a:normAutofit/>
          </a:bodyPr>
          <a:lstStyle/>
          <a:p>
            <a:r>
              <a:rPr lang="en-US" sz="3200" dirty="0"/>
              <a:t>Task 2- Agency Request for additional Guidance</a:t>
            </a:r>
          </a:p>
        </p:txBody>
      </p:sp>
      <p:sp>
        <p:nvSpPr>
          <p:cNvPr id="8" name="TextBox 7">
            <a:extLst>
              <a:ext uri="{FF2B5EF4-FFF2-40B4-BE49-F238E27FC236}">
                <a16:creationId xmlns:a16="http://schemas.microsoft.com/office/drawing/2014/main" id="{2F6C79EA-C5AE-4898-9EE9-1BD44F1E030F}"/>
              </a:ext>
            </a:extLst>
          </p:cNvPr>
          <p:cNvSpPr txBox="1"/>
          <p:nvPr/>
        </p:nvSpPr>
        <p:spPr>
          <a:xfrm>
            <a:off x="401935" y="1885033"/>
            <a:ext cx="4953836" cy="2708434"/>
          </a:xfrm>
          <a:prstGeom prst="rect">
            <a:avLst/>
          </a:prstGeom>
          <a:noFill/>
        </p:spPr>
        <p:txBody>
          <a:bodyPr wrap="square" rtlCol="0">
            <a:spAutoFit/>
          </a:bodyPr>
          <a:lstStyle/>
          <a:p>
            <a:r>
              <a:rPr lang="en-US" dirty="0"/>
              <a:t>In general, agencies rated rail guidance favorably, but bus guidance was rated poorly</a:t>
            </a:r>
          </a:p>
          <a:p>
            <a:endParaRPr lang="en-US" dirty="0"/>
          </a:p>
          <a:p>
            <a:r>
              <a:rPr lang="en-US" dirty="0"/>
              <a:t>Specific guidance and information requested on:</a:t>
            </a:r>
          </a:p>
          <a:p>
            <a:pPr marL="285750" lvl="0" indent="-285750">
              <a:buFont typeface="Arial" panose="020B0604020202020204" pitchFamily="34" charset="0"/>
              <a:buChar char="•"/>
            </a:pPr>
            <a:r>
              <a:rPr lang="en-US" sz="1600" dirty="0"/>
              <a:t>Research and information needed to identify efficacy of fire suppression systems and its application to rail cars and electric buses</a:t>
            </a:r>
          </a:p>
          <a:p>
            <a:pPr marL="285750" indent="-285750">
              <a:buFont typeface="Arial" panose="020B0604020202020204" pitchFamily="34" charset="0"/>
              <a:buChar char="•"/>
            </a:pPr>
            <a:r>
              <a:rPr lang="en-US" sz="1600" dirty="0"/>
              <a:t>Training required to help technicians identify fire risks</a:t>
            </a:r>
          </a:p>
        </p:txBody>
      </p:sp>
      <p:pic>
        <p:nvPicPr>
          <p:cNvPr id="5" name="Picture 4">
            <a:extLst>
              <a:ext uri="{FF2B5EF4-FFF2-40B4-BE49-F238E27FC236}">
                <a16:creationId xmlns:a16="http://schemas.microsoft.com/office/drawing/2014/main" id="{509E8C6E-A632-4F67-A6DA-1EF0282FBCF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509012" y="2077282"/>
            <a:ext cx="4590415" cy="2755900"/>
          </a:xfrm>
          <a:prstGeom prst="rect">
            <a:avLst/>
          </a:prstGeom>
          <a:noFill/>
        </p:spPr>
      </p:pic>
      <p:sp>
        <p:nvSpPr>
          <p:cNvPr id="6" name="TextBox 5">
            <a:extLst>
              <a:ext uri="{FF2B5EF4-FFF2-40B4-BE49-F238E27FC236}">
                <a16:creationId xmlns:a16="http://schemas.microsoft.com/office/drawing/2014/main" id="{76995E6E-B564-4E6F-8234-AC37355F240A}"/>
              </a:ext>
            </a:extLst>
          </p:cNvPr>
          <p:cNvSpPr txBox="1"/>
          <p:nvPr/>
        </p:nvSpPr>
        <p:spPr>
          <a:xfrm>
            <a:off x="514141" y="4919008"/>
            <a:ext cx="8199455" cy="1938992"/>
          </a:xfrm>
          <a:prstGeom prst="rect">
            <a:avLst/>
          </a:prstGeom>
          <a:noFill/>
        </p:spPr>
        <p:txBody>
          <a:bodyPr wrap="square" rtlCol="0">
            <a:spAutoFit/>
          </a:bodyPr>
          <a:lstStyle/>
          <a:p>
            <a:r>
              <a:rPr lang="en-US" dirty="0"/>
              <a:t>Best practices &amp; suggestions to share include:</a:t>
            </a:r>
          </a:p>
          <a:p>
            <a:pPr marL="285750" lvl="0" indent="-285750">
              <a:buFont typeface="Arial" panose="020B0604020202020204" pitchFamily="34" charset="0"/>
              <a:buChar char="•"/>
            </a:pPr>
            <a:r>
              <a:rPr lang="en-US" sz="1600" dirty="0"/>
              <a:t>Focusing PMI activities on preventing fire hazards </a:t>
            </a:r>
          </a:p>
          <a:p>
            <a:pPr marL="285750" lvl="0" indent="-285750">
              <a:buFont typeface="Arial" panose="020B0604020202020204" pitchFamily="34" charset="0"/>
              <a:buChar char="•"/>
            </a:pPr>
            <a:r>
              <a:rPr lang="en-US" sz="1600" dirty="0"/>
              <a:t>Training technicians how to identify fire risks</a:t>
            </a:r>
          </a:p>
          <a:p>
            <a:pPr marL="285750" lvl="0" indent="-285750">
              <a:buFont typeface="Arial" panose="020B0604020202020204" pitchFamily="34" charset="0"/>
              <a:buChar char="•"/>
            </a:pPr>
            <a:r>
              <a:rPr lang="en-US" sz="1600" dirty="0"/>
              <a:t>Performing proactive replacement of components to reduce failure induced fires</a:t>
            </a:r>
          </a:p>
          <a:p>
            <a:pPr marL="285750" lvl="0" indent="-285750">
              <a:buFont typeface="Arial" panose="020B0604020202020204" pitchFamily="34" charset="0"/>
              <a:buChar char="•"/>
            </a:pPr>
            <a:r>
              <a:rPr lang="en-US" sz="1600" dirty="0"/>
              <a:t>Reviewing cable and harness clamping and securing, using appropriate blocks and brackets</a:t>
            </a:r>
          </a:p>
          <a:p>
            <a:endParaRPr lang="en-US" dirty="0"/>
          </a:p>
        </p:txBody>
      </p:sp>
      <p:sp>
        <p:nvSpPr>
          <p:cNvPr id="3" name="TextBox 2">
            <a:extLst>
              <a:ext uri="{FF2B5EF4-FFF2-40B4-BE49-F238E27FC236}">
                <a16:creationId xmlns:a16="http://schemas.microsoft.com/office/drawing/2014/main" id="{38E3C288-F099-42B4-BF9B-25C31604245E}"/>
              </a:ext>
            </a:extLst>
          </p:cNvPr>
          <p:cNvSpPr txBox="1"/>
          <p:nvPr/>
        </p:nvSpPr>
        <p:spPr>
          <a:xfrm>
            <a:off x="5631170" y="1684279"/>
            <a:ext cx="4854187" cy="369332"/>
          </a:xfrm>
          <a:prstGeom prst="rect">
            <a:avLst/>
          </a:prstGeom>
          <a:noFill/>
        </p:spPr>
        <p:txBody>
          <a:bodyPr wrap="square" rtlCol="0">
            <a:spAutoFit/>
          </a:bodyPr>
          <a:lstStyle/>
          <a:p>
            <a:r>
              <a:rPr lang="en-US" dirty="0"/>
              <a:t>Areas of additional Resources Requested</a:t>
            </a:r>
          </a:p>
        </p:txBody>
      </p:sp>
    </p:spTree>
    <p:extLst>
      <p:ext uri="{BB962C8B-B14F-4D97-AF65-F5344CB8AC3E}">
        <p14:creationId xmlns:p14="http://schemas.microsoft.com/office/powerpoint/2010/main" val="165552582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Facet</Template>
  <TotalTime>863</TotalTime>
  <Words>1437</Words>
  <Application>Microsoft Office PowerPoint</Application>
  <PresentationFormat>Widescreen</PresentationFormat>
  <Paragraphs>153</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Times New Roman</vt:lpstr>
      <vt:lpstr>Trebuchet MS</vt:lpstr>
      <vt:lpstr>Wingdings 3</vt:lpstr>
      <vt:lpstr>Facet</vt:lpstr>
      <vt:lpstr>TCRP C-23 Assessing and Mitigating Electrical Fires on Transit Vehicles</vt:lpstr>
      <vt:lpstr>Project C-23: Identify Recommendations for Reducing the Incidence of Electrical Fires</vt:lpstr>
      <vt:lpstr>Task 1: Research available documents related to mitigation and prevention of electrical fires</vt:lpstr>
      <vt:lpstr>Task 1: Research available documents related to mitigation and prevention of electrical fires</vt:lpstr>
      <vt:lpstr>Task 1: Research available documents related to mitigation and prevention of electrical fires</vt:lpstr>
      <vt:lpstr>Task 2- Based on Task 1 Results, Identify Most Frequent Types of Vehicle Fires</vt:lpstr>
      <vt:lpstr>Task 2- Agency forensic reports used to analyze fire data</vt:lpstr>
      <vt:lpstr>Task 2- Agency forensic reports used to analyze fire data </vt:lpstr>
      <vt:lpstr>Task 2- Agency Request for additional Guidance</vt:lpstr>
      <vt:lpstr>Task 3- Identify Recommendations for Reducing the Incidence of Vehicle Fires</vt:lpstr>
      <vt:lpstr>Task 3- Updating PM Inspection Guidelines</vt:lpstr>
      <vt:lpstr>Task 3- Updating PM Inspection Process Design</vt:lpstr>
      <vt:lpstr>Task 3- Training PM Inspection Staff</vt:lpstr>
      <vt:lpstr>Task 4- Identify Additional Research Products</vt:lpstr>
      <vt:lpstr>Task 5- Develop Work Plan for Phase II</vt:lpstr>
      <vt:lpstr>Task 6.1- Work Plan to study effectiveness of current fire suppression systems</vt:lpstr>
      <vt:lpstr>Task 6.2- Work Plan to study fire suppression systems for battery buses and electric rail vehicles</vt:lpstr>
      <vt:lpstr>Task 7- Implementation of Research Findings and Products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C-23 Assessing and Mitigating Electrical Fires on Transit Vehicles</dc:title>
  <dc:creator>Sebastian Silvani</dc:creator>
  <cp:lastModifiedBy>Mackie, Paul</cp:lastModifiedBy>
  <cp:revision>38</cp:revision>
  <dcterms:created xsi:type="dcterms:W3CDTF">2018-12-12T16:15:26Z</dcterms:created>
  <dcterms:modified xsi:type="dcterms:W3CDTF">2021-07-27T20:01:54Z</dcterms:modified>
</cp:coreProperties>
</file>