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98" r:id="rId6"/>
  </p:sldMasterIdLst>
  <p:notesMasterIdLst>
    <p:notesMasterId r:id="rId40"/>
  </p:notesMasterIdLst>
  <p:sldIdLst>
    <p:sldId id="256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1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F3BA7B-AF0A-6514-315D-17D81BABD928}" name="Abe Meddah" initials="AM" userId="S::abe_meddah@aar.com::13b153c8-2188-4b72-a4a1-7016e2b66fb0" providerId="AD"/>
  <p188:author id="{D3376C94-9A06-D1D6-76D5-D46AA0A54CEF}" name="TTCIAD\tobiass" initials="T" userId="TTCIAD\tobiass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DDavis58@outlook.com" initials="D" lastIdx="10" clrIdx="0">
    <p:extLst>
      <p:ext uri="{19B8F6BF-5375-455C-9EA6-DF929625EA0E}">
        <p15:presenceInfo xmlns:p15="http://schemas.microsoft.com/office/powerpoint/2012/main" userId="94590083fb2868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EA7"/>
    <a:srgbClr val="209EA8"/>
    <a:srgbClr val="1404E6"/>
    <a:srgbClr val="1103C3"/>
    <a:srgbClr val="165B64"/>
    <a:srgbClr val="1A828A"/>
    <a:srgbClr val="02AAB2"/>
    <a:srgbClr val="0096B4"/>
    <a:srgbClr val="FF6600"/>
    <a:srgbClr val="175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94240" autoAdjust="0"/>
  </p:normalViewPr>
  <p:slideViewPr>
    <p:cSldViewPr snapToGrid="0" snapToObjects="1">
      <p:cViewPr varScale="1">
        <p:scale>
          <a:sx n="80" d="100"/>
          <a:sy n="80" d="100"/>
        </p:scale>
        <p:origin x="82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8/10/relationships/authors" Target="authors.xml"/><Relationship Id="rId20" Type="http://schemas.openxmlformats.org/officeDocument/2006/relationships/slide" Target="slides/slide14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TCI-FS02\Projects\Government\A9E6%20NAS%20Perf-Base%20Trk%20Maint\A9F8_TCRP_PATH\TG_Comparison_2020\Track%20H%20Sta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Geometry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2013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49185890363804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5A-4391-AF63-A578EB720061}"/>
                </c:ext>
              </c:extLst>
            </c:dLbl>
            <c:dLbl>
              <c:idx val="1"/>
              <c:layout>
                <c:manualLayout>
                  <c:x val="-1.2497150331191923E-2"/>
                  <c:y val="1.9922902352476388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5A-4391-AF63-A578EB720061}"/>
                </c:ext>
              </c:extLst>
            </c:dLbl>
            <c:dLbl>
              <c:idx val="2"/>
              <c:layout>
                <c:manualLayout>
                  <c:x val="-6.7377883554570854E-3"/>
                  <c:y val="2.5302085987645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5A-4391-AF63-A578EB720061}"/>
                </c:ext>
              </c:extLst>
            </c:dLbl>
            <c:dLbl>
              <c:idx val="5"/>
              <c:layout>
                <c:manualLayout>
                  <c:x val="-6.0373057103685918E-3"/>
                  <c:y val="-4.638662178180270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5A-4391-AF63-A578EB720061}"/>
                </c:ext>
              </c:extLst>
            </c:dLbl>
            <c:dLbl>
              <c:idx val="6"/>
              <c:layout>
                <c:manualLayout>
                  <c:x val="-5.614823629547512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5A-4391-AF63-A578EB720061}"/>
                </c:ext>
              </c:extLst>
            </c:dLbl>
            <c:dLbl>
              <c:idx val="7"/>
              <c:layout>
                <c:manualLayout>
                  <c:x val="-6.7377883554570646E-3"/>
                  <c:y val="-9.277324356360541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5A-4391-AF63-A578EB720061}"/>
                </c:ext>
              </c:extLst>
            </c:dLbl>
            <c:dLbl>
              <c:idx val="11"/>
              <c:layout>
                <c:manualLayout>
                  <c:x val="-6.7377883554570646E-3"/>
                  <c:y val="5.060417197529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5A-4391-AF63-A578EB720061}"/>
                </c:ext>
              </c:extLst>
            </c:dLbl>
            <c:dLbl>
              <c:idx val="16"/>
              <c:layout>
                <c:manualLayout>
                  <c:x val="-1.2497150331191923E-2"/>
                  <c:y val="1.26514414518695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5A-4391-AF63-A578EB720061}"/>
                </c:ext>
              </c:extLst>
            </c:dLbl>
            <c:dLbl>
              <c:idx val="20"/>
              <c:layout>
                <c:manualLayout>
                  <c:x val="-9.4062708472314877E-3"/>
                  <c:y val="1.26510429938225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5A-4391-AF63-A578EB720061}"/>
                </c:ext>
              </c:extLst>
            </c:dLbl>
            <c:dLbl>
              <c:idx val="21"/>
              <c:layout>
                <c:manualLayout>
                  <c:x val="-5.6148718568283388E-3"/>
                  <c:y val="1.01210336240815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5A-4391-AF63-A578EB720061}"/>
                </c:ext>
              </c:extLst>
            </c:dLbl>
            <c:dLbl>
              <c:idx val="22"/>
              <c:layout>
                <c:manualLayout>
                  <c:x val="-6.7377883554570646E-3"/>
                  <c:y val="7.59062579629350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55A-4391-AF63-A578EB720061}"/>
                </c:ext>
              </c:extLst>
            </c:dLbl>
            <c:dLbl>
              <c:idx val="25"/>
              <c:layout>
                <c:manualLayout>
                  <c:x val="-7.8607530813665748E-3"/>
                  <c:y val="2.53020859876440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55A-4391-AF63-A578EB720061}"/>
                </c:ext>
              </c:extLst>
            </c:dLbl>
            <c:dLbl>
              <c:idx val="26"/>
              <c:layout>
                <c:manualLayout>
                  <c:x val="-8.9837178072760867E-3"/>
                  <c:y val="9.277324356360541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55A-4391-AF63-A578EB720061}"/>
                </c:ext>
              </c:extLst>
            </c:dLbl>
            <c:dLbl>
              <c:idx val="27"/>
              <c:layout>
                <c:manualLayout>
                  <c:x val="-7.8607785767939777E-3"/>
                  <c:y val="1.26510429938225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5A-4391-AF63-A578EB7200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'1800_4350'!$Q$17:$R$44</c:f>
              <c:multiLvlStrCache>
                <c:ptCount val="28"/>
                <c:lvl>
                  <c:pt idx="0">
                    <c:v>Maximum</c:v>
                  </c:pt>
                  <c:pt idx="1">
                    <c:v>Minimum</c:v>
                  </c:pt>
                  <c:pt idx="2">
                    <c:v>STDV</c:v>
                  </c:pt>
                  <c:pt idx="5">
                    <c:v>Maximum</c:v>
                  </c:pt>
                  <c:pt idx="6">
                    <c:v>Minimum</c:v>
                  </c:pt>
                  <c:pt idx="7">
                    <c:v>STDV</c:v>
                  </c:pt>
                  <c:pt idx="10">
                    <c:v>Maximum</c:v>
                  </c:pt>
                  <c:pt idx="11">
                    <c:v>Minimum</c:v>
                  </c:pt>
                  <c:pt idx="12">
                    <c:v>STDV</c:v>
                  </c:pt>
                  <c:pt idx="15">
                    <c:v>Maximum</c:v>
                  </c:pt>
                  <c:pt idx="16">
                    <c:v>Minimum</c:v>
                  </c:pt>
                  <c:pt idx="17">
                    <c:v>STDV</c:v>
                  </c:pt>
                  <c:pt idx="20">
                    <c:v>Maximum</c:v>
                  </c:pt>
                  <c:pt idx="21">
                    <c:v>Minimum</c:v>
                  </c:pt>
                  <c:pt idx="22">
                    <c:v>STDV</c:v>
                  </c:pt>
                  <c:pt idx="25">
                    <c:v>Maximum</c:v>
                  </c:pt>
                  <c:pt idx="26">
                    <c:v>Minimum</c:v>
                  </c:pt>
                  <c:pt idx="27">
                    <c:v>STDV</c:v>
                  </c:pt>
                </c:lvl>
                <c:lvl>
                  <c:pt idx="0">
                    <c:v>Left Profile 62</c:v>
                  </c:pt>
                  <c:pt idx="3">
                    <c:v> </c:v>
                  </c:pt>
                  <c:pt idx="5">
                    <c:v>Right Profile 62</c:v>
                  </c:pt>
                  <c:pt idx="8">
                    <c:v> </c:v>
                  </c:pt>
                  <c:pt idx="10">
                    <c:v>Left Alignment 62</c:v>
                  </c:pt>
                  <c:pt idx="13">
                    <c:v> </c:v>
                  </c:pt>
                  <c:pt idx="15">
                    <c:v>Right Alignment 62</c:v>
                  </c:pt>
                  <c:pt idx="18">
                    <c:v> </c:v>
                  </c:pt>
                  <c:pt idx="20">
                    <c:v>Crosslevel</c:v>
                  </c:pt>
                  <c:pt idx="23">
                    <c:v> </c:v>
                  </c:pt>
                  <c:pt idx="25">
                    <c:v>Delta Gauge</c:v>
                  </c:pt>
                </c:lvl>
              </c:multiLvlStrCache>
            </c:multiLvlStrRef>
          </c:cat>
          <c:val>
            <c:numRef>
              <c:f>'1800_4350'!$S$17:$S$44</c:f>
              <c:numCache>
                <c:formatCode>0.00</c:formatCode>
                <c:ptCount val="28"/>
                <c:pt idx="0">
                  <c:v>1.07000005</c:v>
                </c:pt>
                <c:pt idx="1">
                  <c:v>-1.44000006</c:v>
                </c:pt>
                <c:pt idx="2">
                  <c:v>0.31202191000000001</c:v>
                </c:pt>
                <c:pt idx="5">
                  <c:v>0.72000003000000001</c:v>
                </c:pt>
                <c:pt idx="6">
                  <c:v>-1.39999998</c:v>
                </c:pt>
                <c:pt idx="7">
                  <c:v>0.29047300999999998</c:v>
                </c:pt>
                <c:pt idx="10">
                  <c:v>1.72000003</c:v>
                </c:pt>
                <c:pt idx="11">
                  <c:v>-1.2999999499999999</c:v>
                </c:pt>
                <c:pt idx="12">
                  <c:v>0.49754587</c:v>
                </c:pt>
                <c:pt idx="15">
                  <c:v>1.63</c:v>
                </c:pt>
                <c:pt idx="16">
                  <c:v>-1.4500000500000001</c:v>
                </c:pt>
                <c:pt idx="17">
                  <c:v>0.48047715000000002</c:v>
                </c:pt>
                <c:pt idx="20">
                  <c:v>0.60000001999999997</c:v>
                </c:pt>
                <c:pt idx="21">
                  <c:v>-0.64999998000000003</c:v>
                </c:pt>
                <c:pt idx="22">
                  <c:v>0.1666986</c:v>
                </c:pt>
                <c:pt idx="25">
                  <c:v>0.97000003000000001</c:v>
                </c:pt>
                <c:pt idx="26">
                  <c:v>-0.31999999000000001</c:v>
                </c:pt>
                <c:pt idx="27">
                  <c:v>0.22948494999999999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55A-4391-AF63-A578EB720061}"/>
            </c:ext>
          </c:extLst>
        </c:ser>
        <c:ser>
          <c:idx val="1"/>
          <c:order val="1"/>
          <c:tx>
            <c:v>2020</c:v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10"/>
              <c:layout>
                <c:manualLayout>
                  <c:x val="5.614823629547554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55A-4391-AF63-A578EB720061}"/>
                </c:ext>
              </c:extLst>
            </c:dLbl>
            <c:dLbl>
              <c:idx val="12"/>
              <c:layout>
                <c:manualLayout>
                  <c:x val="4.4918589036380433E-3"/>
                  <c:y val="1.01208343950580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55A-4391-AF63-A578EB720061}"/>
                </c:ext>
              </c:extLst>
            </c:dLbl>
            <c:dLbl>
              <c:idx val="15"/>
              <c:layout>
                <c:manualLayout>
                  <c:x val="3.368894177728532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55A-4391-AF63-A578EB720061}"/>
                </c:ext>
              </c:extLst>
            </c:dLbl>
            <c:dLbl>
              <c:idx val="17"/>
              <c:layout>
                <c:manualLayout>
                  <c:x val="6.7377883554569822E-3"/>
                  <c:y val="1.01208343950580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55A-4391-AF63-A578EB720061}"/>
                </c:ext>
              </c:extLst>
            </c:dLbl>
            <c:dLbl>
              <c:idx val="22"/>
              <c:layout>
                <c:manualLayout>
                  <c:x val="4.0026684456304206E-3"/>
                  <c:y val="-4.638662178180270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55A-4391-AF63-A578EB720061}"/>
                </c:ext>
              </c:extLst>
            </c:dLbl>
            <c:dLbl>
              <c:idx val="26"/>
              <c:layout>
                <c:manualLayout>
                  <c:x val="6.7377883554570646E-3"/>
                  <c:y val="5.060417197529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55A-4391-AF63-A578EB7200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'1800_4350'!$S$47:$S$74</c:f>
              <c:numCache>
                <c:formatCode>0.00</c:formatCode>
                <c:ptCount val="28"/>
                <c:pt idx="0">
                  <c:v>2.72000003</c:v>
                </c:pt>
                <c:pt idx="1">
                  <c:v>-2.9800000199999999</c:v>
                </c:pt>
                <c:pt idx="2">
                  <c:v>0.52750295000000003</c:v>
                </c:pt>
                <c:pt idx="5">
                  <c:v>1.9500000500000001</c:v>
                </c:pt>
                <c:pt idx="6">
                  <c:v>-2.41000009</c:v>
                </c:pt>
                <c:pt idx="7">
                  <c:v>0.49018091000000003</c:v>
                </c:pt>
                <c:pt idx="10">
                  <c:v>1</c:v>
                </c:pt>
                <c:pt idx="11">
                  <c:v>-1.4199999599999999</c:v>
                </c:pt>
                <c:pt idx="12">
                  <c:v>0.38965665999999999</c:v>
                </c:pt>
                <c:pt idx="15">
                  <c:v>0.98000001999999997</c:v>
                </c:pt>
                <c:pt idx="16">
                  <c:v>-1.5199999799999999</c:v>
                </c:pt>
                <c:pt idx="17">
                  <c:v>0.38040723999999998</c:v>
                </c:pt>
                <c:pt idx="20">
                  <c:v>0.75999998999999996</c:v>
                </c:pt>
                <c:pt idx="21">
                  <c:v>-0.79000002000000003</c:v>
                </c:pt>
                <c:pt idx="22">
                  <c:v>0.20392251</c:v>
                </c:pt>
                <c:pt idx="25">
                  <c:v>1.07000005</c:v>
                </c:pt>
                <c:pt idx="26">
                  <c:v>-0.23</c:v>
                </c:pt>
                <c:pt idx="27">
                  <c:v>0.24052124999999999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555A-4391-AF63-A578EB720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axId val="468536744"/>
        <c:axId val="468535760"/>
      </c:barChart>
      <c:catAx>
        <c:axId val="468536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solidFill>
            <a:schemeClr val="bg1"/>
          </a:solidFill>
          <a:ln w="63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535760"/>
        <c:crosses val="autoZero"/>
        <c:auto val="0"/>
        <c:lblAlgn val="ctr"/>
        <c:lblOffset val="100"/>
        <c:noMultiLvlLbl val="0"/>
      </c:catAx>
      <c:valAx>
        <c:axId val="46853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536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EA137-BA02-486B-A157-4576D86A767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4CBBC-C32A-4B2F-B5C3-4AC6E38C6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5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4CBBC-C32A-4B2F-B5C3-4AC6E38C66A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9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4CBBC-C32A-4B2F-B5C3-4AC6E38C66A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1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B6B127B-C80F-79DA-C413-447DD7226B38}"/>
              </a:ext>
            </a:extLst>
          </p:cNvPr>
          <p:cNvSpPr/>
          <p:nvPr userDrawn="1"/>
        </p:nvSpPr>
        <p:spPr>
          <a:xfrm>
            <a:off x="1524" y="-271464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4F01465-960B-3942-DA8C-24E198C9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9000"/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24" y="-271463"/>
            <a:ext cx="12188952" cy="7129463"/>
          </a:xfrm>
          <a:prstGeom prst="rect">
            <a:avLst/>
          </a:prstGeom>
          <a:solidFill>
            <a:schemeClr val="tx1"/>
          </a:solidFill>
          <a:effectLst/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C04ED3B-B697-7B99-B915-9B3AAF19D6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34" y="359933"/>
            <a:ext cx="3867286" cy="1501042"/>
          </a:xfrm>
          <a:prstGeom prst="rect">
            <a:avLst/>
          </a:prstGeom>
          <a:effectLst>
            <a:glow rad="88900">
              <a:schemeClr val="tx1">
                <a:alpha val="28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0B69E8-C274-DA40-AF12-D54D5F1C2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143" y="2846983"/>
            <a:ext cx="9144000" cy="1113700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DE1CE-C67E-0E47-A6EC-0B3D62175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143" y="4246647"/>
            <a:ext cx="9144000" cy="839435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B67B96-32D7-234A-F465-26CCE79B3D1C}"/>
              </a:ext>
            </a:extLst>
          </p:cNvPr>
          <p:cNvSpPr txBox="1"/>
          <p:nvPr userDrawn="1"/>
        </p:nvSpPr>
        <p:spPr>
          <a:xfrm>
            <a:off x="5441132" y="6241810"/>
            <a:ext cx="651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1" dirty="0">
                <a:solidFill>
                  <a:srgbClr val="209EA8"/>
                </a:solidFill>
                <a:latin typeface="Arial Nova Light" panose="020B0304020202020204" pitchFamily="34" charset="0"/>
              </a:rPr>
              <a:t>MxV Rail is a subsidiary of the Association of American Railroads (formerly TTCI)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3769CB60-ABD6-481A-F629-B09A1B33E150}"/>
              </a:ext>
            </a:extLst>
          </p:cNvPr>
          <p:cNvSpPr txBox="1">
            <a:spLocks/>
          </p:cNvSpPr>
          <p:nvPr userDrawn="1"/>
        </p:nvSpPr>
        <p:spPr>
          <a:xfrm>
            <a:off x="480495" y="6136047"/>
            <a:ext cx="690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209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dirty="0">
                <a:solidFill>
                  <a:srgbClr val="209EA8"/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8960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B69E8-C274-DA40-AF12-D54D5F1C2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DE1CE-C67E-0E47-A6EC-0B3D62175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808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B9AB-4C37-3747-9741-5DA3A8BD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50B8B-1DD5-4F4C-A31A-D1A64199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170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7A9FB-BC5F-3D43-93A5-CBF3B8AE6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1160463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4934F-1FC1-8241-B484-729CC2566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191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4137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D7E90-96C9-CB4E-839D-F9E50AF7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793AA-2EE3-CE44-99F4-72817D8F6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56165"/>
            <a:ext cx="5181600" cy="362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D95AE-03F8-6844-BDC8-A064D1ED5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56163"/>
            <a:ext cx="5181600" cy="36207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1471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430F3-FB2B-3D4E-A2B4-C96B453D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78617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D3A0C-67B4-1348-A3EA-5CE7D5774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11737"/>
            <a:ext cx="5157787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35B61-B734-9040-A934-24218EDE1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6491"/>
            <a:ext cx="5157787" cy="30931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614ED-A138-6E45-999E-2C7C19106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2111737"/>
            <a:ext cx="5183188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AA9A52-6BEA-CD4F-A369-207C12F92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6491"/>
            <a:ext cx="5183188" cy="3093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4327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862D-B794-0C41-859B-13D50E5AB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783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8776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508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4A5F-F433-664F-BB94-1018D7B0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8C5B1-290A-124F-91CB-7298CA830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633" y="1018886"/>
            <a:ext cx="6172200" cy="5028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72512-9A52-B14F-ACCC-8A77C98A0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753590"/>
            <a:ext cx="3932237" cy="3293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515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1595-C728-B744-B900-DE6C2C371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132609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E1861-7CAC-AF46-A81A-475A49E92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71460" y="1112116"/>
            <a:ext cx="7015739" cy="49353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68137-8CC2-6948-B632-DC189B48A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34371"/>
            <a:ext cx="3932237" cy="35131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74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3A0BB14-AFB0-DB0F-B293-EE95BA1F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24" y="880863"/>
            <a:ext cx="10736475" cy="101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34B5F5-C08E-A80B-0331-BC338AE780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6438" y="2046288"/>
            <a:ext cx="10736262" cy="4191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919F8-F97A-526B-FE1B-EA5771469D2B}"/>
              </a:ext>
            </a:extLst>
          </p:cNvPr>
          <p:cNvSpPr txBox="1"/>
          <p:nvPr userDrawn="1"/>
        </p:nvSpPr>
        <p:spPr>
          <a:xfrm>
            <a:off x="11133136" y="6302417"/>
            <a:ext cx="6191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C856CB-5ACC-4C2B-BC39-A59EC03EEA85}" type="slidenum">
              <a:rPr lang="en-US" sz="1050" smtClean="0">
                <a:solidFill>
                  <a:schemeClr val="bg2">
                    <a:lumMod val="50000"/>
                  </a:schemeClr>
                </a:solidFill>
              </a:rPr>
              <a:pPr algn="ctr"/>
              <a:t>‹#›</a:t>
            </a:fld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297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E12BBA-C5F4-4EA5-1236-D944296B7650}"/>
              </a:ext>
            </a:extLst>
          </p:cNvPr>
          <p:cNvSpPr/>
          <p:nvPr userDrawn="1"/>
        </p:nvSpPr>
        <p:spPr>
          <a:xfrm>
            <a:off x="0" y="2495550"/>
            <a:ext cx="12192000" cy="2209800"/>
          </a:xfrm>
          <a:prstGeom prst="rect">
            <a:avLst/>
          </a:prstGeom>
          <a:solidFill>
            <a:srgbClr val="165B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BE8581-34F8-FD15-79AF-1033BFEC5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940" y="6237307"/>
            <a:ext cx="690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DA385D7-7DC7-2242-8E8D-8AA0546C5E4A}" type="slidenum">
              <a:rPr lang="en-US" smtClean="0"/>
              <a:pPr/>
              <a:t>‹#›</a:t>
            </a:fld>
            <a:r>
              <a:rPr lang="en-US" dirty="0"/>
              <a:t> | 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07A9FB-BC5F-3D43-93A5-CBF3B8AE6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520" y="2893868"/>
            <a:ext cx="10515600" cy="1070264"/>
          </a:xfrm>
        </p:spPr>
        <p:txBody>
          <a:bodyPr anchor="t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4934F-1FC1-8241-B484-729CC2566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68725"/>
            <a:ext cx="10515600" cy="1070264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184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D7E90-96C9-CB4E-839D-F9E50AF72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427" y="1388031"/>
            <a:ext cx="10515600" cy="10143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793AA-2EE3-CE44-99F4-72817D8F6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56165"/>
            <a:ext cx="5181600" cy="362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D95AE-03F8-6844-BDC8-A064D1ED5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56163"/>
            <a:ext cx="5181600" cy="36207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24B7804-2091-7DEB-81B4-095058419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940" y="6237307"/>
            <a:ext cx="690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DA385D7-7DC7-2242-8E8D-8AA0546C5E4A}" type="slidenum">
              <a:rPr lang="en-US" smtClean="0"/>
              <a:pPr/>
              <a:t>‹#›</a:t>
            </a:fld>
            <a:r>
              <a:rPr lang="en-US" dirty="0"/>
              <a:t> | XX</a:t>
            </a:r>
          </a:p>
        </p:txBody>
      </p:sp>
    </p:spTree>
    <p:extLst>
      <p:ext uri="{BB962C8B-B14F-4D97-AF65-F5344CB8AC3E}">
        <p14:creationId xmlns:p14="http://schemas.microsoft.com/office/powerpoint/2010/main" val="374443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862D-B794-0C41-859B-13D50E5AB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24" y="70453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E2FD-378E-AE60-90F8-B9C3D00F9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940" y="6237307"/>
            <a:ext cx="690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DA385D7-7DC7-2242-8E8D-8AA0546C5E4A}" type="slidenum">
              <a:rPr lang="en-US" smtClean="0"/>
              <a:pPr/>
              <a:t>‹#›</a:t>
            </a:fld>
            <a:r>
              <a:rPr lang="en-US" dirty="0"/>
              <a:t> | XX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F262BB1-5AC6-61B3-7A71-930B13938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224" y="2057658"/>
            <a:ext cx="10736475" cy="4455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3200" dirty="0">
                <a:latin typeface="+mn-lt"/>
                <a:ea typeface="+mn-ea"/>
                <a:cs typeface="+mn-cs"/>
              </a:defRPr>
            </a:lvl1pPr>
            <a:lvl2pPr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>
              <a:spcBef>
                <a:spcPts val="1000"/>
              </a:spcBef>
              <a:buClr>
                <a:srgbClr val="244C5A"/>
              </a:buClr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74675" lvl="1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C5A"/>
              </a:buClr>
              <a:buFont typeface="Symbol" panose="05050102010706020507" pitchFamily="18" charset="2"/>
              <a:buChar char="-"/>
            </a:pPr>
            <a:r>
              <a:rPr lang="en-US" dirty="0"/>
              <a:t>Second level</a:t>
            </a:r>
          </a:p>
          <a:p>
            <a:pPr marL="8016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C5A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84263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C5A"/>
              </a:buClr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376363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C5A"/>
              </a:buClr>
              <a:buFont typeface="Symbol" panose="05050102010706020507" pitchFamily="18" charset="2"/>
              <a:buChar char="-"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884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5EB303-F480-77C0-88D4-93809F588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940" y="6237307"/>
            <a:ext cx="690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DA385D7-7DC7-2242-8E8D-8AA0546C5E4A}" type="slidenum">
              <a:rPr lang="en-US" smtClean="0"/>
              <a:pPr/>
              <a:t>‹#›</a:t>
            </a:fld>
            <a:r>
              <a:rPr lang="en-US" dirty="0"/>
              <a:t> | XX</a:t>
            </a:r>
          </a:p>
        </p:txBody>
      </p:sp>
    </p:spTree>
    <p:extLst>
      <p:ext uri="{BB962C8B-B14F-4D97-AF65-F5344CB8AC3E}">
        <p14:creationId xmlns:p14="http://schemas.microsoft.com/office/powerpoint/2010/main" val="361082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4A5F-F433-664F-BB94-1018D7B0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8C5B1-290A-124F-91CB-7298CA830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633" y="1018886"/>
            <a:ext cx="6172200" cy="5028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72512-9A52-B14F-ACCC-8A77C98A0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753590"/>
            <a:ext cx="3932237" cy="3293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6616A5B-927E-CBC7-CE33-79CD4C3ED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940" y="6237307"/>
            <a:ext cx="690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DA385D7-7DC7-2242-8E8D-8AA0546C5E4A}" type="slidenum">
              <a:rPr lang="en-US" smtClean="0"/>
              <a:pPr/>
              <a:t>‹#›</a:t>
            </a:fld>
            <a:r>
              <a:rPr lang="en-US" dirty="0"/>
              <a:t> | XX</a:t>
            </a:r>
          </a:p>
        </p:txBody>
      </p:sp>
    </p:spTree>
    <p:extLst>
      <p:ext uri="{BB962C8B-B14F-4D97-AF65-F5344CB8AC3E}">
        <p14:creationId xmlns:p14="http://schemas.microsoft.com/office/powerpoint/2010/main" val="176622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1595-C728-B744-B900-DE6C2C371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132609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E1861-7CAC-AF46-A81A-475A49E92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71460" y="1112116"/>
            <a:ext cx="7015739" cy="49353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68137-8CC2-6948-B632-DC189B48A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34371"/>
            <a:ext cx="3932237" cy="35131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A72B5D3-3C15-7E23-23AB-50A60A399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940" y="6237307"/>
            <a:ext cx="690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DA385D7-7DC7-2242-8E8D-8AA0546C5E4A}" type="slidenum">
              <a:rPr lang="en-US" smtClean="0"/>
              <a:pPr/>
              <a:t>‹#›</a:t>
            </a:fld>
            <a:r>
              <a:rPr lang="en-US" dirty="0"/>
              <a:t> | XX</a:t>
            </a:r>
          </a:p>
        </p:txBody>
      </p:sp>
    </p:spTree>
    <p:extLst>
      <p:ext uri="{BB962C8B-B14F-4D97-AF65-F5344CB8AC3E}">
        <p14:creationId xmlns:p14="http://schemas.microsoft.com/office/powerpoint/2010/main" val="291846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43743E4-F346-F33C-238C-DDECF94B41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9000"/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24" y="-271463"/>
            <a:ext cx="12188952" cy="7129463"/>
          </a:xfrm>
          <a:prstGeom prst="rect">
            <a:avLst/>
          </a:prstGeom>
          <a:solidFill>
            <a:schemeClr val="tx1"/>
          </a:solidFill>
          <a:effectLst/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C04ED3B-B697-7B99-B915-9B3AAF19D6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633" y="2583921"/>
            <a:ext cx="3693041" cy="1433411"/>
          </a:xfrm>
          <a:prstGeom prst="rect">
            <a:avLst/>
          </a:prstGeom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0F4ACB-059A-7F24-9EFE-BD7A1CD08587}"/>
              </a:ext>
            </a:extLst>
          </p:cNvPr>
          <p:cNvSpPr/>
          <p:nvPr userDrawn="1"/>
        </p:nvSpPr>
        <p:spPr>
          <a:xfrm>
            <a:off x="5536674" y="2583921"/>
            <a:ext cx="53735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50" dirty="0">
                <a:ln w="0"/>
                <a:solidFill>
                  <a:srgbClr val="209EA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6123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0633B8-79F8-3B46-9168-B2CD04D3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25" y="880863"/>
            <a:ext cx="10515600" cy="101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F037B-F189-C041-B72D-DEE133F81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225" y="1906829"/>
            <a:ext cx="10515600" cy="4455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82674-732D-36D4-3826-9E5086C56F78}"/>
              </a:ext>
            </a:extLst>
          </p:cNvPr>
          <p:cNvSpPr txBox="1"/>
          <p:nvPr userDrawn="1"/>
        </p:nvSpPr>
        <p:spPr>
          <a:xfrm>
            <a:off x="263845" y="613210"/>
            <a:ext cx="262837" cy="2067379"/>
          </a:xfrm>
          <a:prstGeom prst="rect">
            <a:avLst/>
          </a:prstGeom>
          <a:noFill/>
        </p:spPr>
        <p:txBody>
          <a:bodyPr vert="vert" wrap="none" lIns="0" tIns="0" rIns="0" bIns="0" rtlCol="0">
            <a:noAutofit/>
          </a:bodyPr>
          <a:lstStyle/>
          <a:p>
            <a:pPr algn="just"/>
            <a:r>
              <a:rPr lang="en-US" sz="1600" b="1" spc="600" dirty="0">
                <a:solidFill>
                  <a:srgbClr val="174556"/>
                </a:solidFill>
              </a:rPr>
              <a:t>MxV RAIL</a:t>
            </a: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B8600FEB-B2C0-78B9-0D50-E7BB5C4B30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1825" y="5470096"/>
            <a:ext cx="565302" cy="231137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12182C77-8EE2-D417-3B69-5CED3476F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8724" y="5740114"/>
            <a:ext cx="484263" cy="485563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B3AE3D-B660-83EE-FB23-D88D4F74E0BA}"/>
              </a:ext>
            </a:extLst>
          </p:cNvPr>
          <p:cNvSpPr txBox="1">
            <a:spLocks/>
          </p:cNvSpPr>
          <p:nvPr userDrawn="1"/>
        </p:nvSpPr>
        <p:spPr>
          <a:xfrm>
            <a:off x="270102" y="6237307"/>
            <a:ext cx="690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dirty="0"/>
              <a:t> 2022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1951C1B-FAFB-28C4-5FAD-8D0E7CFF4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814" y="6237307"/>
            <a:ext cx="690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DA385D7-7DC7-2242-8E8D-8AA0546C5E4A}" type="slidenum">
              <a:rPr lang="en-US" smtClean="0"/>
              <a:pPr/>
              <a:t>‹#›</a:t>
            </a:fld>
            <a:r>
              <a:rPr lang="en-US" dirty="0"/>
              <a:t> | 20</a:t>
            </a:r>
          </a:p>
        </p:txBody>
      </p:sp>
    </p:spTree>
    <p:extLst>
      <p:ext uri="{BB962C8B-B14F-4D97-AF65-F5344CB8AC3E}">
        <p14:creationId xmlns:p14="http://schemas.microsoft.com/office/powerpoint/2010/main" val="426990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70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44C5A"/>
        </a:buClr>
        <a:buFont typeface="Arial" panose="020B0604020202020204" pitchFamily="34" charset="0"/>
        <a:buChar char="•"/>
        <a:defRPr lang="en-US" sz="3000" b="1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92100" algn="l" defTabSz="914400" rtl="0" eaLnBrk="1" latinLnBrk="0" hangingPunct="1">
        <a:lnSpc>
          <a:spcPct val="90000"/>
        </a:lnSpc>
        <a:spcBef>
          <a:spcPts val="500"/>
        </a:spcBef>
        <a:buClr>
          <a:srgbClr val="244C5A"/>
        </a:buClr>
        <a:buFont typeface="Symbol" panose="05050102010706020507" pitchFamily="18" charset="2"/>
        <a:buChar char="-"/>
        <a:defRPr lang="en-US" sz="2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4C5A"/>
        </a:buClr>
        <a:buFont typeface="Wingdings" panose="05000000000000000000" pitchFamily="2" charset="2"/>
        <a:buChar char="§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8426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4C5A"/>
        </a:buClr>
        <a:buFont typeface="Arial" panose="020B0604020202020204" pitchFamily="34" charset="0"/>
        <a:buChar char="•"/>
        <a:defRPr lang="en-US" sz="2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37636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4C5A"/>
        </a:buClr>
        <a:buFont typeface="Symbol" panose="05050102010706020507" pitchFamily="18" charset="2"/>
        <a:buChar char="-"/>
        <a:defRPr lang="en-US" sz="2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0633B8-79F8-3B46-9168-B2CD04D3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04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F037B-F189-C041-B72D-DEE133F81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14600"/>
            <a:ext cx="105156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73AC1-A1D9-2B4A-B3D9-C7D05FC17B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90" y="258186"/>
            <a:ext cx="1939290" cy="15158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F87850B-1B14-294F-8824-F6EF2A025C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045" y="6197600"/>
            <a:ext cx="1199510" cy="428625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AE6600F-7F8A-C63C-CD59-253A88E34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62228"/>
            <a:ext cx="12192000" cy="7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5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FCA99C-ABE8-99D7-11EA-64EFB09A5B74}"/>
              </a:ext>
            </a:extLst>
          </p:cNvPr>
          <p:cNvSpPr/>
          <p:nvPr/>
        </p:nvSpPr>
        <p:spPr>
          <a:xfrm>
            <a:off x="0" y="2329314"/>
            <a:ext cx="12192000" cy="2868328"/>
          </a:xfrm>
          <a:prstGeom prst="rect">
            <a:avLst/>
          </a:prstGeom>
          <a:solidFill>
            <a:srgbClr val="1F9EA7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8E4A6F-E346-73D4-5BAB-88C7C226C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930" y="2250013"/>
            <a:ext cx="11318140" cy="1417017"/>
          </a:xfrm>
        </p:spPr>
        <p:txBody>
          <a:bodyPr>
            <a:normAutofit/>
          </a:bodyPr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Based Track Geometry Phase III – PBTG</a:t>
            </a:r>
            <a:r>
              <a:rPr lang="en-US" sz="3400" b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Technology Evaluation for Transit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B6142-FDC7-CE53-2079-C176D1DA4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0" y="3843488"/>
            <a:ext cx="5334000" cy="7633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 Meddah and Matt DeGeorge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MxV Rail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2022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F18725-C91B-6E49-CC9E-6D480D3316CB}"/>
              </a:ext>
            </a:extLst>
          </p:cNvPr>
          <p:cNvSpPr txBox="1">
            <a:spLocks/>
          </p:cNvSpPr>
          <p:nvPr/>
        </p:nvSpPr>
        <p:spPr>
          <a:xfrm>
            <a:off x="5664562" y="-322471"/>
            <a:ext cx="6527438" cy="15063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bg1"/>
                </a:solidFill>
              </a:rPr>
              <a:t>Transit Cooperative Research Program D-7</a:t>
            </a:r>
            <a:endParaRPr lang="en-US" sz="3200" b="0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2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6EB7-BA75-A836-CBB8-7B73B9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69" y="561346"/>
            <a:ext cx="10736261" cy="717176"/>
          </a:xfrm>
        </p:spPr>
        <p:txBody>
          <a:bodyPr>
            <a:noAutofit/>
          </a:bodyPr>
          <a:lstStyle/>
          <a:p>
            <a:r>
              <a:rPr lang="en-US" dirty="0"/>
              <a:t>Example of Track Geometry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Comparison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7A617E0-2D2F-1ED6-CF86-57EE64C934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187617"/>
              </p:ext>
            </p:extLst>
          </p:nvPr>
        </p:nvGraphicFramePr>
        <p:xfrm>
          <a:off x="1228912" y="1445324"/>
          <a:ext cx="9699064" cy="501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178C334-2F4A-31FC-40B1-EA1A30BC4F03}"/>
              </a:ext>
            </a:extLst>
          </p:cNvPr>
          <p:cNvSpPr txBox="1"/>
          <p:nvPr/>
        </p:nvSpPr>
        <p:spPr>
          <a:xfrm>
            <a:off x="7502711" y="4695243"/>
            <a:ext cx="342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Delta Gage = Gage Deviation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7F6-4579-140C-CEAA-DF750E0788A8}"/>
              </a:ext>
            </a:extLst>
          </p:cNvPr>
          <p:cNvSpPr txBox="1"/>
          <p:nvPr/>
        </p:nvSpPr>
        <p:spPr>
          <a:xfrm>
            <a:off x="3047198" y="926854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2013 (blue) vs. 2020 (red)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568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6EB7-BA75-A836-CBB8-7B73B9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70" y="765162"/>
            <a:ext cx="10736261" cy="717176"/>
          </a:xfrm>
        </p:spPr>
        <p:txBody>
          <a:bodyPr>
            <a:noAutofit/>
          </a:bodyPr>
          <a:lstStyle/>
          <a:p>
            <a:r>
              <a:rPr lang="en-US" dirty="0"/>
              <a:t>Example of Track Geometry Comparison</a:t>
            </a:r>
            <a:br>
              <a:rPr lang="en-US" dirty="0"/>
            </a:b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C229C9C-25C4-634F-D2A6-B6B1B068B7F9}"/>
              </a:ext>
            </a:extLst>
          </p:cNvPr>
          <p:cNvGrpSpPr/>
          <p:nvPr/>
        </p:nvGrpSpPr>
        <p:grpSpPr>
          <a:xfrm>
            <a:off x="876937" y="1861921"/>
            <a:ext cx="10736261" cy="3366537"/>
            <a:chOff x="336754" y="1882058"/>
            <a:chExt cx="11518492" cy="37346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BC4EB79-F019-FD43-D109-C4372486B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754" y="1882058"/>
              <a:ext cx="5601929" cy="37346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3CDAFF-7252-0CE1-DF64-1FB63349A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3316" y="1882058"/>
              <a:ext cx="5601930" cy="373462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5DE531D-E5B7-D655-4506-6CF2144EB7AE}"/>
              </a:ext>
            </a:extLst>
          </p:cNvPr>
          <p:cNvSpPr txBox="1"/>
          <p:nvPr/>
        </p:nvSpPr>
        <p:spPr>
          <a:xfrm>
            <a:off x="3047198" y="1239896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2013 (blue) vs. 2020 (red)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583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6EB7-BA75-A836-CBB8-7B73B9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51" y="839849"/>
            <a:ext cx="11508031" cy="717176"/>
          </a:xfrm>
        </p:spPr>
        <p:txBody>
          <a:bodyPr>
            <a:noAutofit/>
          </a:bodyPr>
          <a:lstStyle/>
          <a:p>
            <a:r>
              <a:rPr lang="en-US" sz="3600" dirty="0"/>
              <a:t>Summary of Track Geometry Comparison </a:t>
            </a:r>
            <a:br>
              <a:rPr lang="en-US" sz="3600" dirty="0"/>
            </a:br>
            <a:r>
              <a:rPr lang="en-US" sz="3600" dirty="0"/>
              <a:t>2013 vs.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F1BE-BABF-73CF-918D-18DC45D912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6438" y="1903475"/>
            <a:ext cx="10736262" cy="4954525"/>
          </a:xfrm>
        </p:spPr>
        <p:txBody>
          <a:bodyPr/>
          <a:lstStyle/>
          <a:p>
            <a:r>
              <a:rPr lang="en-US" sz="2800" b="1" dirty="0"/>
              <a:t>Comparisons were made using chordal data (62-foot chord) </a:t>
            </a:r>
          </a:p>
          <a:p>
            <a:r>
              <a:rPr lang="en-US" sz="2800" b="1" dirty="0"/>
              <a:t>Statistics were calculated for both sets of data</a:t>
            </a:r>
          </a:p>
          <a:p>
            <a:pPr lvl="1"/>
            <a:r>
              <a:rPr lang="en-US" dirty="0"/>
              <a:t>Similar median and interquartile range (IQR) values</a:t>
            </a:r>
          </a:p>
          <a:p>
            <a:pPr lvl="1"/>
            <a:r>
              <a:rPr lang="en-US" dirty="0"/>
              <a:t>Significant differences in extreme values (maximums and minimums)</a:t>
            </a:r>
          </a:p>
          <a:p>
            <a:pPr lvl="2"/>
            <a:r>
              <a:rPr lang="en-US" dirty="0"/>
              <a:t>Adverse ride quality is expected in locations where larger magnitudes of track geometry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are present</a:t>
            </a:r>
          </a:p>
          <a:p>
            <a:r>
              <a:rPr lang="en-US" sz="2800" b="1" dirty="0"/>
              <a:t>Most areas with assumed adverse ride quality have a poor match between track geometry in 2013 and 2020</a:t>
            </a:r>
          </a:p>
          <a:p>
            <a:pPr marL="0" indent="0">
              <a:buNone/>
            </a:pPr>
            <a:endParaRPr lang="en-US" sz="2600" b="0" strike="sngStrik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76537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6EB7-BA75-A836-CBB8-7B73B9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889" y="1142752"/>
            <a:ext cx="10736261" cy="717176"/>
          </a:xfrm>
        </p:spPr>
        <p:txBody>
          <a:bodyPr>
            <a:noAutofit/>
          </a:bodyPr>
          <a:lstStyle/>
          <a:p>
            <a:r>
              <a:rPr lang="en-US" sz="3600" dirty="0"/>
              <a:t>Summary of Track Geometry Comparison</a:t>
            </a:r>
            <a:br>
              <a:rPr lang="en-US" sz="3600" dirty="0"/>
            </a:br>
            <a:r>
              <a:rPr lang="en-US" sz="3600" dirty="0"/>
              <a:t>2013 vs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F1BE-BABF-73CF-918D-18DC45D912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6437" y="2143755"/>
            <a:ext cx="10736262" cy="4922824"/>
          </a:xfrm>
        </p:spPr>
        <p:txBody>
          <a:bodyPr/>
          <a:lstStyle/>
          <a:p>
            <a:r>
              <a:rPr lang="en-US" sz="2800" b="1" dirty="0"/>
              <a:t>Same vendor for track geometry vehicle measurements</a:t>
            </a:r>
          </a:p>
          <a:p>
            <a:pPr lvl="1"/>
            <a:r>
              <a:rPr lang="en-US" dirty="0"/>
              <a:t>Vendor was subcontracted by PATH to take measurements regularly before 2020</a:t>
            </a:r>
          </a:p>
          <a:p>
            <a:pPr lvl="1"/>
            <a:r>
              <a:rPr lang="en-US" dirty="0"/>
              <a:t>New rail-bound vehicle acquired by PATH in 2020 from same vendor</a:t>
            </a:r>
            <a:endParaRPr lang="en-US" sz="2800" dirty="0"/>
          </a:p>
          <a:p>
            <a:r>
              <a:rPr lang="en-US" sz="2800" b="1" dirty="0"/>
              <a:t>Areas where data matches well provides confidence that there are no large discrepancies between the </a:t>
            </a:r>
            <a:r>
              <a:rPr lang="en-US" sz="2800" dirty="0"/>
              <a:t>2013 vs. 2020 track </a:t>
            </a:r>
            <a:r>
              <a:rPr lang="en-US" sz="2800" b="1" dirty="0"/>
              <a:t>geometry measurement systems</a:t>
            </a:r>
          </a:p>
        </p:txBody>
      </p:sp>
    </p:spTree>
    <p:extLst>
      <p:ext uri="{BB962C8B-B14F-4D97-AF65-F5344CB8AC3E}">
        <p14:creationId xmlns:p14="http://schemas.microsoft.com/office/powerpoint/2010/main" val="3336835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6EB7-BA75-A836-CBB8-7B73B9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71" y="1193711"/>
            <a:ext cx="10736261" cy="717176"/>
          </a:xfrm>
        </p:spPr>
        <p:txBody>
          <a:bodyPr>
            <a:noAutofit/>
          </a:bodyPr>
          <a:lstStyle/>
          <a:p>
            <a:r>
              <a:rPr lang="en-US" sz="3600" dirty="0"/>
              <a:t>Summary of Track Geometry Comparison</a:t>
            </a:r>
            <a:br>
              <a:rPr lang="en-US" sz="3600" dirty="0"/>
            </a:br>
            <a:r>
              <a:rPr lang="en-US" sz="3600" dirty="0"/>
              <a:t>2013 vs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F1BE-BABF-73CF-918D-18DC45D912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171" y="2150968"/>
            <a:ext cx="11496410" cy="3513321"/>
          </a:xfrm>
        </p:spPr>
        <p:txBody>
          <a:bodyPr/>
          <a:lstStyle/>
          <a:p>
            <a:r>
              <a:rPr lang="en-US" sz="2800" b="1" dirty="0"/>
              <a:t>Multiple track geometry locations display significant changes that occurred in a seven-year time span (2013-2020)</a:t>
            </a:r>
          </a:p>
          <a:p>
            <a:pPr lvl="1"/>
            <a:r>
              <a:rPr lang="en-US" dirty="0"/>
              <a:t>Some track location deviations show more degradation in </a:t>
            </a:r>
            <a:br>
              <a:rPr lang="en-US" dirty="0"/>
            </a:br>
            <a:r>
              <a:rPr lang="en-US" dirty="0"/>
              <a:t>2020 than in 2013 </a:t>
            </a:r>
          </a:p>
          <a:p>
            <a:pPr lvl="1"/>
            <a:r>
              <a:rPr lang="en-US" dirty="0"/>
              <a:t>Some deviations show more degradations in 2013 than what were measured in 2020 </a:t>
            </a:r>
          </a:p>
          <a:p>
            <a:pPr lvl="1"/>
            <a:r>
              <a:rPr lang="en-US" dirty="0"/>
              <a:t>Ride quality changes are unknown because no acceleration measurements were conducted in 2020</a:t>
            </a:r>
          </a:p>
        </p:txBody>
      </p:sp>
    </p:spTree>
    <p:extLst>
      <p:ext uri="{BB962C8B-B14F-4D97-AF65-F5344CB8AC3E}">
        <p14:creationId xmlns:p14="http://schemas.microsoft.com/office/powerpoint/2010/main" val="3101592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6EB7-BA75-A836-CBB8-7B73B9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97" y="1141631"/>
            <a:ext cx="10736261" cy="717176"/>
          </a:xfrm>
        </p:spPr>
        <p:txBody>
          <a:bodyPr>
            <a:noAutofit/>
          </a:bodyPr>
          <a:lstStyle/>
          <a:p>
            <a:r>
              <a:rPr lang="en-US" sz="3600" dirty="0"/>
              <a:t>Simulations and PBTG</a:t>
            </a:r>
            <a:r>
              <a:rPr lang="en-US" sz="3600" baseline="30000" dirty="0"/>
              <a:t>TM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Viability Evaluation for Transit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F1BE-BABF-73CF-918D-18DC45D912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2208147"/>
            <a:ext cx="5631609" cy="3423481"/>
          </a:xfrm>
        </p:spPr>
        <p:txBody>
          <a:bodyPr/>
          <a:lstStyle/>
          <a:p>
            <a:r>
              <a:rPr lang="en-US" dirty="0"/>
              <a:t>TCRP D-7 Oversight Panel deemed track geometry variations between 2013 and 2020 acceptable</a:t>
            </a:r>
          </a:p>
          <a:p>
            <a:r>
              <a:rPr lang="en-US" dirty="0"/>
              <a:t>TTCI engineers were greenlit to use the 2013 PA5 car RQ and geometry data to proceed with the work</a:t>
            </a:r>
          </a:p>
        </p:txBody>
      </p:sp>
      <p:pic>
        <p:nvPicPr>
          <p:cNvPr id="5" name="Picture 4" descr="A train in a station&#10;&#10;Description automatically generated with medium confidence">
            <a:extLst>
              <a:ext uri="{FF2B5EF4-FFF2-40B4-BE49-F238E27FC236}">
                <a16:creationId xmlns:a16="http://schemas.microsoft.com/office/drawing/2014/main" id="{4455672F-1A95-FB0F-38BA-F9FF43480B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291" y="2208148"/>
            <a:ext cx="4995115" cy="3423481"/>
          </a:xfrm>
          <a:prstGeom prst="rect">
            <a:avLst/>
          </a:prstGeom>
          <a:noFill/>
          <a:ln w="6350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66193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6EB7-BA75-A836-CBB8-7B73B9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38" y="900562"/>
            <a:ext cx="10736261" cy="717176"/>
          </a:xfrm>
        </p:spPr>
        <p:txBody>
          <a:bodyPr>
            <a:normAutofit/>
          </a:bodyPr>
          <a:lstStyle/>
          <a:p>
            <a:r>
              <a:rPr lang="en-US" sz="3600" dirty="0"/>
              <a:t>NUCARS</a:t>
            </a:r>
            <a:r>
              <a:rPr lang="en-US" sz="3600" baseline="30000" dirty="0"/>
              <a:t>® </a:t>
            </a:r>
            <a:r>
              <a:rPr lang="en-US" sz="3600" dirty="0"/>
              <a:t>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F1BE-BABF-73CF-918D-18DC45D912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7869" y="1617738"/>
            <a:ext cx="10736262" cy="4939645"/>
          </a:xfrm>
        </p:spPr>
        <p:txBody>
          <a:bodyPr/>
          <a:lstStyle/>
          <a:p>
            <a:r>
              <a:rPr lang="en-US" sz="2800" b="1" dirty="0"/>
              <a:t>Objective</a:t>
            </a:r>
          </a:p>
          <a:p>
            <a:pPr lvl="1"/>
            <a:r>
              <a:rPr lang="en-US" sz="2600" dirty="0"/>
              <a:t>Expand VTI database to generate more data for neural network (NN) acceleration models</a:t>
            </a:r>
          </a:p>
          <a:p>
            <a:pPr lvl="1"/>
            <a:r>
              <a:rPr lang="en-US" sz="2600" dirty="0"/>
              <a:t>Generate wheel-rail forces data with which to build NN models</a:t>
            </a:r>
          </a:p>
          <a:p>
            <a:r>
              <a:rPr lang="en-US" sz="2800" b="1" dirty="0"/>
              <a:t>Simulation Speeds</a:t>
            </a:r>
          </a:p>
          <a:p>
            <a:pPr lvl="1"/>
            <a:r>
              <a:rPr lang="en-US" sz="2600" dirty="0"/>
              <a:t>Track allowable speed</a:t>
            </a:r>
          </a:p>
          <a:p>
            <a:pPr lvl="1"/>
            <a:r>
              <a:rPr lang="en-US" sz="2600" dirty="0"/>
              <a:t>5 mph below track speed</a:t>
            </a:r>
          </a:p>
          <a:p>
            <a:pPr lvl="1"/>
            <a:r>
              <a:rPr lang="en-US" sz="2600" dirty="0"/>
              <a:t>10 mph below track speed</a:t>
            </a:r>
          </a:p>
          <a:p>
            <a:pPr marL="0" indent="0">
              <a:buNone/>
            </a:pPr>
            <a:r>
              <a:rPr lang="en-US" sz="2800" b="1" dirty="0"/>
              <a:t>Note: </a:t>
            </a:r>
            <a:r>
              <a:rPr lang="en-US" sz="2800" b="0" dirty="0"/>
              <a:t>Phase 2 NUCARS</a:t>
            </a:r>
            <a:r>
              <a:rPr lang="en-US" sz="2800" b="0" baseline="30000" dirty="0"/>
              <a:t>®</a:t>
            </a:r>
            <a:r>
              <a:rPr lang="en-US" sz="2800" b="0" dirty="0"/>
              <a:t> model used was validated for carbody accelerations only</a:t>
            </a:r>
          </a:p>
        </p:txBody>
      </p:sp>
    </p:spTree>
    <p:extLst>
      <p:ext uri="{BB962C8B-B14F-4D97-AF65-F5344CB8AC3E}">
        <p14:creationId xmlns:p14="http://schemas.microsoft.com/office/powerpoint/2010/main" val="4293323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6EB7-BA75-A836-CBB8-7B73B9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69" y="699603"/>
            <a:ext cx="10736261" cy="717176"/>
          </a:xfrm>
        </p:spPr>
        <p:txBody>
          <a:bodyPr>
            <a:normAutofit/>
          </a:bodyPr>
          <a:lstStyle/>
          <a:p>
            <a:r>
              <a:rPr lang="en-US" sz="3600" dirty="0"/>
              <a:t>NUCARS</a:t>
            </a:r>
            <a:r>
              <a:rPr lang="en-US" sz="3600" baseline="30000" dirty="0"/>
              <a:t>® </a:t>
            </a:r>
            <a:r>
              <a:rPr lang="en-US" sz="3600" dirty="0"/>
              <a:t>Simulations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F1BE-BABF-73CF-918D-18DC45D912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6437" y="1464738"/>
            <a:ext cx="10736262" cy="5024486"/>
          </a:xfrm>
        </p:spPr>
        <p:txBody>
          <a:bodyPr/>
          <a:lstStyle/>
          <a:p>
            <a:r>
              <a:rPr lang="en-US" dirty="0"/>
              <a:t>Simulated accelerations and wheel-rail forces on track line with more ride quality issues</a:t>
            </a:r>
          </a:p>
          <a:p>
            <a:pPr lvl="1"/>
            <a:r>
              <a:rPr lang="en-US" dirty="0"/>
              <a:t>Track H: Newark to Exchange Place</a:t>
            </a:r>
          </a:p>
          <a:p>
            <a:pPr lvl="1"/>
            <a:r>
              <a:rPr lang="en-US" dirty="0"/>
              <a:t>Track G: Exchange Place to Newark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BC9B11-6C4F-D34F-D6A7-EF5D90229637}"/>
              </a:ext>
            </a:extLst>
          </p:cNvPr>
          <p:cNvGrpSpPr/>
          <p:nvPr/>
        </p:nvGrpSpPr>
        <p:grpSpPr>
          <a:xfrm>
            <a:off x="2237752" y="3310052"/>
            <a:ext cx="7004860" cy="3060501"/>
            <a:chOff x="520700" y="1701480"/>
            <a:chExt cx="6191250" cy="23812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82822F-0A69-350B-0E28-84C771FBC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00" y="1701480"/>
              <a:ext cx="6191250" cy="2381250"/>
            </a:xfrm>
            <a:prstGeom prst="rect">
              <a:avLst/>
            </a:prstGeom>
          </p:spPr>
        </p:pic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5641F161-564B-B675-6BB5-3F3016FCB68D}"/>
                </a:ext>
              </a:extLst>
            </p:cNvPr>
            <p:cNvSpPr/>
            <p:nvPr/>
          </p:nvSpPr>
          <p:spPr>
            <a:xfrm>
              <a:off x="897622" y="2340528"/>
              <a:ext cx="3942826" cy="1417739"/>
            </a:xfrm>
            <a:prstGeom prst="flowChartProcess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024FDB-66D2-A121-097A-D79C5B53AE12}"/>
                </a:ext>
              </a:extLst>
            </p:cNvPr>
            <p:cNvSpPr txBox="1"/>
            <p:nvPr/>
          </p:nvSpPr>
          <p:spPr>
            <a:xfrm>
              <a:off x="822296" y="1831399"/>
              <a:ext cx="409347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Highest VDV Ride Quality Measurements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815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6EB7-BA75-A836-CBB8-7B73B9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70" y="700778"/>
            <a:ext cx="10736261" cy="717176"/>
          </a:xfrm>
        </p:spPr>
        <p:txBody>
          <a:bodyPr>
            <a:normAutofit/>
          </a:bodyPr>
          <a:lstStyle/>
          <a:p>
            <a:r>
              <a:rPr lang="en-US" sz="3600" dirty="0"/>
              <a:t>NN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F1BE-BABF-73CF-918D-18DC45D912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7869" y="1494019"/>
            <a:ext cx="10736262" cy="5198119"/>
          </a:xfrm>
        </p:spPr>
        <p:txBody>
          <a:bodyPr/>
          <a:lstStyle/>
          <a:p>
            <a:r>
              <a:rPr lang="en-US" sz="2800" b="1" dirty="0"/>
              <a:t>Model Input:</a:t>
            </a:r>
          </a:p>
          <a:p>
            <a:pPr lvl="1"/>
            <a:r>
              <a:rPr lang="en-US" sz="2600" dirty="0"/>
              <a:t>Track geometry </a:t>
            </a:r>
          </a:p>
          <a:p>
            <a:pPr lvl="2"/>
            <a:r>
              <a:rPr lang="en-US" sz="2400" dirty="0"/>
              <a:t>Alignment</a:t>
            </a:r>
          </a:p>
          <a:p>
            <a:pPr lvl="2"/>
            <a:r>
              <a:rPr lang="en-US" sz="2400" dirty="0"/>
              <a:t>Surface</a:t>
            </a:r>
          </a:p>
          <a:p>
            <a:pPr lvl="2"/>
            <a:r>
              <a:rPr lang="en-US" sz="2400" dirty="0"/>
              <a:t>Gage</a:t>
            </a:r>
          </a:p>
          <a:p>
            <a:pPr lvl="2"/>
            <a:r>
              <a:rPr lang="en-US" sz="2400" dirty="0"/>
              <a:t>Superelevation/Cross-level</a:t>
            </a:r>
          </a:p>
          <a:p>
            <a:pPr lvl="2"/>
            <a:r>
              <a:rPr lang="en-US" sz="2400" dirty="0"/>
              <a:t>Curve</a:t>
            </a:r>
          </a:p>
          <a:p>
            <a:pPr lvl="1"/>
            <a:r>
              <a:rPr lang="en-US" sz="2600" dirty="0"/>
              <a:t>Speed</a:t>
            </a:r>
          </a:p>
          <a:p>
            <a:pPr lvl="1"/>
            <a:r>
              <a:rPr lang="en-US" sz="2600" dirty="0"/>
              <a:t>Synthetic channels</a:t>
            </a:r>
          </a:p>
          <a:p>
            <a:r>
              <a:rPr lang="en-US" sz="2800" b="1" dirty="0"/>
              <a:t>Model Output:</a:t>
            </a:r>
          </a:p>
          <a:p>
            <a:pPr lvl="1"/>
            <a:r>
              <a:rPr lang="en-US" sz="2600" dirty="0"/>
              <a:t>Acceleration and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wheel-rail force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429EFD-8B84-F5FD-3E1E-A94DE62B39B8}"/>
              </a:ext>
            </a:extLst>
          </p:cNvPr>
          <p:cNvGrpSpPr/>
          <p:nvPr/>
        </p:nvGrpSpPr>
        <p:grpSpPr>
          <a:xfrm>
            <a:off x="6706449" y="362956"/>
            <a:ext cx="4468924" cy="6001245"/>
            <a:chOff x="8137318" y="1160104"/>
            <a:chExt cx="3419506" cy="5081263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1F246FDB-B9A7-CB14-5A63-A3D04D47C56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19" y="1160104"/>
              <a:ext cx="3419505" cy="2254606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D94C08-8675-BFB6-BB30-682B2C151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18" y="3479114"/>
              <a:ext cx="3419505" cy="243665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D637F4-E1A9-41B9-BD92-120B98A757B4}"/>
                </a:ext>
              </a:extLst>
            </p:cNvPr>
            <p:cNvSpPr txBox="1"/>
            <p:nvPr/>
          </p:nvSpPr>
          <p:spPr>
            <a:xfrm>
              <a:off x="9315877" y="5872035"/>
              <a:ext cx="144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PATH Track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310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6EB7-BA75-A836-CBB8-7B73B9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38" y="654356"/>
            <a:ext cx="10736261" cy="717176"/>
          </a:xfrm>
        </p:spPr>
        <p:txBody>
          <a:bodyPr>
            <a:normAutofit/>
          </a:bodyPr>
          <a:lstStyle/>
          <a:p>
            <a:r>
              <a:rPr lang="en-US" sz="3600" dirty="0"/>
              <a:t>NN Models Developed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F1BE-BABF-73CF-918D-18DC45D912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9811" y="1340014"/>
            <a:ext cx="5476189" cy="5198119"/>
          </a:xfrm>
        </p:spPr>
        <p:txBody>
          <a:bodyPr/>
          <a:lstStyle/>
          <a:p>
            <a:r>
              <a:rPr lang="en-US" sz="2800" b="1" dirty="0"/>
              <a:t>Accelerations:</a:t>
            </a:r>
          </a:p>
          <a:p>
            <a:pPr lvl="1"/>
            <a:r>
              <a:rPr lang="en-US" dirty="0"/>
              <a:t>Driver cab lateral and vertical</a:t>
            </a:r>
          </a:p>
          <a:p>
            <a:pPr lvl="1"/>
            <a:r>
              <a:rPr lang="en-US" dirty="0"/>
              <a:t>Carbody back-end lateral and vertical</a:t>
            </a:r>
          </a:p>
          <a:p>
            <a:r>
              <a:rPr lang="en-US" sz="2800" b="1" dirty="0"/>
              <a:t>Wheel-rail forces (lead axle)</a:t>
            </a:r>
          </a:p>
          <a:p>
            <a:pPr lvl="1"/>
            <a:r>
              <a:rPr lang="en-US" dirty="0"/>
              <a:t>Lateral-to-vertical ratio (L/V)</a:t>
            </a:r>
          </a:p>
          <a:p>
            <a:pPr lvl="2"/>
            <a:r>
              <a:rPr lang="en-US" sz="2600" dirty="0"/>
              <a:t>Criterion to assess wheel climb derailment type </a:t>
            </a:r>
          </a:p>
          <a:p>
            <a:pPr lvl="1"/>
            <a:r>
              <a:rPr lang="en-US" dirty="0"/>
              <a:t>Vertical force (V) </a:t>
            </a:r>
          </a:p>
          <a:p>
            <a:pPr lvl="2"/>
            <a:r>
              <a:rPr lang="en-US" sz="2600" dirty="0"/>
              <a:t>Criterion to assess wheel unloading derailment type 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600D1-7029-9336-E21F-46D7CE7C0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245" y="1522893"/>
            <a:ext cx="5128818" cy="413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7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F86EB-A500-0511-7545-AE6DDCCC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62" y="797563"/>
            <a:ext cx="10736475" cy="1014336"/>
          </a:xfrm>
        </p:spPr>
        <p:txBody>
          <a:bodyPr>
            <a:normAutofit/>
          </a:bodyPr>
          <a:lstStyle/>
          <a:p>
            <a:r>
              <a:rPr lang="en-US" sz="3600" dirty="0"/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021BC-37DA-D582-BCCB-F49559520B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7975" y="1695146"/>
            <a:ext cx="10736262" cy="4191000"/>
          </a:xfrm>
        </p:spPr>
        <p:txBody>
          <a:bodyPr/>
          <a:lstStyle/>
          <a:p>
            <a:r>
              <a:rPr lang="en-US" sz="2800" b="1" dirty="0"/>
              <a:t>PATH Track Geometry Analysis: 2013 vs. 2018, 2013 vs. 2020</a:t>
            </a:r>
          </a:p>
          <a:p>
            <a:r>
              <a:rPr lang="en-US" sz="2800" b="1" dirty="0"/>
              <a:t>NUCARS</a:t>
            </a:r>
            <a:r>
              <a:rPr lang="en-US" sz="2800" baseline="30000" dirty="0"/>
              <a:t>®</a:t>
            </a:r>
            <a:r>
              <a:rPr lang="en-US" sz="2800" b="1" dirty="0"/>
              <a:t> Simulations</a:t>
            </a:r>
          </a:p>
          <a:p>
            <a:r>
              <a:rPr lang="en-US" sz="2800" b="1" dirty="0"/>
              <a:t>Neural Network (NN) Modeling Results</a:t>
            </a:r>
          </a:p>
          <a:p>
            <a:r>
              <a:rPr lang="en-US" sz="2800" b="1" dirty="0"/>
              <a:t>Machine Learning (ML) Model Performance</a:t>
            </a:r>
          </a:p>
          <a:p>
            <a:r>
              <a:rPr lang="en-US" sz="2800" b="1" dirty="0"/>
              <a:t>Performance-Based Track Geometry (PBTG</a:t>
            </a:r>
            <a:r>
              <a:rPr lang="en-US" sz="2800" b="1" baseline="30000" dirty="0"/>
              <a:t>TM</a:t>
            </a:r>
            <a:r>
              <a:rPr lang="en-US" sz="2800" b="1" dirty="0"/>
              <a:t>) Viability Evaluation for Transit Systems</a:t>
            </a:r>
            <a:endParaRPr lang="en-US" sz="2800" dirty="0"/>
          </a:p>
          <a:p>
            <a:r>
              <a:rPr lang="en-US" sz="2800" b="1" dirty="0"/>
              <a:t>The Way Forward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09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6EB7-BA75-A836-CBB8-7B73B9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69" y="1183206"/>
            <a:ext cx="10736261" cy="717176"/>
          </a:xfrm>
        </p:spPr>
        <p:txBody>
          <a:bodyPr>
            <a:normAutofit/>
          </a:bodyPr>
          <a:lstStyle/>
          <a:p>
            <a:r>
              <a:rPr lang="en-US" sz="3600" b="1" dirty="0"/>
              <a:t>PA5 Car Wheel-rail Forces Model (</a:t>
            </a:r>
            <a:r>
              <a:rPr lang="en-US" sz="3600" dirty="0"/>
              <a:t>L</a:t>
            </a:r>
            <a:r>
              <a:rPr lang="en-US" sz="3600" b="1" dirty="0"/>
              <a:t>ead </a:t>
            </a:r>
            <a:r>
              <a:rPr lang="en-US" sz="3600" dirty="0"/>
              <a:t>A</a:t>
            </a:r>
            <a:r>
              <a:rPr lang="en-US" sz="3600" b="1" dirty="0"/>
              <a:t>xle)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F1BE-BABF-73CF-918D-18DC45D912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1024" y="1973675"/>
            <a:ext cx="10736262" cy="5028830"/>
          </a:xfrm>
        </p:spPr>
        <p:txBody>
          <a:bodyPr/>
          <a:lstStyle/>
          <a:p>
            <a:r>
              <a:rPr lang="en-US" sz="2800" dirty="0"/>
              <a:t>The current PBTG</a:t>
            </a:r>
            <a:r>
              <a:rPr lang="en-US" sz="2800" baseline="30000" dirty="0"/>
              <a:t>TM</a:t>
            </a:r>
            <a:r>
              <a:rPr lang="en-US" sz="2800" dirty="0"/>
              <a:t> system for freight vehicles simulates the maximum L/V ratio and the wheel minimum vertical force</a:t>
            </a:r>
          </a:p>
          <a:p>
            <a:pPr lvl="1"/>
            <a:r>
              <a:rPr lang="en-US" dirty="0"/>
              <a:t>If performance exceedances occur, a track geometry maintenance report is generated, and remedial actions are recommended for track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geometry and slow order speed</a:t>
            </a:r>
          </a:p>
          <a:p>
            <a:r>
              <a:rPr lang="en-US" sz="2800" dirty="0"/>
              <a:t>To evaluate the merit of wheel-rail force models for passenger cars, maximum L/V and minimum vertical force models were developed using NUCARS output</a:t>
            </a:r>
          </a:p>
        </p:txBody>
      </p:sp>
    </p:spTree>
    <p:extLst>
      <p:ext uri="{BB962C8B-B14F-4D97-AF65-F5344CB8AC3E}">
        <p14:creationId xmlns:p14="http://schemas.microsoft.com/office/powerpoint/2010/main" val="482098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6EB7-BA75-A836-CBB8-7B73B9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69" y="565961"/>
            <a:ext cx="10736261" cy="717176"/>
          </a:xfrm>
        </p:spPr>
        <p:txBody>
          <a:bodyPr>
            <a:normAutofit/>
          </a:bodyPr>
          <a:lstStyle/>
          <a:p>
            <a:r>
              <a:rPr lang="en-US" sz="3600" dirty="0"/>
              <a:t>Driver Cab Lateral Acceleration (Maximum Stat)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F1BE-BABF-73CF-918D-18DC45D912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36556" y="1283137"/>
            <a:ext cx="5631545" cy="50816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Prediction confidence: 70%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91C274-5489-BDF2-4A03-3E86A636E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38" y="1785936"/>
            <a:ext cx="8381254" cy="3996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7DD371-B9D8-DF97-834E-97178D968E13}"/>
              </a:ext>
            </a:extLst>
          </p:cNvPr>
          <p:cNvSpPr txBox="1"/>
          <p:nvPr/>
        </p:nvSpPr>
        <p:spPr>
          <a:xfrm>
            <a:off x="9231529" y="1685600"/>
            <a:ext cx="22111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Validation data is fresh datasets previously unseen by the model during training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7678E-2474-64D1-0C97-6E40A82E2DB2}"/>
              </a:ext>
            </a:extLst>
          </p:cNvPr>
          <p:cNvSpPr txBox="1"/>
          <p:nvPr/>
        </p:nvSpPr>
        <p:spPr>
          <a:xfrm>
            <a:off x="9231529" y="3739405"/>
            <a:ext cx="2211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Flat peaks in data are due to a 50-foot moving window as data is segmented and variable stats are used.</a:t>
            </a:r>
          </a:p>
        </p:txBody>
      </p:sp>
    </p:spTree>
    <p:extLst>
      <p:ext uri="{BB962C8B-B14F-4D97-AF65-F5344CB8AC3E}">
        <p14:creationId xmlns:p14="http://schemas.microsoft.com/office/powerpoint/2010/main" val="2189657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6EB7-BA75-A836-CBB8-7B73B9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50" y="401241"/>
            <a:ext cx="10736261" cy="717176"/>
          </a:xfrm>
        </p:spPr>
        <p:txBody>
          <a:bodyPr>
            <a:normAutofit/>
          </a:bodyPr>
          <a:lstStyle/>
          <a:p>
            <a:r>
              <a:rPr lang="en-US" sz="3600" dirty="0"/>
              <a:t>Driver Cab Vertical Acceleration (Maximum Stat)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F1BE-BABF-73CF-918D-18DC45D912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01219" y="1248210"/>
            <a:ext cx="5389562" cy="57726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Prediction confidence: 60%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50240-B36C-A9B8-B704-C7300D594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283" y="1793324"/>
            <a:ext cx="8643456" cy="430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07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6EB7-BA75-A836-CBB8-7B73B9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38" y="647889"/>
            <a:ext cx="10736261" cy="717176"/>
          </a:xfrm>
        </p:spPr>
        <p:txBody>
          <a:bodyPr>
            <a:normAutofit/>
          </a:bodyPr>
          <a:lstStyle/>
          <a:p>
            <a:r>
              <a:rPr lang="en-US" sz="3600" dirty="0"/>
              <a:t>Carbody Trailing Lateral Accel. (Maximum Stat)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F1BE-BABF-73CF-918D-18DC45D912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72919" y="1365065"/>
            <a:ext cx="5619416" cy="52631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Prediction confidence: 64%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9B64A-651D-A6C1-045D-D18FD6F60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425" y="1891378"/>
            <a:ext cx="8631149" cy="421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65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6EB7-BA75-A836-CBB8-7B73B9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38" y="655475"/>
            <a:ext cx="10736261" cy="717176"/>
          </a:xfrm>
        </p:spPr>
        <p:txBody>
          <a:bodyPr>
            <a:normAutofit/>
          </a:bodyPr>
          <a:lstStyle/>
          <a:p>
            <a:r>
              <a:rPr lang="en-US" sz="3600" dirty="0"/>
              <a:t>Carbody Trailing Vertical Accel. (Maximum Stat)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F1BE-BABF-73CF-918D-18DC45D912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01219" y="1372651"/>
            <a:ext cx="5389562" cy="58503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Prediction confidence: 60%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BB327-CA00-84BF-E23E-B8BDE6799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148" y="1875025"/>
            <a:ext cx="8319573" cy="422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37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6EB7-BA75-A836-CBB8-7B73B9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21" y="642863"/>
            <a:ext cx="10736261" cy="717176"/>
          </a:xfrm>
        </p:spPr>
        <p:txBody>
          <a:bodyPr>
            <a:noAutofit/>
          </a:bodyPr>
          <a:lstStyle/>
          <a:p>
            <a:r>
              <a:rPr lang="en-US" sz="3600" dirty="0"/>
              <a:t>Maximum L/V Ratio Left Lead Wheel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F1BE-BABF-73CF-918D-18DC45D912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56889" y="1447461"/>
            <a:ext cx="9808690" cy="4772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Prediction confidence: 73% (used only NUCARS</a:t>
            </a:r>
            <a:r>
              <a:rPr lang="en-US" sz="2800" baseline="30000" dirty="0"/>
              <a:t>® </a:t>
            </a:r>
            <a:r>
              <a:rPr lang="en-US" sz="2800" dirty="0"/>
              <a:t>data)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84B99-32BD-32CF-E05B-068C68207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61" y="1919307"/>
            <a:ext cx="9048077" cy="44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66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6EB7-BA75-A836-CBB8-7B73B9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37" y="963970"/>
            <a:ext cx="10736261" cy="717176"/>
          </a:xfrm>
        </p:spPr>
        <p:txBody>
          <a:bodyPr>
            <a:noAutofit/>
          </a:bodyPr>
          <a:lstStyle/>
          <a:p>
            <a:r>
              <a:rPr lang="en-US" sz="3600" dirty="0"/>
              <a:t>Maximum L/V Ratio Right Lead Wheel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F1BE-BABF-73CF-918D-18DC45D912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3557" y="1681146"/>
            <a:ext cx="10736262" cy="499315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Prediction confidence: 60% (used only NUCARS</a:t>
            </a:r>
            <a:r>
              <a:rPr lang="en-US" sz="2800" baseline="30000" dirty="0"/>
              <a:t>®</a:t>
            </a:r>
            <a:r>
              <a:rPr lang="en-US" sz="2800" dirty="0"/>
              <a:t> data)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75475-8CF5-4683-BEF9-9925B4DD6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550" y="2191057"/>
            <a:ext cx="8053431" cy="432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62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6EB7-BA75-A836-CBB8-7B73B9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69" y="803867"/>
            <a:ext cx="10736261" cy="717176"/>
          </a:xfrm>
        </p:spPr>
        <p:txBody>
          <a:bodyPr>
            <a:normAutofit/>
          </a:bodyPr>
          <a:lstStyle/>
          <a:p>
            <a:r>
              <a:rPr lang="en-US" sz="3600" dirty="0"/>
              <a:t>Minimum Vertical Force – Left Lead Wheel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F1BE-BABF-73CF-918D-18DC45D912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69762" y="1426358"/>
            <a:ext cx="9852477" cy="56607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Prediction confidence: 16% (used only NUCARS</a:t>
            </a:r>
            <a:r>
              <a:rPr lang="en-US" sz="2800" baseline="30000" dirty="0"/>
              <a:t>®</a:t>
            </a:r>
            <a:r>
              <a:rPr lang="en-US" sz="2800" dirty="0"/>
              <a:t> data)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45A61-6430-9F57-7678-EEB75767E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335" y="2116158"/>
            <a:ext cx="8559100" cy="41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70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6EB7-BA75-A836-CBB8-7B73B9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69" y="753035"/>
            <a:ext cx="10736261" cy="717176"/>
          </a:xfrm>
        </p:spPr>
        <p:txBody>
          <a:bodyPr>
            <a:normAutofit/>
          </a:bodyPr>
          <a:lstStyle/>
          <a:p>
            <a:r>
              <a:rPr lang="en-US" sz="3600" dirty="0"/>
              <a:t>Minimum Vertical Force – Right Lead Wheel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F1BE-BABF-73CF-918D-18DC45D912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9703" y="1426771"/>
            <a:ext cx="9592595" cy="49605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Prediction confidence: 18% (used only NUCARS</a:t>
            </a:r>
            <a:r>
              <a:rPr lang="en-US" sz="2800" baseline="30000" dirty="0"/>
              <a:t>®</a:t>
            </a:r>
            <a:r>
              <a:rPr lang="en-US" sz="2800" dirty="0"/>
              <a:t> data)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40A60-2417-C387-DF31-934729864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682" y="1980495"/>
            <a:ext cx="8583360" cy="412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75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6EB7-BA75-A836-CBB8-7B73B9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38" y="515185"/>
            <a:ext cx="10736261" cy="717176"/>
          </a:xfrm>
        </p:spPr>
        <p:txBody>
          <a:bodyPr>
            <a:normAutofit/>
          </a:bodyPr>
          <a:lstStyle/>
          <a:p>
            <a:r>
              <a:rPr lang="en-US" sz="3600" dirty="0"/>
              <a:t>Model Performance and PBTG</a:t>
            </a:r>
            <a:r>
              <a:rPr lang="en-US" sz="3600" b="0" baseline="30000" dirty="0"/>
              <a:t>TM</a:t>
            </a:r>
            <a:r>
              <a:rPr lang="en-US" sz="3600" b="0" dirty="0"/>
              <a:t> </a:t>
            </a:r>
            <a:r>
              <a:rPr lang="en-US" sz="3600" dirty="0"/>
              <a:t>Viability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F1BE-BABF-73CF-918D-18DC45D912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1297" y="1232361"/>
            <a:ext cx="6967350" cy="5045890"/>
          </a:xfrm>
        </p:spPr>
        <p:txBody>
          <a:bodyPr/>
          <a:lstStyle/>
          <a:p>
            <a:r>
              <a:rPr lang="en-US" sz="2400" dirty="0"/>
              <a:t>Carbody acceleration model prediction confidence ranged from 60% to 70% </a:t>
            </a:r>
          </a:p>
          <a:p>
            <a:r>
              <a:rPr lang="en-US" sz="2400" dirty="0"/>
              <a:t>Wheel-rail forces</a:t>
            </a:r>
          </a:p>
          <a:p>
            <a:pPr lvl="1"/>
            <a:r>
              <a:rPr lang="en-US" sz="2200" dirty="0"/>
              <a:t>Max. wheel L/V ratio, prediction confidence was 73% for the left wheel and 60% for the right wheel</a:t>
            </a:r>
          </a:p>
          <a:p>
            <a:pPr lvl="1"/>
            <a:r>
              <a:rPr lang="en-US" sz="2200" dirty="0"/>
              <a:t>Min. vertical wheel force, confidence was 16% and 18% for left and right wheels, respectively</a:t>
            </a:r>
          </a:p>
          <a:p>
            <a:r>
              <a:rPr lang="en-US" sz="2400" dirty="0"/>
              <a:t>Based on TTCI’s experience, 80% confidence or higher is needed for:</a:t>
            </a:r>
          </a:p>
          <a:p>
            <a:pPr lvl="1"/>
            <a:r>
              <a:rPr lang="en-US" sz="2200" dirty="0"/>
              <a:t>Production models that can be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deployed in revenue service</a:t>
            </a:r>
          </a:p>
          <a:p>
            <a:r>
              <a:rPr lang="en-US" sz="2400" dirty="0"/>
              <a:t>Model cannot be deployed on PATH </a:t>
            </a:r>
            <a:br>
              <a:rPr lang="en-US" sz="2400" dirty="0"/>
            </a:br>
            <a:r>
              <a:rPr lang="en-US" sz="2400" dirty="0"/>
              <a:t>transit system with confidence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6B8AF-5DB0-48E8-C5BC-7239DE93D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8" y="1232362"/>
            <a:ext cx="3778935" cy="55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4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6780-F34E-74E7-904B-22B8FA5D2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68" y="589238"/>
            <a:ext cx="10736475" cy="1014336"/>
          </a:xfrm>
        </p:spPr>
        <p:txBody>
          <a:bodyPr>
            <a:normAutofit/>
          </a:bodyPr>
          <a:lstStyle/>
          <a:p>
            <a:r>
              <a:rPr lang="en-US" sz="3600" dirty="0"/>
              <a:t>Notations and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3557A-D81C-F7A5-AB8E-3C49412582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7868" y="1416334"/>
            <a:ext cx="11313335" cy="4025332"/>
          </a:xfrm>
        </p:spPr>
        <p:txBody>
          <a:bodyPr/>
          <a:lstStyle/>
          <a:p>
            <a:r>
              <a:rPr lang="en-US" sz="2800" b="1" dirty="0"/>
              <a:t>Notations:</a:t>
            </a:r>
          </a:p>
          <a:p>
            <a:pPr lvl="1"/>
            <a:r>
              <a:rPr lang="en-US" sz="2000" dirty="0"/>
              <a:t>AI: Artificial intelligence</a:t>
            </a:r>
          </a:p>
          <a:p>
            <a:pPr lvl="1"/>
            <a:r>
              <a:rPr lang="en-US" sz="2000" dirty="0"/>
              <a:t>ML: Machine learning</a:t>
            </a:r>
          </a:p>
          <a:p>
            <a:pPr lvl="1"/>
            <a:r>
              <a:rPr lang="en-US" sz="2000" dirty="0"/>
              <a:t>NN: Neural network</a:t>
            </a:r>
          </a:p>
          <a:p>
            <a:r>
              <a:rPr lang="en-US" sz="2800" dirty="0"/>
              <a:t>AI is a technology (and a broader concept) that empowers machines to simulate human behavior to solve complex problems</a:t>
            </a:r>
          </a:p>
          <a:p>
            <a:r>
              <a:rPr lang="en-US" sz="2800" dirty="0"/>
              <a:t>ML is an application (and a subset) of AI that learns from past data </a:t>
            </a:r>
          </a:p>
          <a:p>
            <a:r>
              <a:rPr lang="en-US" sz="2800" dirty="0"/>
              <a:t>NN is one of the machine-learning techniques used to </a:t>
            </a:r>
            <a:br>
              <a:rPr lang="en-US" sz="2800" dirty="0"/>
            </a:br>
            <a:r>
              <a:rPr lang="en-US" sz="2800" dirty="0"/>
              <a:t>develop the models during this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75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6EB7-BA75-A836-CBB8-7B73B9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38" y="1049426"/>
            <a:ext cx="11171797" cy="717176"/>
          </a:xfrm>
        </p:spPr>
        <p:txBody>
          <a:bodyPr>
            <a:noAutofit/>
          </a:bodyPr>
          <a:lstStyle/>
          <a:p>
            <a:r>
              <a:rPr lang="en-US" sz="3200" dirty="0"/>
              <a:t>Model Performance and PBTG</a:t>
            </a:r>
            <a:r>
              <a:rPr lang="en-US" sz="3200" b="0" baseline="30000" dirty="0"/>
              <a:t>TM</a:t>
            </a:r>
            <a:r>
              <a:rPr lang="en-US" sz="3200" dirty="0"/>
              <a:t> Viability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F1BE-BABF-73CF-918D-18DC45D912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6438" y="1766602"/>
            <a:ext cx="10490480" cy="5091398"/>
          </a:xfrm>
        </p:spPr>
        <p:txBody>
          <a:bodyPr/>
          <a:lstStyle/>
          <a:p>
            <a:r>
              <a:rPr lang="en-US" sz="2800" dirty="0"/>
              <a:t>ML still showed merit, but sufficient defect/response data is required to build robust NN models</a:t>
            </a:r>
          </a:p>
          <a:p>
            <a:pPr lvl="1"/>
            <a:r>
              <a:rPr lang="en-US" dirty="0"/>
              <a:t>PATH track did not have sufficient track geometry degradation and corresponding adverse vehicle responses to it</a:t>
            </a:r>
          </a:p>
          <a:p>
            <a:r>
              <a:rPr lang="en-US" sz="2800" dirty="0"/>
              <a:t>The current PBTG™ technology cannot be adapted directly to predict standard weighted </a:t>
            </a:r>
            <a:r>
              <a:rPr lang="en-US" sz="2800" dirty="0" err="1"/>
              <a:t>r.m.s.</a:t>
            </a:r>
            <a:r>
              <a:rPr lang="en-US" sz="2800" dirty="0"/>
              <a:t> RQ criteria </a:t>
            </a:r>
          </a:p>
          <a:p>
            <a:pPr lvl="1"/>
            <a:r>
              <a:rPr lang="en-US" dirty="0"/>
              <a:t>Significant additional research is needed to:</a:t>
            </a:r>
          </a:p>
          <a:p>
            <a:pPr lvl="2"/>
            <a:r>
              <a:rPr lang="en-US" dirty="0"/>
              <a:t>Examine adaptation feasibility</a:t>
            </a:r>
          </a:p>
          <a:p>
            <a:pPr lvl="2"/>
            <a:r>
              <a:rPr lang="en-US" dirty="0"/>
              <a:t>Develop required changes to core PBTG</a:t>
            </a:r>
            <a:r>
              <a:rPr lang="en-US" baseline="30000" dirty="0"/>
              <a:t>TM</a:t>
            </a:r>
            <a:r>
              <a:rPr lang="en-US" dirty="0"/>
              <a:t> technology to predict standard RQ criteria and generate remedial action report for RQ-related issues</a:t>
            </a:r>
          </a:p>
        </p:txBody>
      </p:sp>
    </p:spTree>
    <p:extLst>
      <p:ext uri="{BB962C8B-B14F-4D97-AF65-F5344CB8AC3E}">
        <p14:creationId xmlns:p14="http://schemas.microsoft.com/office/powerpoint/2010/main" val="877796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6EB7-BA75-A836-CBB8-7B73B9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69" y="1180968"/>
            <a:ext cx="10736261" cy="717176"/>
          </a:xfrm>
        </p:spPr>
        <p:txBody>
          <a:bodyPr>
            <a:normAutofit/>
          </a:bodyPr>
          <a:lstStyle/>
          <a:p>
            <a:r>
              <a:rPr lang="en-US" sz="3600" dirty="0"/>
              <a:t>The 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F1BE-BABF-73CF-918D-18DC45D912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6437" y="2042659"/>
            <a:ext cx="10736262" cy="4406268"/>
          </a:xfrm>
        </p:spPr>
        <p:txBody>
          <a:bodyPr/>
          <a:lstStyle/>
          <a:p>
            <a:r>
              <a:rPr lang="en-US" sz="2800" dirty="0"/>
              <a:t>The segment-based approach that the current PBTG</a:t>
            </a:r>
            <a:r>
              <a:rPr lang="en-US" sz="2800" b="0" baseline="30000" dirty="0"/>
              <a:t>TM</a:t>
            </a:r>
            <a:r>
              <a:rPr lang="en-US" sz="2800" dirty="0"/>
              <a:t> and NN models were developed with is inadequate for RQ assessment</a:t>
            </a:r>
          </a:p>
          <a:p>
            <a:pPr lvl="1"/>
            <a:r>
              <a:rPr lang="en-US" dirty="0"/>
              <a:t>The approach aligns the track geometry data with the measured vehicle response based on a defined segment length of track geometry and uses statistics for geometry and dynamic response</a:t>
            </a:r>
          </a:p>
          <a:p>
            <a:r>
              <a:rPr lang="en-US" sz="2800" dirty="0"/>
              <a:t>Point-by-point approach may be more suitable for frequency-weighted </a:t>
            </a:r>
            <a:r>
              <a:rPr lang="en-US" sz="2800" dirty="0" err="1"/>
              <a:t>r.m.s.</a:t>
            </a:r>
            <a:r>
              <a:rPr lang="en-US" sz="2800" dirty="0"/>
              <a:t> RQ criteria </a:t>
            </a:r>
          </a:p>
          <a:p>
            <a:pPr lvl="1"/>
            <a:r>
              <a:rPr lang="en-US" dirty="0"/>
              <a:t>The approach would align the track geometry data with the raw measured vehicle response based on 1-foot increments</a:t>
            </a:r>
          </a:p>
        </p:txBody>
      </p:sp>
    </p:spTree>
    <p:extLst>
      <p:ext uri="{BB962C8B-B14F-4D97-AF65-F5344CB8AC3E}">
        <p14:creationId xmlns:p14="http://schemas.microsoft.com/office/powerpoint/2010/main" val="2716381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6EB7-BA75-A836-CBB8-7B73B9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20" y="470533"/>
            <a:ext cx="10736261" cy="717176"/>
          </a:xfrm>
        </p:spPr>
        <p:txBody>
          <a:bodyPr>
            <a:normAutofit/>
          </a:bodyPr>
          <a:lstStyle/>
          <a:p>
            <a:r>
              <a:rPr lang="en-US" sz="3600" dirty="0"/>
              <a:t>Way Forward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F1BE-BABF-73CF-918D-18DC45D912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4720" y="1187709"/>
            <a:ext cx="10736262" cy="5198119"/>
          </a:xfrm>
        </p:spPr>
        <p:txBody>
          <a:bodyPr/>
          <a:lstStyle/>
          <a:p>
            <a:r>
              <a:rPr lang="en-US" sz="2800" dirty="0"/>
              <a:t>Most transit networks are small networks and, individually, may not have sufficient degraded geometry data</a:t>
            </a:r>
          </a:p>
          <a:p>
            <a:r>
              <a:rPr lang="en-US" sz="2800" dirty="0"/>
              <a:t>Transit agencies with similar tracks and rolling stock can collaboratively and anonymously share data of degraded track conditions</a:t>
            </a:r>
          </a:p>
          <a:p>
            <a:pPr lvl="1"/>
            <a:r>
              <a:rPr lang="en-US" dirty="0"/>
              <a:t>Shared data repository for training/validation data, accessible to Transit Agencies, researchers, suppliers and other stakeholders</a:t>
            </a:r>
          </a:p>
          <a:p>
            <a:pPr lvl="1"/>
            <a:r>
              <a:rPr lang="en-US" dirty="0"/>
              <a:t>Accelerate the development of robust AI-powered solutions for RQ and track health assessment </a:t>
            </a:r>
          </a:p>
          <a:p>
            <a:endParaRPr lang="en-US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28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6EB7-BA75-A836-CBB8-7B73B9F7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69" y="485823"/>
            <a:ext cx="10736261" cy="717176"/>
          </a:xfrm>
        </p:spPr>
        <p:txBody>
          <a:bodyPr>
            <a:normAutofit/>
          </a:bodyPr>
          <a:lstStyle/>
          <a:p>
            <a:r>
              <a:rPr lang="en-US" sz="3600" dirty="0"/>
              <a:t>The Way Forward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F1BE-BABF-73CF-918D-18DC45D912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6438" y="1185227"/>
            <a:ext cx="10736262" cy="4977352"/>
          </a:xfrm>
        </p:spPr>
        <p:txBody>
          <a:bodyPr/>
          <a:lstStyle/>
          <a:p>
            <a:r>
              <a:rPr lang="en-US" sz="2800" dirty="0"/>
              <a:t>To develop optimum AI models, emphasis should be placed on passenger cars that are more prone to generating RQ issues</a:t>
            </a:r>
          </a:p>
          <a:p>
            <a:pPr lvl="1"/>
            <a:r>
              <a:rPr lang="en-US" sz="2600" dirty="0"/>
              <a:t>AI application that is “universal” and can work with all vehicle types to assess track health and RQ issues is not currently possible </a:t>
            </a:r>
          </a:p>
          <a:p>
            <a:pPr lvl="2"/>
            <a:r>
              <a:rPr lang="en-US" sz="2400" dirty="0"/>
              <a:t>Wide variation in vehicle dimensions, masses, and suspension characteristics within the North American transit industry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243AA7-5A38-2CF0-5D7F-9B64D63DBE06}"/>
              </a:ext>
            </a:extLst>
          </p:cNvPr>
          <p:cNvGrpSpPr/>
          <p:nvPr/>
        </p:nvGrpSpPr>
        <p:grpSpPr>
          <a:xfrm>
            <a:off x="1543997" y="4045786"/>
            <a:ext cx="9104005" cy="2812214"/>
            <a:chOff x="2449829" y="3988106"/>
            <a:chExt cx="7292342" cy="22873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7AF5851-72D6-1F23-09A9-427F973EC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62" t="1314" r="1689" b="3410"/>
            <a:stretch/>
          </p:blipFill>
          <p:spPr>
            <a:xfrm>
              <a:off x="5424100" y="3988106"/>
              <a:ext cx="4318071" cy="189218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 descr="A train on the railway tracks&#10;&#10;Description automatically generated">
              <a:extLst>
                <a:ext uri="{FF2B5EF4-FFF2-40B4-BE49-F238E27FC236}">
                  <a16:creationId xmlns:a16="http://schemas.microsoft.com/office/drawing/2014/main" id="{AF65CA35-1663-734F-1A2F-1FF2F685F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829" y="3988106"/>
              <a:ext cx="2667610" cy="189218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40EAE1-02D3-AB9A-9951-3E6F22CC1048}"/>
                </a:ext>
              </a:extLst>
            </p:cNvPr>
            <p:cNvSpPr txBox="1"/>
            <p:nvPr/>
          </p:nvSpPr>
          <p:spPr>
            <a:xfrm>
              <a:off x="6981367" y="5906101"/>
              <a:ext cx="1203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DART Train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A39D17-8800-35D1-722C-4EC7CC6519D1}"/>
                </a:ext>
              </a:extLst>
            </p:cNvPr>
            <p:cNvSpPr txBox="1"/>
            <p:nvPr/>
          </p:nvSpPr>
          <p:spPr>
            <a:xfrm>
              <a:off x="3101951" y="5885112"/>
              <a:ext cx="1169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PATH Train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919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A2F08-6F72-7C6E-87F3-C2B559F1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61" y="254013"/>
            <a:ext cx="10736475" cy="1014336"/>
          </a:xfrm>
        </p:spPr>
        <p:txBody>
          <a:bodyPr>
            <a:normAutofit/>
          </a:bodyPr>
          <a:lstStyle/>
          <a:p>
            <a:r>
              <a:rPr lang="en-US" sz="3600" dirty="0"/>
              <a:t>Ride Quality on PATH Track 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D839264-6B23-14BC-86F6-9F4B30273C5D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539236" y="1546404"/>
            <a:ext cx="5048903" cy="4490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66"/>
              </a:buClr>
              <a:buFont typeface="Arial" panose="020B0604020202020204" pitchFamily="34" charset="0"/>
              <a:buChar char="•"/>
              <a:defRPr lang="en-US" sz="3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–"/>
              <a:defRPr lang="en-US" sz="3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Font typeface="Wingdings" panose="05000000000000000000" pitchFamily="2" charset="2"/>
              <a:buChar char="§"/>
              <a:defRPr lang="en-US" sz="2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Font typeface="Wingdings" panose="05000000000000000000" pitchFamily="2" charset="2"/>
              <a:buChar char="Ø"/>
              <a:defRPr lang="en-US" sz="2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Highest recorded measurements for ride quality (RQ) in 2013:</a:t>
            </a:r>
          </a:p>
          <a:p>
            <a:pPr lvl="1"/>
            <a:r>
              <a:rPr lang="en-US" sz="2600" dirty="0"/>
              <a:t>Newark to the World Trade Center (red line)</a:t>
            </a:r>
            <a:endParaRPr lang="en-US" sz="2600" strike="sngStrike" dirty="0">
              <a:solidFill>
                <a:srgbClr val="FF0000"/>
              </a:solidFill>
            </a:endParaRPr>
          </a:p>
          <a:p>
            <a:pPr lvl="2"/>
            <a:r>
              <a:rPr lang="en-US" sz="2400" dirty="0"/>
              <a:t>Track H: Newark to Exchange Place</a:t>
            </a:r>
          </a:p>
          <a:p>
            <a:pPr lvl="2"/>
            <a:r>
              <a:rPr lang="en-US" sz="2400" dirty="0"/>
              <a:t>Track G: Exchange Place to Newark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7F6699-108B-A1F9-47FC-8122E2D1B54F}"/>
              </a:ext>
            </a:extLst>
          </p:cNvPr>
          <p:cNvGrpSpPr/>
          <p:nvPr/>
        </p:nvGrpSpPr>
        <p:grpSpPr>
          <a:xfrm>
            <a:off x="5588139" y="1833478"/>
            <a:ext cx="6348730" cy="3363256"/>
            <a:chOff x="5327008" y="2000250"/>
            <a:chExt cx="6433191" cy="336325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4B1F412-3295-393F-8B2A-40920FF90178}"/>
                </a:ext>
              </a:extLst>
            </p:cNvPr>
            <p:cNvGrpSpPr/>
            <p:nvPr/>
          </p:nvGrpSpPr>
          <p:grpSpPr>
            <a:xfrm>
              <a:off x="5327008" y="2000250"/>
              <a:ext cx="6433191" cy="2856976"/>
              <a:chOff x="520700" y="1701480"/>
              <a:chExt cx="6191250" cy="238125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81BD03F-DE86-FF86-EBA2-2B8BD6475E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700" y="1701480"/>
                <a:ext cx="6191250" cy="2381250"/>
              </a:xfrm>
              <a:prstGeom prst="rect">
                <a:avLst/>
              </a:prstGeom>
            </p:spPr>
          </p:pic>
          <p:sp>
            <p:nvSpPr>
              <p:cNvPr id="9" name="Flowchart: Process 8">
                <a:extLst>
                  <a:ext uri="{FF2B5EF4-FFF2-40B4-BE49-F238E27FC236}">
                    <a16:creationId xmlns:a16="http://schemas.microsoft.com/office/drawing/2014/main" id="{571A3409-7B78-AD73-5392-FB36CE218288}"/>
                  </a:ext>
                </a:extLst>
              </p:cNvPr>
              <p:cNvSpPr/>
              <p:nvPr/>
            </p:nvSpPr>
            <p:spPr>
              <a:xfrm>
                <a:off x="897622" y="2340528"/>
                <a:ext cx="3942826" cy="1417739"/>
              </a:xfrm>
              <a:prstGeom prst="flowChartProcess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C9660E-5A46-77D0-4455-BA79EB64A299}"/>
                  </a:ext>
                </a:extLst>
              </p:cNvPr>
              <p:cNvSpPr txBox="1"/>
              <p:nvPr/>
            </p:nvSpPr>
            <p:spPr>
              <a:xfrm>
                <a:off x="822295" y="1831399"/>
                <a:ext cx="4257391" cy="2821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Highest VDV Ride Quality Measurements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253A22-D1DF-DCD9-7175-5A55B3DCCAAC}"/>
                </a:ext>
              </a:extLst>
            </p:cNvPr>
            <p:cNvSpPr txBox="1"/>
            <p:nvPr/>
          </p:nvSpPr>
          <p:spPr>
            <a:xfrm>
              <a:off x="7562819" y="5024952"/>
              <a:ext cx="2395652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PATH Track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036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A16D7-5366-4092-BFE7-23C8EA8F9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36" y="710226"/>
            <a:ext cx="11506034" cy="1014336"/>
          </a:xfrm>
        </p:spPr>
        <p:txBody>
          <a:bodyPr>
            <a:noAutofit/>
          </a:bodyPr>
          <a:lstStyle/>
          <a:p>
            <a:r>
              <a:rPr lang="en-US" sz="3400" dirty="0"/>
              <a:t>Locations with Ride Quality Issues (2013 on-track test)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4F237-977B-1136-B06C-4FDC3E79C5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6341" y="1724562"/>
            <a:ext cx="3562724" cy="4191000"/>
          </a:xfrm>
        </p:spPr>
        <p:txBody>
          <a:bodyPr/>
          <a:lstStyle/>
          <a:p>
            <a:r>
              <a:rPr lang="en-US" sz="2800" dirty="0"/>
              <a:t>Journal Square to 33</a:t>
            </a:r>
            <a:r>
              <a:rPr lang="en-US" sz="2800" baseline="30000" dirty="0"/>
              <a:t>rd</a:t>
            </a:r>
            <a:r>
              <a:rPr lang="en-US" sz="2800" dirty="0"/>
              <a:t> Street (both directions)</a:t>
            </a:r>
          </a:p>
          <a:p>
            <a:r>
              <a:rPr lang="en-US" sz="2800" dirty="0"/>
              <a:t>World Trade Center to Newark (both directions)</a:t>
            </a:r>
          </a:p>
          <a:p>
            <a:pPr lvl="1"/>
            <a:r>
              <a:rPr lang="en-US" dirty="0"/>
              <a:t>Track Geometry analysis focus was on this line</a:t>
            </a:r>
          </a:p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E27F971-7107-9D15-110A-AFEE205B0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936" y="1610835"/>
            <a:ext cx="3412312" cy="2594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A9B27-E833-E811-740B-ADB89492F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3576" y="1610835"/>
            <a:ext cx="3412312" cy="2562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4F48C8-29F1-5892-6347-B14C9A3AB0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936" y="4102368"/>
            <a:ext cx="3412312" cy="2567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AEF25B-3F74-9211-3D69-0E94C60607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2169" y="4173389"/>
            <a:ext cx="3410712" cy="255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33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A16D7-5366-4092-BFE7-23C8EA8F9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3" y="873030"/>
            <a:ext cx="11405304" cy="1014336"/>
          </a:xfrm>
        </p:spPr>
        <p:txBody>
          <a:bodyPr>
            <a:noAutofit/>
          </a:bodyPr>
          <a:lstStyle/>
          <a:p>
            <a:r>
              <a:rPr lang="en-US" sz="3600" dirty="0"/>
              <a:t>Track Geometry Comparison Analysis 2013 – 2018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E83437-11A9-F020-88BC-0B86ACDAC4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6224" y="1887366"/>
            <a:ext cx="4618597" cy="4191000"/>
          </a:xfrm>
        </p:spPr>
        <p:txBody>
          <a:bodyPr/>
          <a:lstStyle/>
          <a:p>
            <a:r>
              <a:rPr lang="en-US" sz="2800" dirty="0"/>
              <a:t>Example of track geometry comparison 2013 (blue) vs. 2018 (red)</a:t>
            </a:r>
          </a:p>
          <a:p>
            <a:r>
              <a:rPr lang="en-US" sz="2800" dirty="0"/>
              <a:t>Track geometry deviations in the data indicated differences between 2013 and 2018</a:t>
            </a:r>
          </a:p>
          <a:p>
            <a:pPr lvl="1"/>
            <a:r>
              <a:rPr lang="en-US" sz="2600" dirty="0"/>
              <a:t>Differences can affect RQ outputs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2E16D-0582-2B79-FDB1-BE3F035E5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99" y="2041370"/>
            <a:ext cx="5771257" cy="3617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982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A16D7-5366-4092-BFE7-23C8EA8F9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71" y="1117927"/>
            <a:ext cx="11194764" cy="1014336"/>
          </a:xfrm>
        </p:spPr>
        <p:txBody>
          <a:bodyPr>
            <a:noAutofit/>
          </a:bodyPr>
          <a:lstStyle/>
          <a:p>
            <a:r>
              <a:rPr lang="en-US" sz="3600" dirty="0"/>
              <a:t>Track Geometry Comparison Analysis 2013 –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4F237-977B-1136-B06C-4FDC3E79C5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7869" y="1988348"/>
            <a:ext cx="10736262" cy="4191000"/>
          </a:xfrm>
        </p:spPr>
        <p:txBody>
          <a:bodyPr/>
          <a:lstStyle/>
          <a:p>
            <a:r>
              <a:rPr lang="en-US" sz="3200" b="1" dirty="0"/>
              <a:t>Track geometry comparison analysis was conducted for the World Trade Center – Newark line</a:t>
            </a:r>
          </a:p>
          <a:p>
            <a:pPr lvl="1"/>
            <a:r>
              <a:rPr lang="en-US" dirty="0"/>
              <a:t>Track geometry was surveyed with a newly acquired track geometry measurement system</a:t>
            </a:r>
          </a:p>
          <a:p>
            <a:pPr lvl="1"/>
            <a:r>
              <a:rPr lang="en-US" dirty="0"/>
              <a:t>Late 2020 track geometry data was provided by PATH after completing the commissioning of the new track geometry car</a:t>
            </a:r>
          </a:p>
          <a:p>
            <a:pPr lvl="2"/>
            <a:r>
              <a:rPr lang="en-US" dirty="0"/>
              <a:t>Track geometry was surveyed in 2013, 2018, and 2020 with technology from same vendor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6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A16D7-5366-4092-BFE7-23C8EA8F9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08" y="910529"/>
            <a:ext cx="10736475" cy="1014336"/>
          </a:xfrm>
        </p:spPr>
        <p:txBody>
          <a:bodyPr>
            <a:noAutofit/>
          </a:bodyPr>
          <a:lstStyle/>
          <a:p>
            <a:r>
              <a:rPr lang="en-US" dirty="0"/>
              <a:t>Example of Track Geometry Comparison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9E1BA-8DD7-54F6-B4E9-C56E8C09BC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/>
          <a:stretch/>
        </p:blipFill>
        <p:spPr>
          <a:xfrm>
            <a:off x="1927560" y="2036731"/>
            <a:ext cx="8336880" cy="4320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B4C978-E317-CF3A-72B7-52833D675577}"/>
              </a:ext>
            </a:extLst>
          </p:cNvPr>
          <p:cNvSpPr txBox="1"/>
          <p:nvPr/>
        </p:nvSpPr>
        <p:spPr>
          <a:xfrm>
            <a:off x="3051972" y="1555533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2013 (blue) vs. 2020 (red)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2899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A16D7-5366-4092-BFE7-23C8EA8F9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99" y="856723"/>
            <a:ext cx="10736475" cy="1014336"/>
          </a:xfrm>
        </p:spPr>
        <p:txBody>
          <a:bodyPr>
            <a:noAutofit/>
          </a:bodyPr>
          <a:lstStyle/>
          <a:p>
            <a:r>
              <a:rPr lang="en-US" dirty="0"/>
              <a:t>Example of Track Geometry Comparison</a:t>
            </a:r>
            <a:br>
              <a:rPr lang="en-US" dirty="0"/>
            </a:b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4DE361-2F54-69CB-0E2B-575F2295A06B}"/>
              </a:ext>
            </a:extLst>
          </p:cNvPr>
          <p:cNvGrpSpPr/>
          <p:nvPr/>
        </p:nvGrpSpPr>
        <p:grpSpPr>
          <a:xfrm>
            <a:off x="706224" y="1983400"/>
            <a:ext cx="10293470" cy="4321740"/>
            <a:chOff x="242961" y="1069647"/>
            <a:chExt cx="11949039" cy="49952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DF7C034-D01E-ADA0-BE8F-47E365B1A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5"/>
            <a:stretch/>
          </p:blipFill>
          <p:spPr>
            <a:xfrm>
              <a:off x="242961" y="1069647"/>
              <a:ext cx="11949039" cy="45811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3352047-7BA8-657B-7D8D-85C4D16C29C3}"/>
                </a:ext>
              </a:extLst>
            </p:cNvPr>
            <p:cNvCxnSpPr>
              <a:cxnSpLocks/>
            </p:cNvCxnSpPr>
            <p:nvPr/>
          </p:nvCxnSpPr>
          <p:spPr>
            <a:xfrm>
              <a:off x="3867325" y="1275127"/>
              <a:ext cx="0" cy="4116023"/>
            </a:xfrm>
            <a:prstGeom prst="line">
              <a:avLst/>
            </a:prstGeom>
            <a:ln w="38100">
              <a:solidFill>
                <a:srgbClr val="0298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A44096-B696-94FB-1600-C451ACC99FDA}"/>
                </a:ext>
              </a:extLst>
            </p:cNvPr>
            <p:cNvCxnSpPr>
              <a:cxnSpLocks/>
            </p:cNvCxnSpPr>
            <p:nvPr/>
          </p:nvCxnSpPr>
          <p:spPr>
            <a:xfrm>
              <a:off x="5267500" y="1275127"/>
              <a:ext cx="0" cy="4116023"/>
            </a:xfrm>
            <a:prstGeom prst="line">
              <a:avLst/>
            </a:prstGeom>
            <a:ln w="38100">
              <a:solidFill>
                <a:srgbClr val="0298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2A95A3-19DA-C78A-6BFF-DE00B7DDABBA}"/>
                </a:ext>
              </a:extLst>
            </p:cNvPr>
            <p:cNvSpPr txBox="1"/>
            <p:nvPr/>
          </p:nvSpPr>
          <p:spPr>
            <a:xfrm>
              <a:off x="3151189" y="5709142"/>
              <a:ext cx="2838450" cy="3557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Good TG Matching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DB5DEC-A452-56A6-5CB7-4C0BB8F3096D}"/>
                </a:ext>
              </a:extLst>
            </p:cNvPr>
            <p:cNvSpPr txBox="1"/>
            <p:nvPr/>
          </p:nvSpPr>
          <p:spPr>
            <a:xfrm>
              <a:off x="7120723" y="5704976"/>
              <a:ext cx="27051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Poor TG Matching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8CC488-3935-C05C-0A1A-9086236049F8}"/>
                </a:ext>
              </a:extLst>
            </p:cNvPr>
            <p:cNvSpPr txBox="1"/>
            <p:nvPr/>
          </p:nvSpPr>
          <p:spPr>
            <a:xfrm>
              <a:off x="381922" y="5704976"/>
              <a:ext cx="27051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Poor TG Matching 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188C7-161C-89DC-E7F3-4814D4AC367F}"/>
              </a:ext>
            </a:extLst>
          </p:cNvPr>
          <p:cNvSpPr txBox="1"/>
          <p:nvPr/>
        </p:nvSpPr>
        <p:spPr>
          <a:xfrm>
            <a:off x="3047198" y="1389386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2013 (blue) vs. 2020 (red)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3775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101518"/>
      </a:dk1>
      <a:lt1>
        <a:srgbClr val="FFFFFF"/>
      </a:lt1>
      <a:dk2>
        <a:srgbClr val="164555"/>
      </a:dk2>
      <a:lt2>
        <a:srgbClr val="E7E6E6"/>
      </a:lt2>
      <a:accent1>
        <a:srgbClr val="1F9EA7"/>
      </a:accent1>
      <a:accent2>
        <a:srgbClr val="BA2137"/>
      </a:accent2>
      <a:accent3>
        <a:srgbClr val="A5A5A5"/>
      </a:accent3>
      <a:accent4>
        <a:srgbClr val="F3573F"/>
      </a:accent4>
      <a:accent5>
        <a:srgbClr val="24708B"/>
      </a:accent5>
      <a:accent6>
        <a:srgbClr val="ED2C47"/>
      </a:accent6>
      <a:hlink>
        <a:srgbClr val="29D3E2"/>
      </a:hlink>
      <a:folHlink>
        <a:srgbClr val="19818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RR 2022 Template" id="{9C3AD7D4-78FA-4618-8824-9BD5A2F7C9D1}" vid="{BD8C681B-3491-4CCC-AFD0-01AA1202A217}"/>
    </a:ext>
  </a:extLst>
</a:theme>
</file>

<file path=ppt/theme/theme2.xml><?xml version="1.0" encoding="utf-8"?>
<a:theme xmlns:a="http://schemas.openxmlformats.org/drawingml/2006/main" name="4_Office Theme">
  <a:themeElements>
    <a:clrScheme name="Custom 23">
      <a:dk1>
        <a:srgbClr val="101518"/>
      </a:dk1>
      <a:lt1>
        <a:srgbClr val="FFFFFF"/>
      </a:lt1>
      <a:dk2>
        <a:srgbClr val="164555"/>
      </a:dk2>
      <a:lt2>
        <a:srgbClr val="E7E6E6"/>
      </a:lt2>
      <a:accent1>
        <a:srgbClr val="1F9EA7"/>
      </a:accent1>
      <a:accent2>
        <a:srgbClr val="BA2137"/>
      </a:accent2>
      <a:accent3>
        <a:srgbClr val="A5A5A5"/>
      </a:accent3>
      <a:accent4>
        <a:srgbClr val="F3573F"/>
      </a:accent4>
      <a:accent5>
        <a:srgbClr val="24708B"/>
      </a:accent5>
      <a:accent6>
        <a:srgbClr val="ED2C47"/>
      </a:accent6>
      <a:hlink>
        <a:srgbClr val="29D3E2"/>
      </a:hlink>
      <a:folHlink>
        <a:srgbClr val="19818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RR 2022 Template" id="{9C3AD7D4-78FA-4618-8824-9BD5A2F7C9D1}" vid="{B5B7D579-6693-4049-BBAD-F35ECAA449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BB53AD1F3ADA4C8E737EF415FF69CF" ma:contentTypeVersion="7" ma:contentTypeDescription="Create a new document." ma:contentTypeScope="" ma:versionID="23e6211ab3e89593ec5bfa2110b37d9a">
  <xsd:schema xmlns:xsd="http://www.w3.org/2001/XMLSchema" xmlns:xs="http://www.w3.org/2001/XMLSchema" xmlns:p="http://schemas.microsoft.com/office/2006/metadata/properties" xmlns:ns2="2c3db7e1-5a30-4ea7-b3a7-ca52fa04ac4d" xmlns:ns3="afbb2201-e247-4be4-b491-cfc801325302" targetNamespace="http://schemas.microsoft.com/office/2006/metadata/properties" ma:root="true" ma:fieldsID="8cbfb59c6e04ffc52f79ebacea48d331" ns2:_="" ns3:_="">
    <xsd:import namespace="2c3db7e1-5a30-4ea7-b3a7-ca52fa04ac4d"/>
    <xsd:import namespace="afbb2201-e247-4be4-b491-cfc80132530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db7e1-5a30-4ea7-b3a7-ca52fa04ac4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bb2201-e247-4be4-b491-cfc8013253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c3db7e1-5a30-4ea7-b3a7-ca52fa04ac4d">VQJPHFSAJTUJ-424183195-43</_dlc_DocId>
    <_dlc_DocIdUrl xmlns="2c3db7e1-5a30-4ea7-b3a7-ca52fa04ac4d">
      <Url>https://ttcipueblo.sharepoint.com/sites/Site_Dev/_layouts/15/DocIdRedir.aspx?ID=VQJPHFSAJTUJ-424183195-43</Url>
      <Description>VQJPHFSAJTUJ-424183195-43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C56C65-2337-4544-81AC-579B4E15A2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3db7e1-5a30-4ea7-b3a7-ca52fa04ac4d"/>
    <ds:schemaRef ds:uri="afbb2201-e247-4be4-b491-cfc8013253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FE6F2B-1E24-4D9D-B993-F7F3DECBAFE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B7E95CA-3DAC-4005-9460-BCB93B7821EE}">
  <ds:schemaRefs>
    <ds:schemaRef ds:uri="http://purl.org/dc/elements/1.1/"/>
    <ds:schemaRef ds:uri="http://schemas.microsoft.com/office/2006/metadata/properties"/>
    <ds:schemaRef ds:uri="2c3db7e1-5a30-4ea7-b3a7-ca52fa04ac4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fbb2201-e247-4be4-b491-cfc801325302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205CB832-3A15-43BD-AA60-D23BA2246D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Words>1519</Words>
  <Application>Microsoft Office PowerPoint</Application>
  <PresentationFormat>Widescreen</PresentationFormat>
  <Paragraphs>184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Nova Light</vt:lpstr>
      <vt:lpstr>Calibri</vt:lpstr>
      <vt:lpstr>Symbol</vt:lpstr>
      <vt:lpstr>Wingdings</vt:lpstr>
      <vt:lpstr>Office Theme</vt:lpstr>
      <vt:lpstr>4_Office Theme</vt:lpstr>
      <vt:lpstr>Performance Based Track Geometry Phase III – PBTGTM Technology Evaluation for Transit Systems</vt:lpstr>
      <vt:lpstr>Presentation Overview</vt:lpstr>
      <vt:lpstr>Notations and Terminology</vt:lpstr>
      <vt:lpstr>Ride Quality on PATH Track </vt:lpstr>
      <vt:lpstr>Locations with Ride Quality Issues (2013 on-track test)</vt:lpstr>
      <vt:lpstr>Track Geometry Comparison Analysis 2013 – 2018</vt:lpstr>
      <vt:lpstr>Track Geometry Comparison Analysis 2013 – 2020</vt:lpstr>
      <vt:lpstr>Example of Track Geometry Comparison  </vt:lpstr>
      <vt:lpstr>Example of Track Geometry Comparison </vt:lpstr>
      <vt:lpstr>Example of Track Geometry Comparison </vt:lpstr>
      <vt:lpstr>Example of Track Geometry Comparison </vt:lpstr>
      <vt:lpstr>Summary of Track Geometry Comparison  2013 vs. 2020</vt:lpstr>
      <vt:lpstr>Summary of Track Geometry Comparison 2013 vs 2020</vt:lpstr>
      <vt:lpstr>Summary of Track Geometry Comparison 2013 vs 2020</vt:lpstr>
      <vt:lpstr>Simulations and PBTGTM  Viability Evaluation for Transit</vt:lpstr>
      <vt:lpstr>NUCARS® Simulations</vt:lpstr>
      <vt:lpstr>NUCARS® Simulations (continued)</vt:lpstr>
      <vt:lpstr>NN Modeling</vt:lpstr>
      <vt:lpstr>NN Models Developed</vt:lpstr>
      <vt:lpstr>PA5 Car Wheel-rail Forces Model (Lead Axle)</vt:lpstr>
      <vt:lpstr>Driver Cab Lateral Acceleration (Maximum Stat)</vt:lpstr>
      <vt:lpstr>Driver Cab Vertical Acceleration (Maximum Stat)</vt:lpstr>
      <vt:lpstr>Carbody Trailing Lateral Accel. (Maximum Stat)</vt:lpstr>
      <vt:lpstr>Carbody Trailing Vertical Accel. (Maximum Stat)</vt:lpstr>
      <vt:lpstr>Maximum L/V Ratio Left Lead Wheel</vt:lpstr>
      <vt:lpstr>Maximum L/V Ratio Right Lead Wheel</vt:lpstr>
      <vt:lpstr>Minimum Vertical Force – Left Lead Wheel</vt:lpstr>
      <vt:lpstr>Minimum Vertical Force – Right Lead Wheel</vt:lpstr>
      <vt:lpstr>Model Performance and PBTGTM Viability</vt:lpstr>
      <vt:lpstr>Model Performance and PBTGTM Viability (continued)</vt:lpstr>
      <vt:lpstr>The Way Forward</vt:lpstr>
      <vt:lpstr>Way Forward (Cont’d)</vt:lpstr>
      <vt:lpstr>The Way Forward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Simko</dc:creator>
  <cp:lastModifiedBy>Parker, Stephan A.</cp:lastModifiedBy>
  <cp:revision>143</cp:revision>
  <dcterms:created xsi:type="dcterms:W3CDTF">2022-03-09T14:28:01Z</dcterms:created>
  <dcterms:modified xsi:type="dcterms:W3CDTF">2022-12-05T20:48:47Z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0x010100ABBB53AD1F3ADA4C8E737EF415FF69CF</vt:lpwstr>
  </property>
  <property fmtid="{D5CDD505-2E9C-101B-9397-08002B2CF9AE}" pid="3" name="_dlc_DocIdItemGuid">
    <vt:lpwstr>4e2727e9-7300-4bf5-bb9f-2a6b5ce2f883</vt:lpwstr>
  </property>
</Properties>
</file>